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</p:sldMasterIdLst>
  <p:notesMasterIdLst>
    <p:notesMasterId r:id="rId21"/>
  </p:notesMasterIdLst>
  <p:sldIdLst>
    <p:sldId id="268" r:id="rId4"/>
    <p:sldId id="256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8" r:id="rId13"/>
    <p:sldId id="281" r:id="rId14"/>
    <p:sldId id="279" r:id="rId15"/>
    <p:sldId id="280" r:id="rId16"/>
    <p:sldId id="282" r:id="rId17"/>
    <p:sldId id="283" r:id="rId18"/>
    <p:sldId id="284" r:id="rId19"/>
    <p:sldId id="285" r:id="rId2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10" autoAdjust="0"/>
    <p:restoredTop sz="94434" autoAdjust="0"/>
  </p:normalViewPr>
  <p:slideViewPr>
    <p:cSldViewPr>
      <p:cViewPr>
        <p:scale>
          <a:sx n="77" d="100"/>
          <a:sy n="77" d="100"/>
        </p:scale>
        <p:origin x="-18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90ED47-EDC8-4C57-A71C-74646A98611A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AE626F0F-DADA-4649-BA40-8FD0976A7067}">
      <dgm:prSet phldrT="[Texto]"/>
      <dgm:spPr/>
      <dgm:t>
        <a:bodyPr/>
        <a:lstStyle/>
        <a:p>
          <a:r>
            <a:rPr lang="es-ES_tradnl" b="1" dirty="0" smtClean="0"/>
            <a:t>Ámbito académico</a:t>
          </a:r>
          <a:endParaRPr lang="es-ES" b="1" dirty="0"/>
        </a:p>
      </dgm:t>
    </dgm:pt>
    <dgm:pt modelId="{C6860FC7-D498-4C54-A08D-667ACFDFB5AF}" type="parTrans" cxnId="{D14414C6-4437-4DAB-8401-1382EDAB4DEA}">
      <dgm:prSet/>
      <dgm:spPr/>
      <dgm:t>
        <a:bodyPr/>
        <a:lstStyle/>
        <a:p>
          <a:endParaRPr lang="es-ES"/>
        </a:p>
      </dgm:t>
    </dgm:pt>
    <dgm:pt modelId="{6196A3D2-C6C3-4E66-BA9C-DBE670A48A33}" type="sibTrans" cxnId="{D14414C6-4437-4DAB-8401-1382EDAB4DEA}">
      <dgm:prSet/>
      <dgm:spPr/>
      <dgm:t>
        <a:bodyPr/>
        <a:lstStyle/>
        <a:p>
          <a:endParaRPr lang="es-ES"/>
        </a:p>
      </dgm:t>
    </dgm:pt>
    <dgm:pt modelId="{0D10D852-57D9-4892-AEFC-F02BEA0B74AB}">
      <dgm:prSet phldrT="[Texto]" custT="1"/>
      <dgm:spPr/>
      <dgm:t>
        <a:bodyPr/>
        <a:lstStyle/>
        <a:p>
          <a:endParaRPr lang="es-ES" sz="1800" b="1" dirty="0"/>
        </a:p>
      </dgm:t>
    </dgm:pt>
    <dgm:pt modelId="{FAAFA4D8-5FAF-4900-BF3C-89D962AF4DE9}" type="parTrans" cxnId="{4046C3AA-70FB-4EEB-AC66-AF9EF6687784}">
      <dgm:prSet/>
      <dgm:spPr/>
      <dgm:t>
        <a:bodyPr/>
        <a:lstStyle/>
        <a:p>
          <a:endParaRPr lang="es-ES"/>
        </a:p>
      </dgm:t>
    </dgm:pt>
    <dgm:pt modelId="{28F0BDB8-B767-44AF-97F9-D43795F3064E}" type="sibTrans" cxnId="{4046C3AA-70FB-4EEB-AC66-AF9EF6687784}">
      <dgm:prSet/>
      <dgm:spPr/>
      <dgm:t>
        <a:bodyPr/>
        <a:lstStyle/>
        <a:p>
          <a:endParaRPr lang="es-ES"/>
        </a:p>
      </dgm:t>
    </dgm:pt>
    <dgm:pt modelId="{32FBB61D-4E0E-40A0-9A4D-5732145264B1}">
      <dgm:prSet phldrT="[Texto]" custT="1"/>
      <dgm:spPr/>
      <dgm:t>
        <a:bodyPr/>
        <a:lstStyle/>
        <a:p>
          <a:endParaRPr lang="es-ES" sz="2000" b="1" dirty="0"/>
        </a:p>
      </dgm:t>
    </dgm:pt>
    <dgm:pt modelId="{F860262B-E695-4056-8D72-79A2CB8FC6EB}" type="parTrans" cxnId="{40397F93-327A-4BD1-BDF0-CE58DA696542}">
      <dgm:prSet/>
      <dgm:spPr/>
      <dgm:t>
        <a:bodyPr/>
        <a:lstStyle/>
        <a:p>
          <a:endParaRPr lang="es-ES"/>
        </a:p>
      </dgm:t>
    </dgm:pt>
    <dgm:pt modelId="{68F288A5-DFF5-4B13-8E5D-BD417490C772}" type="sibTrans" cxnId="{40397F93-327A-4BD1-BDF0-CE58DA696542}">
      <dgm:prSet/>
      <dgm:spPr/>
      <dgm:t>
        <a:bodyPr/>
        <a:lstStyle/>
        <a:p>
          <a:endParaRPr lang="es-ES"/>
        </a:p>
      </dgm:t>
    </dgm:pt>
    <dgm:pt modelId="{220726FC-B428-4CC1-947B-CA3322ECA841}" type="pres">
      <dgm:prSet presAssocID="{1190ED47-EDC8-4C57-A71C-74646A98611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6718E68-B972-40B5-8AD7-94739E3D84D8}" type="pres">
      <dgm:prSet presAssocID="{AE626F0F-DADA-4649-BA40-8FD0976A7067}" presName="gear1" presStyleLbl="node1" presStyleIdx="0" presStyleCnt="3" custLinFactNeighborX="-458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C3696E-C500-4667-9714-F454CB887F6D}" type="pres">
      <dgm:prSet presAssocID="{AE626F0F-DADA-4649-BA40-8FD0976A7067}" presName="gear1srcNode" presStyleLbl="node1" presStyleIdx="0" presStyleCnt="3"/>
      <dgm:spPr/>
      <dgm:t>
        <a:bodyPr/>
        <a:lstStyle/>
        <a:p>
          <a:endParaRPr lang="es-ES"/>
        </a:p>
      </dgm:t>
    </dgm:pt>
    <dgm:pt modelId="{92539214-D556-4489-97E8-A19FE9716518}" type="pres">
      <dgm:prSet presAssocID="{AE626F0F-DADA-4649-BA40-8FD0976A7067}" presName="gear1dstNode" presStyleLbl="node1" presStyleIdx="0" presStyleCnt="3"/>
      <dgm:spPr/>
      <dgm:t>
        <a:bodyPr/>
        <a:lstStyle/>
        <a:p>
          <a:endParaRPr lang="es-ES"/>
        </a:p>
      </dgm:t>
    </dgm:pt>
    <dgm:pt modelId="{50EEEE2D-8FE0-4CF0-9CEF-ED59583ED078}" type="pres">
      <dgm:prSet presAssocID="{0D10D852-57D9-4892-AEFC-F02BEA0B74AB}" presName="gear2" presStyleLbl="node1" presStyleIdx="1" presStyleCnt="3" custScaleX="9828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5150DA-8616-4357-85BA-615011E4D1A3}" type="pres">
      <dgm:prSet presAssocID="{0D10D852-57D9-4892-AEFC-F02BEA0B74AB}" presName="gear2srcNode" presStyleLbl="node1" presStyleIdx="1" presStyleCnt="3"/>
      <dgm:spPr/>
      <dgm:t>
        <a:bodyPr/>
        <a:lstStyle/>
        <a:p>
          <a:endParaRPr lang="es-ES"/>
        </a:p>
      </dgm:t>
    </dgm:pt>
    <dgm:pt modelId="{4C4CCC0E-CDFB-40FB-9B96-48722937841D}" type="pres">
      <dgm:prSet presAssocID="{0D10D852-57D9-4892-AEFC-F02BEA0B74AB}" presName="gear2dstNode" presStyleLbl="node1" presStyleIdx="1" presStyleCnt="3"/>
      <dgm:spPr/>
      <dgm:t>
        <a:bodyPr/>
        <a:lstStyle/>
        <a:p>
          <a:endParaRPr lang="es-ES"/>
        </a:p>
      </dgm:t>
    </dgm:pt>
    <dgm:pt modelId="{482C01FC-F20C-4C48-8797-E9AB671BDACD}" type="pres">
      <dgm:prSet presAssocID="{32FBB61D-4E0E-40A0-9A4D-5732145264B1}" presName="gear3" presStyleLbl="node1" presStyleIdx="2" presStyleCnt="3" custAng="20836013" custScaleX="99950" custLinFactNeighborX="-8499" custLinFactNeighborY="-2076"/>
      <dgm:spPr/>
      <dgm:t>
        <a:bodyPr/>
        <a:lstStyle/>
        <a:p>
          <a:endParaRPr lang="es-ES"/>
        </a:p>
      </dgm:t>
    </dgm:pt>
    <dgm:pt modelId="{DEDD7BEF-74D9-4150-8C29-63C3FCF88ACA}" type="pres">
      <dgm:prSet presAssocID="{32FBB61D-4E0E-40A0-9A4D-5732145264B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3B5B46-195B-4EC2-A194-2961EDED13EA}" type="pres">
      <dgm:prSet presAssocID="{32FBB61D-4E0E-40A0-9A4D-5732145264B1}" presName="gear3srcNode" presStyleLbl="node1" presStyleIdx="2" presStyleCnt="3"/>
      <dgm:spPr/>
      <dgm:t>
        <a:bodyPr/>
        <a:lstStyle/>
        <a:p>
          <a:endParaRPr lang="es-ES"/>
        </a:p>
      </dgm:t>
    </dgm:pt>
    <dgm:pt modelId="{1923698F-7EB5-4D63-A071-B6764246F8E7}" type="pres">
      <dgm:prSet presAssocID="{32FBB61D-4E0E-40A0-9A4D-5732145264B1}" presName="gear3dstNode" presStyleLbl="node1" presStyleIdx="2" presStyleCnt="3"/>
      <dgm:spPr/>
      <dgm:t>
        <a:bodyPr/>
        <a:lstStyle/>
        <a:p>
          <a:endParaRPr lang="es-ES"/>
        </a:p>
      </dgm:t>
    </dgm:pt>
    <dgm:pt modelId="{FCA53955-CB16-4021-92C8-F5A99468F4C2}" type="pres">
      <dgm:prSet presAssocID="{6196A3D2-C6C3-4E66-BA9C-DBE670A48A33}" presName="connector1" presStyleLbl="sibTrans2D1" presStyleIdx="0" presStyleCnt="3" custLinFactNeighborX="-4338"/>
      <dgm:spPr/>
      <dgm:t>
        <a:bodyPr/>
        <a:lstStyle/>
        <a:p>
          <a:endParaRPr lang="es-ES"/>
        </a:p>
      </dgm:t>
    </dgm:pt>
    <dgm:pt modelId="{7ADD4270-01CF-4EF1-952C-ADBF494EAFCE}" type="pres">
      <dgm:prSet presAssocID="{28F0BDB8-B767-44AF-97F9-D43795F3064E}" presName="connector2" presStyleLbl="sibTrans2D1" presStyleIdx="1" presStyleCnt="3" custLinFactNeighborX="1989" custLinFactNeighborY="5304"/>
      <dgm:spPr/>
      <dgm:t>
        <a:bodyPr/>
        <a:lstStyle/>
        <a:p>
          <a:endParaRPr lang="es-ES"/>
        </a:p>
      </dgm:t>
    </dgm:pt>
    <dgm:pt modelId="{3C372C96-8A71-4DF2-9C55-D0F69AF3FF38}" type="pres">
      <dgm:prSet presAssocID="{68F288A5-DFF5-4B13-8E5D-BD417490C772}" presName="connector3" presStyleLbl="sibTrans2D1" presStyleIdx="2" presStyleCnt="3" custLinFactNeighborX="-3690" custLinFactNeighborY="-3690"/>
      <dgm:spPr/>
      <dgm:t>
        <a:bodyPr/>
        <a:lstStyle/>
        <a:p>
          <a:endParaRPr lang="es-ES"/>
        </a:p>
      </dgm:t>
    </dgm:pt>
  </dgm:ptLst>
  <dgm:cxnLst>
    <dgm:cxn modelId="{B6901AF6-8A32-49D6-A8E0-CAB388200E4C}" type="presOf" srcId="{32FBB61D-4E0E-40A0-9A4D-5732145264B1}" destId="{DEDD7BEF-74D9-4150-8C29-63C3FCF88ACA}" srcOrd="1" destOrd="0" presId="urn:microsoft.com/office/officeart/2005/8/layout/gear1"/>
    <dgm:cxn modelId="{0D603AB7-14DC-4B4B-888B-20E140E815F4}" type="presOf" srcId="{28F0BDB8-B767-44AF-97F9-D43795F3064E}" destId="{7ADD4270-01CF-4EF1-952C-ADBF494EAFCE}" srcOrd="0" destOrd="0" presId="urn:microsoft.com/office/officeart/2005/8/layout/gear1"/>
    <dgm:cxn modelId="{D14414C6-4437-4DAB-8401-1382EDAB4DEA}" srcId="{1190ED47-EDC8-4C57-A71C-74646A98611A}" destId="{AE626F0F-DADA-4649-BA40-8FD0976A7067}" srcOrd="0" destOrd="0" parTransId="{C6860FC7-D498-4C54-A08D-667ACFDFB5AF}" sibTransId="{6196A3D2-C6C3-4E66-BA9C-DBE670A48A33}"/>
    <dgm:cxn modelId="{B2D35F02-796E-447D-803F-6EE11653F490}" type="presOf" srcId="{1190ED47-EDC8-4C57-A71C-74646A98611A}" destId="{220726FC-B428-4CC1-947B-CA3322ECA841}" srcOrd="0" destOrd="0" presId="urn:microsoft.com/office/officeart/2005/8/layout/gear1"/>
    <dgm:cxn modelId="{71F37C68-DFCE-4A24-B587-3900EA9387FE}" type="presOf" srcId="{AE626F0F-DADA-4649-BA40-8FD0976A7067}" destId="{86718E68-B972-40B5-8AD7-94739E3D84D8}" srcOrd="0" destOrd="0" presId="urn:microsoft.com/office/officeart/2005/8/layout/gear1"/>
    <dgm:cxn modelId="{E8B8E8DB-9288-4592-90C8-29D388886A81}" type="presOf" srcId="{32FBB61D-4E0E-40A0-9A4D-5732145264B1}" destId="{1923698F-7EB5-4D63-A071-B6764246F8E7}" srcOrd="3" destOrd="0" presId="urn:microsoft.com/office/officeart/2005/8/layout/gear1"/>
    <dgm:cxn modelId="{22FEA571-BE2D-44E6-92AB-5DC6C54CF59F}" type="presOf" srcId="{0D10D852-57D9-4892-AEFC-F02BEA0B74AB}" destId="{50EEEE2D-8FE0-4CF0-9CEF-ED59583ED078}" srcOrd="0" destOrd="0" presId="urn:microsoft.com/office/officeart/2005/8/layout/gear1"/>
    <dgm:cxn modelId="{CB5A9C55-7F52-460A-89A6-F4939D0FD909}" type="presOf" srcId="{AE626F0F-DADA-4649-BA40-8FD0976A7067}" destId="{92539214-D556-4489-97E8-A19FE9716518}" srcOrd="2" destOrd="0" presId="urn:microsoft.com/office/officeart/2005/8/layout/gear1"/>
    <dgm:cxn modelId="{24863860-9AE0-45EF-B65D-38641C22E9A5}" type="presOf" srcId="{32FBB61D-4E0E-40A0-9A4D-5732145264B1}" destId="{482C01FC-F20C-4C48-8797-E9AB671BDACD}" srcOrd="0" destOrd="0" presId="urn:microsoft.com/office/officeart/2005/8/layout/gear1"/>
    <dgm:cxn modelId="{4046C3AA-70FB-4EEB-AC66-AF9EF6687784}" srcId="{1190ED47-EDC8-4C57-A71C-74646A98611A}" destId="{0D10D852-57D9-4892-AEFC-F02BEA0B74AB}" srcOrd="1" destOrd="0" parTransId="{FAAFA4D8-5FAF-4900-BF3C-89D962AF4DE9}" sibTransId="{28F0BDB8-B767-44AF-97F9-D43795F3064E}"/>
    <dgm:cxn modelId="{2B2A2464-5819-427C-A140-19627182B42C}" type="presOf" srcId="{32FBB61D-4E0E-40A0-9A4D-5732145264B1}" destId="{253B5B46-195B-4EC2-A194-2961EDED13EA}" srcOrd="2" destOrd="0" presId="urn:microsoft.com/office/officeart/2005/8/layout/gear1"/>
    <dgm:cxn modelId="{07F790C5-8352-46CB-A0D9-617C554784C0}" type="presOf" srcId="{68F288A5-DFF5-4B13-8E5D-BD417490C772}" destId="{3C372C96-8A71-4DF2-9C55-D0F69AF3FF38}" srcOrd="0" destOrd="0" presId="urn:microsoft.com/office/officeart/2005/8/layout/gear1"/>
    <dgm:cxn modelId="{2633D728-C5AB-4054-8A20-8FFB9B8BFAF0}" type="presOf" srcId="{0D10D852-57D9-4892-AEFC-F02BEA0B74AB}" destId="{515150DA-8616-4357-85BA-615011E4D1A3}" srcOrd="1" destOrd="0" presId="urn:microsoft.com/office/officeart/2005/8/layout/gear1"/>
    <dgm:cxn modelId="{C14A1828-46EC-4821-8BA1-13CFDE767586}" type="presOf" srcId="{AE626F0F-DADA-4649-BA40-8FD0976A7067}" destId="{90C3696E-C500-4667-9714-F454CB887F6D}" srcOrd="1" destOrd="0" presId="urn:microsoft.com/office/officeart/2005/8/layout/gear1"/>
    <dgm:cxn modelId="{40397F93-327A-4BD1-BDF0-CE58DA696542}" srcId="{1190ED47-EDC8-4C57-A71C-74646A98611A}" destId="{32FBB61D-4E0E-40A0-9A4D-5732145264B1}" srcOrd="2" destOrd="0" parTransId="{F860262B-E695-4056-8D72-79A2CB8FC6EB}" sibTransId="{68F288A5-DFF5-4B13-8E5D-BD417490C772}"/>
    <dgm:cxn modelId="{94D8ECBC-D27E-4875-B7AF-BD3803243DF2}" type="presOf" srcId="{6196A3D2-C6C3-4E66-BA9C-DBE670A48A33}" destId="{FCA53955-CB16-4021-92C8-F5A99468F4C2}" srcOrd="0" destOrd="0" presId="urn:microsoft.com/office/officeart/2005/8/layout/gear1"/>
    <dgm:cxn modelId="{F302EBFF-4EF5-4835-A949-DF8D7B91B58F}" type="presOf" srcId="{0D10D852-57D9-4892-AEFC-F02BEA0B74AB}" destId="{4C4CCC0E-CDFB-40FB-9B96-48722937841D}" srcOrd="2" destOrd="0" presId="urn:microsoft.com/office/officeart/2005/8/layout/gear1"/>
    <dgm:cxn modelId="{F7C3D1BB-69CF-4DE1-AF7E-5A8F84C02B70}" type="presParOf" srcId="{220726FC-B428-4CC1-947B-CA3322ECA841}" destId="{86718E68-B972-40B5-8AD7-94739E3D84D8}" srcOrd="0" destOrd="0" presId="urn:microsoft.com/office/officeart/2005/8/layout/gear1"/>
    <dgm:cxn modelId="{1802CA80-9134-437B-B283-FB93C92FB5A9}" type="presParOf" srcId="{220726FC-B428-4CC1-947B-CA3322ECA841}" destId="{90C3696E-C500-4667-9714-F454CB887F6D}" srcOrd="1" destOrd="0" presId="urn:microsoft.com/office/officeart/2005/8/layout/gear1"/>
    <dgm:cxn modelId="{156B595F-C68B-4419-A467-F383D1B542E0}" type="presParOf" srcId="{220726FC-B428-4CC1-947B-CA3322ECA841}" destId="{92539214-D556-4489-97E8-A19FE9716518}" srcOrd="2" destOrd="0" presId="urn:microsoft.com/office/officeart/2005/8/layout/gear1"/>
    <dgm:cxn modelId="{CC5F0EE7-AAB7-4D19-A67D-AC7D97B43CA0}" type="presParOf" srcId="{220726FC-B428-4CC1-947B-CA3322ECA841}" destId="{50EEEE2D-8FE0-4CF0-9CEF-ED59583ED078}" srcOrd="3" destOrd="0" presId="urn:microsoft.com/office/officeart/2005/8/layout/gear1"/>
    <dgm:cxn modelId="{41778A51-AAC3-4795-BCE7-9EC6D232AAAA}" type="presParOf" srcId="{220726FC-B428-4CC1-947B-CA3322ECA841}" destId="{515150DA-8616-4357-85BA-615011E4D1A3}" srcOrd="4" destOrd="0" presId="urn:microsoft.com/office/officeart/2005/8/layout/gear1"/>
    <dgm:cxn modelId="{53A17B8A-725E-40E1-A52A-CBFC9A0E83F7}" type="presParOf" srcId="{220726FC-B428-4CC1-947B-CA3322ECA841}" destId="{4C4CCC0E-CDFB-40FB-9B96-48722937841D}" srcOrd="5" destOrd="0" presId="urn:microsoft.com/office/officeart/2005/8/layout/gear1"/>
    <dgm:cxn modelId="{FDDBE593-8542-4EC1-B4FC-C13B553E4BB6}" type="presParOf" srcId="{220726FC-B428-4CC1-947B-CA3322ECA841}" destId="{482C01FC-F20C-4C48-8797-E9AB671BDACD}" srcOrd="6" destOrd="0" presId="urn:microsoft.com/office/officeart/2005/8/layout/gear1"/>
    <dgm:cxn modelId="{76A1A8C6-7164-418A-840F-0FA1797ADED1}" type="presParOf" srcId="{220726FC-B428-4CC1-947B-CA3322ECA841}" destId="{DEDD7BEF-74D9-4150-8C29-63C3FCF88ACA}" srcOrd="7" destOrd="0" presId="urn:microsoft.com/office/officeart/2005/8/layout/gear1"/>
    <dgm:cxn modelId="{25C5BA3A-A861-4D35-8779-0C8489998AD5}" type="presParOf" srcId="{220726FC-B428-4CC1-947B-CA3322ECA841}" destId="{253B5B46-195B-4EC2-A194-2961EDED13EA}" srcOrd="8" destOrd="0" presId="urn:microsoft.com/office/officeart/2005/8/layout/gear1"/>
    <dgm:cxn modelId="{FA1BE20F-37E9-49AD-82E9-8681D927AB82}" type="presParOf" srcId="{220726FC-B428-4CC1-947B-CA3322ECA841}" destId="{1923698F-7EB5-4D63-A071-B6764246F8E7}" srcOrd="9" destOrd="0" presId="urn:microsoft.com/office/officeart/2005/8/layout/gear1"/>
    <dgm:cxn modelId="{F72D6C18-1E85-4947-BC75-6AFB97A2012E}" type="presParOf" srcId="{220726FC-B428-4CC1-947B-CA3322ECA841}" destId="{FCA53955-CB16-4021-92C8-F5A99468F4C2}" srcOrd="10" destOrd="0" presId="urn:microsoft.com/office/officeart/2005/8/layout/gear1"/>
    <dgm:cxn modelId="{812B7C9A-EA53-4428-90BA-0930ADFA8DFE}" type="presParOf" srcId="{220726FC-B428-4CC1-947B-CA3322ECA841}" destId="{7ADD4270-01CF-4EF1-952C-ADBF494EAFCE}" srcOrd="11" destOrd="0" presId="urn:microsoft.com/office/officeart/2005/8/layout/gear1"/>
    <dgm:cxn modelId="{7D16BA8A-3938-48E1-BA6F-554EF2CDB8DB}" type="presParOf" srcId="{220726FC-B428-4CC1-947B-CA3322ECA841}" destId="{3C372C96-8A71-4DF2-9C55-D0F69AF3FF3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7C130-153C-41F0-B57B-144A1EE489ED}" type="datetimeFigureOut">
              <a:rPr lang="es-MX" smtClean="0"/>
              <a:pPr/>
              <a:t>13/10/2016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5A869-C35D-4B4A-98EB-551BF423535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12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5A869-C35D-4B4A-98EB-551BF4235358}" type="slidenum">
              <a:rPr lang="es-MX" smtClean="0"/>
              <a:pPr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9518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5A869-C35D-4B4A-98EB-551BF4235358}" type="slidenum">
              <a:rPr lang="es-MX" smtClean="0"/>
              <a:pPr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8745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13/10/2016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9706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13/10/2016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649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13/10/2016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7510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1907" y="3"/>
            <a:ext cx="8762858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1" y="4282260"/>
            <a:ext cx="8496943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1" y="3"/>
            <a:ext cx="6539684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21349" y="293317"/>
            <a:ext cx="8525337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668401" y="662656"/>
            <a:ext cx="7316390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737298" y="3505212"/>
            <a:ext cx="731639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711407" y="4578463"/>
            <a:ext cx="4607740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10/13/2016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4169" y="4883024"/>
            <a:ext cx="303542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388818" y="38326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5-Point Star 24"/>
          <p:cNvSpPr/>
          <p:nvPr/>
        </p:nvSpPr>
        <p:spPr>
          <a:xfrm rot="21420000">
            <a:off x="3166039" y="5111356"/>
            <a:ext cx="386540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2236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10/13/2016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741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3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10/13/2016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782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3816536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9" y="2063396"/>
            <a:ext cx="381490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10/13/2016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962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768" y="2063396"/>
            <a:ext cx="3642119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645" y="2063396"/>
            <a:ext cx="364836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8" y="2861733"/>
            <a:ext cx="3816535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10/13/2016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0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10/13/2016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513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10/13/2016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133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1" y="685803"/>
            <a:ext cx="4525781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3" y="2709055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10/13/2016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464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13/10/2016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0436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758977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1771" y="3"/>
            <a:ext cx="2698610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2" y="2709054"/>
            <a:ext cx="4758976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10/13/2016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545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2" y="685802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10/13/2016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41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685803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6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10/13/2016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734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300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9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10/13/2016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351" y="89262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4812" y="2922827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1246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7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10/13/2016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6094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3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10/13/2016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5480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3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8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90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8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9" y="4389286"/>
            <a:ext cx="2482596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10/13/2016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6903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10/13/2016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4582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7" y="685803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2" y="685803"/>
            <a:ext cx="5928323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10/13/2016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6568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1907" y="1"/>
            <a:ext cx="8762858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8"/>
            <a:ext cx="8496943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1" y="1"/>
            <a:ext cx="6539684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21350" y="293317"/>
            <a:ext cx="8525337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668401" y="662656"/>
            <a:ext cx="7316390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737297" y="3505210"/>
            <a:ext cx="731639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711406" y="4578463"/>
            <a:ext cx="4607740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10/13/2016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4170" y="4883024"/>
            <a:ext cx="303542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388818" y="38326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5-Point Star 24"/>
          <p:cNvSpPr/>
          <p:nvPr/>
        </p:nvSpPr>
        <p:spPr>
          <a:xfrm rot="21420000">
            <a:off x="3166039" y="5111356"/>
            <a:ext cx="386540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71209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13/10/2016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5997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10/13/2016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6947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10/13/2016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6550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10/13/2016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471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767" y="2063396"/>
            <a:ext cx="3642119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644" y="2063396"/>
            <a:ext cx="364836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10/13/2016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3972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10/13/2016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1802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10/13/2016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108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10/13/2016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023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0"/>
            <a:ext cx="4758977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1771" y="1"/>
            <a:ext cx="2698610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758976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10/13/2016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0122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10/13/2016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0328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10/13/2016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92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13/10/2016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6186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10/13/2016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351" y="89262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4812" y="2922827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49199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10/13/2016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34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10/13/2016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1604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9" y="4389286"/>
            <a:ext cx="2482596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10/13/2016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9738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10/13/2016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808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10/13/2016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28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13/10/2016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151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13/10/2016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291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13/10/2016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2278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13/10/2016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8608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13/10/2016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9235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04652-59A1-403F-9DEC-24079D8F3826}" type="datetimeFigureOut">
              <a:rPr lang="es-MX" smtClean="0"/>
              <a:pPr/>
              <a:t>13/10/2016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632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7" y="3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3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457200"/>
            <a:fld id="{C35BB1C6-BF8F-4481-8AB2-603A1C8A906A}" type="datetimeFigureOut">
              <a:rPr lang="en-US" dirty="0">
                <a:solidFill>
                  <a:srgbClr val="B80E0F">
                    <a:lumMod val="50000"/>
                  </a:srgbClr>
                </a:solidFill>
              </a:rPr>
              <a:pPr defTabSz="457200"/>
              <a:t>10/13/2016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2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dirty="0">
                <a:solidFill>
                  <a:srgbClr val="B80E0F">
                    <a:lumMod val="50000"/>
                  </a:srgbClr>
                </a:solidFill>
              </a:rPr>
              <a:pPr defTabSz="457200"/>
              <a:t>‹Nº›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641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457200"/>
            <a:fld id="{C35BB1C6-BF8F-4481-8AB2-603A1C8A906A}" type="datetimeFigureOut">
              <a:rPr lang="en-US" dirty="0">
                <a:solidFill>
                  <a:srgbClr val="B80E0F">
                    <a:lumMod val="50000"/>
                  </a:srgbClr>
                </a:solidFill>
              </a:rPr>
              <a:pPr defTabSz="457200"/>
              <a:t>10/13/2016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dirty="0">
                <a:solidFill>
                  <a:srgbClr val="B80E0F">
                    <a:lumMod val="50000"/>
                  </a:srgbClr>
                </a:solidFill>
              </a:rPr>
              <a:pPr defTabSz="457200"/>
              <a:t>‹Nº›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06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41" y="2484118"/>
            <a:ext cx="3867920" cy="18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6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58416" y="574163"/>
            <a:ext cx="846043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E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Formato de registro de atención a alumnas.</a:t>
            </a:r>
          </a:p>
          <a:p>
            <a:pPr algn="ctr" defTabSz="457200"/>
            <a:endParaRPr lang="es-E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/>
            <a:endParaRPr lang="es-ES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/>
            <a:endParaRPr lang="es-ES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/>
            <a:endParaRPr lang="es-E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/>
            <a:endParaRPr lang="es-ES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/>
            <a:endParaRPr lang="es-E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/>
            <a:endParaRPr lang="es-ES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/>
            <a:endParaRPr lang="es-E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/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234440" y="712472"/>
            <a:ext cx="629793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_tradnl" altLang="es-MX" b="1" dirty="0" smtClean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_tradnl" altLang="es-MX" b="1" dirty="0" smtClean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_tradnl" altLang="es-MX" b="1" dirty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MX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ESCUELA NORMAL DE EDUCACI</a:t>
            </a:r>
            <a:r>
              <a:rPr lang="es-ES_tradnl" altLang="es-MX" b="1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lang="es-ES_tradnl" altLang="es-MX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 PREESCOLAR DEPARTAMENTO DE TUTOR</a:t>
            </a:r>
            <a:r>
              <a:rPr lang="es-ES_tradnl" altLang="es-MX" b="1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lang="es-ES_tradnl" altLang="es-MX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</a:t>
            </a:r>
            <a:endParaRPr lang="es-MX" altLang="es-MX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es-MX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TUTOR</a:t>
            </a:r>
            <a:r>
              <a:rPr lang="es-ES_tradnl" altLang="es-MX" b="1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lang="es-ES_tradnl" altLang="es-MX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 DE PARES</a:t>
            </a:r>
            <a:endParaRPr lang="es-MX" altLang="es-MX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es-MX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Fecha</a:t>
            </a:r>
            <a:r>
              <a:rPr lang="es-ES_tradnl" altLang="es-MX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:                          </a:t>
            </a:r>
            <a:r>
              <a:rPr lang="es-ES_tradnl" altLang="es-MX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Hora:     </a:t>
            </a:r>
            <a:r>
              <a:rPr lang="es-ES_tradnl" altLang="es-MX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ES_tradnl" altLang="es-MX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        </a:t>
            </a:r>
            <a:r>
              <a:rPr lang="es-ES_tradnl" altLang="es-MX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ES_tradnl" altLang="es-MX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Grado:           </a:t>
            </a:r>
            <a:r>
              <a:rPr lang="es-ES_tradnl" altLang="es-MX" b="1" dirty="0" err="1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Secc</a:t>
            </a:r>
            <a:r>
              <a:rPr lang="es-ES_tradnl" altLang="es-MX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altLang="es-MX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altLang="es-MX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altLang="es-MX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327674" y="28807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altLang="es-MX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920797"/>
              </p:ext>
            </p:extLst>
          </p:nvPr>
        </p:nvGraphicFramePr>
        <p:xfrm>
          <a:off x="560070" y="2837180"/>
          <a:ext cx="7429500" cy="17646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43360"/>
                <a:gridCol w="1215330"/>
                <a:gridCol w="2570810"/>
              </a:tblGrid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Pareja/Alumnas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Curso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Tema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1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2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1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2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1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2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68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685802" y="1691642"/>
            <a:ext cx="38290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/>
            <a:r>
              <a:rPr lang="es-ES" sz="3200" dirty="0" smtClean="0">
                <a:latin typeface="Arial" pitchFamily="34" charset="0"/>
                <a:cs typeface="Arial" pitchFamily="34" charset="0"/>
              </a:rPr>
              <a:t>En el gráfico puede observarse los tres elementos o engranes que impulsan la tutoría de pares.</a:t>
            </a:r>
            <a:endParaRPr lang="es-E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-1166899" y="556954"/>
            <a:ext cx="7797662" cy="705218"/>
          </a:xfrm>
        </p:spPr>
        <p:txBody>
          <a:bodyPr>
            <a:noAutofit/>
          </a:bodyPr>
          <a:lstStyle/>
          <a:p>
            <a:pPr algn="ctr"/>
            <a:r>
              <a:rPr lang="es-MX" sz="3200" b="1" dirty="0" smtClean="0">
                <a:solidFill>
                  <a:schemeClr val="tx1"/>
                </a:solidFill>
              </a:rPr>
              <a:t>Estructura  o modelo </a:t>
            </a:r>
            <a:br>
              <a:rPr lang="es-MX" sz="3200" b="1" dirty="0" smtClean="0">
                <a:solidFill>
                  <a:schemeClr val="tx1"/>
                </a:solidFill>
              </a:rPr>
            </a:br>
            <a:r>
              <a:rPr lang="es-MX" sz="3200" b="1" dirty="0" smtClean="0">
                <a:solidFill>
                  <a:schemeClr val="tx1"/>
                </a:solidFill>
              </a:rPr>
              <a:t>de atención</a:t>
            </a:r>
            <a:endParaRPr lang="es-MX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4472940" y="533403"/>
          <a:ext cx="4305300" cy="4892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5520690" y="2621283"/>
            <a:ext cx="1330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ES_tradnl" sz="2400" b="1" dirty="0" smtClean="0">
                <a:solidFill>
                  <a:prstClr val="white"/>
                </a:solidFill>
              </a:rPr>
              <a:t>Alumno </a:t>
            </a:r>
          </a:p>
          <a:p>
            <a:pPr defTabSz="457200"/>
            <a:r>
              <a:rPr lang="es-ES_tradnl" sz="2400" b="1" dirty="0" smtClean="0">
                <a:solidFill>
                  <a:prstClr val="white"/>
                </a:solidFill>
              </a:rPr>
              <a:t>tutorado</a:t>
            </a:r>
            <a:endParaRPr lang="es-ES" sz="2400" b="1" dirty="0">
              <a:solidFill>
                <a:prstClr val="white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006852" y="1264920"/>
            <a:ext cx="13227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s-ES_tradnl" sz="2400" b="1" dirty="0" smtClean="0">
                <a:solidFill>
                  <a:prstClr val="white"/>
                </a:solidFill>
              </a:rPr>
              <a:t>Alumno </a:t>
            </a:r>
          </a:p>
          <a:p>
            <a:pPr algn="ctr" defTabSz="457200"/>
            <a:r>
              <a:rPr lang="es-ES_tradnl" sz="2400" b="1" dirty="0" smtClean="0">
                <a:solidFill>
                  <a:prstClr val="white"/>
                </a:solidFill>
              </a:rPr>
              <a:t>tutor</a:t>
            </a:r>
            <a:endParaRPr lang="es-ES" sz="2400" b="1" dirty="0" smtClean="0">
              <a:solidFill>
                <a:prstClr val="white"/>
              </a:solidFill>
            </a:endParaRPr>
          </a:p>
          <a:p>
            <a:pPr algn="ctr" defTabSz="457200"/>
            <a:endParaRPr lang="es-E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8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/>
              <a:t/>
            </a:r>
            <a:br>
              <a:rPr lang="es-MX" b="1" dirty="0"/>
            </a:br>
            <a:r>
              <a:rPr lang="es-MX" b="1" dirty="0" smtClean="0"/>
              <a:t>FUNCIONES DEL ALUMNO TUTOR</a:t>
            </a:r>
            <a:br>
              <a:rPr lang="es-MX" b="1" dirty="0" smtClean="0"/>
            </a:br>
            <a:r>
              <a:rPr lang="es-MX" b="1" dirty="0" smtClean="0"/>
              <a:t/>
            </a:r>
            <a:br>
              <a:rPr lang="es-MX" b="1" dirty="0" smtClean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es-ES" dirty="0">
                <a:latin typeface="Arial" pitchFamily="34" charset="0"/>
                <a:cs typeface="Arial" pitchFamily="34" charset="0"/>
              </a:rPr>
              <a:t>Acompañar solo académicamente al alumno  tutorado.</a:t>
            </a:r>
          </a:p>
          <a:p>
            <a:pPr algn="just">
              <a:buFont typeface="Wingdings" pitchFamily="2" charset="2"/>
              <a:buChar char="ü"/>
            </a:pPr>
            <a:endParaRPr lang="es-ES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ES" dirty="0">
                <a:latin typeface="Arial" pitchFamily="34" charset="0"/>
                <a:cs typeface="Arial" pitchFamily="34" charset="0"/>
              </a:rPr>
              <a:t>Llenar el formato de registro.</a:t>
            </a:r>
          </a:p>
          <a:p>
            <a:pPr algn="just"/>
            <a:endParaRPr lang="es-ES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ES" dirty="0">
                <a:latin typeface="Arial" pitchFamily="34" charset="0"/>
                <a:cs typeface="Arial" pitchFamily="34" charset="0"/>
              </a:rPr>
              <a:t>Entregar el formato una vez que esté lleno al tutor    grupal.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30441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/>
              <a:t>FUNCIONES DEL ALUMNO TUTORADO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es-ES_tradnl" dirty="0"/>
              <a:t>Acudir con el tutor grupal para solicitar el apoyo de un alumno tutor.</a:t>
            </a:r>
          </a:p>
          <a:p>
            <a:pPr algn="just">
              <a:buFont typeface="Wingdings" pitchFamily="2" charset="2"/>
              <a:buChar char="ü"/>
            </a:pPr>
            <a:endParaRPr lang="es-ES_tradnl" dirty="0"/>
          </a:p>
          <a:p>
            <a:pPr algn="just">
              <a:buFont typeface="Wingdings" pitchFamily="2" charset="2"/>
              <a:buChar char="ü"/>
            </a:pPr>
            <a:r>
              <a:rPr lang="es-ES_tradnl" dirty="0"/>
              <a:t>Cumplir en tiempo y forma con los acuerdos tomados con el alumno tutorado.</a:t>
            </a:r>
          </a:p>
          <a:p>
            <a:pPr algn="just">
              <a:buFont typeface="Wingdings" pitchFamily="2" charset="2"/>
              <a:buChar char="ü"/>
            </a:pPr>
            <a:endParaRPr lang="es-ES_tradnl" dirty="0"/>
          </a:p>
          <a:p>
            <a:pPr algn="just">
              <a:buFont typeface="Wingdings" pitchFamily="2" charset="2"/>
              <a:buChar char="ü"/>
            </a:pPr>
            <a:r>
              <a:rPr lang="es-ES_tradnl" dirty="0"/>
              <a:t>Recordar que el apoyo brindado por el alumno tutor es estrictamente académico.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20808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dirty="0" smtClean="0"/>
              <a:t>SELECCIÓN DE ALUMNOS TUTORADOS</a:t>
            </a:r>
            <a:endParaRPr lang="es-MX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_tradnl" dirty="0" smtClean="0">
                <a:solidFill>
                  <a:srgbClr val="002060"/>
                </a:solidFill>
              </a:rPr>
              <a:t>    </a:t>
            </a:r>
            <a:r>
              <a:rPr lang="es-ES_tradnl" dirty="0" smtClean="0"/>
              <a:t>De </a:t>
            </a:r>
            <a:r>
              <a:rPr lang="es-ES_tradnl" dirty="0"/>
              <a:t>1º a 3º</a:t>
            </a:r>
          </a:p>
          <a:p>
            <a:pPr algn="just"/>
            <a:endParaRPr lang="es-ES_tradnl" dirty="0" smtClean="0"/>
          </a:p>
          <a:p>
            <a:pPr algn="just"/>
            <a:r>
              <a:rPr lang="es-ES_tradnl" dirty="0" smtClean="0"/>
              <a:t>Como </a:t>
            </a:r>
            <a:r>
              <a:rPr lang="es-ES_tradnl" dirty="0"/>
              <a:t>filtro principal para la selección de alumnos tutores se tomará en cuenta el promedio académico, por lo que todo aquel alumno con promedio general superior a 9 podrá desempeñarse como alumno tutor.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48367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_tradnl" dirty="0"/>
              <a:t>4º</a:t>
            </a:r>
          </a:p>
          <a:p>
            <a:pPr algn="just"/>
            <a:r>
              <a:rPr lang="es-ES_tradnl" dirty="0"/>
              <a:t>Al igual que en los grados anteriores, en cada grupo se buscará seleccionar como alumnos tutores a aquellos con los mejores promedios, y en la ubicación de los alumnos tutorados se favorecerá a quienes estén ubicados en el mismo Jardín de Niños de práctica.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8040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>
                <a:latin typeface="Arial" pitchFamily="34" charset="0"/>
                <a:cs typeface="Arial" pitchFamily="34" charset="0"/>
              </a:rPr>
              <a:t>La tutoría complementa la actividad docente pero no la sustituye, con el fin de explorar y explotar las potencialidades del estudiante, procurando facilitar su inserción en la educación y fomentar sus capacidades de aprendizaje más allá de los espacios habituales de enseñanza</a:t>
            </a:r>
            <a:r>
              <a:rPr lang="es-E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07498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 rot="20256585">
            <a:off x="457200" y="160020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s-E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</a:t>
            </a:r>
          </a:p>
          <a:p>
            <a:pPr marL="0" indent="0">
              <a:buNone/>
            </a:pPr>
            <a:endParaRPr lang="es-ES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s-E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Gracias </a:t>
            </a:r>
            <a:r>
              <a:rPr lang="es-ES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por su atención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80359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Grupo"/>
          <p:cNvGrpSpPr/>
          <p:nvPr/>
        </p:nvGrpSpPr>
        <p:grpSpPr>
          <a:xfrm>
            <a:off x="-1623931" y="4122669"/>
            <a:ext cx="11961057" cy="699053"/>
            <a:chOff x="-1620033" y="3424734"/>
            <a:chExt cx="11961057" cy="1156394"/>
          </a:xfrm>
        </p:grpSpPr>
        <p:grpSp>
          <p:nvGrpSpPr>
            <p:cNvPr id="8" name="7 Grupo"/>
            <p:cNvGrpSpPr/>
            <p:nvPr/>
          </p:nvGrpSpPr>
          <p:grpSpPr>
            <a:xfrm>
              <a:off x="-676200" y="3926906"/>
              <a:ext cx="11017224" cy="654222"/>
              <a:chOff x="-676200" y="3926906"/>
              <a:chExt cx="11017224" cy="654222"/>
            </a:xfrm>
          </p:grpSpPr>
          <p:sp>
            <p:nvSpPr>
              <p:cNvPr id="7" name="6 Rectángulo"/>
              <p:cNvSpPr/>
              <p:nvPr/>
            </p:nvSpPr>
            <p:spPr>
              <a:xfrm>
                <a:off x="-676200" y="3933056"/>
                <a:ext cx="11017224" cy="64807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6" name="5 CuadroTexto"/>
              <p:cNvSpPr txBox="1"/>
              <p:nvPr/>
            </p:nvSpPr>
            <p:spPr>
              <a:xfrm>
                <a:off x="2720005" y="3926906"/>
                <a:ext cx="6351898" cy="610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/>
                <a:endParaRPr lang="es-MX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" name="4 Rectángulo"/>
            <p:cNvSpPr/>
            <p:nvPr/>
          </p:nvSpPr>
          <p:spPr>
            <a:xfrm rot="21353445">
              <a:off x="-1620033" y="3424734"/>
              <a:ext cx="11017224" cy="5040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​</a:t>
              </a:r>
              <a:r>
                <a:rPr lang="es-MX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TUTORÍA DE PARES</a:t>
              </a:r>
              <a:endPara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2430983" y="1700810"/>
            <a:ext cx="4282036" cy="909701"/>
            <a:chOff x="2791022" y="1700808"/>
            <a:chExt cx="4282036" cy="909701"/>
          </a:xfrm>
        </p:grpSpPr>
        <p:pic>
          <p:nvPicPr>
            <p:cNvPr id="3" name="2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1022" y="1700808"/>
              <a:ext cx="1861952" cy="909701"/>
            </a:xfrm>
            <a:prstGeom prst="rect">
              <a:avLst/>
            </a:prstGeom>
          </p:spPr>
        </p:pic>
        <p:sp>
          <p:nvSpPr>
            <p:cNvPr id="2" name="1 CuadroTexto"/>
            <p:cNvSpPr txBox="1"/>
            <p:nvPr/>
          </p:nvSpPr>
          <p:spPr>
            <a:xfrm>
              <a:off x="4788024" y="1765711"/>
              <a:ext cx="22850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​</a:t>
              </a:r>
              <a:r>
                <a:rPr lang="es-MX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TUTORÍA</a:t>
              </a:r>
              <a:endPara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3" name="12 Conector recto"/>
            <p:cNvCxnSpPr/>
            <p:nvPr/>
          </p:nvCxnSpPr>
          <p:spPr>
            <a:xfrm>
              <a:off x="4788024" y="1700808"/>
              <a:ext cx="0" cy="837693"/>
            </a:xfrm>
            <a:prstGeom prst="line">
              <a:avLst/>
            </a:prstGeom>
            <a:ln w="190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9 CuadroTexto"/>
          <p:cNvSpPr txBox="1"/>
          <p:nvPr/>
        </p:nvSpPr>
        <p:spPr>
          <a:xfrm>
            <a:off x="5292081" y="4846448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b="1" dirty="0" smtClean="0"/>
          </a:p>
          <a:p>
            <a:endParaRPr lang="es-ES" b="1" dirty="0"/>
          </a:p>
          <a:p>
            <a:endParaRPr lang="es-ES" b="1" dirty="0" smtClean="0"/>
          </a:p>
          <a:p>
            <a:endParaRPr lang="es-ES" b="1" dirty="0"/>
          </a:p>
          <a:p>
            <a:r>
              <a:rPr lang="es-ES" b="1" dirty="0" smtClean="0"/>
              <a:t>PROF: </a:t>
            </a:r>
            <a:endParaRPr lang="es-MX" dirty="0"/>
          </a:p>
        </p:txBody>
      </p:sp>
      <p:sp>
        <p:nvSpPr>
          <p:cNvPr id="11" name="10 Rectángulo"/>
          <p:cNvSpPr/>
          <p:nvPr/>
        </p:nvSpPr>
        <p:spPr>
          <a:xfrm>
            <a:off x="1403648" y="3244336"/>
            <a:ext cx="6048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2060"/>
                </a:solidFill>
              </a:rPr>
              <a:t>Departamento de Tutoría Académica </a:t>
            </a:r>
          </a:p>
        </p:txBody>
      </p:sp>
    </p:spTree>
    <p:extLst>
      <p:ext uri="{BB962C8B-B14F-4D97-AF65-F5344CB8AC3E}">
        <p14:creationId xmlns:p14="http://schemas.microsoft.com/office/powerpoint/2010/main" val="215350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4882554"/>
          </a:xfrm>
        </p:spPr>
        <p:txBody>
          <a:bodyPr>
            <a:normAutofit fontScale="90000"/>
          </a:bodyPr>
          <a:lstStyle/>
          <a:p>
            <a:r>
              <a:rPr lang="es-ES_tradnl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_tradnl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s-ES_tradnl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_tradnl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s-ES_tradnl" sz="3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 </a:t>
            </a:r>
            <a:r>
              <a:rPr lang="es-ES_tradnl" sz="3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método de aprendizaje cooperativo basado en la creación de parejas de alumnos con una relación asimétrica (derivada de la adopción del rol de alumno/tutor y del rol de alumno/tutorado).</a:t>
            </a:r>
            <a:r>
              <a:rPr lang="es-E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es-MX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99992" y="1600202"/>
            <a:ext cx="4186808" cy="4525963"/>
          </a:xfrm>
        </p:spPr>
        <p:txBody>
          <a:bodyPr/>
          <a:lstStyle/>
          <a:p>
            <a:pPr marL="0" indent="0" algn="ctr">
              <a:buNone/>
            </a:pPr>
            <a:endParaRPr lang="es-MX" dirty="0" smtClean="0"/>
          </a:p>
          <a:p>
            <a:pPr marL="0" indent="0" algn="ctr">
              <a:buNone/>
            </a:pPr>
            <a:endParaRPr lang="es-MX" dirty="0"/>
          </a:p>
        </p:txBody>
      </p:sp>
      <p:pic>
        <p:nvPicPr>
          <p:cNvPr id="5" name="Picture 3" descr="D:\fotos tutoria\IMG_31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0033" y="692696"/>
            <a:ext cx="4104456" cy="460851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67057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MX" sz="3600" b="1" dirty="0" smtClean="0"/>
              <a:t>PROPÓSITO</a:t>
            </a:r>
          </a:p>
          <a:p>
            <a:pPr marL="0" indent="0" algn="just"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Promover </a:t>
            </a:r>
            <a:r>
              <a:rPr lang="es-ES" dirty="0">
                <a:latin typeface="Arial" pitchFamily="34" charset="0"/>
                <a:cs typeface="Arial" pitchFamily="34" charset="0"/>
              </a:rPr>
              <a:t>a través de la ayuda entre iguales (estudiante a estudiante), el desarrollo de habilidades cognoscitivas para mejorar el aprovechamiento escolar, como una forma de evitar la reprobación y deserción de la escuela.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39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 smtClean="0"/>
              <a:t>JUSTIFICACIÓN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 smtClean="0"/>
          </a:p>
          <a:p>
            <a:pPr marL="0" indent="0">
              <a:buNone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ES" dirty="0" err="1" smtClean="0">
                <a:latin typeface="Arial" pitchFamily="34" charset="0"/>
                <a:cs typeface="Arial" pitchFamily="34" charset="0"/>
              </a:rPr>
              <a:t>Vygostki</a:t>
            </a:r>
            <a:r>
              <a:rPr lang="es-ES" dirty="0">
                <a:latin typeface="Arial" pitchFamily="34" charset="0"/>
                <a:cs typeface="Arial" pitchFamily="34" charset="0"/>
              </a:rPr>
              <a:t>, propone el concepto “zona de desarrollo próximo” para comprender la formación de la inteligencia y el desarrollo de los procesos psicológicos superiores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7538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692698"/>
            <a:ext cx="8219256" cy="5433467"/>
          </a:xfrm>
        </p:spPr>
        <p:txBody>
          <a:bodyPr/>
          <a:lstStyle/>
          <a:p>
            <a:endParaRPr lang="es-MX" dirty="0" smtClean="0"/>
          </a:p>
          <a:p>
            <a:pPr marL="0" indent="0" algn="just">
              <a:buNone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es-ES" dirty="0">
                <a:latin typeface="Arial" pitchFamily="34" charset="0"/>
                <a:cs typeface="Arial" pitchFamily="34" charset="0"/>
              </a:rPr>
              <a:t>tal sentido, este concepto nos permite pensar en las tutorías de pares como un espacio donde se potencian y desarrollan las capacidades, habilidades y el uso de las herramientas de los sujetos involucrados.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3157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76674"/>
            <a:ext cx="8219256" cy="5649491"/>
          </a:xfrm>
        </p:spPr>
        <p:txBody>
          <a:bodyPr/>
          <a:lstStyle/>
          <a:p>
            <a:pPr marL="0" indent="0">
              <a:buNone/>
            </a:pPr>
            <a:endParaRPr lang="es-E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Dicho </a:t>
            </a:r>
            <a:r>
              <a:rPr lang="es-ES" dirty="0">
                <a:latin typeface="Arial" pitchFamily="34" charset="0"/>
                <a:cs typeface="Arial" pitchFamily="34" charset="0"/>
              </a:rPr>
              <a:t>en otras palabras, (alumno/tutor-alumno/tutorado), la cercanía estaría en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la condición de ser estudiantes</a:t>
            </a:r>
            <a:r>
              <a:rPr lang="es-ES" dirty="0">
                <a:latin typeface="Arial" pitchFamily="34" charset="0"/>
                <a:cs typeface="Arial" pitchFamily="34" charset="0"/>
              </a:rPr>
              <a:t>, que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permite el uso de códigos comunes, similares estrategias de comunicación</a:t>
            </a:r>
            <a:r>
              <a:rPr lang="es-ES" dirty="0">
                <a:latin typeface="Arial" pitchFamily="34" charset="0"/>
                <a:cs typeface="Arial" pitchFamily="34" charset="0"/>
              </a:rPr>
              <a:t>, lo cual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habilita un intercambio fluido que enriquece y potencia el vínculo</a:t>
            </a:r>
            <a:r>
              <a:rPr lang="es-ES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5690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MX" sz="3600" b="1" dirty="0" smtClean="0"/>
              <a:t>PROCESO DE ATENCIÓN Y SEGUIMIENTO</a:t>
            </a:r>
            <a:r>
              <a:rPr lang="es-ES" sz="3600" b="1" dirty="0" smtClean="0"/>
              <a:t/>
            </a:r>
            <a:br>
              <a:rPr lang="es-ES" sz="3600" b="1" dirty="0" smtClean="0"/>
            </a:b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96754"/>
            <a:ext cx="8219256" cy="4929411"/>
          </a:xfrm>
        </p:spPr>
        <p:txBody>
          <a:bodyPr/>
          <a:lstStyle/>
          <a:p>
            <a:pPr algn="just"/>
            <a:r>
              <a:rPr lang="es-ES" dirty="0">
                <a:latin typeface="Arial" pitchFamily="34" charset="0"/>
                <a:cs typeface="Arial" pitchFamily="34" charset="0"/>
              </a:rPr>
              <a:t>El tutor grupal, dará a conocer los alumnos tutores en su sección, y brindará un espacio para la tutoría de pares dentro de su clase.</a:t>
            </a:r>
          </a:p>
          <a:p>
            <a:pPr algn="just"/>
            <a:endParaRPr lang="es-ES_tradnl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_tradnl" dirty="0">
                <a:latin typeface="Arial" pitchFamily="34" charset="0"/>
                <a:cs typeface="Arial" pitchFamily="34" charset="0"/>
              </a:rPr>
              <a:t>Cada alumno tutor podrá atender sólo un alumno a la vez dentro del horario de tutoría grupal.</a:t>
            </a:r>
            <a:endParaRPr lang="es-E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649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04666"/>
            <a:ext cx="8219256" cy="5721499"/>
          </a:xfrm>
        </p:spPr>
        <p:txBody>
          <a:bodyPr/>
          <a:lstStyle/>
          <a:p>
            <a:pPr algn="just"/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Cada </a:t>
            </a:r>
            <a:r>
              <a:rPr lang="es-ES" dirty="0">
                <a:latin typeface="Arial" pitchFamily="34" charset="0"/>
                <a:cs typeface="Arial" pitchFamily="34" charset="0"/>
              </a:rPr>
              <a:t>grado contará con un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formato de registro de tutoría de pares</a:t>
            </a:r>
            <a:r>
              <a:rPr lang="es-ES" dirty="0">
                <a:latin typeface="Arial" pitchFamily="34" charset="0"/>
                <a:cs typeface="Arial" pitchFamily="34" charset="0"/>
              </a:rPr>
              <a:t>, en el cual se registraran las  estudiantes a tutorar y además el tutor grupal firmará de enterado en cada uno de los encuentros.</a:t>
            </a:r>
          </a:p>
          <a:p>
            <a:pPr algn="just"/>
            <a:endParaRPr lang="es-ES_tradnl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_tradnl" dirty="0">
                <a:latin typeface="Arial" pitchFamily="34" charset="0"/>
                <a:cs typeface="Arial" pitchFamily="34" charset="0"/>
              </a:rPr>
              <a:t>Una vez llenado el formato de registro, el alumno tutor lo entregará al Departamento de Tutoría Académica.</a:t>
            </a:r>
            <a:endParaRPr lang="es-ES" dirty="0">
              <a:latin typeface="Arial" pitchFamily="34" charset="0"/>
              <a:cs typeface="Arial" pitchFamily="34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5465240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vento principal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Clásico de Offic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ppt/theme/theme3.xml><?xml version="1.0" encoding="utf-8"?>
<a:theme xmlns:a="http://schemas.openxmlformats.org/drawingml/2006/main" name="1_Evento principal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Clásico de Offic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536</Words>
  <Application>Microsoft Office PowerPoint</Application>
  <PresentationFormat>Presentación en pantalla (4:3)</PresentationFormat>
  <Paragraphs>94</Paragraphs>
  <Slides>17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Tema de Office</vt:lpstr>
      <vt:lpstr>Evento principal</vt:lpstr>
      <vt:lpstr>1_Evento principal</vt:lpstr>
      <vt:lpstr>Presentación de PowerPoint</vt:lpstr>
      <vt:lpstr>Presentación de PowerPoint</vt:lpstr>
      <vt:lpstr>  Es un método de aprendizaje cooperativo basado en la creación de parejas de alumnos con una relación asimétrica (derivada de la adopción del rol de alumno/tutor y del rol de alumno/tutorado). </vt:lpstr>
      <vt:lpstr>Presentación de PowerPoint</vt:lpstr>
      <vt:lpstr> JUSTIFICACIÓN</vt:lpstr>
      <vt:lpstr>Presentación de PowerPoint</vt:lpstr>
      <vt:lpstr>Presentación de PowerPoint</vt:lpstr>
      <vt:lpstr>  PROCESO DE ATENCIÓN Y SEGUIMIENTO  </vt:lpstr>
      <vt:lpstr>Presentación de PowerPoint</vt:lpstr>
      <vt:lpstr>Presentación de PowerPoint</vt:lpstr>
      <vt:lpstr>Estructura  o modelo  de atención</vt:lpstr>
      <vt:lpstr>  FUNCIONES DEL ALUMNO TUTOR  </vt:lpstr>
      <vt:lpstr>FUNCIONES DEL ALUMNO TUTORADO</vt:lpstr>
      <vt:lpstr>SELECCIÓN DE ALUMNOS TUTORADOS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</dc:creator>
  <cp:lastModifiedBy>CCPA</cp:lastModifiedBy>
  <cp:revision>39</cp:revision>
  <dcterms:created xsi:type="dcterms:W3CDTF">2016-02-02T16:14:54Z</dcterms:created>
  <dcterms:modified xsi:type="dcterms:W3CDTF">2016-10-13T18:31:21Z</dcterms:modified>
</cp:coreProperties>
</file>