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5143500" cx="9144000"/>
  <p:notesSz cx="6858000" cy="9144000"/>
  <p:embeddedFontLst>
    <p:embeddedFont>
      <p:font typeface="Playfair Display"/>
      <p:regular r:id="rId34"/>
      <p:bold r:id="rId35"/>
      <p:italic r:id="rId36"/>
      <p:boldItalic r:id="rId37"/>
    </p:embeddedFont>
    <p:embeddedFont>
      <p:font typeface="La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6.xml"/><Relationship Id="rId41" Type="http://schemas.openxmlformats.org/officeDocument/2006/relationships/font" Target="fonts/Lato-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PlayfairDisplay-bold.fntdata"/><Relationship Id="rId12" Type="http://schemas.openxmlformats.org/officeDocument/2006/relationships/slide" Target="slides/slide8.xml"/><Relationship Id="rId34" Type="http://schemas.openxmlformats.org/officeDocument/2006/relationships/font" Target="fonts/PlayfairDisplay-regular.fntdata"/><Relationship Id="rId15" Type="http://schemas.openxmlformats.org/officeDocument/2006/relationships/slide" Target="slides/slide11.xml"/><Relationship Id="rId37" Type="http://schemas.openxmlformats.org/officeDocument/2006/relationships/font" Target="fonts/PlayfairDisplay-boldItalic.fntdata"/><Relationship Id="rId14" Type="http://schemas.openxmlformats.org/officeDocument/2006/relationships/slide" Target="slides/slide10.xml"/><Relationship Id="rId36" Type="http://schemas.openxmlformats.org/officeDocument/2006/relationships/font" Target="fonts/PlayfairDisplay-italic.fntdata"/><Relationship Id="rId17" Type="http://schemas.openxmlformats.org/officeDocument/2006/relationships/slide" Target="slides/slide13.xml"/><Relationship Id="rId39" Type="http://schemas.openxmlformats.org/officeDocument/2006/relationships/font" Target="fonts/Lato-bold.fntdata"/><Relationship Id="rId16" Type="http://schemas.openxmlformats.org/officeDocument/2006/relationships/slide" Target="slides/slide12.xml"/><Relationship Id="rId38" Type="http://schemas.openxmlformats.org/officeDocument/2006/relationships/font" Target="fonts/Lato-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2992950" y="992700"/>
            <a:ext cx="3158100" cy="3158100"/>
          </a:xfrm>
          <a:prstGeom prst="rect">
            <a:avLst/>
          </a:prstGeom>
          <a:noFill/>
          <a:ln cap="flat" cmpd="sng" w="28575">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096250" y="1627200"/>
            <a:ext cx="2951400" cy="1584300"/>
          </a:xfrm>
          <a:prstGeom prst="rect">
            <a:avLst/>
          </a:prstGeom>
        </p:spPr>
        <p:txBody>
          <a:bodyPr anchorCtr="0" anchor="ctr" bIns="91425" lIns="91425" rIns="91425" tIns="91425"/>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p:txBody>
      </p:sp>
      <p:sp>
        <p:nvSpPr>
          <p:cNvPr id="13" name="Shape 13"/>
          <p:cNvSpPr txBox="1"/>
          <p:nvPr>
            <p:ph idx="1" type="subTitle"/>
          </p:nvPr>
        </p:nvSpPr>
        <p:spPr>
          <a:xfrm>
            <a:off x="3096362" y="3266930"/>
            <a:ext cx="2951400" cy="701400"/>
          </a:xfrm>
          <a:prstGeom prst="rect">
            <a:avLst/>
          </a:prstGeom>
        </p:spPr>
        <p:txBody>
          <a:bodyPr anchorCtr="0" anchor="b" bIns="91425" lIns="91425" rIns="91425" tIns="91425"/>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Shape 1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1233100"/>
            <a:ext cx="8520600" cy="1610100"/>
          </a:xfrm>
          <a:prstGeom prst="rect">
            <a:avLst/>
          </a:prstGeom>
        </p:spPr>
        <p:txBody>
          <a:bodyPr anchorCtr="0" anchor="b" bIns="91425" lIns="91425" rIns="91425" tIns="91425"/>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p:txBody>
      </p:sp>
      <p:sp>
        <p:nvSpPr>
          <p:cNvPr id="51" name="Shape 51"/>
          <p:cNvSpPr txBox="1"/>
          <p:nvPr>
            <p:ph idx="1" type="body"/>
          </p:nvPr>
        </p:nvSpPr>
        <p:spPr>
          <a:xfrm>
            <a:off x="311700" y="29194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sp>
        <p:nvSpPr>
          <p:cNvPr id="16" name="Shape 16"/>
          <p:cNvSpPr txBox="1"/>
          <p:nvPr>
            <p:ph type="title"/>
          </p:nvPr>
        </p:nvSpPr>
        <p:spPr>
          <a:xfrm>
            <a:off x="509550" y="1423875"/>
            <a:ext cx="8124900" cy="1798200"/>
          </a:xfrm>
          <a:prstGeom prst="rect">
            <a:avLst/>
          </a:prstGeom>
        </p:spPr>
        <p:txBody>
          <a:bodyPr anchorCtr="0" anchor="ctr" bIns="91425" lIns="91425" rIns="91425" tIns="91425"/>
          <a:lstStyle>
            <a:lvl1pPr lvl="0" algn="ctr">
              <a:spcBef>
                <a:spcPts val="0"/>
              </a:spcBef>
              <a:buClr>
                <a:schemeClr val="lt1"/>
              </a:buClr>
              <a:buSzPct val="100000"/>
              <a:buFont typeface="Lato"/>
              <a:defRPr b="0" sz="4800">
                <a:solidFill>
                  <a:schemeClr val="lt1"/>
                </a:solidFill>
                <a:latin typeface="Lato"/>
                <a:ea typeface="Lato"/>
                <a:cs typeface="Lato"/>
                <a:sym typeface="Lato"/>
              </a:defRPr>
            </a:lvl1pPr>
            <a:lvl2pPr lvl="1" algn="ctr">
              <a:spcBef>
                <a:spcPts val="0"/>
              </a:spcBef>
              <a:buClr>
                <a:schemeClr val="lt1"/>
              </a:buClr>
              <a:buSzPct val="100000"/>
              <a:buFont typeface="Lato"/>
              <a:defRPr b="0" sz="4800">
                <a:solidFill>
                  <a:schemeClr val="lt1"/>
                </a:solidFill>
                <a:latin typeface="Lato"/>
                <a:ea typeface="Lato"/>
                <a:cs typeface="Lato"/>
                <a:sym typeface="Lato"/>
              </a:defRPr>
            </a:lvl2pPr>
            <a:lvl3pPr lvl="2" algn="ctr">
              <a:spcBef>
                <a:spcPts val="0"/>
              </a:spcBef>
              <a:buClr>
                <a:schemeClr val="lt1"/>
              </a:buClr>
              <a:buSzPct val="100000"/>
              <a:buFont typeface="Lato"/>
              <a:defRPr b="0" sz="4800">
                <a:solidFill>
                  <a:schemeClr val="lt1"/>
                </a:solidFill>
                <a:latin typeface="Lato"/>
                <a:ea typeface="Lato"/>
                <a:cs typeface="Lato"/>
                <a:sym typeface="Lato"/>
              </a:defRPr>
            </a:lvl3pPr>
            <a:lvl4pPr lvl="3" algn="ctr">
              <a:spcBef>
                <a:spcPts val="0"/>
              </a:spcBef>
              <a:buClr>
                <a:schemeClr val="lt1"/>
              </a:buClr>
              <a:buSzPct val="100000"/>
              <a:buFont typeface="Lato"/>
              <a:defRPr b="0" sz="4800">
                <a:solidFill>
                  <a:schemeClr val="lt1"/>
                </a:solidFill>
                <a:latin typeface="Lato"/>
                <a:ea typeface="Lato"/>
                <a:cs typeface="Lato"/>
                <a:sym typeface="Lato"/>
              </a:defRPr>
            </a:lvl4pPr>
            <a:lvl5pPr lvl="4" algn="ctr">
              <a:spcBef>
                <a:spcPts val="0"/>
              </a:spcBef>
              <a:buClr>
                <a:schemeClr val="lt1"/>
              </a:buClr>
              <a:buSzPct val="100000"/>
              <a:buFont typeface="Lato"/>
              <a:defRPr b="0" sz="4800">
                <a:solidFill>
                  <a:schemeClr val="lt1"/>
                </a:solidFill>
                <a:latin typeface="Lato"/>
                <a:ea typeface="Lato"/>
                <a:cs typeface="Lato"/>
                <a:sym typeface="Lato"/>
              </a:defRPr>
            </a:lvl5pPr>
            <a:lvl6pPr lvl="5" algn="ctr">
              <a:spcBef>
                <a:spcPts val="0"/>
              </a:spcBef>
              <a:buClr>
                <a:schemeClr val="lt1"/>
              </a:buClr>
              <a:buSzPct val="100000"/>
              <a:buFont typeface="Lato"/>
              <a:defRPr b="0" sz="4800">
                <a:solidFill>
                  <a:schemeClr val="lt1"/>
                </a:solidFill>
                <a:latin typeface="Lato"/>
                <a:ea typeface="Lato"/>
                <a:cs typeface="Lato"/>
                <a:sym typeface="Lato"/>
              </a:defRPr>
            </a:lvl6pPr>
            <a:lvl7pPr lvl="6" algn="ctr">
              <a:spcBef>
                <a:spcPts val="0"/>
              </a:spcBef>
              <a:buClr>
                <a:schemeClr val="lt1"/>
              </a:buClr>
              <a:buSzPct val="100000"/>
              <a:buFont typeface="Lato"/>
              <a:defRPr b="0" sz="4800">
                <a:solidFill>
                  <a:schemeClr val="lt1"/>
                </a:solidFill>
                <a:latin typeface="Lato"/>
                <a:ea typeface="Lato"/>
                <a:cs typeface="Lato"/>
                <a:sym typeface="Lato"/>
              </a:defRPr>
            </a:lvl7pPr>
            <a:lvl8pPr lvl="7" algn="ctr">
              <a:spcBef>
                <a:spcPts val="0"/>
              </a:spcBef>
              <a:buClr>
                <a:schemeClr val="lt1"/>
              </a:buClr>
              <a:buSzPct val="100000"/>
              <a:buFont typeface="Lato"/>
              <a:defRPr b="0" sz="4800">
                <a:solidFill>
                  <a:schemeClr val="lt1"/>
                </a:solidFill>
                <a:latin typeface="Lato"/>
                <a:ea typeface="Lato"/>
                <a:cs typeface="Lato"/>
                <a:sym typeface="Lato"/>
              </a:defRPr>
            </a:lvl8pPr>
            <a:lvl9pPr lvl="8" algn="ct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17" name="Shape 1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91377"/>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dk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Lato"/>
              <a:defRPr b="0" sz="4800">
                <a:solidFill>
                  <a:schemeClr val="lt1"/>
                </a:solidFill>
                <a:latin typeface="Lato"/>
                <a:ea typeface="Lato"/>
                <a:cs typeface="Lato"/>
                <a:sym typeface="Lato"/>
              </a:defRPr>
            </a:lvl1pPr>
            <a:lvl2pPr lvl="1">
              <a:spcBef>
                <a:spcPts val="0"/>
              </a:spcBef>
              <a:buClr>
                <a:schemeClr val="lt1"/>
              </a:buClr>
              <a:buSzPct val="100000"/>
              <a:buFont typeface="Lato"/>
              <a:defRPr b="0" sz="4800">
                <a:solidFill>
                  <a:schemeClr val="lt1"/>
                </a:solidFill>
                <a:latin typeface="Lato"/>
                <a:ea typeface="Lato"/>
                <a:cs typeface="Lato"/>
                <a:sym typeface="Lato"/>
              </a:defRPr>
            </a:lvl2pPr>
            <a:lvl3pPr lvl="2">
              <a:spcBef>
                <a:spcPts val="0"/>
              </a:spcBef>
              <a:buClr>
                <a:schemeClr val="lt1"/>
              </a:buClr>
              <a:buSzPct val="100000"/>
              <a:buFont typeface="Lato"/>
              <a:defRPr b="0" sz="4800">
                <a:solidFill>
                  <a:schemeClr val="lt1"/>
                </a:solidFill>
                <a:latin typeface="Lato"/>
                <a:ea typeface="Lato"/>
                <a:cs typeface="Lato"/>
                <a:sym typeface="Lato"/>
              </a:defRPr>
            </a:lvl3pPr>
            <a:lvl4pPr lvl="3">
              <a:spcBef>
                <a:spcPts val="0"/>
              </a:spcBef>
              <a:buClr>
                <a:schemeClr val="lt1"/>
              </a:buClr>
              <a:buSzPct val="100000"/>
              <a:buFont typeface="Lato"/>
              <a:defRPr b="0" sz="4800">
                <a:solidFill>
                  <a:schemeClr val="lt1"/>
                </a:solidFill>
                <a:latin typeface="Lato"/>
                <a:ea typeface="Lato"/>
                <a:cs typeface="Lato"/>
                <a:sym typeface="Lato"/>
              </a:defRPr>
            </a:lvl4pPr>
            <a:lvl5pPr lvl="4">
              <a:spcBef>
                <a:spcPts val="0"/>
              </a:spcBef>
              <a:buClr>
                <a:schemeClr val="lt1"/>
              </a:buClr>
              <a:buSzPct val="100000"/>
              <a:buFont typeface="Lato"/>
              <a:defRPr b="0" sz="4800">
                <a:solidFill>
                  <a:schemeClr val="lt1"/>
                </a:solidFill>
                <a:latin typeface="Lato"/>
                <a:ea typeface="Lato"/>
                <a:cs typeface="Lato"/>
                <a:sym typeface="Lato"/>
              </a:defRPr>
            </a:lvl5pPr>
            <a:lvl6pPr lvl="5">
              <a:spcBef>
                <a:spcPts val="0"/>
              </a:spcBef>
              <a:buClr>
                <a:schemeClr val="lt1"/>
              </a:buClr>
              <a:buSzPct val="100000"/>
              <a:buFont typeface="Lato"/>
              <a:defRPr b="0" sz="4800">
                <a:solidFill>
                  <a:schemeClr val="lt1"/>
                </a:solidFill>
                <a:latin typeface="Lato"/>
                <a:ea typeface="Lato"/>
                <a:cs typeface="Lato"/>
                <a:sym typeface="Lato"/>
              </a:defRPr>
            </a:lvl6pPr>
            <a:lvl7pPr lvl="6">
              <a:spcBef>
                <a:spcPts val="0"/>
              </a:spcBef>
              <a:buClr>
                <a:schemeClr val="lt1"/>
              </a:buClr>
              <a:buSzPct val="100000"/>
              <a:buFont typeface="Lato"/>
              <a:defRPr b="0" sz="4800">
                <a:solidFill>
                  <a:schemeClr val="lt1"/>
                </a:solidFill>
                <a:latin typeface="Lato"/>
                <a:ea typeface="Lato"/>
                <a:cs typeface="Lato"/>
                <a:sym typeface="Lato"/>
              </a:defRPr>
            </a:lvl7pPr>
            <a:lvl8pPr lvl="7">
              <a:spcBef>
                <a:spcPts val="0"/>
              </a:spcBef>
              <a:buClr>
                <a:schemeClr val="lt1"/>
              </a:buClr>
              <a:buSzPct val="100000"/>
              <a:buFont typeface="Lato"/>
              <a:defRPr b="0" sz="4800">
                <a:solidFill>
                  <a:schemeClr val="lt1"/>
                </a:solidFill>
                <a:latin typeface="Lato"/>
                <a:ea typeface="Lato"/>
                <a:cs typeface="Lato"/>
                <a:sym typeface="Lato"/>
              </a:defRPr>
            </a:lvl8pPr>
            <a:lvl9pPr lvl="8">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37" name="Shape 3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1" name="Shape 41"/>
          <p:cNvSpPr txBox="1"/>
          <p:nvPr>
            <p:ph type="title"/>
          </p:nvPr>
        </p:nvSpPr>
        <p:spPr>
          <a:xfrm>
            <a:off x="265500" y="1107950"/>
            <a:ext cx="4045200" cy="16836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91350"/>
            <a:ext cx="8520600" cy="626100"/>
          </a:xfrm>
          <a:prstGeom prst="rect">
            <a:avLst/>
          </a:prstGeom>
          <a:noFill/>
          <a:ln>
            <a:noFill/>
          </a:ln>
        </p:spPr>
        <p:txBody>
          <a:bodyPr anchorCtr="0" anchor="t" bIns="91425" lIns="91425" rIns="91425" tIns="91425"/>
          <a:lstStyle>
            <a:lvl1pPr lv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s"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0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0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1.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07.png"/><Relationship Id="rId4"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02.png"/><Relationship Id="rId4" Type="http://schemas.openxmlformats.org/officeDocument/2006/relationships/image" Target="../media/image0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0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3096250" y="1236300"/>
            <a:ext cx="2951400" cy="1975200"/>
          </a:xfrm>
          <a:prstGeom prst="rect">
            <a:avLst/>
          </a:prstGeom>
        </p:spPr>
        <p:txBody>
          <a:bodyPr anchorCtr="0" anchor="ctr" bIns="91425" lIns="91425" rIns="91425" tIns="91425">
            <a:noAutofit/>
          </a:bodyPr>
          <a:lstStyle/>
          <a:p>
            <a:pPr lvl="0">
              <a:spcBef>
                <a:spcPts val="0"/>
              </a:spcBef>
              <a:buNone/>
            </a:pPr>
            <a:r>
              <a:rPr lang="es" sz="1800"/>
              <a:t>Escuela Normal de Educación Preescolar</a:t>
            </a:r>
          </a:p>
          <a:p>
            <a:pPr lvl="0" rtl="0">
              <a:spcBef>
                <a:spcPts val="0"/>
              </a:spcBef>
              <a:buNone/>
            </a:pPr>
            <a:r>
              <a:rPr lang="es" sz="1800"/>
              <a:t>Licenciatura en Educación Preescolar.</a:t>
            </a:r>
          </a:p>
          <a:p>
            <a:pPr lvl="0">
              <a:spcBef>
                <a:spcPts val="0"/>
              </a:spcBef>
              <a:buNone/>
            </a:pPr>
            <a:r>
              <a:rPr lang="es" sz="1800"/>
              <a:t>“Cómo Aprender y Enseñar Competencias”</a:t>
            </a:r>
          </a:p>
          <a:p>
            <a:pPr lvl="0">
              <a:spcBef>
                <a:spcPts val="0"/>
              </a:spcBef>
              <a:buNone/>
            </a:pPr>
            <a:r>
              <a:rPr lang="es" sz="1800"/>
              <a:t>Planeación Educativa</a:t>
            </a:r>
          </a:p>
          <a:p>
            <a:pPr lvl="0">
              <a:spcBef>
                <a:spcPts val="0"/>
              </a:spcBef>
              <a:buNone/>
            </a:pPr>
            <a:r>
              <a:t/>
            </a:r>
            <a:endParaRPr sz="1800"/>
          </a:p>
        </p:txBody>
      </p:sp>
      <p:sp>
        <p:nvSpPr>
          <p:cNvPr id="60" name="Shape 60"/>
          <p:cNvSpPr txBox="1"/>
          <p:nvPr>
            <p:ph idx="1" type="subTitle"/>
          </p:nvPr>
        </p:nvSpPr>
        <p:spPr>
          <a:xfrm>
            <a:off x="3096375" y="3055775"/>
            <a:ext cx="2951400" cy="1037999"/>
          </a:xfrm>
          <a:prstGeom prst="rect">
            <a:avLst/>
          </a:prstGeom>
        </p:spPr>
        <p:txBody>
          <a:bodyPr anchorCtr="0" anchor="b" bIns="91425" lIns="91425" rIns="91425" tIns="91425">
            <a:noAutofit/>
          </a:bodyPr>
          <a:lstStyle/>
          <a:p>
            <a:pPr lvl="0" algn="l">
              <a:spcBef>
                <a:spcPts val="0"/>
              </a:spcBef>
              <a:buNone/>
            </a:pPr>
            <a:r>
              <a:rPr lang="es" sz="1000"/>
              <a:t>Integrantes:</a:t>
            </a:r>
          </a:p>
          <a:p>
            <a:pPr lvl="0" algn="l">
              <a:spcBef>
                <a:spcPts val="0"/>
              </a:spcBef>
              <a:buNone/>
            </a:pPr>
            <a:r>
              <a:rPr lang="es" sz="1000"/>
              <a:t>Silvia P. García Guerrero</a:t>
            </a:r>
          </a:p>
          <a:p>
            <a:pPr lvl="0" algn="l">
              <a:spcBef>
                <a:spcPts val="0"/>
              </a:spcBef>
              <a:buNone/>
            </a:pPr>
            <a:r>
              <a:rPr lang="es" sz="1000"/>
              <a:t>Andrea Glez. Riley</a:t>
            </a:r>
          </a:p>
          <a:p>
            <a:pPr lvl="0" algn="l">
              <a:spcBef>
                <a:spcPts val="0"/>
              </a:spcBef>
              <a:buNone/>
            </a:pPr>
            <a:r>
              <a:rPr lang="es" sz="1000"/>
              <a:t>Aracely Morales Cuéllar</a:t>
            </a:r>
          </a:p>
          <a:p>
            <a:pPr lvl="0" algn="l">
              <a:spcBef>
                <a:spcPts val="0"/>
              </a:spcBef>
              <a:buNone/>
            </a:pPr>
            <a:r>
              <a:rPr lang="es" sz="1000"/>
              <a:t>Julissa Puente Covarrubias</a:t>
            </a:r>
          </a:p>
          <a:p>
            <a:pPr lvl="0" algn="l">
              <a:spcBef>
                <a:spcPts val="0"/>
              </a:spcBef>
              <a:buNone/>
            </a:pPr>
            <a:r>
              <a:rPr lang="es" sz="1000"/>
              <a:t>Karla A. Santana Bneavides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391350"/>
            <a:ext cx="8520600" cy="626100"/>
          </a:xfrm>
          <a:prstGeom prst="rect">
            <a:avLst/>
          </a:prstGeom>
        </p:spPr>
        <p:txBody>
          <a:bodyPr anchorCtr="0" anchor="t" bIns="91425" lIns="91425" rIns="91425" tIns="91425">
            <a:noAutofit/>
          </a:bodyPr>
          <a:lstStyle/>
          <a:p>
            <a:pPr lvl="0" rtl="0" algn="ctr">
              <a:lnSpc>
                <a:spcPct val="115000"/>
              </a:lnSpc>
              <a:spcBef>
                <a:spcPts val="0"/>
              </a:spcBef>
              <a:buNone/>
            </a:pPr>
            <a:r>
              <a:rPr lang="es" sz="2400"/>
              <a:t>Criterios generales para la toma de decisiones metodológicas</a:t>
            </a:r>
          </a:p>
        </p:txBody>
      </p:sp>
      <p:sp>
        <p:nvSpPr>
          <p:cNvPr id="122" name="Shape 122"/>
          <p:cNvSpPr txBox="1"/>
          <p:nvPr>
            <p:ph idx="1" type="body"/>
          </p:nvPr>
        </p:nvSpPr>
        <p:spPr>
          <a:xfrm>
            <a:off x="311700" y="1236650"/>
            <a:ext cx="8520600" cy="3592800"/>
          </a:xfrm>
          <a:prstGeom prst="rect">
            <a:avLst/>
          </a:prstGeom>
        </p:spPr>
        <p:txBody>
          <a:bodyPr anchorCtr="0" anchor="t" bIns="91425" lIns="91425" rIns="91425" tIns="91425">
            <a:noAutofit/>
          </a:bodyPr>
          <a:lstStyle/>
          <a:p>
            <a:pPr lvl="0" rtl="0">
              <a:spcBef>
                <a:spcPts val="0"/>
              </a:spcBef>
              <a:spcAft>
                <a:spcPts val="0"/>
              </a:spcAft>
              <a:buNone/>
            </a:pPr>
            <a:r>
              <a:rPr lang="es">
                <a:solidFill>
                  <a:srgbClr val="434343"/>
                </a:solidFill>
              </a:rPr>
              <a:t>• Los relacionados con la necesidad de que los aprendizajes sean lo más significativos posible. </a:t>
            </a:r>
          </a:p>
          <a:p>
            <a:pPr lvl="0" rtl="0">
              <a:spcBef>
                <a:spcPts val="0"/>
              </a:spcBef>
              <a:spcAft>
                <a:spcPts val="0"/>
              </a:spcAft>
              <a:buNone/>
            </a:pPr>
            <a:r>
              <a:rPr lang="es">
                <a:solidFill>
                  <a:srgbClr val="434343"/>
                </a:solidFill>
              </a:rPr>
              <a:t>• Los relacionados con la complejidad de la propia competencia y, especialmente, de todo el proceso de actuación competente. </a:t>
            </a:r>
          </a:p>
          <a:p>
            <a:pPr lvl="0" rtl="0">
              <a:spcBef>
                <a:spcPts val="0"/>
              </a:spcBef>
              <a:spcAft>
                <a:spcPts val="0"/>
              </a:spcAft>
              <a:buNone/>
            </a:pPr>
            <a:r>
              <a:rPr lang="es">
                <a:solidFill>
                  <a:srgbClr val="434343"/>
                </a:solidFill>
              </a:rPr>
              <a:t>• Los relacionados con el carácter procedimental del proceso de actuación competente.</a:t>
            </a:r>
          </a:p>
          <a:p>
            <a:pPr lvl="0" rtl="0">
              <a:spcBef>
                <a:spcPts val="0"/>
              </a:spcBef>
              <a:spcAft>
                <a:spcPts val="0"/>
              </a:spcAft>
              <a:buNone/>
            </a:pPr>
            <a:r>
              <a:rPr lang="es">
                <a:solidFill>
                  <a:srgbClr val="434343"/>
                </a:solidFill>
              </a:rPr>
              <a:t> • Los relacionados con las características diferenciales de los componentes de las competencias.</a:t>
            </a:r>
          </a:p>
          <a:p>
            <a:pPr lvl="0" rtl="0">
              <a:spcBef>
                <a:spcPts val="0"/>
              </a:spcBef>
              <a:spcAft>
                <a:spcPts val="0"/>
              </a:spcAft>
              <a:buNone/>
            </a:pPr>
            <a:r>
              <a:t/>
            </a:r>
            <a:endParaRPr>
              <a:solidFill>
                <a:srgbClr val="434343"/>
              </a:solidFill>
            </a:endParaRPr>
          </a:p>
          <a:p>
            <a:pPr lvl="0" rtl="0">
              <a:spcBef>
                <a:spcPts val="0"/>
              </a:spcBef>
              <a:spcAft>
                <a:spcPts val="0"/>
              </a:spcAft>
              <a:buNone/>
            </a:pPr>
            <a:r>
              <a:rPr lang="es" sz="1400">
                <a:solidFill>
                  <a:srgbClr val="666666"/>
                </a:solidFill>
              </a:rPr>
              <a:t>Una estructura curricular organizada en torno a las disciplinas convencionales imposibilita el desarrollo de todas las competencias.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391350"/>
            <a:ext cx="8520600" cy="626100"/>
          </a:xfrm>
          <a:prstGeom prst="rect">
            <a:avLst/>
          </a:prstGeom>
        </p:spPr>
        <p:txBody>
          <a:bodyPr anchorCtr="0" anchor="t" bIns="91425" lIns="91425" rIns="91425" tIns="91425">
            <a:noAutofit/>
          </a:bodyPr>
          <a:lstStyle/>
          <a:p>
            <a:pPr lvl="0" rtl="0">
              <a:lnSpc>
                <a:spcPct val="115000"/>
              </a:lnSpc>
              <a:spcBef>
                <a:spcPts val="0"/>
              </a:spcBef>
              <a:buNone/>
            </a:pPr>
            <a:r>
              <a:rPr lang="es" sz="1800"/>
              <a:t>Enseñanza de las competencias de carácter interdisciplinar y metadisciplinar</a:t>
            </a:r>
            <a:r>
              <a:rPr b="0" lang="es" sz="1800"/>
              <a:t>.</a:t>
            </a:r>
          </a:p>
        </p:txBody>
      </p:sp>
      <p:sp>
        <p:nvSpPr>
          <p:cNvPr id="128" name="Shape 12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spcAft>
                <a:spcPts val="0"/>
              </a:spcAft>
              <a:buNone/>
            </a:pPr>
            <a:r>
              <a:rPr lang="es" sz="1400">
                <a:solidFill>
                  <a:srgbClr val="434343"/>
                </a:solidFill>
              </a:rPr>
              <a:t>Criterios:</a:t>
            </a:r>
          </a:p>
          <a:p>
            <a:pPr lvl="0" rtl="0">
              <a:spcBef>
                <a:spcPts val="0"/>
              </a:spcBef>
              <a:spcAft>
                <a:spcPts val="0"/>
              </a:spcAft>
              <a:buNone/>
            </a:pPr>
            <a:r>
              <a:t/>
            </a:r>
            <a:endParaRPr sz="1400">
              <a:solidFill>
                <a:srgbClr val="434343"/>
              </a:solidFill>
            </a:endParaRPr>
          </a:p>
          <a:p>
            <a:pPr lvl="0" rtl="0">
              <a:spcBef>
                <a:spcPts val="0"/>
              </a:spcBef>
              <a:spcAft>
                <a:spcPts val="0"/>
              </a:spcAft>
              <a:buNone/>
            </a:pPr>
            <a:r>
              <a:rPr lang="es" sz="1400">
                <a:solidFill>
                  <a:srgbClr val="434343"/>
                </a:solidFill>
              </a:rPr>
              <a:t>• Los relativos a la necesidad de que las áreas disciplinares asuman, en la forma de enseñarlas, las </a:t>
            </a:r>
            <a:r>
              <a:rPr lang="es" sz="1400">
                <a:solidFill>
                  <a:schemeClr val="dk1"/>
                </a:solidFill>
              </a:rPr>
              <a:t>condiciones para el aprendizaje</a:t>
            </a:r>
            <a:r>
              <a:rPr lang="es" sz="1400">
                <a:solidFill>
                  <a:srgbClr val="434343"/>
                </a:solidFill>
              </a:rPr>
              <a:t> de los contenidos y competencias comunes, especialmente del ámbito interpersonal y social. </a:t>
            </a:r>
          </a:p>
          <a:p>
            <a:pPr lvl="0" rtl="0">
              <a:spcBef>
                <a:spcPts val="0"/>
              </a:spcBef>
              <a:spcAft>
                <a:spcPts val="0"/>
              </a:spcAft>
              <a:buNone/>
            </a:pPr>
            <a:r>
              <a:rPr lang="es" sz="1400">
                <a:solidFill>
                  <a:srgbClr val="434343"/>
                </a:solidFill>
              </a:rPr>
              <a:t>• Los que se desprenden de la existencia de un área común que coordine y sistematice las actividades de aprendizaje que se lleven a cabo en las</a:t>
            </a:r>
            <a:r>
              <a:rPr lang="es" sz="1400">
                <a:solidFill>
                  <a:schemeClr val="dk1"/>
                </a:solidFill>
              </a:rPr>
              <a:t> otras áreas</a:t>
            </a:r>
            <a:r>
              <a:rPr lang="es" sz="1400">
                <a:solidFill>
                  <a:srgbClr val="434343"/>
                </a:solidFill>
              </a:rPr>
              <a:t>.</a:t>
            </a:r>
          </a:p>
          <a:p>
            <a:pPr lvl="0" rtl="0">
              <a:spcBef>
                <a:spcPts val="0"/>
              </a:spcBef>
              <a:spcAft>
                <a:spcPts val="0"/>
              </a:spcAft>
              <a:buNone/>
            </a:pPr>
            <a:r>
              <a:t/>
            </a:r>
            <a:endParaRPr sz="1400">
              <a:solidFill>
                <a:srgbClr val="434343"/>
              </a:solidFill>
            </a:endParaRPr>
          </a:p>
          <a:p>
            <a:pPr lvl="0" rtl="0">
              <a:spcBef>
                <a:spcPts val="0"/>
              </a:spcBef>
              <a:spcAft>
                <a:spcPts val="0"/>
              </a:spcAft>
              <a:buNone/>
            </a:pPr>
            <a:r>
              <a:rPr lang="es" sz="1400">
                <a:solidFill>
                  <a:srgbClr val="434343"/>
                </a:solidFill>
              </a:rPr>
              <a:t>Este conjunto de criterios nos permite apreciar la </a:t>
            </a:r>
            <a:r>
              <a:rPr lang="es" sz="1400" u="sng">
                <a:solidFill>
                  <a:srgbClr val="434343"/>
                </a:solidFill>
              </a:rPr>
              <a:t>debilidad de los métodos expositivos </a:t>
            </a:r>
            <a:r>
              <a:rPr lang="es" sz="1400">
                <a:solidFill>
                  <a:srgbClr val="434343"/>
                </a:solidFill>
              </a:rPr>
              <a:t>heredados. La clase magistral y sus derivados, centrados en la exposición de la materia por parte del profesorado y el estudio posterior del alumnado, sólo </a:t>
            </a:r>
            <a:r>
              <a:rPr lang="es" sz="1400" u="sng">
                <a:solidFill>
                  <a:srgbClr val="434343"/>
                </a:solidFill>
              </a:rPr>
              <a:t>sirven para aquellas competencias de carácter académico</a:t>
            </a:r>
            <a:r>
              <a:rPr lang="es" sz="1400">
                <a:solidFill>
                  <a:srgbClr val="434343"/>
                </a:solidFill>
              </a:rPr>
              <a:t>.</a:t>
            </a:r>
          </a:p>
          <a:p>
            <a:pPr lvl="0" rtl="0">
              <a:spcBef>
                <a:spcPts val="0"/>
              </a:spcBef>
              <a:spcAft>
                <a:spcPts val="0"/>
              </a:spcAft>
              <a:buNone/>
            </a:pPr>
            <a:r>
              <a:t/>
            </a:r>
            <a:endParaRPr sz="1400">
              <a:solidFill>
                <a:srgbClr val="434343"/>
              </a:solidFill>
            </a:endParaRPr>
          </a:p>
          <a:p>
            <a:pPr lvl="0" rtl="0">
              <a:spcBef>
                <a:spcPts val="0"/>
              </a:spcBef>
              <a:spcAft>
                <a:spcPts val="0"/>
              </a:spcAft>
              <a:buNone/>
            </a:pPr>
            <a:r>
              <a:rPr lang="es" sz="1200">
                <a:solidFill>
                  <a:srgbClr val="434343"/>
                </a:solidFill>
              </a:rPr>
              <a:t>Se ha generado la búsqueda de métodos alternativos de un notable éxito en las últimas décadas: investigación del medio, proyectos de trabajo, análisis de casos, resolución de problemas, etc. Cada uno de ellos presentado como «la alternativa» al método expositivo.</a:t>
            </a:r>
            <a:r>
              <a:rPr lang="es" sz="1200">
                <a:solidFill>
                  <a:srgbClr val="666666"/>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265500" y="1107950"/>
            <a:ext cx="4045200" cy="1683600"/>
          </a:xfrm>
          <a:prstGeom prst="rect">
            <a:avLst/>
          </a:prstGeom>
        </p:spPr>
        <p:txBody>
          <a:bodyPr anchorCtr="0" anchor="b" bIns="91425" lIns="91425" rIns="91425" tIns="91425">
            <a:noAutofit/>
          </a:bodyPr>
          <a:lstStyle/>
          <a:p>
            <a:pPr lvl="0" rtl="0" algn="ctr">
              <a:lnSpc>
                <a:spcPct val="115000"/>
              </a:lnSpc>
              <a:spcBef>
                <a:spcPts val="0"/>
              </a:spcBef>
              <a:buNone/>
            </a:pPr>
            <a:r>
              <a:rPr lang="es" sz="2400"/>
              <a:t>Variables que configuran la práctica educativa.</a:t>
            </a:r>
          </a:p>
        </p:txBody>
      </p:sp>
      <p:pic>
        <p:nvPicPr>
          <p:cNvPr id="134" name="Shape 134"/>
          <p:cNvPicPr preferRelativeResize="0"/>
          <p:nvPr/>
        </p:nvPicPr>
        <p:blipFill>
          <a:blip r:embed="rId3">
            <a:alphaModFix/>
          </a:blip>
          <a:stretch>
            <a:fillRect/>
          </a:stretch>
        </p:blipFill>
        <p:spPr>
          <a:xfrm>
            <a:off x="4626050" y="702074"/>
            <a:ext cx="4463300" cy="3821249"/>
          </a:xfrm>
          <a:prstGeom prst="rect">
            <a:avLst/>
          </a:prstGeom>
          <a:noFill/>
          <a:ln>
            <a:noFill/>
          </a:ln>
        </p:spPr>
      </p:pic>
      <p:sp>
        <p:nvSpPr>
          <p:cNvPr id="135" name="Shape 135"/>
          <p:cNvSpPr txBox="1"/>
          <p:nvPr>
            <p:ph idx="1" type="subTitle"/>
          </p:nvPr>
        </p:nvSpPr>
        <p:spPr>
          <a:xfrm>
            <a:off x="265500" y="2845200"/>
            <a:ext cx="4045200" cy="1345500"/>
          </a:xfrm>
          <a:prstGeom prst="rect">
            <a:avLst/>
          </a:prstGeom>
        </p:spPr>
        <p:txBody>
          <a:bodyPr anchorCtr="0" anchor="t" bIns="91425" lIns="91425" rIns="91425" tIns="91425">
            <a:noAutofit/>
          </a:bodyPr>
          <a:lstStyle/>
          <a:p>
            <a:pPr lvl="0" rtl="0">
              <a:lnSpc>
                <a:spcPct val="115000"/>
              </a:lnSpc>
              <a:spcBef>
                <a:spcPts val="0"/>
              </a:spcBef>
              <a:buNone/>
            </a:pPr>
            <a:r>
              <a:rPr b="1" lang="es" sz="1200">
                <a:solidFill>
                  <a:srgbClr val="434343"/>
                </a:solidFill>
              </a:rPr>
              <a:t>Los criterios enunciados anteriormente inciden en las variables metodológicas.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391350"/>
            <a:ext cx="8520600" cy="626100"/>
          </a:xfrm>
          <a:prstGeom prst="rect">
            <a:avLst/>
          </a:prstGeom>
        </p:spPr>
        <p:txBody>
          <a:bodyPr anchorCtr="0" anchor="t" bIns="91425" lIns="91425" rIns="91425" tIns="91425">
            <a:noAutofit/>
          </a:bodyPr>
          <a:lstStyle/>
          <a:p>
            <a:pPr lvl="0" rtl="0" algn="ctr">
              <a:lnSpc>
                <a:spcPct val="115000"/>
              </a:lnSpc>
              <a:spcBef>
                <a:spcPts val="0"/>
              </a:spcBef>
              <a:buNone/>
            </a:pPr>
            <a:r>
              <a:rPr lang="es" sz="2400"/>
              <a:t>Enfoque globalizador y metodología globalizada.</a:t>
            </a:r>
          </a:p>
        </p:txBody>
      </p:sp>
      <p:sp>
        <p:nvSpPr>
          <p:cNvPr id="141" name="Shape 14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42" name="Shape 142"/>
          <p:cNvPicPr preferRelativeResize="0"/>
          <p:nvPr/>
        </p:nvPicPr>
        <p:blipFill rotWithShape="1">
          <a:blip r:embed="rId3">
            <a:alphaModFix/>
          </a:blip>
          <a:srcRect b="11798" l="27074" r="29901" t="20354"/>
          <a:stretch/>
        </p:blipFill>
        <p:spPr>
          <a:xfrm>
            <a:off x="222375" y="1203050"/>
            <a:ext cx="3439875" cy="3056950"/>
          </a:xfrm>
          <a:prstGeom prst="rect">
            <a:avLst/>
          </a:prstGeom>
          <a:noFill/>
          <a:ln>
            <a:noFill/>
          </a:ln>
        </p:spPr>
      </p:pic>
      <p:pic>
        <p:nvPicPr>
          <p:cNvPr id="143" name="Shape 143"/>
          <p:cNvPicPr preferRelativeResize="0"/>
          <p:nvPr/>
        </p:nvPicPr>
        <p:blipFill rotWithShape="1">
          <a:blip r:embed="rId4">
            <a:alphaModFix/>
          </a:blip>
          <a:srcRect b="31705" l="29331" r="27310" t="19606"/>
          <a:stretch/>
        </p:blipFill>
        <p:spPr>
          <a:xfrm>
            <a:off x="3837200" y="1152473"/>
            <a:ext cx="4945249" cy="32657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425125" y="1162350"/>
            <a:ext cx="8520600" cy="626100"/>
          </a:xfrm>
          <a:prstGeom prst="rect">
            <a:avLst/>
          </a:prstGeom>
        </p:spPr>
        <p:txBody>
          <a:bodyPr anchorCtr="0" anchor="t" bIns="91425" lIns="91425" rIns="91425" tIns="91425">
            <a:noAutofit/>
          </a:bodyPr>
          <a:lstStyle/>
          <a:p>
            <a:pPr lvl="0" algn="ctr">
              <a:spcBef>
                <a:spcPts val="0"/>
              </a:spcBef>
              <a:buNone/>
            </a:pPr>
            <a:r>
              <a:rPr lang="es"/>
              <a:t>Capítulo 11. .Evaluar competencias es evaluar procesos en la resolución de situaciones-problema</a:t>
            </a:r>
            <a:br>
              <a:rPr lang="es"/>
            </a:b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288825" y="2624175"/>
            <a:ext cx="4045200" cy="1683600"/>
          </a:xfrm>
          <a:prstGeom prst="rect">
            <a:avLst/>
          </a:prstGeom>
        </p:spPr>
        <p:txBody>
          <a:bodyPr anchorCtr="0" anchor="b" bIns="91425" lIns="91425" rIns="91425" tIns="91425">
            <a:noAutofit/>
          </a:bodyPr>
          <a:lstStyle/>
          <a:p>
            <a:pPr lvl="0" rtl="0">
              <a:lnSpc>
                <a:spcPct val="115000"/>
              </a:lnSpc>
              <a:spcBef>
                <a:spcPts val="0"/>
              </a:spcBef>
              <a:buNone/>
            </a:pPr>
            <a:r>
              <a:rPr lang="es" sz="3000"/>
              <a:t>Conocer el grado de dominio que el alumnado ha adquirido de una competencia es una tarea bastante compleja,</a:t>
            </a:r>
          </a:p>
        </p:txBody>
      </p:sp>
      <p:sp>
        <p:nvSpPr>
          <p:cNvPr id="154" name="Shape 154"/>
          <p:cNvSpPr txBox="1"/>
          <p:nvPr>
            <p:ph idx="2" type="body"/>
          </p:nvPr>
        </p:nvSpPr>
        <p:spPr>
          <a:xfrm>
            <a:off x="4939500" y="724200"/>
            <a:ext cx="3889500" cy="3695100"/>
          </a:xfrm>
          <a:prstGeom prst="rect">
            <a:avLst/>
          </a:prstGeom>
        </p:spPr>
        <p:txBody>
          <a:bodyPr anchorCtr="0" anchor="ctr" bIns="91425" lIns="91425" rIns="91425" tIns="91425">
            <a:noAutofit/>
          </a:bodyPr>
          <a:lstStyle/>
          <a:p>
            <a:pPr indent="-228600" lvl="0" marL="457200" rtl="0">
              <a:spcBef>
                <a:spcPts val="0"/>
              </a:spcBef>
              <a:spcAft>
                <a:spcPts val="0"/>
              </a:spcAft>
              <a:buClr>
                <a:srgbClr val="000000"/>
              </a:buClr>
              <a:buFont typeface="Playfair Display"/>
              <a:buChar char="❏"/>
            </a:pPr>
            <a:r>
              <a:rPr lang="es">
                <a:solidFill>
                  <a:srgbClr val="000000"/>
                </a:solidFill>
                <a:latin typeface="Playfair Display"/>
                <a:ea typeface="Playfair Display"/>
                <a:cs typeface="Playfair Display"/>
                <a:sym typeface="Playfair Display"/>
              </a:rPr>
              <a:t> Partir de situaciones problema</a:t>
            </a:r>
          </a:p>
          <a:p>
            <a:pPr lvl="0" rtl="0">
              <a:spcBef>
                <a:spcPts val="0"/>
              </a:spcBef>
              <a:spcAft>
                <a:spcPts val="0"/>
              </a:spcAft>
              <a:buNone/>
            </a:pPr>
            <a:r>
              <a:t/>
            </a:r>
            <a:endParaRPr>
              <a:solidFill>
                <a:srgbClr val="000000"/>
              </a:solidFill>
              <a:latin typeface="Playfair Display"/>
              <a:ea typeface="Playfair Display"/>
              <a:cs typeface="Playfair Display"/>
              <a:sym typeface="Playfair Display"/>
            </a:endParaRPr>
          </a:p>
          <a:p>
            <a:pPr lvl="0" rtl="0">
              <a:spcBef>
                <a:spcPts val="0"/>
              </a:spcBef>
              <a:spcAft>
                <a:spcPts val="0"/>
              </a:spcAft>
              <a:buNone/>
            </a:pPr>
            <a:r>
              <a:t/>
            </a:r>
            <a:endParaRPr>
              <a:solidFill>
                <a:srgbClr val="000000"/>
              </a:solidFill>
              <a:latin typeface="Playfair Display"/>
              <a:ea typeface="Playfair Display"/>
              <a:cs typeface="Playfair Display"/>
              <a:sym typeface="Playfair Display"/>
            </a:endParaRPr>
          </a:p>
          <a:p>
            <a:pPr lvl="0" rtl="0">
              <a:spcBef>
                <a:spcPts val="0"/>
              </a:spcBef>
              <a:spcAft>
                <a:spcPts val="0"/>
              </a:spcAft>
              <a:buNone/>
            </a:pPr>
            <a:r>
              <a:t/>
            </a:r>
            <a:endParaRPr>
              <a:solidFill>
                <a:srgbClr val="000000"/>
              </a:solidFill>
              <a:latin typeface="Playfair Display"/>
              <a:ea typeface="Playfair Display"/>
              <a:cs typeface="Playfair Display"/>
              <a:sym typeface="Playfair Display"/>
            </a:endParaRPr>
          </a:p>
          <a:p>
            <a:pPr lvl="0" rtl="0" algn="ctr">
              <a:spcBef>
                <a:spcPts val="0"/>
              </a:spcBef>
              <a:spcAft>
                <a:spcPts val="0"/>
              </a:spcAft>
              <a:buNone/>
            </a:pPr>
            <a:r>
              <a:rPr b="1" lang="es">
                <a:latin typeface="Playfair Display"/>
                <a:ea typeface="Playfair Display"/>
                <a:cs typeface="Playfair Display"/>
                <a:sym typeface="Playfair Display"/>
              </a:rPr>
              <a:t>Simulen contextos reales</a:t>
            </a:r>
          </a:p>
          <a:p>
            <a:pPr lvl="0" rtl="0">
              <a:spcBef>
                <a:spcPts val="0"/>
              </a:spcBef>
              <a:spcAft>
                <a:spcPts val="0"/>
              </a:spcAft>
              <a:buNone/>
            </a:pPr>
            <a:r>
              <a:t/>
            </a:r>
            <a:endParaRPr>
              <a:solidFill>
                <a:srgbClr val="000000"/>
              </a:solidFill>
              <a:latin typeface="Playfair Display"/>
              <a:ea typeface="Playfair Display"/>
              <a:cs typeface="Playfair Display"/>
              <a:sym typeface="Playfair Display"/>
            </a:endParaRPr>
          </a:p>
          <a:p>
            <a:pPr lvl="0" rtl="0">
              <a:spcBef>
                <a:spcPts val="0"/>
              </a:spcBef>
              <a:spcAft>
                <a:spcPts val="0"/>
              </a:spcAft>
              <a:buNone/>
            </a:pPr>
            <a:r>
              <a:rPr lang="es">
                <a:solidFill>
                  <a:srgbClr val="000000"/>
                </a:solidFill>
                <a:latin typeface="Playfair Display"/>
                <a:ea typeface="Playfair Display"/>
                <a:cs typeface="Playfair Display"/>
                <a:sym typeface="Playfair Display"/>
              </a:rPr>
              <a:t>                     </a:t>
            </a:r>
          </a:p>
          <a:p>
            <a:pPr indent="-228600" lvl="0" marL="457200" rtl="0">
              <a:spcBef>
                <a:spcPts val="0"/>
              </a:spcBef>
              <a:spcAft>
                <a:spcPts val="0"/>
              </a:spcAft>
              <a:buClr>
                <a:srgbClr val="000000"/>
              </a:buClr>
              <a:buFont typeface="Playfair Display"/>
              <a:buChar char="❏"/>
            </a:pPr>
            <a:r>
              <a:rPr lang="es">
                <a:solidFill>
                  <a:srgbClr val="000000"/>
                </a:solidFill>
                <a:latin typeface="Playfair Display"/>
                <a:ea typeface="Playfair Display"/>
                <a:cs typeface="Playfair Display"/>
                <a:sym typeface="Playfair Display"/>
              </a:rPr>
              <a:t>Disponer de los medios de evaluación específicos </a:t>
            </a:r>
          </a:p>
        </p:txBody>
      </p:sp>
      <p:cxnSp>
        <p:nvCxnSpPr>
          <p:cNvPr id="155" name="Shape 155"/>
          <p:cNvCxnSpPr/>
          <p:nvPr/>
        </p:nvCxnSpPr>
        <p:spPr>
          <a:xfrm>
            <a:off x="6799675" y="1492900"/>
            <a:ext cx="11700" cy="606600"/>
          </a:xfrm>
          <a:prstGeom prst="straightConnector1">
            <a:avLst/>
          </a:prstGeom>
          <a:noFill/>
          <a:ln cap="flat" cmpd="sng" w="28575">
            <a:solidFill>
              <a:schemeClr val="dk2"/>
            </a:solidFill>
            <a:prstDash val="solid"/>
            <a:round/>
            <a:headEnd len="lg" w="lg" type="none"/>
            <a:tailEnd len="lg" w="lg"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216400"/>
            <a:ext cx="8520600" cy="626100"/>
          </a:xfrm>
          <a:prstGeom prst="rect">
            <a:avLst/>
          </a:prstGeom>
        </p:spPr>
        <p:txBody>
          <a:bodyPr anchorCtr="0" anchor="t" bIns="91425" lIns="91425" rIns="91425" tIns="91425">
            <a:noAutofit/>
          </a:bodyPr>
          <a:lstStyle/>
          <a:p>
            <a:pPr lvl="0" rtl="0" algn="ctr">
              <a:lnSpc>
                <a:spcPct val="115000"/>
              </a:lnSpc>
              <a:spcBef>
                <a:spcPts val="0"/>
              </a:spcBef>
              <a:buNone/>
            </a:pPr>
            <a:r>
              <a:rPr lang="es" sz="2400"/>
              <a:t>¿La evaluación de competencias es sustancialmente distinta de la evaluación de otros contenidos de aprendizaje?</a:t>
            </a:r>
          </a:p>
        </p:txBody>
      </p:sp>
      <p:sp>
        <p:nvSpPr>
          <p:cNvPr id="161" name="Shape 161"/>
          <p:cNvSpPr txBox="1"/>
          <p:nvPr>
            <p:ph idx="1" type="body"/>
          </p:nvPr>
        </p:nvSpPr>
        <p:spPr>
          <a:xfrm>
            <a:off x="311700" y="1504550"/>
            <a:ext cx="8520600" cy="1492800"/>
          </a:xfrm>
          <a:prstGeom prst="rect">
            <a:avLst/>
          </a:prstGeom>
        </p:spPr>
        <p:txBody>
          <a:bodyPr anchorCtr="0" anchor="t" bIns="91425" lIns="91425" rIns="91425" tIns="91425">
            <a:noAutofit/>
          </a:bodyPr>
          <a:lstStyle/>
          <a:p>
            <a:pPr indent="-317500" lvl="0" marL="457200" rtl="0">
              <a:spcBef>
                <a:spcPts val="0"/>
              </a:spcBef>
              <a:spcAft>
                <a:spcPts val="0"/>
              </a:spcAft>
              <a:buSzPct val="100000"/>
              <a:buFont typeface="Playfair Display"/>
              <a:buChar char="●"/>
            </a:pPr>
            <a:r>
              <a:rPr b="1" lang="es" sz="1400">
                <a:latin typeface="Playfair Display"/>
                <a:ea typeface="Playfair Display"/>
                <a:cs typeface="Playfair Display"/>
                <a:sym typeface="Playfair Display"/>
              </a:rPr>
              <a:t>Analizar las consecuencias de la evaluación en una educación basada en el aprendizaje de competencias comporta una revisión de todas aquellas cuestiones relacionadas con ella.  </a:t>
            </a:r>
          </a:p>
          <a:p>
            <a:pPr indent="-317500" lvl="0" marL="457200" rtl="0">
              <a:spcBef>
                <a:spcPts val="0"/>
              </a:spcBef>
              <a:spcAft>
                <a:spcPts val="0"/>
              </a:spcAft>
              <a:buSzPct val="100000"/>
              <a:buFont typeface="Playfair Display"/>
              <a:buChar char="●"/>
            </a:pPr>
            <a:r>
              <a:rPr b="1" lang="es" sz="1400">
                <a:latin typeface="Playfair Display"/>
                <a:ea typeface="Playfair Display"/>
                <a:cs typeface="Playfair Display"/>
                <a:sym typeface="Playfair Display"/>
              </a:rPr>
              <a:t>La evaluación en la escuela debe dirigirse a todo el proceso de enseñanza y de aprendizaje.</a:t>
            </a:r>
          </a:p>
          <a:p>
            <a:pPr indent="-317500" lvl="0" marL="457200" rtl="0">
              <a:spcBef>
                <a:spcPts val="0"/>
              </a:spcBef>
              <a:spcAft>
                <a:spcPts val="0"/>
              </a:spcAft>
              <a:buSzPct val="100000"/>
              <a:buFont typeface="Playfair Display"/>
              <a:buChar char="●"/>
            </a:pPr>
            <a:r>
              <a:rPr b="1" lang="es" sz="1400">
                <a:latin typeface="Playfair Display"/>
                <a:ea typeface="Playfair Display"/>
                <a:cs typeface="Playfair Display"/>
                <a:sym typeface="Playfair Display"/>
              </a:rPr>
              <a:t>No sólo a los resultados que ha conseguido el alumnado</a:t>
            </a:r>
          </a:p>
          <a:p>
            <a:pPr indent="-317500" lvl="0" marL="457200" rtl="0">
              <a:spcBef>
                <a:spcPts val="0"/>
              </a:spcBef>
              <a:spcAft>
                <a:spcPts val="0"/>
              </a:spcAft>
              <a:buSzPct val="100000"/>
              <a:buFont typeface="Playfair Display"/>
              <a:buChar char="●"/>
            </a:pPr>
            <a:r>
              <a:rPr b="1" lang="es" sz="1400">
                <a:latin typeface="Playfair Display"/>
                <a:ea typeface="Playfair Display"/>
                <a:cs typeface="Playfair Display"/>
                <a:sym typeface="Playfair Display"/>
              </a:rPr>
              <a:t> Las actividades que promueve el profesorado, las experiencias que realiza el alumno y los contenidos de aprendizaje.</a:t>
            </a:r>
          </a:p>
          <a:p>
            <a:pPr lvl="0" rtl="0">
              <a:spcBef>
                <a:spcPts val="0"/>
              </a:spcBef>
              <a:spcAft>
                <a:spcPts val="0"/>
              </a:spcAft>
              <a:buNone/>
            </a:pPr>
            <a:r>
              <a:t/>
            </a:r>
            <a:endParaRPr b="1" sz="1200">
              <a:latin typeface="Playfair Display"/>
              <a:ea typeface="Playfair Display"/>
              <a:cs typeface="Playfair Display"/>
              <a:sym typeface="Playfair Display"/>
            </a:endParaRPr>
          </a:p>
          <a:p>
            <a:pPr lvl="0" rtl="0">
              <a:spcBef>
                <a:spcPts val="0"/>
              </a:spcBef>
              <a:spcAft>
                <a:spcPts val="0"/>
              </a:spcAft>
              <a:buNone/>
            </a:pPr>
            <a:r>
              <a:t/>
            </a:r>
            <a:endParaRPr b="1" sz="1200">
              <a:latin typeface="Playfair Display"/>
              <a:ea typeface="Playfair Display"/>
              <a:cs typeface="Playfair Display"/>
              <a:sym typeface="Playfair Display"/>
            </a:endParaRPr>
          </a:p>
          <a:p>
            <a:pPr lvl="0" rtl="0">
              <a:spcBef>
                <a:spcPts val="0"/>
              </a:spcBef>
              <a:spcAft>
                <a:spcPts val="0"/>
              </a:spcAft>
              <a:buNone/>
            </a:pPr>
            <a:r>
              <a:t/>
            </a:r>
            <a:endParaRPr b="1" sz="1200">
              <a:latin typeface="Playfair Display"/>
              <a:ea typeface="Playfair Display"/>
              <a:cs typeface="Playfair Display"/>
              <a:sym typeface="Playfair Display"/>
            </a:endParaRPr>
          </a:p>
          <a:p>
            <a:pPr lvl="0" rtl="0">
              <a:spcBef>
                <a:spcPts val="0"/>
              </a:spcBef>
              <a:spcAft>
                <a:spcPts val="0"/>
              </a:spcAft>
              <a:buNone/>
            </a:pPr>
            <a:r>
              <a:t/>
            </a:r>
            <a:endParaRPr b="1" sz="1200">
              <a:latin typeface="Playfair Display"/>
              <a:ea typeface="Playfair Display"/>
              <a:cs typeface="Playfair Display"/>
              <a:sym typeface="Playfair Display"/>
            </a:endParaRPr>
          </a:p>
        </p:txBody>
      </p:sp>
      <p:sp>
        <p:nvSpPr>
          <p:cNvPr id="162" name="Shape 162"/>
          <p:cNvSpPr txBox="1"/>
          <p:nvPr/>
        </p:nvSpPr>
        <p:spPr>
          <a:xfrm>
            <a:off x="2625000" y="2997350"/>
            <a:ext cx="6437400" cy="1317900"/>
          </a:xfrm>
          <a:prstGeom prst="rect">
            <a:avLst/>
          </a:prstGeom>
          <a:noFill/>
          <a:ln>
            <a:noFill/>
          </a:ln>
        </p:spPr>
        <p:txBody>
          <a:bodyPr anchorCtr="0" anchor="ctr" bIns="91425" lIns="91425" rIns="91425" tIns="91425">
            <a:noAutofit/>
          </a:bodyPr>
          <a:lstStyle/>
          <a:p>
            <a:pPr lvl="0" rtl="0">
              <a:lnSpc>
                <a:spcPct val="115000"/>
              </a:lnSpc>
              <a:spcBef>
                <a:spcPts val="0"/>
              </a:spcBef>
              <a:buNone/>
            </a:pPr>
            <a:r>
              <a:t/>
            </a:r>
            <a:endParaRPr b="1" sz="1200">
              <a:solidFill>
                <a:schemeClr val="dk2"/>
              </a:solidFill>
              <a:latin typeface="Playfair Display"/>
              <a:ea typeface="Playfair Display"/>
              <a:cs typeface="Playfair Display"/>
              <a:sym typeface="Playfair Display"/>
            </a:endParaRPr>
          </a:p>
          <a:p>
            <a:pPr indent="-317500" lvl="0" marL="457200" rtl="0">
              <a:lnSpc>
                <a:spcPct val="115000"/>
              </a:lnSpc>
              <a:spcBef>
                <a:spcPts val="0"/>
              </a:spcBef>
              <a:buClr>
                <a:schemeClr val="dk2"/>
              </a:buClr>
              <a:buFont typeface="Playfair Display"/>
            </a:pPr>
            <a:r>
              <a:rPr b="1" lang="es">
                <a:solidFill>
                  <a:schemeClr val="dk2"/>
                </a:solidFill>
                <a:latin typeface="Playfair Display"/>
                <a:ea typeface="Playfair Display"/>
                <a:cs typeface="Playfair Display"/>
                <a:sym typeface="Playfair Display"/>
              </a:rPr>
              <a:t>E</a:t>
            </a:r>
            <a:r>
              <a:rPr b="1" lang="es">
                <a:solidFill>
                  <a:schemeClr val="dk2"/>
                </a:solidFill>
                <a:latin typeface="Playfair Display"/>
                <a:ea typeface="Playfair Display"/>
                <a:cs typeface="Playfair Display"/>
                <a:sym typeface="Playfair Display"/>
              </a:rPr>
              <a:t>ntender la evaluación como un proceso en el que no sólo se analiza el aprendizaje del alumnado, sino también las actividades de enseñanza.</a:t>
            </a:r>
          </a:p>
          <a:p>
            <a:pPr indent="-317500" lvl="0" marL="457200" rtl="0">
              <a:lnSpc>
                <a:spcPct val="115000"/>
              </a:lnSpc>
              <a:spcBef>
                <a:spcPts val="0"/>
              </a:spcBef>
              <a:buClr>
                <a:schemeClr val="dk2"/>
              </a:buClr>
              <a:buFont typeface="Playfair Display"/>
            </a:pPr>
            <a:r>
              <a:rPr b="1" lang="es">
                <a:solidFill>
                  <a:schemeClr val="dk2"/>
                </a:solidFill>
                <a:latin typeface="Playfair Display"/>
                <a:ea typeface="Playfair Display"/>
                <a:cs typeface="Playfair Display"/>
                <a:sym typeface="Playfair Display"/>
              </a:rPr>
              <a:t>Incrementar notablemente la complejidad de los medios y las estrategias.</a:t>
            </a:r>
          </a:p>
        </p:txBody>
      </p:sp>
      <p:pic>
        <p:nvPicPr>
          <p:cNvPr id="163" name="Shape 163"/>
          <p:cNvPicPr preferRelativeResize="0"/>
          <p:nvPr/>
        </p:nvPicPr>
        <p:blipFill>
          <a:blip r:embed="rId3">
            <a:alphaModFix/>
          </a:blip>
          <a:stretch>
            <a:fillRect/>
          </a:stretch>
        </p:blipFill>
        <p:spPr>
          <a:xfrm>
            <a:off x="438250" y="3207400"/>
            <a:ext cx="1969424" cy="1902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391350"/>
            <a:ext cx="8520600" cy="626100"/>
          </a:xfrm>
          <a:prstGeom prst="rect">
            <a:avLst/>
          </a:prstGeom>
        </p:spPr>
        <p:txBody>
          <a:bodyPr anchorCtr="0" anchor="t" bIns="91425" lIns="91425" rIns="91425" tIns="91425">
            <a:noAutofit/>
          </a:bodyPr>
          <a:lstStyle/>
          <a:p>
            <a:pPr lvl="0" rtl="0" algn="ctr">
              <a:lnSpc>
                <a:spcPct val="115000"/>
              </a:lnSpc>
              <a:spcBef>
                <a:spcPts val="0"/>
              </a:spcBef>
              <a:buNone/>
            </a:pPr>
            <a:r>
              <a:rPr lang="es" sz="2400"/>
              <a:t>La evaluación de las competencias está mediatizada por el carácter selectivo de la escuela</a:t>
            </a:r>
          </a:p>
        </p:txBody>
      </p:sp>
      <p:sp>
        <p:nvSpPr>
          <p:cNvPr id="169" name="Shape 169"/>
          <p:cNvSpPr txBox="1"/>
          <p:nvPr>
            <p:ph idx="1" type="body"/>
          </p:nvPr>
        </p:nvSpPr>
        <p:spPr>
          <a:xfrm>
            <a:off x="311700" y="1457900"/>
            <a:ext cx="8520600" cy="3111000"/>
          </a:xfrm>
          <a:prstGeom prst="rect">
            <a:avLst/>
          </a:prstGeom>
        </p:spPr>
        <p:txBody>
          <a:bodyPr anchorCtr="0" anchor="t" bIns="91425" lIns="91425" rIns="91425" tIns="91425">
            <a:noAutofit/>
          </a:bodyPr>
          <a:lstStyle/>
          <a:p>
            <a:pPr indent="-317500" lvl="0" marL="457200" rtl="0">
              <a:spcBef>
                <a:spcPts val="0"/>
              </a:spcBef>
              <a:spcAft>
                <a:spcPts val="0"/>
              </a:spcAft>
              <a:buSzPct val="100000"/>
              <a:buFont typeface="Playfair Display"/>
            </a:pPr>
            <a:r>
              <a:rPr b="1" lang="es" sz="1400">
                <a:latin typeface="Playfair Display"/>
                <a:ea typeface="Playfair Display"/>
                <a:cs typeface="Playfair Display"/>
                <a:sym typeface="Playfair Display"/>
              </a:rPr>
              <a:t>Reconocer a los que disponen de mayores aptitudes para triunfar en este recorrido</a:t>
            </a:r>
          </a:p>
          <a:p>
            <a:pPr indent="-317500" lvl="0" marL="457200" rtl="0">
              <a:spcBef>
                <a:spcPts val="0"/>
              </a:spcBef>
              <a:spcAft>
                <a:spcPts val="0"/>
              </a:spcAft>
              <a:buSzPct val="100000"/>
              <a:buFont typeface="Playfair Display"/>
            </a:pPr>
            <a:r>
              <a:rPr b="1" lang="es" sz="1400">
                <a:latin typeface="Playfair Display"/>
                <a:ea typeface="Playfair Display"/>
                <a:cs typeface="Playfair Display"/>
                <a:sym typeface="Playfair Display"/>
              </a:rPr>
              <a:t>Aquello que es importante enseñar y aprender no son los contenidos indispensables para emprender una carrera universitaria, sino los que pueden ser evaluados mediante una prueba escrita y en un tiempo limitado.</a:t>
            </a:r>
          </a:p>
          <a:p>
            <a:pPr indent="-317500" lvl="0" marL="457200" rtl="0">
              <a:spcBef>
                <a:spcPts val="0"/>
              </a:spcBef>
              <a:spcAft>
                <a:spcPts val="0"/>
              </a:spcAft>
              <a:buSzPct val="100000"/>
              <a:buFont typeface="Playfair Display"/>
            </a:pPr>
            <a:r>
              <a:rPr b="1" lang="es" sz="1400">
                <a:latin typeface="Playfair Display"/>
                <a:ea typeface="Playfair Display"/>
                <a:cs typeface="Playfair Display"/>
                <a:sym typeface="Playfair Display"/>
              </a:rPr>
              <a:t>Nos encontramos con verdaderos atentados al propio conocimiento universitario</a:t>
            </a:r>
          </a:p>
          <a:p>
            <a:pPr indent="-317500" lvl="0" marL="457200" rtl="0">
              <a:spcBef>
                <a:spcPts val="0"/>
              </a:spcBef>
              <a:spcAft>
                <a:spcPts val="0"/>
              </a:spcAft>
              <a:buSzPct val="100000"/>
              <a:buFont typeface="Playfair Display"/>
            </a:pPr>
            <a:r>
              <a:rPr b="1" lang="es" sz="1400">
                <a:latin typeface="Playfair Display"/>
                <a:ea typeface="Playfair Display"/>
                <a:cs typeface="Playfair Display"/>
                <a:sym typeface="Playfair Display"/>
              </a:rPr>
              <a:t>Los contenidos quedan reducidos a aquellos que son aparentemente evaluables mediante pruebas de papel y lápiz, en un tiempo limitado y con un mayor o menor grado de estrés.</a:t>
            </a:r>
          </a:p>
        </p:txBody>
      </p:sp>
      <p:pic>
        <p:nvPicPr>
          <p:cNvPr id="170" name="Shape 170"/>
          <p:cNvPicPr preferRelativeResize="0"/>
          <p:nvPr/>
        </p:nvPicPr>
        <p:blipFill>
          <a:blip r:embed="rId3">
            <a:alphaModFix/>
          </a:blip>
          <a:stretch>
            <a:fillRect/>
          </a:stretch>
        </p:blipFill>
        <p:spPr>
          <a:xfrm>
            <a:off x="0" y="3475650"/>
            <a:ext cx="4163775" cy="1667850"/>
          </a:xfrm>
          <a:prstGeom prst="rect">
            <a:avLst/>
          </a:prstGeom>
          <a:noFill/>
          <a:ln>
            <a:noFill/>
          </a:ln>
        </p:spPr>
      </p:pic>
      <p:pic>
        <p:nvPicPr>
          <p:cNvPr id="171" name="Shape 171"/>
          <p:cNvPicPr preferRelativeResize="0"/>
          <p:nvPr/>
        </p:nvPicPr>
        <p:blipFill>
          <a:blip r:embed="rId4">
            <a:alphaModFix/>
          </a:blip>
          <a:stretch>
            <a:fillRect/>
          </a:stretch>
        </p:blipFill>
        <p:spPr>
          <a:xfrm>
            <a:off x="7067949" y="3328899"/>
            <a:ext cx="2076049" cy="1814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391350"/>
            <a:ext cx="8520600" cy="626100"/>
          </a:xfrm>
          <a:prstGeom prst="rect">
            <a:avLst/>
          </a:prstGeom>
        </p:spPr>
        <p:txBody>
          <a:bodyPr anchorCtr="0" anchor="t" bIns="91425" lIns="91425" rIns="91425" tIns="91425">
            <a:noAutofit/>
          </a:bodyPr>
          <a:lstStyle/>
          <a:p>
            <a:pPr lvl="0" rtl="0" algn="ctr">
              <a:lnSpc>
                <a:spcPct val="115000"/>
              </a:lnSpc>
              <a:spcBef>
                <a:spcPts val="0"/>
              </a:spcBef>
              <a:buNone/>
            </a:pPr>
            <a:r>
              <a:rPr lang="es" sz="2400"/>
              <a:t>El proceso evaluador reducido a pruebas de papel y lápiz</a:t>
            </a:r>
          </a:p>
        </p:txBody>
      </p:sp>
      <p:sp>
        <p:nvSpPr>
          <p:cNvPr id="177" name="Shape 17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17500" lvl="0" marL="457200" rtl="0">
              <a:spcBef>
                <a:spcPts val="0"/>
              </a:spcBef>
              <a:spcAft>
                <a:spcPts val="0"/>
              </a:spcAft>
              <a:buSzPct val="100000"/>
              <a:buFont typeface="Playfair Display"/>
            </a:pPr>
            <a:r>
              <a:rPr b="1" lang="es" sz="1400">
                <a:latin typeface="Playfair Display"/>
                <a:ea typeface="Playfair Display"/>
                <a:cs typeface="Playfair Display"/>
                <a:sym typeface="Playfair Display"/>
              </a:rPr>
              <a:t>La escuela se convierte en una caricatura de sí misma al convertirse en una verdadera carrera de obstáculos en la que lo sustancial no es el contenido de aprendizaje, sino aprobar los exámenes. </a:t>
            </a:r>
          </a:p>
          <a:p>
            <a:pPr indent="-317500" lvl="0" marL="457200" rtl="0">
              <a:spcBef>
                <a:spcPts val="0"/>
              </a:spcBef>
              <a:spcAft>
                <a:spcPts val="0"/>
              </a:spcAft>
              <a:buSzPct val="100000"/>
              <a:buFont typeface="Playfair Display"/>
            </a:pPr>
            <a:r>
              <a:rPr b="1" lang="es" sz="1400">
                <a:latin typeface="Playfair Display"/>
                <a:ea typeface="Playfair Display"/>
                <a:cs typeface="Playfair Display"/>
                <a:sym typeface="Playfair Display"/>
              </a:rPr>
              <a:t>No consisten en la comprensión profunda de los correspondientes contenidos, sino en la utilización de recursos de aprendizaje consistentes en la retención más o menos mecánica.</a:t>
            </a:r>
          </a:p>
          <a:p>
            <a:pPr indent="-317500" lvl="0" marL="457200" rtl="0">
              <a:spcBef>
                <a:spcPts val="0"/>
              </a:spcBef>
              <a:spcAft>
                <a:spcPts val="0"/>
              </a:spcAft>
              <a:buSzPct val="100000"/>
              <a:buFont typeface="Playfair Display"/>
            </a:pPr>
            <a:r>
              <a:rPr b="1" lang="es" sz="1400">
                <a:latin typeface="Playfair Display"/>
                <a:ea typeface="Playfair Display"/>
                <a:cs typeface="Playfair Display"/>
                <a:sym typeface="Playfair Display"/>
              </a:rPr>
              <a:t>La evaluación se asocia a una prueba que pretende reconocer simplemente si el alumno sabe o no sabe sobre unos contenidos </a:t>
            </a:r>
          </a:p>
          <a:p>
            <a:pPr indent="-317500" lvl="0" marL="457200" rtl="0">
              <a:spcBef>
                <a:spcPts val="0"/>
              </a:spcBef>
              <a:spcAft>
                <a:spcPts val="0"/>
              </a:spcAft>
              <a:buSzPct val="100000"/>
              <a:buFont typeface="Playfair Display"/>
            </a:pPr>
            <a:r>
              <a:rPr b="1" lang="es" sz="1400">
                <a:latin typeface="Playfair Display"/>
                <a:ea typeface="Playfair Display"/>
                <a:cs typeface="Playfair Display"/>
                <a:sym typeface="Playfair Display"/>
              </a:rPr>
              <a:t>Influye de forma negativa sobre la evaluación, impidiendo la búsqueda de alternativas que vayan más allá de la adquisición de información sobre los resultados de aprendizaje</a:t>
            </a:r>
          </a:p>
        </p:txBody>
      </p:sp>
      <p:pic>
        <p:nvPicPr>
          <p:cNvPr id="178" name="Shape 178"/>
          <p:cNvPicPr preferRelativeResize="0"/>
          <p:nvPr/>
        </p:nvPicPr>
        <p:blipFill>
          <a:blip r:embed="rId3">
            <a:alphaModFix/>
          </a:blip>
          <a:stretch>
            <a:fillRect/>
          </a:stretch>
        </p:blipFill>
        <p:spPr>
          <a:xfrm>
            <a:off x="6648050" y="3271524"/>
            <a:ext cx="2495950" cy="1871974"/>
          </a:xfrm>
          <a:prstGeom prst="rect">
            <a:avLst/>
          </a:prstGeom>
          <a:noFill/>
          <a:ln>
            <a:noFill/>
          </a:ln>
        </p:spPr>
      </p:pic>
      <p:pic>
        <p:nvPicPr>
          <p:cNvPr id="179" name="Shape 179"/>
          <p:cNvPicPr preferRelativeResize="0"/>
          <p:nvPr/>
        </p:nvPicPr>
        <p:blipFill>
          <a:blip r:embed="rId4">
            <a:alphaModFix/>
          </a:blip>
          <a:stretch>
            <a:fillRect/>
          </a:stretch>
        </p:blipFill>
        <p:spPr>
          <a:xfrm>
            <a:off x="-3" y="3428996"/>
            <a:ext cx="1474099" cy="15828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311700" y="391350"/>
            <a:ext cx="8520600" cy="868200"/>
          </a:xfrm>
          <a:prstGeom prst="rect">
            <a:avLst/>
          </a:prstGeom>
        </p:spPr>
        <p:txBody>
          <a:bodyPr anchorCtr="0" anchor="t" bIns="91425" lIns="91425" rIns="91425" tIns="91425">
            <a:noAutofit/>
          </a:bodyPr>
          <a:lstStyle/>
          <a:p>
            <a:pPr lvl="0" algn="ctr">
              <a:spcBef>
                <a:spcPts val="0"/>
              </a:spcBef>
              <a:buNone/>
            </a:pPr>
            <a:r>
              <a:rPr lang="es" sz="2400"/>
              <a:t>La evaluación de competencias, un ejercicio de prospectiva (198)</a:t>
            </a:r>
          </a:p>
        </p:txBody>
      </p:sp>
      <p:sp>
        <p:nvSpPr>
          <p:cNvPr id="185" name="Shape 185"/>
          <p:cNvSpPr txBox="1"/>
          <p:nvPr>
            <p:ph idx="1" type="body"/>
          </p:nvPr>
        </p:nvSpPr>
        <p:spPr>
          <a:xfrm>
            <a:off x="381700" y="1420750"/>
            <a:ext cx="8520600" cy="3416400"/>
          </a:xfrm>
          <a:prstGeom prst="rect">
            <a:avLst/>
          </a:prstGeom>
        </p:spPr>
        <p:txBody>
          <a:bodyPr anchorCtr="0" anchor="t" bIns="91425" lIns="91425" rIns="91425" tIns="91425">
            <a:noAutofit/>
          </a:bodyPr>
          <a:lstStyle/>
          <a:p>
            <a:pPr lvl="0">
              <a:spcBef>
                <a:spcPts val="0"/>
              </a:spcBef>
              <a:buNone/>
            </a:pPr>
            <a:r>
              <a:rPr lang="es"/>
              <a:t>-</a:t>
            </a:r>
            <a:r>
              <a:rPr lang="es"/>
              <a:t>Dado que la competencia se define como la respuesta eficiente ante una situación real, concreta y en un lugar y momento determinados, podemos llegar a la fácil conclusión de que la evaluación de competencias, es imposible si no se realiza en el mismo momento en que se plantea la circunstancia que exige ser competente.</a:t>
            </a:r>
          </a:p>
          <a:p>
            <a:pPr lvl="0">
              <a:spcBef>
                <a:spcPts val="0"/>
              </a:spcBef>
              <a:buNone/>
            </a:pPr>
            <a:br>
              <a:rPr lang="es"/>
            </a:br>
            <a:r>
              <a:rPr lang="es"/>
              <a:t>Ser competente supone ser capaz de responder de forma eficiente ante una situación real, parece obvio que el punto de partida de cualquier actuación evaluadora sean situaciones más o menos reales que ejemplifican de algún modo aquellas que pueden encontrarse en la realidad.</a:t>
            </a: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391350"/>
            <a:ext cx="8520600" cy="626100"/>
          </a:xfrm>
          <a:prstGeom prst="rect">
            <a:avLst/>
          </a:prstGeom>
        </p:spPr>
        <p:txBody>
          <a:bodyPr anchorCtr="0" anchor="t" bIns="91425" lIns="91425" rIns="91425" tIns="91425">
            <a:noAutofit/>
          </a:bodyPr>
          <a:lstStyle/>
          <a:p>
            <a:pPr lvl="0" rtl="0" algn="ctr">
              <a:lnSpc>
                <a:spcPct val="115000"/>
              </a:lnSpc>
              <a:spcBef>
                <a:spcPts val="0"/>
              </a:spcBef>
              <a:buNone/>
            </a:pPr>
            <a:r>
              <a:rPr lang="es" sz="2400"/>
              <a:t>Enseñar competencias comporta partir de situaciones y problemas reales.</a:t>
            </a:r>
          </a:p>
          <a:p>
            <a:pPr lvl="0">
              <a:spcBef>
                <a:spcPts val="0"/>
              </a:spcBef>
              <a:buNone/>
            </a:pPr>
            <a:r>
              <a:t/>
            </a:r>
            <a:endParaRPr/>
          </a:p>
        </p:txBody>
      </p:sp>
      <p:sp>
        <p:nvSpPr>
          <p:cNvPr id="66" name="Shape 66"/>
          <p:cNvSpPr txBox="1"/>
          <p:nvPr>
            <p:ph idx="1" type="body"/>
          </p:nvPr>
        </p:nvSpPr>
        <p:spPr>
          <a:xfrm>
            <a:off x="311700" y="1271300"/>
            <a:ext cx="8520600" cy="3297600"/>
          </a:xfrm>
          <a:prstGeom prst="rect">
            <a:avLst/>
          </a:prstGeom>
        </p:spPr>
        <p:txBody>
          <a:bodyPr anchorCtr="0" anchor="t" bIns="91425" lIns="91425" rIns="91425" tIns="91425">
            <a:noAutofit/>
          </a:bodyPr>
          <a:lstStyle/>
          <a:p>
            <a:pPr lvl="0" rtl="0">
              <a:spcBef>
                <a:spcPts val="0"/>
              </a:spcBef>
              <a:spcAft>
                <a:spcPts val="0"/>
              </a:spcAft>
              <a:buNone/>
            </a:pPr>
            <a:r>
              <a:rPr b="1" lang="es"/>
              <a:t>El propósito de enseñar competencias implica utilizar maneras de responder a los problemas, situaciones o conflictos suscitados en la vida real.</a:t>
            </a:r>
          </a:p>
          <a:p>
            <a:pPr lvl="0" rtl="0">
              <a:spcBef>
                <a:spcPts val="0"/>
              </a:spcBef>
              <a:spcAft>
                <a:spcPts val="0"/>
              </a:spcAft>
              <a:buNone/>
            </a:pPr>
            <a:r>
              <a:t/>
            </a:r>
            <a:endParaRPr b="1"/>
          </a:p>
          <a:p>
            <a:pPr lvl="0" rtl="0">
              <a:spcBef>
                <a:spcPts val="0"/>
              </a:spcBef>
              <a:spcAft>
                <a:spcPts val="0"/>
              </a:spcAft>
              <a:buNone/>
            </a:pPr>
            <a:r>
              <a:rPr b="1" lang="es"/>
              <a:t>El proceso es de construcción personal con determinada dificultad según las características diversas del alumnado.</a:t>
            </a:r>
          </a:p>
          <a:p>
            <a:pPr lvl="0" rtl="0">
              <a:spcBef>
                <a:spcPts val="0"/>
              </a:spcBef>
              <a:spcAft>
                <a:spcPts val="0"/>
              </a:spcAft>
              <a:buNone/>
            </a:pPr>
            <a:r>
              <a:t/>
            </a:r>
            <a:endParaRPr b="1"/>
          </a:p>
        </p:txBody>
      </p:sp>
      <p:pic>
        <p:nvPicPr>
          <p:cNvPr id="67" name="Shape 67"/>
          <p:cNvPicPr preferRelativeResize="0"/>
          <p:nvPr/>
        </p:nvPicPr>
        <p:blipFill>
          <a:blip r:embed="rId3">
            <a:alphaModFix/>
          </a:blip>
          <a:stretch>
            <a:fillRect/>
          </a:stretch>
        </p:blipFill>
        <p:spPr>
          <a:xfrm>
            <a:off x="3359800" y="3237925"/>
            <a:ext cx="3124200" cy="1466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idx="1" type="body"/>
          </p:nvPr>
        </p:nvSpPr>
        <p:spPr>
          <a:xfrm>
            <a:off x="311700" y="592650"/>
            <a:ext cx="8520600" cy="4037700"/>
          </a:xfrm>
          <a:prstGeom prst="rect">
            <a:avLst/>
          </a:prstGeom>
        </p:spPr>
        <p:txBody>
          <a:bodyPr anchorCtr="0" anchor="t" bIns="91425" lIns="91425" rIns="91425" tIns="91425">
            <a:noAutofit/>
          </a:bodyPr>
          <a:lstStyle/>
          <a:p>
            <a:pPr lvl="0">
              <a:spcBef>
                <a:spcPts val="0"/>
              </a:spcBef>
              <a:buNone/>
            </a:pPr>
            <a:r>
              <a:rPr lang="es"/>
              <a:t>-</a:t>
            </a:r>
            <a:r>
              <a:rPr lang="es"/>
              <a:t>Cuando proyectamos una enseñanza basada en unos objetivos educativos que pretenden la formación en competencias, estamos haciendo un ejercicio de prospección: pensar en los problemas que la vida va a deparar a los alumnos y formarlos con la intención de que sean capaces de responder de la forma más eficaz posible ante unas situaciones difícilmente previsibles y de naturaleza muy diversa.</a:t>
            </a:r>
          </a:p>
          <a:p>
            <a:pPr lvl="0">
              <a:spcBef>
                <a:spcPts val="0"/>
              </a:spcBef>
              <a:buNone/>
            </a:pPr>
            <a:r>
              <a:t/>
            </a:r>
            <a:endParaRPr/>
          </a:p>
          <a:p>
            <a:pPr lvl="0" rtl="0">
              <a:spcBef>
                <a:spcPts val="0"/>
              </a:spcBef>
              <a:buNone/>
            </a:pPr>
            <a:r>
              <a:rPr lang="es"/>
              <a:t>-Al hablar de evaluar competencias, nos estamos refiriendo a reconocer la capacidad que un alumno o alumna ha adquirido para dar respuesta a situaciones más o menos reales, problemas o cuestiones que tienen muchas probabilidades de llegar a encontrar.</a:t>
            </a:r>
            <a:br>
              <a:rPr lang="es"/>
            </a:b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393350" y="326575"/>
            <a:ext cx="8520600" cy="781500"/>
          </a:xfrm>
          <a:prstGeom prst="rect">
            <a:avLst/>
          </a:prstGeom>
        </p:spPr>
        <p:txBody>
          <a:bodyPr anchorCtr="0" anchor="t" bIns="91425" lIns="91425" rIns="91425" tIns="91425">
            <a:noAutofit/>
          </a:bodyPr>
          <a:lstStyle/>
          <a:p>
            <a:pPr lvl="0" algn="ctr">
              <a:spcBef>
                <a:spcPts val="0"/>
              </a:spcBef>
              <a:buNone/>
            </a:pPr>
            <a:r>
              <a:rPr lang="es" sz="2400"/>
              <a:t>Proceso de elaboración de las actividades de evaluación de las competencias.</a:t>
            </a:r>
            <a:br>
              <a:rPr lang="es"/>
            </a:br>
          </a:p>
        </p:txBody>
      </p:sp>
      <p:sp>
        <p:nvSpPr>
          <p:cNvPr id="196" name="Shape 196"/>
          <p:cNvSpPr txBox="1"/>
          <p:nvPr>
            <p:ph idx="1" type="body"/>
          </p:nvPr>
        </p:nvSpPr>
        <p:spPr>
          <a:xfrm>
            <a:off x="311700" y="1327400"/>
            <a:ext cx="8520600" cy="3416400"/>
          </a:xfrm>
          <a:prstGeom prst="rect">
            <a:avLst/>
          </a:prstGeom>
        </p:spPr>
        <p:txBody>
          <a:bodyPr anchorCtr="0" anchor="t" bIns="91425" lIns="91425" rIns="91425" tIns="91425">
            <a:noAutofit/>
          </a:bodyPr>
          <a:lstStyle/>
          <a:p>
            <a:pPr lvl="0">
              <a:spcBef>
                <a:spcPts val="0"/>
              </a:spcBef>
              <a:buNone/>
            </a:pPr>
            <a:r>
              <a:rPr lang="es" sz="2000"/>
              <a:t>El objetivo de la evaluación consiste en averiguar el grado de aprendizaje adquirido en cada uno de los distintos contenidos de aprendizaje que configuran la competencia, pero con relación a una situación que otorgue sentido y funcionalidad a los contenidos y a las actividades de evaluación.</a:t>
            </a:r>
            <a:r>
              <a:rPr lang="es"/>
              <a:t> </a:t>
            </a:r>
            <a:br>
              <a:rPr lang="es"/>
            </a:br>
          </a:p>
        </p:txBody>
      </p:sp>
      <p:pic>
        <p:nvPicPr>
          <p:cNvPr id="197" name="Shape 197"/>
          <p:cNvPicPr preferRelativeResize="0"/>
          <p:nvPr/>
        </p:nvPicPr>
        <p:blipFill>
          <a:blip r:embed="rId3">
            <a:alphaModFix/>
          </a:blip>
          <a:stretch>
            <a:fillRect/>
          </a:stretch>
        </p:blipFill>
        <p:spPr>
          <a:xfrm>
            <a:off x="2544350" y="2952350"/>
            <a:ext cx="3590524" cy="20082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idx="1" type="body"/>
          </p:nvPr>
        </p:nvSpPr>
        <p:spPr>
          <a:xfrm>
            <a:off x="311700" y="863550"/>
            <a:ext cx="8520600" cy="3416400"/>
          </a:xfrm>
          <a:prstGeom prst="rect">
            <a:avLst/>
          </a:prstGeom>
        </p:spPr>
        <p:txBody>
          <a:bodyPr anchorCtr="0" anchor="t" bIns="91425" lIns="91425" rIns="91425" tIns="91425">
            <a:noAutofit/>
          </a:bodyPr>
          <a:lstStyle/>
          <a:p>
            <a:pPr lvl="0">
              <a:spcBef>
                <a:spcPts val="0"/>
              </a:spcBef>
              <a:buNone/>
            </a:pPr>
            <a:r>
              <a:rPr lang="es" sz="2000"/>
              <a:t>La clave para elaborar las actividades de evaluación de las competencias se encuentra en establecer la situación-problema. Las actividades de evaluación, consistirán en la realización de diferentes tareas que permitan conocer el grado de dominio de sus distintos componentes y, a través de ellos, de la propia competencia. </a:t>
            </a:r>
            <a:br>
              <a:rPr lang="es" sz="2000"/>
            </a:br>
            <a:br>
              <a:rPr lang="es" sz="2000"/>
            </a:br>
            <a:r>
              <a:rPr lang="es" sz="2000"/>
              <a:t>Cada una de las actividades que debe realizar el alumno se corresponderá con los indicadores de logro de la pertinente competencia específica.</a:t>
            </a:r>
            <a:br>
              <a:rPr lang="es" sz="2000"/>
            </a:b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311700" y="193075"/>
            <a:ext cx="8520600" cy="626100"/>
          </a:xfrm>
          <a:prstGeom prst="rect">
            <a:avLst/>
          </a:prstGeom>
        </p:spPr>
        <p:txBody>
          <a:bodyPr anchorCtr="0" anchor="t" bIns="91425" lIns="91425" rIns="91425" tIns="91425">
            <a:noAutofit/>
          </a:bodyPr>
          <a:lstStyle/>
          <a:p>
            <a:pPr lvl="0" algn="ctr">
              <a:spcBef>
                <a:spcPts val="0"/>
              </a:spcBef>
              <a:buNone/>
            </a:pPr>
            <a:r>
              <a:rPr lang="es"/>
              <a:t>E</a:t>
            </a:r>
            <a:r>
              <a:rPr lang="es" sz="2400"/>
              <a:t>valuación de las competencias en función de las características diferenciales de sus componentes</a:t>
            </a:r>
            <a:br>
              <a:rPr lang="es"/>
            </a:br>
          </a:p>
        </p:txBody>
      </p:sp>
      <p:sp>
        <p:nvSpPr>
          <p:cNvPr id="208" name="Shape 208"/>
          <p:cNvSpPr txBox="1"/>
          <p:nvPr>
            <p:ph idx="1" type="body"/>
          </p:nvPr>
        </p:nvSpPr>
        <p:spPr>
          <a:xfrm>
            <a:off x="451650" y="1362425"/>
            <a:ext cx="8520600" cy="3416400"/>
          </a:xfrm>
          <a:prstGeom prst="rect">
            <a:avLst/>
          </a:prstGeom>
        </p:spPr>
        <p:txBody>
          <a:bodyPr anchorCtr="0" anchor="t" bIns="91425" lIns="91425" rIns="91425" tIns="91425">
            <a:noAutofit/>
          </a:bodyPr>
          <a:lstStyle/>
          <a:p>
            <a:pPr lvl="0">
              <a:spcBef>
                <a:spcPts val="0"/>
              </a:spcBef>
              <a:buNone/>
            </a:pPr>
            <a:r>
              <a:rPr lang="es" sz="2000"/>
              <a:t>En el proceso de evaluación de las competencias, como hemos podido observar, los indicadores se refieren a uno o varios componentes de la competencia.  Hay indicadores que muestran el conocimiento o dominio de uno o más de los componentes factuales, conceptuales, procedimentales o actitudinales de la competencia.</a:t>
            </a:r>
            <a:br>
              <a:rPr lang="es"/>
            </a:br>
          </a:p>
        </p:txBody>
      </p:sp>
      <p:pic>
        <p:nvPicPr>
          <p:cNvPr id="209" name="Shape 209"/>
          <p:cNvPicPr preferRelativeResize="0"/>
          <p:nvPr/>
        </p:nvPicPr>
        <p:blipFill>
          <a:blip r:embed="rId3">
            <a:alphaModFix/>
          </a:blip>
          <a:stretch>
            <a:fillRect/>
          </a:stretch>
        </p:blipFill>
        <p:spPr>
          <a:xfrm>
            <a:off x="4692525" y="3065318"/>
            <a:ext cx="3296799" cy="17696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idx="1" type="body"/>
          </p:nvPr>
        </p:nvSpPr>
        <p:spPr>
          <a:xfrm>
            <a:off x="311700" y="580975"/>
            <a:ext cx="8520600" cy="3416400"/>
          </a:xfrm>
          <a:prstGeom prst="rect">
            <a:avLst/>
          </a:prstGeom>
        </p:spPr>
        <p:txBody>
          <a:bodyPr anchorCtr="0" anchor="t" bIns="91425" lIns="91425" rIns="91425" tIns="91425">
            <a:noAutofit/>
          </a:bodyPr>
          <a:lstStyle/>
          <a:p>
            <a:pPr lvl="0">
              <a:spcBef>
                <a:spcPts val="0"/>
              </a:spcBef>
              <a:buNone/>
            </a:pPr>
            <a:r>
              <a:rPr lang="es" sz="2000"/>
              <a:t>Las actividades más apropiadas para poder conocer el grado de aprendizaje de unos contenidos conceptuales consisten en la resolución de conflictos o problemas a partir del uso de los conceptos: pruebas que permiten saber si los alumnos son capaces de relacionar y utilizar conceptos en unas situaciones determinadas y pruebas escritas en las que deben resolver problemas.</a:t>
            </a:r>
            <a:br>
              <a:rPr lang="es" sz="2000"/>
            </a:br>
          </a:p>
        </p:txBody>
      </p:sp>
      <p:pic>
        <p:nvPicPr>
          <p:cNvPr id="215" name="Shape 215"/>
          <p:cNvPicPr preferRelativeResize="0"/>
          <p:nvPr/>
        </p:nvPicPr>
        <p:blipFill>
          <a:blip r:embed="rId3">
            <a:alphaModFix/>
          </a:blip>
          <a:stretch>
            <a:fillRect/>
          </a:stretch>
        </p:blipFill>
        <p:spPr>
          <a:xfrm>
            <a:off x="3302362" y="2560587"/>
            <a:ext cx="3495675" cy="2238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title"/>
          </p:nvPr>
        </p:nvSpPr>
        <p:spPr>
          <a:xfrm>
            <a:off x="311700" y="151575"/>
            <a:ext cx="8520600" cy="626100"/>
          </a:xfrm>
          <a:prstGeom prst="rect">
            <a:avLst/>
          </a:prstGeom>
        </p:spPr>
        <p:txBody>
          <a:bodyPr anchorCtr="0" anchor="t" bIns="91425" lIns="91425" rIns="91425" tIns="91425">
            <a:noAutofit/>
          </a:bodyPr>
          <a:lstStyle/>
          <a:p>
            <a:pPr lvl="0" rtl="0" algn="ctr">
              <a:lnSpc>
                <a:spcPct val="115000"/>
              </a:lnSpc>
              <a:spcBef>
                <a:spcPts val="0"/>
              </a:spcBef>
              <a:buNone/>
            </a:pPr>
            <a:r>
              <a:rPr lang="es" sz="2200"/>
              <a:t>La forma de enseñar clave para la evaluación de competencias (207)</a:t>
            </a:r>
          </a:p>
        </p:txBody>
      </p:sp>
      <p:sp>
        <p:nvSpPr>
          <p:cNvPr id="221" name="Shape 221"/>
          <p:cNvSpPr txBox="1"/>
          <p:nvPr>
            <p:ph idx="1" type="body"/>
          </p:nvPr>
        </p:nvSpPr>
        <p:spPr>
          <a:xfrm>
            <a:off x="311700" y="1008600"/>
            <a:ext cx="4692000" cy="3416400"/>
          </a:xfrm>
          <a:prstGeom prst="rect">
            <a:avLst/>
          </a:prstGeom>
        </p:spPr>
        <p:txBody>
          <a:bodyPr anchorCtr="0" anchor="t" bIns="91425" lIns="91425" rIns="91425" tIns="91425">
            <a:noAutofit/>
          </a:bodyPr>
          <a:lstStyle/>
          <a:p>
            <a:pPr lvl="0" rtl="0">
              <a:spcBef>
                <a:spcPts val="0"/>
              </a:spcBef>
              <a:spcAft>
                <a:spcPts val="0"/>
              </a:spcAft>
              <a:buNone/>
            </a:pPr>
            <a:r>
              <a:rPr lang="es" sz="1400">
                <a:solidFill>
                  <a:srgbClr val="000000"/>
                </a:solidFill>
              </a:rPr>
              <a:t>Del análisis de las características del proceso evaluador de las competencias podemos concluir que:</a:t>
            </a:r>
          </a:p>
          <a:p>
            <a:pPr indent="-317500" lvl="0" marL="457200" rtl="0">
              <a:spcBef>
                <a:spcPts val="0"/>
              </a:spcBef>
              <a:spcAft>
                <a:spcPts val="0"/>
              </a:spcAft>
              <a:buClr>
                <a:srgbClr val="000000"/>
              </a:buClr>
              <a:buSzPct val="100000"/>
              <a:buFont typeface="Arial"/>
              <a:buChar char="➔"/>
            </a:pPr>
            <a:r>
              <a:rPr lang="es" sz="1400">
                <a:solidFill>
                  <a:srgbClr val="000000"/>
                </a:solidFill>
              </a:rPr>
              <a:t>El problema no se reduce a si las competencias </a:t>
            </a:r>
            <a:r>
              <a:rPr lang="es" sz="1400" u="sng">
                <a:solidFill>
                  <a:srgbClr val="000000"/>
                </a:solidFill>
              </a:rPr>
              <a:t>se saben o no se saben</a:t>
            </a:r>
            <a:r>
              <a:rPr lang="es" sz="1400">
                <a:solidFill>
                  <a:srgbClr val="000000"/>
                </a:solidFill>
              </a:rPr>
              <a:t>, sino a cuál es el </a:t>
            </a:r>
            <a:r>
              <a:rPr b="1" lang="es" sz="1400">
                <a:solidFill>
                  <a:srgbClr val="000000"/>
                </a:solidFill>
              </a:rPr>
              <a:t>grado de eficiencia </a:t>
            </a:r>
            <a:r>
              <a:rPr lang="es" sz="1400">
                <a:solidFill>
                  <a:srgbClr val="000000"/>
                </a:solidFill>
              </a:rPr>
              <a:t>con el que éstas se aplican. </a:t>
            </a:r>
          </a:p>
          <a:p>
            <a:pPr indent="-317500" lvl="0" marL="457200" rtl="0">
              <a:spcBef>
                <a:spcPts val="0"/>
              </a:spcBef>
              <a:spcAft>
                <a:spcPts val="0"/>
              </a:spcAft>
              <a:buClr>
                <a:srgbClr val="000000"/>
              </a:buClr>
              <a:buSzPct val="100000"/>
              <a:buChar char="➔"/>
            </a:pPr>
            <a:r>
              <a:rPr lang="es" sz="1400">
                <a:solidFill>
                  <a:srgbClr val="000000"/>
                </a:solidFill>
              </a:rPr>
              <a:t>Para ello, las actividades dirigidas a conocer el proceso y los resultados del aprendizaje deben corresponderse con los </a:t>
            </a:r>
            <a:r>
              <a:rPr b="1" lang="es" sz="1400" u="sng">
                <a:solidFill>
                  <a:srgbClr val="000000"/>
                </a:solidFill>
              </a:rPr>
              <a:t>medios para dar respuesta a una situación-problema </a:t>
            </a:r>
            <a:r>
              <a:rPr lang="es" sz="1400">
                <a:solidFill>
                  <a:srgbClr val="000000"/>
                </a:solidFill>
              </a:rPr>
              <a:t>que pueda entenderse como real. </a:t>
            </a:r>
          </a:p>
          <a:p>
            <a:pPr indent="-317500" lvl="0" marL="457200" rtl="0">
              <a:spcBef>
                <a:spcPts val="0"/>
              </a:spcBef>
              <a:spcAft>
                <a:spcPts val="0"/>
              </a:spcAft>
              <a:buClr>
                <a:srgbClr val="000000"/>
              </a:buClr>
              <a:buSzPct val="100000"/>
              <a:buChar char="➔"/>
            </a:pPr>
            <a:r>
              <a:rPr lang="es" sz="1400">
                <a:solidFill>
                  <a:srgbClr val="000000"/>
                </a:solidFill>
              </a:rPr>
              <a:t>La simple exposición del conocimiento que tiene un alumno sobre un tema y la capacidad de resolver problemas estereotipados no son estrategias evaluadoras apropiadas para la evaluación de competencias. </a:t>
            </a:r>
          </a:p>
          <a:p>
            <a:pPr lvl="0" rtl="0">
              <a:spcBef>
                <a:spcPts val="0"/>
              </a:spcBef>
              <a:spcAft>
                <a:spcPts val="0"/>
              </a:spcAft>
              <a:buNone/>
            </a:pPr>
            <a:r>
              <a:t/>
            </a:r>
            <a:endParaRPr sz="1400">
              <a:solidFill>
                <a:srgbClr val="000000"/>
              </a:solidFill>
            </a:endParaRPr>
          </a:p>
        </p:txBody>
      </p:sp>
      <p:pic>
        <p:nvPicPr>
          <p:cNvPr id="222" name="Shape 222"/>
          <p:cNvPicPr preferRelativeResize="0"/>
          <p:nvPr/>
        </p:nvPicPr>
        <p:blipFill>
          <a:blip r:embed="rId3">
            <a:alphaModFix/>
          </a:blip>
          <a:stretch>
            <a:fillRect/>
          </a:stretch>
        </p:blipFill>
        <p:spPr>
          <a:xfrm>
            <a:off x="5176425" y="1008600"/>
            <a:ext cx="2301825" cy="2301825"/>
          </a:xfrm>
          <a:prstGeom prst="rect">
            <a:avLst/>
          </a:prstGeom>
          <a:noFill/>
          <a:ln>
            <a:noFill/>
          </a:ln>
        </p:spPr>
      </p:pic>
      <p:pic>
        <p:nvPicPr>
          <p:cNvPr id="223" name="Shape 223"/>
          <p:cNvPicPr preferRelativeResize="0"/>
          <p:nvPr/>
        </p:nvPicPr>
        <p:blipFill>
          <a:blip r:embed="rId4">
            <a:alphaModFix/>
          </a:blip>
          <a:stretch>
            <a:fillRect/>
          </a:stretch>
        </p:blipFill>
        <p:spPr>
          <a:xfrm>
            <a:off x="6178350" y="2782837"/>
            <a:ext cx="2857500" cy="2238375"/>
          </a:xfrm>
          <a:prstGeom prst="rect">
            <a:avLst/>
          </a:prstGeom>
          <a:noFill/>
          <a:ln>
            <a:noFill/>
          </a:ln>
        </p:spPr>
      </p:pic>
      <p:pic>
        <p:nvPicPr>
          <p:cNvPr id="224" name="Shape 224"/>
          <p:cNvPicPr preferRelativeResize="0"/>
          <p:nvPr/>
        </p:nvPicPr>
        <p:blipFill>
          <a:blip r:embed="rId5">
            <a:alphaModFix/>
          </a:blip>
          <a:stretch>
            <a:fillRect/>
          </a:stretch>
        </p:blipFill>
        <p:spPr>
          <a:xfrm>
            <a:off x="6419587" y="2714525"/>
            <a:ext cx="2375025" cy="2375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idx="1" type="body"/>
          </p:nvPr>
        </p:nvSpPr>
        <p:spPr>
          <a:xfrm>
            <a:off x="4537000" y="184425"/>
            <a:ext cx="4295400" cy="3416400"/>
          </a:xfrm>
          <a:prstGeom prst="rect">
            <a:avLst/>
          </a:prstGeom>
        </p:spPr>
        <p:txBody>
          <a:bodyPr anchorCtr="0" anchor="t" bIns="91425" lIns="91425" rIns="91425" tIns="91425">
            <a:noAutofit/>
          </a:bodyPr>
          <a:lstStyle/>
          <a:p>
            <a:pPr indent="-228600" lvl="0" marL="457200" rtl="0">
              <a:spcBef>
                <a:spcPts val="0"/>
              </a:spcBef>
              <a:spcAft>
                <a:spcPts val="0"/>
              </a:spcAft>
              <a:buClr>
                <a:srgbClr val="000000"/>
              </a:buClr>
              <a:buChar char="➔"/>
            </a:pPr>
            <a:r>
              <a:rPr lang="es">
                <a:solidFill>
                  <a:srgbClr val="000000"/>
                </a:solidFill>
              </a:rPr>
              <a:t>Las </a:t>
            </a:r>
            <a:r>
              <a:rPr lang="es" u="sng">
                <a:solidFill>
                  <a:srgbClr val="000000"/>
                </a:solidFill>
              </a:rPr>
              <a:t>pruebas escritas </a:t>
            </a:r>
            <a:r>
              <a:rPr lang="es">
                <a:solidFill>
                  <a:srgbClr val="000000"/>
                </a:solidFill>
              </a:rPr>
              <a:t>aportan una </a:t>
            </a:r>
            <a:r>
              <a:rPr b="1" lang="es">
                <a:solidFill>
                  <a:srgbClr val="000000"/>
                </a:solidFill>
              </a:rPr>
              <a:t>información muy limitada </a:t>
            </a:r>
            <a:r>
              <a:rPr lang="es">
                <a:solidFill>
                  <a:srgbClr val="000000"/>
                </a:solidFill>
              </a:rPr>
              <a:t>para la mayoría de las competencias. </a:t>
            </a:r>
          </a:p>
          <a:p>
            <a:pPr indent="-228600" lvl="0" marL="457200" rtl="0">
              <a:spcBef>
                <a:spcPts val="0"/>
              </a:spcBef>
              <a:spcAft>
                <a:spcPts val="0"/>
              </a:spcAft>
              <a:buClr>
                <a:srgbClr val="000000"/>
              </a:buClr>
              <a:buChar char="➔"/>
            </a:pPr>
            <a:r>
              <a:rPr lang="es">
                <a:solidFill>
                  <a:srgbClr val="000000"/>
                </a:solidFill>
              </a:rPr>
              <a:t>Si queremos que la enseñanza forme en competencias, las pruebas de acceso a la universidad también deben estar basadas en competencias. </a:t>
            </a:r>
          </a:p>
          <a:p>
            <a:pPr indent="-228600" lvl="0" marL="457200" rtl="0">
              <a:spcBef>
                <a:spcPts val="0"/>
              </a:spcBef>
              <a:spcAft>
                <a:spcPts val="0"/>
              </a:spcAft>
              <a:buClr>
                <a:srgbClr val="000000"/>
              </a:buClr>
              <a:buChar char="➔"/>
            </a:pPr>
            <a:r>
              <a:rPr lang="es">
                <a:solidFill>
                  <a:srgbClr val="000000"/>
                </a:solidFill>
              </a:rPr>
              <a:t>La información para la evaluación de competencias no debe limitarse al conocimiento adquirido en los exámenes, sino que debe ser el resultado de la observación de las actividades del aula. </a:t>
            </a:r>
          </a:p>
          <a:p>
            <a:pPr lvl="0">
              <a:spcBef>
                <a:spcPts val="0"/>
              </a:spcBef>
              <a:buNone/>
            </a:pPr>
            <a:r>
              <a:t/>
            </a:r>
            <a:endParaRPr/>
          </a:p>
        </p:txBody>
      </p:sp>
      <p:pic>
        <p:nvPicPr>
          <p:cNvPr id="230" name="Shape 230"/>
          <p:cNvPicPr preferRelativeResize="0"/>
          <p:nvPr/>
        </p:nvPicPr>
        <p:blipFill>
          <a:blip r:embed="rId3">
            <a:alphaModFix/>
          </a:blip>
          <a:stretch>
            <a:fillRect/>
          </a:stretch>
        </p:blipFill>
        <p:spPr>
          <a:xfrm>
            <a:off x="0" y="184425"/>
            <a:ext cx="2785000" cy="2497799"/>
          </a:xfrm>
          <a:prstGeom prst="rect">
            <a:avLst/>
          </a:prstGeom>
          <a:noFill/>
          <a:ln>
            <a:noFill/>
          </a:ln>
        </p:spPr>
      </p:pic>
      <p:pic>
        <p:nvPicPr>
          <p:cNvPr id="231" name="Shape 231"/>
          <p:cNvPicPr preferRelativeResize="0"/>
          <p:nvPr/>
        </p:nvPicPr>
        <p:blipFill>
          <a:blip r:embed="rId4">
            <a:alphaModFix/>
          </a:blip>
          <a:stretch>
            <a:fillRect/>
          </a:stretch>
        </p:blipFill>
        <p:spPr>
          <a:xfrm>
            <a:off x="1779725" y="2355725"/>
            <a:ext cx="2497800" cy="2497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idx="1" type="body"/>
          </p:nvPr>
        </p:nvSpPr>
        <p:spPr>
          <a:xfrm>
            <a:off x="311700" y="238075"/>
            <a:ext cx="8520600" cy="3416400"/>
          </a:xfrm>
          <a:prstGeom prst="rect">
            <a:avLst/>
          </a:prstGeom>
        </p:spPr>
        <p:txBody>
          <a:bodyPr anchorCtr="0" anchor="t" bIns="91425" lIns="91425" rIns="91425" tIns="91425">
            <a:noAutofit/>
          </a:bodyPr>
          <a:lstStyle/>
          <a:p>
            <a:pPr indent="-381000" lvl="0" marL="457200" rtl="0">
              <a:spcBef>
                <a:spcPts val="0"/>
              </a:spcBef>
              <a:spcAft>
                <a:spcPts val="0"/>
              </a:spcAft>
              <a:buClr>
                <a:srgbClr val="000000"/>
              </a:buClr>
              <a:buSzPct val="100000"/>
              <a:buChar char="➔"/>
            </a:pPr>
            <a:r>
              <a:rPr lang="es" sz="2400">
                <a:solidFill>
                  <a:srgbClr val="000000"/>
                </a:solidFill>
              </a:rPr>
              <a:t>Los Contenidos de los informes han de referirse explícitamente a las competencias generales. </a:t>
            </a:r>
          </a:p>
          <a:p>
            <a:pPr indent="-381000" lvl="0" marL="457200" rtl="0">
              <a:spcBef>
                <a:spcPts val="0"/>
              </a:spcBef>
              <a:spcAft>
                <a:spcPts val="0"/>
              </a:spcAft>
              <a:buClr>
                <a:srgbClr val="000000"/>
              </a:buClr>
              <a:buSzPct val="100000"/>
              <a:buChar char="➔"/>
            </a:pPr>
            <a:r>
              <a:rPr lang="es" sz="2400">
                <a:solidFill>
                  <a:srgbClr val="000000"/>
                </a:solidFill>
              </a:rPr>
              <a:t>La Valoración de los procesos y de los resultados debe incluir la evaluación criterial (en función de las posibilidades reales de cada alumno) además de la normativa.</a:t>
            </a:r>
          </a:p>
          <a:p>
            <a:pPr lvl="0">
              <a:spcBef>
                <a:spcPts val="0"/>
              </a:spcBef>
              <a:buNone/>
            </a:pPr>
            <a:r>
              <a:t/>
            </a:r>
            <a:endParaRPr sz="2400"/>
          </a:p>
        </p:txBody>
      </p:sp>
      <p:pic>
        <p:nvPicPr>
          <p:cNvPr id="237" name="Shape 237"/>
          <p:cNvPicPr preferRelativeResize="0"/>
          <p:nvPr/>
        </p:nvPicPr>
        <p:blipFill>
          <a:blip r:embed="rId3">
            <a:alphaModFix/>
          </a:blip>
          <a:stretch>
            <a:fillRect/>
          </a:stretch>
        </p:blipFill>
        <p:spPr>
          <a:xfrm>
            <a:off x="2574175" y="2920475"/>
            <a:ext cx="3995649" cy="19978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311700" y="391350"/>
            <a:ext cx="8520600" cy="626100"/>
          </a:xfrm>
          <a:prstGeom prst="rect">
            <a:avLst/>
          </a:prstGeom>
        </p:spPr>
        <p:txBody>
          <a:bodyPr anchorCtr="0" anchor="t" bIns="91425" lIns="91425" rIns="91425" tIns="91425">
            <a:noAutofit/>
          </a:bodyPr>
          <a:lstStyle/>
          <a:p>
            <a:pPr lvl="0" rtl="0" algn="ctr">
              <a:lnSpc>
                <a:spcPct val="115000"/>
              </a:lnSpc>
              <a:spcBef>
                <a:spcPts val="0"/>
              </a:spcBef>
              <a:buNone/>
            </a:pPr>
            <a:r>
              <a:rPr lang="es" sz="3000"/>
              <a:t>La evaluación de competencias en síntesis</a:t>
            </a:r>
          </a:p>
          <a:p>
            <a:pPr lvl="0">
              <a:spcBef>
                <a:spcPts val="0"/>
              </a:spcBef>
              <a:buNone/>
            </a:pPr>
            <a:r>
              <a:t/>
            </a:r>
            <a:endParaRPr sz="3000"/>
          </a:p>
        </p:txBody>
      </p:sp>
      <p:sp>
        <p:nvSpPr>
          <p:cNvPr id="243" name="Shape 24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23850" lvl="0" marL="457200" rtl="0">
              <a:spcBef>
                <a:spcPts val="0"/>
              </a:spcBef>
              <a:spcAft>
                <a:spcPts val="0"/>
              </a:spcAft>
              <a:buClr>
                <a:srgbClr val="000000"/>
              </a:buClr>
              <a:buSzPct val="100000"/>
              <a:buChar char="●"/>
            </a:pPr>
            <a:r>
              <a:rPr lang="es" sz="1500">
                <a:solidFill>
                  <a:srgbClr val="000000"/>
                </a:solidFill>
              </a:rPr>
              <a:t>La competencia es un constructo </a:t>
            </a:r>
            <a:r>
              <a:rPr b="1" lang="es" sz="1500">
                <a:solidFill>
                  <a:srgbClr val="000000"/>
                </a:solidFill>
              </a:rPr>
              <a:t>complejo</a:t>
            </a:r>
            <a:r>
              <a:rPr lang="es" sz="1500">
                <a:solidFill>
                  <a:srgbClr val="000000"/>
                </a:solidFill>
              </a:rPr>
              <a:t>, lo cual implica la utilización de procesos de evaluación que también son </a:t>
            </a:r>
            <a:r>
              <a:rPr b="1" lang="es" sz="1500">
                <a:solidFill>
                  <a:srgbClr val="000000"/>
                </a:solidFill>
              </a:rPr>
              <a:t>complejos</a:t>
            </a:r>
            <a:r>
              <a:rPr lang="es" sz="1500">
                <a:solidFill>
                  <a:srgbClr val="000000"/>
                </a:solidFill>
              </a:rPr>
              <a:t>. </a:t>
            </a:r>
          </a:p>
          <a:p>
            <a:pPr indent="-323850" lvl="0" marL="457200" rtl="0">
              <a:spcBef>
                <a:spcPts val="0"/>
              </a:spcBef>
              <a:spcAft>
                <a:spcPts val="0"/>
              </a:spcAft>
              <a:buClr>
                <a:srgbClr val="000000"/>
              </a:buClr>
              <a:buSzPct val="100000"/>
              <a:buChar char="●"/>
            </a:pPr>
            <a:r>
              <a:rPr lang="es" sz="1500">
                <a:solidFill>
                  <a:srgbClr val="000000"/>
                </a:solidFill>
              </a:rPr>
              <a:t>Evaluar competencias siempre implica evaluar su aplicación en </a:t>
            </a:r>
            <a:r>
              <a:rPr lang="es" sz="1500" u="sng">
                <a:solidFill>
                  <a:srgbClr val="000000"/>
                </a:solidFill>
              </a:rPr>
              <a:t>situaciones reales, en contextos también reales.</a:t>
            </a:r>
          </a:p>
          <a:p>
            <a:pPr indent="-323850" lvl="0" marL="457200" rtl="0">
              <a:spcBef>
                <a:spcPts val="0"/>
              </a:spcBef>
              <a:spcAft>
                <a:spcPts val="0"/>
              </a:spcAft>
              <a:buClr>
                <a:srgbClr val="000000"/>
              </a:buClr>
              <a:buSzPct val="100000"/>
              <a:buChar char="●"/>
            </a:pPr>
            <a:r>
              <a:rPr lang="es" sz="1500">
                <a:solidFill>
                  <a:srgbClr val="000000"/>
                </a:solidFill>
              </a:rPr>
              <a:t>Para poder evaluar competencias es necesario tener</a:t>
            </a:r>
            <a:r>
              <a:rPr b="1" lang="es" sz="1500">
                <a:solidFill>
                  <a:srgbClr val="000000"/>
                </a:solidFill>
              </a:rPr>
              <a:t> datos fiables</a:t>
            </a:r>
            <a:r>
              <a:rPr lang="es" sz="1500">
                <a:solidFill>
                  <a:srgbClr val="000000"/>
                </a:solidFill>
              </a:rPr>
              <a:t> sobre el grado de aprendizaje de cada alumno y alumna con relación a la competencia en cuestión. </a:t>
            </a:r>
          </a:p>
          <a:p>
            <a:pPr lvl="0">
              <a:spcBef>
                <a:spcPts val="0"/>
              </a:spcBef>
              <a:buNone/>
            </a:pPr>
            <a:br>
              <a:rPr lang="es" sz="1500">
                <a:solidFill>
                  <a:srgbClr val="000000"/>
                </a:solidFill>
              </a:rPr>
            </a:br>
            <a:br>
              <a:rPr lang="es" sz="1500">
                <a:solidFill>
                  <a:srgbClr val="000000"/>
                </a:solidFill>
              </a:rPr>
            </a:br>
            <a:br>
              <a:rPr lang="es" sz="1500">
                <a:solidFill>
                  <a:srgbClr val="000000"/>
                </a:solidFill>
              </a:rPr>
            </a:br>
          </a:p>
        </p:txBody>
      </p:sp>
      <p:pic>
        <p:nvPicPr>
          <p:cNvPr id="244" name="Shape 244"/>
          <p:cNvPicPr preferRelativeResize="0"/>
          <p:nvPr/>
        </p:nvPicPr>
        <p:blipFill>
          <a:blip r:embed="rId3">
            <a:alphaModFix/>
          </a:blip>
          <a:stretch>
            <a:fillRect/>
          </a:stretch>
        </p:blipFill>
        <p:spPr>
          <a:xfrm>
            <a:off x="285750" y="2939149"/>
            <a:ext cx="8572500" cy="2003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idx="1" type="body"/>
          </p:nvPr>
        </p:nvSpPr>
        <p:spPr>
          <a:xfrm>
            <a:off x="311700" y="151625"/>
            <a:ext cx="8520600" cy="1119600"/>
          </a:xfrm>
          <a:prstGeom prst="rect">
            <a:avLst/>
          </a:prstGeom>
        </p:spPr>
        <p:txBody>
          <a:bodyPr anchorCtr="0" anchor="t" bIns="91425" lIns="91425" rIns="91425" tIns="91425">
            <a:noAutofit/>
          </a:bodyPr>
          <a:lstStyle/>
          <a:p>
            <a:pPr indent="-330200" lvl="0" marL="457200" rtl="0">
              <a:spcBef>
                <a:spcPts val="0"/>
              </a:spcBef>
              <a:spcAft>
                <a:spcPts val="0"/>
              </a:spcAft>
              <a:buClr>
                <a:srgbClr val="000000"/>
              </a:buClr>
              <a:buSzPct val="100000"/>
              <a:buChar char="●"/>
            </a:pPr>
            <a:r>
              <a:rPr lang="es" sz="1600">
                <a:solidFill>
                  <a:srgbClr val="000000"/>
                </a:solidFill>
              </a:rPr>
              <a:t>Dado que las competencias están constituidas por uno o más contenidos de cada uno de sus tres componentes básicos, es decir, de los contenidos de aprendizaje conceptuales, procedimentales y actitudinales, es necesario identificar los </a:t>
            </a:r>
            <a:r>
              <a:rPr lang="es" sz="1600" u="sng">
                <a:solidFill>
                  <a:srgbClr val="000000"/>
                </a:solidFill>
              </a:rPr>
              <a:t>indicadores de logro</a:t>
            </a:r>
            <a:r>
              <a:rPr lang="es" sz="1600">
                <a:solidFill>
                  <a:srgbClr val="000000"/>
                </a:solidFill>
              </a:rPr>
              <a:t> para cada uno de ellos.</a:t>
            </a:r>
          </a:p>
          <a:p>
            <a:pPr indent="-330200" lvl="0" marL="457200" rtl="0">
              <a:spcBef>
                <a:spcPts val="0"/>
              </a:spcBef>
              <a:spcAft>
                <a:spcPts val="0"/>
              </a:spcAft>
              <a:buClr>
                <a:srgbClr val="000000"/>
              </a:buClr>
              <a:buSzPct val="100000"/>
              <a:buChar char="●"/>
            </a:pPr>
            <a:r>
              <a:rPr lang="es" sz="1600">
                <a:solidFill>
                  <a:srgbClr val="000000"/>
                </a:solidFill>
              </a:rPr>
              <a:t>El medio para conocer el grado de aprendizaje de una competencia será la intervención del alumno ante una </a:t>
            </a:r>
            <a:r>
              <a:rPr b="1" lang="es" sz="1600">
                <a:solidFill>
                  <a:srgbClr val="000000"/>
                </a:solidFill>
              </a:rPr>
              <a:t>situación-problema</a:t>
            </a:r>
            <a:r>
              <a:rPr lang="es" sz="1600">
                <a:solidFill>
                  <a:srgbClr val="000000"/>
                </a:solidFill>
              </a:rPr>
              <a:t> que sea reflejo, lo más aproximado posible, de las situaciones reales en las que se pretende que sea competente.</a:t>
            </a:r>
          </a:p>
          <a:p>
            <a:pPr lvl="0">
              <a:spcBef>
                <a:spcPts val="0"/>
              </a:spcBef>
              <a:buNone/>
            </a:pPr>
            <a:r>
              <a:t/>
            </a:r>
            <a:endParaRPr sz="1600"/>
          </a:p>
        </p:txBody>
      </p:sp>
      <p:pic>
        <p:nvPicPr>
          <p:cNvPr id="250" name="Shape 250"/>
          <p:cNvPicPr preferRelativeResize="0"/>
          <p:nvPr/>
        </p:nvPicPr>
        <p:blipFill>
          <a:blip r:embed="rId3">
            <a:alphaModFix/>
          </a:blip>
          <a:stretch>
            <a:fillRect/>
          </a:stretch>
        </p:blipFill>
        <p:spPr>
          <a:xfrm>
            <a:off x="2650900" y="2368674"/>
            <a:ext cx="3842200" cy="2287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391350"/>
            <a:ext cx="8520600" cy="626100"/>
          </a:xfrm>
          <a:prstGeom prst="rect">
            <a:avLst/>
          </a:prstGeom>
        </p:spPr>
        <p:txBody>
          <a:bodyPr anchorCtr="0" anchor="t" bIns="91425" lIns="91425" rIns="91425" tIns="91425">
            <a:noAutofit/>
          </a:bodyPr>
          <a:lstStyle/>
          <a:p>
            <a:pPr lvl="0" rtl="0" algn="ctr">
              <a:lnSpc>
                <a:spcPct val="115000"/>
              </a:lnSpc>
              <a:spcBef>
                <a:spcPts val="0"/>
              </a:spcBef>
              <a:buNone/>
            </a:pPr>
            <a:r>
              <a:rPr lang="es" sz="2400"/>
              <a:t>¿Se pueden enseñar las competencias o sólo se pueden desarrollar?</a:t>
            </a:r>
          </a:p>
          <a:p>
            <a:pPr lvl="0">
              <a:spcBef>
                <a:spcPts val="0"/>
              </a:spcBef>
              <a:buNone/>
            </a:pPr>
            <a:r>
              <a:t/>
            </a:r>
            <a:endParaRPr/>
          </a:p>
        </p:txBody>
      </p:sp>
      <p:sp>
        <p:nvSpPr>
          <p:cNvPr id="73" name="Shape 73"/>
          <p:cNvSpPr txBox="1"/>
          <p:nvPr>
            <p:ph idx="1" type="body"/>
          </p:nvPr>
        </p:nvSpPr>
        <p:spPr>
          <a:xfrm>
            <a:off x="311700" y="1539550"/>
            <a:ext cx="8520600" cy="3029400"/>
          </a:xfrm>
          <a:prstGeom prst="rect">
            <a:avLst/>
          </a:prstGeom>
        </p:spPr>
        <p:txBody>
          <a:bodyPr anchorCtr="0" anchor="t" bIns="91425" lIns="91425" rIns="91425" tIns="91425">
            <a:noAutofit/>
          </a:bodyPr>
          <a:lstStyle/>
          <a:p>
            <a:pPr lvl="0">
              <a:spcBef>
                <a:spcPts val="0"/>
              </a:spcBef>
              <a:buNone/>
            </a:pPr>
            <a:r>
              <a:rPr lang="es"/>
              <a:t>No pueden ser enseñadas, pero sí desarrolladas, porque…</a:t>
            </a:r>
          </a:p>
          <a:p>
            <a:pPr lvl="0">
              <a:spcBef>
                <a:spcPts val="0"/>
              </a:spcBef>
              <a:buNone/>
            </a:pPr>
            <a:r>
              <a:rPr lang="es"/>
              <a:t> Las competencias se llevan a cabo en: situaciones concretas,momento determinado y en unas condiciones que por naturaleza siempre son distintas por lo tanto es imposible determinar de antemano su enseñanza. </a:t>
            </a:r>
          </a:p>
          <a:p>
            <a:pPr lvl="0">
              <a:spcBef>
                <a:spcPts val="0"/>
              </a:spcBef>
              <a:buNone/>
            </a:pPr>
            <a:r>
              <a:t/>
            </a:r>
            <a:endParaRPr/>
          </a:p>
        </p:txBody>
      </p:sp>
      <p:pic>
        <p:nvPicPr>
          <p:cNvPr id="74" name="Shape 74"/>
          <p:cNvPicPr preferRelativeResize="0"/>
          <p:nvPr/>
        </p:nvPicPr>
        <p:blipFill>
          <a:blip r:embed="rId3">
            <a:alphaModFix/>
          </a:blip>
          <a:stretch>
            <a:fillRect/>
          </a:stretch>
        </p:blipFill>
        <p:spPr>
          <a:xfrm>
            <a:off x="6050325" y="2975762"/>
            <a:ext cx="2571750" cy="1781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s"/>
              <a:t>Criterios para Enseñar Competencias:</a:t>
            </a:r>
          </a:p>
          <a:p>
            <a:pPr lvl="0">
              <a:spcBef>
                <a:spcPts val="0"/>
              </a:spcBef>
              <a:buNone/>
            </a:pPr>
            <a:r>
              <a:t/>
            </a:r>
            <a:endParaRPr/>
          </a:p>
        </p:txBody>
      </p:sp>
      <p:sp>
        <p:nvSpPr>
          <p:cNvPr id="80" name="Shape 80"/>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spcAft>
                <a:spcPts val="0"/>
              </a:spcAft>
              <a:buChar char="●"/>
            </a:pPr>
            <a:r>
              <a:rPr lang="es"/>
              <a:t>Su significatividad.</a:t>
            </a:r>
          </a:p>
          <a:p>
            <a:pPr indent="-228600" lvl="0" marL="457200" rtl="0">
              <a:spcBef>
                <a:spcPts val="0"/>
              </a:spcBef>
              <a:spcAft>
                <a:spcPts val="0"/>
              </a:spcAft>
              <a:buChar char="●"/>
            </a:pPr>
            <a:r>
              <a:rPr lang="es"/>
              <a:t>La complejidad de la situación en la que deben utilizarse.</a:t>
            </a:r>
          </a:p>
          <a:p>
            <a:pPr indent="-228600" lvl="0" marL="457200" rtl="0">
              <a:spcBef>
                <a:spcPts val="0"/>
              </a:spcBef>
              <a:spcAft>
                <a:spcPts val="0"/>
              </a:spcAft>
              <a:buChar char="●"/>
            </a:pPr>
            <a:r>
              <a:rPr lang="es"/>
              <a:t>Su carácter procedimental.</a:t>
            </a:r>
          </a:p>
          <a:p>
            <a:pPr indent="-228600" lvl="0" marL="457200" rtl="0">
              <a:spcBef>
                <a:spcPts val="0"/>
              </a:spcBef>
              <a:spcAft>
                <a:spcPts val="0"/>
              </a:spcAft>
              <a:buChar char="●"/>
            </a:pPr>
            <a:r>
              <a:rPr lang="es"/>
              <a:t> El estar constituida por una combinación integrada de componentes que se aprenden desde su funcionalidad y de forma distinta.</a:t>
            </a:r>
          </a:p>
          <a:p>
            <a:pPr lvl="0">
              <a:spcBef>
                <a:spcPts val="0"/>
              </a:spcBef>
              <a:buNone/>
            </a:pPr>
            <a:r>
              <a:t/>
            </a:r>
            <a:endParaRPr/>
          </a:p>
        </p:txBody>
      </p:sp>
      <p:pic>
        <p:nvPicPr>
          <p:cNvPr id="81" name="Shape 81"/>
          <p:cNvPicPr preferRelativeResize="0"/>
          <p:nvPr/>
        </p:nvPicPr>
        <p:blipFill>
          <a:blip r:embed="rId3">
            <a:alphaModFix/>
          </a:blip>
          <a:stretch>
            <a:fillRect/>
          </a:stretch>
        </p:blipFill>
        <p:spPr>
          <a:xfrm>
            <a:off x="5690225" y="2974122"/>
            <a:ext cx="3049450" cy="2035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idx="1" type="body"/>
          </p:nvPr>
        </p:nvSpPr>
        <p:spPr>
          <a:xfrm>
            <a:off x="358350" y="732600"/>
            <a:ext cx="3999900" cy="3416400"/>
          </a:xfrm>
          <a:prstGeom prst="rect">
            <a:avLst/>
          </a:prstGeom>
        </p:spPr>
        <p:txBody>
          <a:bodyPr anchorCtr="0" anchor="t" bIns="91425" lIns="91425" rIns="91425" tIns="91425">
            <a:noAutofit/>
          </a:bodyPr>
          <a:lstStyle/>
          <a:p>
            <a:pPr lvl="0" rtl="0" algn="ctr">
              <a:spcBef>
                <a:spcPts val="0"/>
              </a:spcBef>
              <a:buNone/>
            </a:pPr>
            <a:r>
              <a:rPr b="1" lang="es"/>
              <a:t>Criterios relacionados con la Significatividad.</a:t>
            </a:r>
          </a:p>
          <a:p>
            <a:pPr indent="-228600" lvl="0" marL="457200" rtl="0">
              <a:spcBef>
                <a:spcPts val="0"/>
              </a:spcBef>
            </a:pPr>
            <a:r>
              <a:rPr lang="es"/>
              <a:t>Conocimientos previos</a:t>
            </a:r>
          </a:p>
          <a:p>
            <a:pPr indent="-228600" lvl="0" marL="457200" rtl="0">
              <a:spcBef>
                <a:spcPts val="0"/>
              </a:spcBef>
            </a:pPr>
            <a:r>
              <a:rPr lang="es"/>
              <a:t>Acorde a su nivel de desarrollo (lo </a:t>
            </a:r>
            <a:r>
              <a:rPr lang="es"/>
              <a:t>que</a:t>
            </a:r>
            <a:r>
              <a:rPr lang="es"/>
              <a:t> le enseñan).</a:t>
            </a:r>
          </a:p>
          <a:p>
            <a:pPr indent="-228600" lvl="0" marL="457200" rtl="0">
              <a:spcBef>
                <a:spcPts val="0"/>
              </a:spcBef>
            </a:pPr>
            <a:r>
              <a:rPr lang="es"/>
              <a:t>Funcionalidad y Significatividad</a:t>
            </a:r>
          </a:p>
          <a:p>
            <a:pPr indent="-228600" lvl="0" marL="457200" rtl="0">
              <a:spcBef>
                <a:spcPts val="0"/>
              </a:spcBef>
            </a:pPr>
            <a:r>
              <a:rPr lang="es"/>
              <a:t>Provoca un conflicto cognitivo </a:t>
            </a:r>
          </a:p>
          <a:p>
            <a:pPr indent="-228600" lvl="0" marL="457200" rtl="0">
              <a:spcBef>
                <a:spcPts val="0"/>
              </a:spcBef>
            </a:pPr>
            <a:r>
              <a:rPr lang="es"/>
              <a:t>Actitud favorable y autoestima</a:t>
            </a:r>
          </a:p>
          <a:p>
            <a:pPr indent="-228600" lvl="0" marL="457200" rtl="0">
              <a:spcBef>
                <a:spcPts val="0"/>
              </a:spcBef>
            </a:pPr>
            <a:r>
              <a:rPr lang="es"/>
              <a:t>Adquisición de habilidades </a:t>
            </a:r>
          </a:p>
          <a:p>
            <a:pPr lvl="0" algn="ctr">
              <a:spcBef>
                <a:spcPts val="0"/>
              </a:spcBef>
              <a:buNone/>
            </a:pPr>
            <a:r>
              <a:t/>
            </a:r>
            <a:endParaRPr b="1"/>
          </a:p>
        </p:txBody>
      </p:sp>
      <p:sp>
        <p:nvSpPr>
          <p:cNvPr id="87" name="Shape 87"/>
          <p:cNvSpPr txBox="1"/>
          <p:nvPr>
            <p:ph idx="2" type="body"/>
          </p:nvPr>
        </p:nvSpPr>
        <p:spPr>
          <a:xfrm>
            <a:off x="4832400" y="627625"/>
            <a:ext cx="3999900" cy="3416400"/>
          </a:xfrm>
          <a:prstGeom prst="rect">
            <a:avLst/>
          </a:prstGeom>
        </p:spPr>
        <p:txBody>
          <a:bodyPr anchorCtr="0" anchor="t" bIns="91425" lIns="91425" rIns="91425" tIns="91425">
            <a:noAutofit/>
          </a:bodyPr>
          <a:lstStyle/>
          <a:p>
            <a:pPr lvl="0" rtl="0" algn="ctr">
              <a:spcBef>
                <a:spcPts val="0"/>
              </a:spcBef>
              <a:buNone/>
            </a:pPr>
            <a:r>
              <a:rPr b="1" lang="es"/>
              <a:t>Criterios relacionados con la Complejidad.</a:t>
            </a:r>
          </a:p>
          <a:p>
            <a:pPr indent="-228600" lvl="0" marL="457200" rtl="0">
              <a:spcBef>
                <a:spcPts val="0"/>
              </a:spcBef>
            </a:pPr>
            <a:r>
              <a:rPr lang="es"/>
              <a:t>Buscar estrategias</a:t>
            </a:r>
          </a:p>
          <a:p>
            <a:pPr indent="-228600" lvl="0" marL="457200" rtl="0">
              <a:spcBef>
                <a:spcPts val="0"/>
              </a:spcBef>
            </a:pPr>
            <a:r>
              <a:rPr lang="es"/>
              <a:t>Innovación para tratar la problemática</a:t>
            </a:r>
          </a:p>
          <a:p>
            <a:pPr indent="-228600" lvl="0" marL="457200" rtl="0">
              <a:spcBef>
                <a:spcPts val="0"/>
              </a:spcBef>
            </a:pPr>
            <a:r>
              <a:rPr lang="es"/>
              <a:t>Poseer </a:t>
            </a:r>
            <a:r>
              <a:rPr lang="es"/>
              <a:t>habilidades</a:t>
            </a:r>
            <a:r>
              <a:rPr lang="es"/>
              <a:t> para resolver situaciones complejas</a:t>
            </a:r>
          </a:p>
          <a:p>
            <a:pPr indent="-228600" lvl="0" marL="457200">
              <a:spcBef>
                <a:spcPts val="0"/>
              </a:spcBef>
            </a:pPr>
            <a:r>
              <a:rPr lang="es"/>
              <a:t>Toma de decisiones</a:t>
            </a:r>
          </a:p>
        </p:txBody>
      </p:sp>
      <p:pic>
        <p:nvPicPr>
          <p:cNvPr id="88" name="Shape 88"/>
          <p:cNvPicPr preferRelativeResize="0"/>
          <p:nvPr/>
        </p:nvPicPr>
        <p:blipFill rotWithShape="1">
          <a:blip r:embed="rId3">
            <a:alphaModFix/>
          </a:blip>
          <a:srcRect b="0" l="-21289" r="21290" t="0"/>
          <a:stretch/>
        </p:blipFill>
        <p:spPr>
          <a:xfrm>
            <a:off x="116625" y="3241450"/>
            <a:ext cx="3067450" cy="1765875"/>
          </a:xfrm>
          <a:prstGeom prst="rect">
            <a:avLst/>
          </a:prstGeom>
          <a:noFill/>
          <a:ln>
            <a:noFill/>
          </a:ln>
        </p:spPr>
      </p:pic>
      <p:pic>
        <p:nvPicPr>
          <p:cNvPr id="89" name="Shape 89"/>
          <p:cNvPicPr preferRelativeResize="0"/>
          <p:nvPr/>
        </p:nvPicPr>
        <p:blipFill>
          <a:blip r:embed="rId4">
            <a:alphaModFix/>
          </a:blip>
          <a:stretch>
            <a:fillRect/>
          </a:stretch>
        </p:blipFill>
        <p:spPr>
          <a:xfrm>
            <a:off x="5513137" y="2581137"/>
            <a:ext cx="2638425" cy="1733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idx="1" type="body"/>
          </p:nvPr>
        </p:nvSpPr>
        <p:spPr>
          <a:xfrm>
            <a:off x="533275" y="639275"/>
            <a:ext cx="3999900" cy="3416400"/>
          </a:xfrm>
          <a:prstGeom prst="rect">
            <a:avLst/>
          </a:prstGeom>
        </p:spPr>
        <p:txBody>
          <a:bodyPr anchorCtr="0" anchor="t" bIns="91425" lIns="91425" rIns="91425" tIns="91425">
            <a:noAutofit/>
          </a:bodyPr>
          <a:lstStyle/>
          <a:p>
            <a:pPr lvl="0" rtl="0" algn="ctr">
              <a:spcBef>
                <a:spcPts val="0"/>
              </a:spcBef>
              <a:buNone/>
            </a:pPr>
            <a:r>
              <a:rPr b="1" lang="es"/>
              <a:t>Criterios relacionados con su Carácter Procedimental.</a:t>
            </a:r>
          </a:p>
          <a:p>
            <a:pPr indent="-228600" lvl="0" marL="457200" rtl="0">
              <a:spcBef>
                <a:spcPts val="0"/>
              </a:spcBef>
            </a:pPr>
            <a:r>
              <a:rPr lang="es"/>
              <a:t>Dominio de habilidades </a:t>
            </a:r>
          </a:p>
          <a:p>
            <a:pPr indent="-228600" lvl="0" marL="457200" rtl="0">
              <a:spcBef>
                <a:spcPts val="0"/>
              </a:spcBef>
            </a:pPr>
            <a:r>
              <a:rPr lang="es"/>
              <a:t>Interpretación y Comprensión</a:t>
            </a:r>
          </a:p>
          <a:p>
            <a:pPr indent="-228600" lvl="0" marL="457200" rtl="0">
              <a:spcBef>
                <a:spcPts val="0"/>
              </a:spcBef>
            </a:pPr>
            <a:r>
              <a:rPr lang="es"/>
              <a:t>Reconocimiento y Valoración </a:t>
            </a:r>
          </a:p>
          <a:p>
            <a:pPr indent="-228600" lvl="0" marL="457200" rtl="0">
              <a:spcBef>
                <a:spcPts val="0"/>
              </a:spcBef>
            </a:pPr>
            <a:r>
              <a:rPr lang="es"/>
              <a:t>Identificación de Problemas</a:t>
            </a:r>
          </a:p>
          <a:p>
            <a:pPr indent="-228600" lvl="0" marL="457200">
              <a:spcBef>
                <a:spcPts val="0"/>
              </a:spcBef>
            </a:pPr>
            <a:r>
              <a:rPr lang="es"/>
              <a:t>Determinación de la Competencia</a:t>
            </a:r>
          </a:p>
        </p:txBody>
      </p:sp>
      <p:sp>
        <p:nvSpPr>
          <p:cNvPr id="95" name="Shape 95"/>
          <p:cNvSpPr txBox="1"/>
          <p:nvPr>
            <p:ph idx="2" type="body"/>
          </p:nvPr>
        </p:nvSpPr>
        <p:spPr>
          <a:xfrm>
            <a:off x="4809075" y="639275"/>
            <a:ext cx="3999900" cy="3416400"/>
          </a:xfrm>
          <a:prstGeom prst="rect">
            <a:avLst/>
          </a:prstGeom>
        </p:spPr>
        <p:txBody>
          <a:bodyPr anchorCtr="0" anchor="t" bIns="91425" lIns="91425" rIns="91425" tIns="91425">
            <a:noAutofit/>
          </a:bodyPr>
          <a:lstStyle/>
          <a:p>
            <a:pPr lvl="0" rtl="0" algn="ctr">
              <a:spcBef>
                <a:spcPts val="0"/>
              </a:spcBef>
              <a:buNone/>
            </a:pPr>
            <a:r>
              <a:rPr b="1" lang="es"/>
              <a:t>Criterios Relacionado con estar Constituidas por Componentes de Tipología Distinta.</a:t>
            </a:r>
          </a:p>
          <a:p>
            <a:pPr indent="-228600" lvl="0" marL="457200" rtl="0">
              <a:spcBef>
                <a:spcPts val="0"/>
              </a:spcBef>
            </a:pPr>
            <a:r>
              <a:rPr lang="es"/>
              <a:t>Ejercicios de repetición (factual)</a:t>
            </a:r>
          </a:p>
          <a:p>
            <a:pPr indent="-228600" lvl="0" marL="457200" rtl="0">
              <a:spcBef>
                <a:spcPts val="0"/>
              </a:spcBef>
            </a:pPr>
            <a:r>
              <a:rPr lang="es"/>
              <a:t>Comprensión (conceptos y principios)</a:t>
            </a:r>
          </a:p>
          <a:p>
            <a:pPr indent="-228600" lvl="0" marL="457200" rtl="0">
              <a:spcBef>
                <a:spcPts val="0"/>
              </a:spcBef>
              <a:spcAft>
                <a:spcPts val="0"/>
              </a:spcAft>
            </a:pPr>
            <a:r>
              <a:rPr lang="es">
                <a:latin typeface="Arial"/>
                <a:ea typeface="Arial"/>
                <a:cs typeface="Arial"/>
                <a:sym typeface="Arial"/>
              </a:rPr>
              <a:t>P</a:t>
            </a:r>
            <a:r>
              <a:rPr lang="es"/>
              <a:t>ara enseñar actitudes: el maestro deberá convertirse en un modelo coherente para el alumnado, para que viva y reconozca  las actitudes de cada uno, así como las relaciones interpersonales y el comportamiento de los involucrados.</a:t>
            </a:r>
          </a:p>
          <a:p>
            <a:pPr lvl="0">
              <a:spcBef>
                <a:spcPts val="0"/>
              </a:spcBef>
              <a:buNone/>
            </a:pPr>
            <a:r>
              <a:t/>
            </a:r>
            <a:endParaRPr/>
          </a:p>
        </p:txBody>
      </p:sp>
      <p:pic>
        <p:nvPicPr>
          <p:cNvPr id="96" name="Shape 96"/>
          <p:cNvPicPr preferRelativeResize="0"/>
          <p:nvPr/>
        </p:nvPicPr>
        <p:blipFill>
          <a:blip r:embed="rId3">
            <a:alphaModFix/>
          </a:blip>
          <a:stretch>
            <a:fillRect/>
          </a:stretch>
        </p:blipFill>
        <p:spPr>
          <a:xfrm>
            <a:off x="1004512" y="2748162"/>
            <a:ext cx="2143125" cy="2143125"/>
          </a:xfrm>
          <a:prstGeom prst="rect">
            <a:avLst/>
          </a:prstGeom>
          <a:noFill/>
          <a:ln>
            <a:noFill/>
          </a:ln>
        </p:spPr>
      </p:pic>
      <p:pic>
        <p:nvPicPr>
          <p:cNvPr id="97" name="Shape 97"/>
          <p:cNvPicPr preferRelativeResize="0"/>
          <p:nvPr/>
        </p:nvPicPr>
        <p:blipFill>
          <a:blip r:embed="rId4">
            <a:alphaModFix/>
          </a:blip>
          <a:stretch>
            <a:fillRect/>
          </a:stretch>
        </p:blipFill>
        <p:spPr>
          <a:xfrm>
            <a:off x="5944375" y="3487700"/>
            <a:ext cx="1828800" cy="1295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391350"/>
            <a:ext cx="8520600" cy="626100"/>
          </a:xfrm>
          <a:prstGeom prst="rect">
            <a:avLst/>
          </a:prstGeom>
        </p:spPr>
        <p:txBody>
          <a:bodyPr anchorCtr="0" anchor="t" bIns="91425" lIns="91425" rIns="91425" tIns="91425">
            <a:noAutofit/>
          </a:bodyPr>
          <a:lstStyle/>
          <a:p>
            <a:pPr lvl="0" algn="ctr">
              <a:spcBef>
                <a:spcPts val="0"/>
              </a:spcBef>
              <a:buNone/>
            </a:pPr>
            <a:r>
              <a:rPr lang="es" sz="2400"/>
              <a:t>La Enseñanza de las Competencias: </a:t>
            </a:r>
            <a:r>
              <a:rPr lang="es" sz="2400"/>
              <a:t>antítesis</a:t>
            </a:r>
            <a:r>
              <a:rPr lang="es" sz="2400"/>
              <a:t> de la enseñanza tradicional.</a:t>
            </a:r>
          </a:p>
        </p:txBody>
      </p:sp>
      <p:sp>
        <p:nvSpPr>
          <p:cNvPr id="103" name="Shape 103"/>
          <p:cNvSpPr txBox="1"/>
          <p:nvPr>
            <p:ph idx="1" type="body"/>
          </p:nvPr>
        </p:nvSpPr>
        <p:spPr>
          <a:xfrm>
            <a:off x="311700" y="1457900"/>
            <a:ext cx="8520600" cy="3111000"/>
          </a:xfrm>
          <a:prstGeom prst="rect">
            <a:avLst/>
          </a:prstGeom>
        </p:spPr>
        <p:txBody>
          <a:bodyPr anchorCtr="0" anchor="t" bIns="91425" lIns="91425" rIns="91425" tIns="91425">
            <a:noAutofit/>
          </a:bodyPr>
          <a:lstStyle/>
          <a:p>
            <a:pPr lvl="0">
              <a:spcBef>
                <a:spcPts val="0"/>
              </a:spcBef>
              <a:buNone/>
            </a:pPr>
            <a:r>
              <a:rPr lang="es"/>
              <a:t>Complejidad por la forma como se enseñan porque las actividades que se realizan están muy alejadas de la vida escolar.</a:t>
            </a:r>
          </a:p>
          <a:p>
            <a:pPr lvl="0">
              <a:spcBef>
                <a:spcPts val="0"/>
              </a:spcBef>
              <a:buNone/>
            </a:pPr>
            <a:r>
              <a:rPr lang="es"/>
              <a:t>Desarrollar habilidades, destrezas y actitudes.</a:t>
            </a:r>
          </a:p>
          <a:p>
            <a:pPr lvl="0">
              <a:spcBef>
                <a:spcPts val="0"/>
              </a:spcBef>
              <a:buNone/>
            </a:pPr>
            <a:r>
              <a:rPr lang="es"/>
              <a:t>No existe una metodología específica para enseñarlas.</a:t>
            </a:r>
          </a:p>
          <a:p>
            <a:pPr lvl="0">
              <a:spcBef>
                <a:spcPts val="0"/>
              </a:spcBef>
              <a:buNone/>
            </a:pPr>
            <a:r>
              <a:rPr lang="es"/>
              <a:t>tomar en cuenta características de los alumnos y sus personalidades.</a:t>
            </a:r>
          </a:p>
          <a:p>
            <a:pPr lvl="0">
              <a:spcBef>
                <a:spcPts val="0"/>
              </a:spcBef>
              <a:buNone/>
            </a:pPr>
            <a:r>
              <a:rPr lang="es"/>
              <a:t>Brindarles herramientas para solucionar problemas y conflictos dentro y fuera de la escuela.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190625" y="1835100"/>
            <a:ext cx="4045200" cy="1683600"/>
          </a:xfrm>
          <a:prstGeom prst="rect">
            <a:avLst/>
          </a:prstGeom>
        </p:spPr>
        <p:txBody>
          <a:bodyPr anchorCtr="0" anchor="b" bIns="91425" lIns="91425" rIns="91425" tIns="91425">
            <a:noAutofit/>
          </a:bodyPr>
          <a:lstStyle/>
          <a:p>
            <a:pPr lvl="0" rtl="0">
              <a:lnSpc>
                <a:spcPct val="115000"/>
              </a:lnSpc>
              <a:spcBef>
                <a:spcPts val="2000"/>
              </a:spcBef>
              <a:spcAft>
                <a:spcPts val="600"/>
              </a:spcAft>
              <a:buNone/>
            </a:pPr>
            <a:r>
              <a:rPr lang="es" sz="3000"/>
              <a:t>Capítulo 10: Los métodos para la enseñanza de las competencias deben tener un enfoque globalizador.</a:t>
            </a:r>
          </a:p>
        </p:txBody>
      </p:sp>
      <p:sp>
        <p:nvSpPr>
          <p:cNvPr id="109" name="Shape 109"/>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rtl="0" algn="ctr">
              <a:spcBef>
                <a:spcPts val="0"/>
              </a:spcBef>
              <a:spcAft>
                <a:spcPts val="0"/>
              </a:spcAft>
              <a:buNone/>
            </a:pPr>
            <a:r>
              <a:rPr lang="es">
                <a:latin typeface="Arial"/>
                <a:ea typeface="Arial"/>
                <a:cs typeface="Arial"/>
                <a:sym typeface="Arial"/>
              </a:rPr>
              <a:t>No existe una metodología propia para la enseñanza de las competencias, pero sí unas condiciones generales sobre cómo deben ser las estrategias metodológicas que deben de tener un enfoque globalizador. </a:t>
            </a:r>
          </a:p>
        </p:txBody>
      </p:sp>
      <p:pic>
        <p:nvPicPr>
          <p:cNvPr id="110" name="Shape 110"/>
          <p:cNvPicPr preferRelativeResize="0"/>
          <p:nvPr/>
        </p:nvPicPr>
        <p:blipFill>
          <a:blip r:embed="rId3">
            <a:alphaModFix/>
          </a:blip>
          <a:stretch>
            <a:fillRect/>
          </a:stretch>
        </p:blipFill>
        <p:spPr>
          <a:xfrm>
            <a:off x="1073812" y="3518700"/>
            <a:ext cx="2278816" cy="15302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391350"/>
            <a:ext cx="8520600" cy="626100"/>
          </a:xfrm>
          <a:prstGeom prst="rect">
            <a:avLst/>
          </a:prstGeom>
        </p:spPr>
        <p:txBody>
          <a:bodyPr anchorCtr="0" anchor="t" bIns="91425" lIns="91425" rIns="91425" tIns="91425">
            <a:noAutofit/>
          </a:bodyPr>
          <a:lstStyle/>
          <a:p>
            <a:pPr lvl="0" rtl="0" algn="ctr">
              <a:lnSpc>
                <a:spcPct val="115000"/>
              </a:lnSpc>
              <a:spcBef>
                <a:spcPts val="0"/>
              </a:spcBef>
              <a:buNone/>
            </a:pPr>
            <a:r>
              <a:rPr lang="es" sz="1800"/>
              <a:t>¿Es posible una metodología para la enseñanza de las competencias?</a:t>
            </a:r>
          </a:p>
        </p:txBody>
      </p:sp>
      <p:sp>
        <p:nvSpPr>
          <p:cNvPr id="116" name="Shape 116"/>
          <p:cNvSpPr txBox="1"/>
          <p:nvPr>
            <p:ph idx="1" type="body"/>
          </p:nvPr>
        </p:nvSpPr>
        <p:spPr>
          <a:xfrm>
            <a:off x="365150" y="931900"/>
            <a:ext cx="8520600" cy="3645000"/>
          </a:xfrm>
          <a:prstGeom prst="rect">
            <a:avLst/>
          </a:prstGeom>
        </p:spPr>
        <p:txBody>
          <a:bodyPr anchorCtr="0" anchor="t" bIns="91425" lIns="91425" rIns="91425" tIns="91425">
            <a:noAutofit/>
          </a:bodyPr>
          <a:lstStyle/>
          <a:p>
            <a:pPr indent="-317500" lvl="0" marL="457200" rtl="0">
              <a:spcBef>
                <a:spcPts val="0"/>
              </a:spcBef>
              <a:spcAft>
                <a:spcPts val="0"/>
              </a:spcAft>
              <a:buClr>
                <a:srgbClr val="666666"/>
              </a:buClr>
              <a:buSzPct val="100000"/>
              <a:buChar char="❖"/>
            </a:pPr>
            <a:r>
              <a:rPr lang="es" sz="1400">
                <a:solidFill>
                  <a:srgbClr val="666666"/>
                </a:solidFill>
              </a:rPr>
              <a:t>Ante el método aún hoy en día más utilizado, el método transmisivo convencional, basado en la secuencia exposición-estudio-ejercitación-prueba o examen.</a:t>
            </a:r>
          </a:p>
          <a:p>
            <a:pPr lvl="0" rtl="0">
              <a:spcBef>
                <a:spcPts val="0"/>
              </a:spcBef>
              <a:spcAft>
                <a:spcPts val="0"/>
              </a:spcAft>
              <a:buNone/>
            </a:pPr>
            <a:r>
              <a:t/>
            </a:r>
            <a:endParaRPr sz="1400">
              <a:solidFill>
                <a:srgbClr val="666666"/>
              </a:solidFill>
            </a:endParaRPr>
          </a:p>
          <a:p>
            <a:pPr indent="-317500" lvl="0" marL="457200" rtl="0">
              <a:spcBef>
                <a:spcPts val="0"/>
              </a:spcBef>
              <a:spcAft>
                <a:spcPts val="0"/>
              </a:spcAft>
              <a:buClr>
                <a:srgbClr val="666666"/>
              </a:buClr>
              <a:buSzPct val="100000"/>
              <a:buChar char="❖"/>
            </a:pPr>
            <a:r>
              <a:rPr lang="es" sz="1400">
                <a:solidFill>
                  <a:srgbClr val="666666"/>
                </a:solidFill>
              </a:rPr>
              <a:t>Las distintas propuestas metodológicas han ido surgiendo como alternativas presentadas de forma esquemática o simple.</a:t>
            </a:r>
          </a:p>
          <a:p>
            <a:pPr lvl="0" rtl="0">
              <a:spcBef>
                <a:spcPts val="0"/>
              </a:spcBef>
              <a:spcAft>
                <a:spcPts val="0"/>
              </a:spcAft>
              <a:buNone/>
            </a:pPr>
            <a:r>
              <a:t/>
            </a:r>
            <a:endParaRPr sz="1400">
              <a:solidFill>
                <a:srgbClr val="666666"/>
              </a:solidFill>
            </a:endParaRPr>
          </a:p>
          <a:p>
            <a:pPr indent="-317500" lvl="0" marL="457200" rtl="0">
              <a:spcBef>
                <a:spcPts val="0"/>
              </a:spcBef>
              <a:spcAft>
                <a:spcPts val="0"/>
              </a:spcAft>
              <a:buClr>
                <a:srgbClr val="666666"/>
              </a:buClr>
              <a:buSzPct val="100000"/>
              <a:buChar char="❖"/>
            </a:pPr>
            <a:r>
              <a:rPr lang="es" sz="1400">
                <a:solidFill>
                  <a:srgbClr val="666666"/>
                </a:solidFill>
              </a:rPr>
              <a:t>Se presentan los nuevos métodos como conjuntos secuenciados de actividades de forma rígida, del mismo modo que el método tradicional en que, sean cuáles sean los contenidos de aprendizaje, la secuencia de enseñanza es inamovible.</a:t>
            </a:r>
          </a:p>
          <a:p>
            <a:pPr lvl="0" rtl="0">
              <a:spcBef>
                <a:spcPts val="0"/>
              </a:spcBef>
              <a:spcAft>
                <a:spcPts val="0"/>
              </a:spcAft>
              <a:buNone/>
            </a:pPr>
            <a:r>
              <a:t/>
            </a:r>
            <a:endParaRPr sz="1400">
              <a:solidFill>
                <a:srgbClr val="666666"/>
              </a:solidFill>
            </a:endParaRPr>
          </a:p>
          <a:p>
            <a:pPr indent="-317500" lvl="0" marL="457200" rtl="0">
              <a:spcBef>
                <a:spcPts val="0"/>
              </a:spcBef>
              <a:spcAft>
                <a:spcPts val="0"/>
              </a:spcAft>
              <a:buClr>
                <a:srgbClr val="666666"/>
              </a:buClr>
              <a:buSzPct val="100000"/>
              <a:buChar char="❖"/>
            </a:pPr>
            <a:r>
              <a:rPr lang="es" sz="1400">
                <a:solidFill>
                  <a:srgbClr val="666666"/>
                </a:solidFill>
              </a:rPr>
              <a:t>El conocimiento que hoy en día tenemos sobre la complejidad que entraña el aprendizaje de las competencias, su naturaleza diferencial, los diferentes matices en función del grado de aprendizaje de estos y, especialmente, el conocimiento existente sobre los procesos de aprendizaje nos permite concluir que no existe un único método alternativo a la enseñanza transmisiva, ejemplificada en la llamada clase magistral, sino que la respuesta a las necesidades educativas pasa por el dominio de múltiples estrategias metodológicas.</a:t>
            </a:r>
          </a:p>
          <a:p>
            <a:pPr lvl="0" rtl="0">
              <a:spcBef>
                <a:spcPts val="0"/>
              </a:spcBef>
              <a:spcAft>
                <a:spcPts val="0"/>
              </a:spcAft>
              <a:buNone/>
            </a:pPr>
            <a:r>
              <a:t/>
            </a:r>
            <a:endParaRPr sz="110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