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</p:sldIdLst>
  <p:sldSz cy="5143500" cx="9144000"/>
  <p:notesSz cx="6858000" cy="9144000"/>
  <p:embeddedFontLst>
    <p:embeddedFont>
      <p:font typeface="Amatic SC"/>
      <p:regular r:id="rId11"/>
      <p:bold r:id="rId12"/>
    </p:embeddedFont>
    <p:embeddedFont>
      <p:font typeface="Source Code Pro"/>
      <p:regular r:id="rId13"/>
      <p:bold r:id="rId1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AmaticSC-regular.fntdata"/><Relationship Id="rId10" Type="http://schemas.openxmlformats.org/officeDocument/2006/relationships/slide" Target="slides/slide6.xml"/><Relationship Id="rId13" Type="http://schemas.openxmlformats.org/officeDocument/2006/relationships/font" Target="fonts/SourceCodePro-regular.fntdata"/><Relationship Id="rId12" Type="http://schemas.openxmlformats.org/officeDocument/2006/relationships/font" Target="fonts/AmaticSC-bold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4" Type="http://schemas.openxmlformats.org/officeDocument/2006/relationships/font" Target="fonts/SourceCodePro-bold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Shape 5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Shape 6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Shape 7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Shape 8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Shape 9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Shape 9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" name="Shape 11"/>
          <p:cNvSpPr txBox="1"/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defRPr sz="8000"/>
            </a:lvl1pPr>
            <a:lvl2pPr lvl="1" algn="ctr">
              <a:spcBef>
                <a:spcPts val="0"/>
              </a:spcBef>
              <a:buSzPct val="100000"/>
              <a:defRPr sz="8000"/>
            </a:lvl2pPr>
            <a:lvl3pPr lvl="2" algn="ctr">
              <a:spcBef>
                <a:spcPts val="0"/>
              </a:spcBef>
              <a:buSzPct val="100000"/>
              <a:defRPr sz="8000"/>
            </a:lvl3pPr>
            <a:lvl4pPr lvl="3" algn="ctr">
              <a:spcBef>
                <a:spcPts val="0"/>
              </a:spcBef>
              <a:buSzPct val="100000"/>
              <a:defRPr sz="8000"/>
            </a:lvl4pPr>
            <a:lvl5pPr lvl="4" algn="ctr">
              <a:spcBef>
                <a:spcPts val="0"/>
              </a:spcBef>
              <a:buSzPct val="100000"/>
              <a:defRPr sz="8000"/>
            </a:lvl5pPr>
            <a:lvl6pPr lvl="5" algn="ctr">
              <a:spcBef>
                <a:spcPts val="0"/>
              </a:spcBef>
              <a:buSzPct val="100000"/>
              <a:defRPr sz="8000"/>
            </a:lvl6pPr>
            <a:lvl7pPr lvl="6" algn="ctr">
              <a:spcBef>
                <a:spcPts val="0"/>
              </a:spcBef>
              <a:buSzPct val="100000"/>
              <a:defRPr sz="8000"/>
            </a:lvl7pPr>
            <a:lvl8pPr lvl="7" algn="ctr">
              <a:spcBef>
                <a:spcPts val="0"/>
              </a:spcBef>
              <a:buSzPct val="100000"/>
              <a:defRPr sz="8000"/>
            </a:lvl8pPr>
            <a:lvl9pPr lvl="8" algn="ctr">
              <a:spcBef>
                <a:spcPts val="0"/>
              </a:spcBef>
              <a:buSzPct val="100000"/>
              <a:defRPr sz="8000"/>
            </a:lvl9pPr>
          </a:lstStyle>
          <a:p/>
        </p:txBody>
      </p:sp>
      <p:sp>
        <p:nvSpPr>
          <p:cNvPr id="12" name="Shape 12"/>
          <p:cNvSpPr txBox="1"/>
          <p:nvPr>
            <p:ph idx="1" type="subTitle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-419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/>
          <p:nvPr>
            <p:ph type="title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8" name="Shape 48"/>
          <p:cNvSpPr txBox="1"/>
          <p:nvPr>
            <p:ph idx="1" type="body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49" name="Shape 4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-419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-419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/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defRPr sz="4800"/>
            </a:lvl1pPr>
            <a:lvl2pPr lvl="1" algn="ctr">
              <a:spcBef>
                <a:spcPts val="0"/>
              </a:spcBef>
              <a:buSzPct val="100000"/>
              <a:defRPr sz="4800"/>
            </a:lvl2pPr>
            <a:lvl3pPr lvl="2" algn="ctr">
              <a:spcBef>
                <a:spcPts val="0"/>
              </a:spcBef>
              <a:buSzPct val="100000"/>
              <a:defRPr sz="4800"/>
            </a:lvl3pPr>
            <a:lvl4pPr lvl="3" algn="ctr">
              <a:spcBef>
                <a:spcPts val="0"/>
              </a:spcBef>
              <a:buSzPct val="100000"/>
              <a:defRPr sz="4800"/>
            </a:lvl4pPr>
            <a:lvl5pPr lvl="4" algn="ctr">
              <a:spcBef>
                <a:spcPts val="0"/>
              </a:spcBef>
              <a:buSzPct val="100000"/>
              <a:defRPr sz="4800"/>
            </a:lvl5pPr>
            <a:lvl6pPr lvl="5" algn="ctr">
              <a:spcBef>
                <a:spcPts val="0"/>
              </a:spcBef>
              <a:buSzPct val="100000"/>
              <a:defRPr sz="4800"/>
            </a:lvl6pPr>
            <a:lvl7pPr lvl="6" algn="ctr">
              <a:spcBef>
                <a:spcPts val="0"/>
              </a:spcBef>
              <a:buSzPct val="100000"/>
              <a:defRPr sz="4800"/>
            </a:lvl7pPr>
            <a:lvl8pPr lvl="7" algn="ctr">
              <a:spcBef>
                <a:spcPts val="0"/>
              </a:spcBef>
              <a:buSzPct val="100000"/>
              <a:defRPr sz="4800"/>
            </a:lvl8pPr>
            <a:lvl9pPr lvl="8" algn="ctr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16" name="Shape 16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-419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0" name="Shape 2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-419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" type="body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2" type="body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5" name="Shape 2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-419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/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4000"/>
            </a:lvl1pPr>
            <a:lvl2pPr lvl="1">
              <a:spcBef>
                <a:spcPts val="0"/>
              </a:spcBef>
              <a:buSzPct val="100000"/>
              <a:defRPr sz="4000"/>
            </a:lvl2pPr>
            <a:lvl3pPr lvl="2">
              <a:spcBef>
                <a:spcPts val="0"/>
              </a:spcBef>
              <a:buSzPct val="100000"/>
              <a:defRPr sz="4000"/>
            </a:lvl3pPr>
            <a:lvl4pPr lvl="3">
              <a:spcBef>
                <a:spcPts val="0"/>
              </a:spcBef>
              <a:buSzPct val="100000"/>
              <a:defRPr sz="4000"/>
            </a:lvl4pPr>
            <a:lvl5pPr lvl="4">
              <a:spcBef>
                <a:spcPts val="0"/>
              </a:spcBef>
              <a:buSzPct val="100000"/>
              <a:defRPr sz="4000"/>
            </a:lvl5pPr>
            <a:lvl6pPr lvl="5">
              <a:spcBef>
                <a:spcPts val="0"/>
              </a:spcBef>
              <a:buSzPct val="100000"/>
              <a:defRPr sz="4000"/>
            </a:lvl6pPr>
            <a:lvl7pPr lvl="6">
              <a:spcBef>
                <a:spcPts val="0"/>
              </a:spcBef>
              <a:buSzPct val="100000"/>
              <a:defRPr sz="4000"/>
            </a:lvl7pPr>
            <a:lvl8pPr lvl="7">
              <a:spcBef>
                <a:spcPts val="0"/>
              </a:spcBef>
              <a:buSzPct val="100000"/>
              <a:defRPr sz="4000"/>
            </a:lvl8pPr>
            <a:lvl9pPr lvl="8">
              <a:spcBef>
                <a:spcPts val="0"/>
              </a:spcBef>
              <a:buSzPct val="100000"/>
              <a:defRPr sz="4000"/>
            </a:lvl9pPr>
          </a:lstStyle>
          <a:p/>
        </p:txBody>
      </p:sp>
      <p:sp>
        <p:nvSpPr>
          <p:cNvPr id="28" name="Shape 2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-419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3000"/>
            </a:lvl1pPr>
            <a:lvl2pPr lvl="1">
              <a:spcBef>
                <a:spcPts val="0"/>
              </a:spcBef>
              <a:buSzPct val="100000"/>
              <a:defRPr sz="3000"/>
            </a:lvl2pPr>
            <a:lvl3pPr lvl="2">
              <a:spcBef>
                <a:spcPts val="0"/>
              </a:spcBef>
              <a:buSzPct val="100000"/>
              <a:defRPr sz="3000"/>
            </a:lvl3pPr>
            <a:lvl4pPr lvl="3">
              <a:spcBef>
                <a:spcPts val="0"/>
              </a:spcBef>
              <a:buSzPct val="100000"/>
              <a:defRPr sz="3000"/>
            </a:lvl4pPr>
            <a:lvl5pPr lvl="4">
              <a:spcBef>
                <a:spcPts val="0"/>
              </a:spcBef>
              <a:buSzPct val="100000"/>
              <a:defRPr sz="3000"/>
            </a:lvl5pPr>
            <a:lvl6pPr lvl="5">
              <a:spcBef>
                <a:spcPts val="0"/>
              </a:spcBef>
              <a:buSzPct val="100000"/>
              <a:defRPr sz="3000"/>
            </a:lvl6pPr>
            <a:lvl7pPr lvl="6">
              <a:spcBef>
                <a:spcPts val="0"/>
              </a:spcBef>
              <a:buSzPct val="100000"/>
              <a:defRPr sz="3000"/>
            </a:lvl7pPr>
            <a:lvl8pPr lvl="7">
              <a:spcBef>
                <a:spcPts val="0"/>
              </a:spcBef>
              <a:buSzPct val="100000"/>
              <a:defRPr sz="3000"/>
            </a:lvl8pPr>
            <a:lvl9pPr lvl="8">
              <a:spcBef>
                <a:spcPts val="0"/>
              </a:spcBef>
              <a:buSzPct val="100000"/>
              <a:defRPr sz="3000"/>
            </a:lvl9pPr>
          </a:lstStyle>
          <a:p/>
        </p:txBody>
      </p:sp>
      <p:sp>
        <p:nvSpPr>
          <p:cNvPr id="31" name="Shape 31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2" name="Shape 3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-419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bg>
      <p:bgPr>
        <a:solidFill>
          <a:schemeClr val="accent4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Shape 3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-419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38" name="Shape 38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9" name="Shape 39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5400"/>
            </a:lvl1pPr>
            <a:lvl2pPr lvl="1" algn="ctr">
              <a:spcBef>
                <a:spcPts val="0"/>
              </a:spcBef>
              <a:buSzPct val="100000"/>
              <a:defRPr sz="5400"/>
            </a:lvl2pPr>
            <a:lvl3pPr lvl="2" algn="ctr">
              <a:spcBef>
                <a:spcPts val="0"/>
              </a:spcBef>
              <a:buSzPct val="100000"/>
              <a:defRPr sz="5400"/>
            </a:lvl3pPr>
            <a:lvl4pPr lvl="3" algn="ctr">
              <a:spcBef>
                <a:spcPts val="0"/>
              </a:spcBef>
              <a:buSzPct val="100000"/>
              <a:defRPr sz="5400"/>
            </a:lvl4pPr>
            <a:lvl5pPr lvl="4" algn="ctr">
              <a:spcBef>
                <a:spcPts val="0"/>
              </a:spcBef>
              <a:buSzPct val="100000"/>
              <a:defRPr sz="5400"/>
            </a:lvl5pPr>
            <a:lvl6pPr lvl="5" algn="ctr">
              <a:spcBef>
                <a:spcPts val="0"/>
              </a:spcBef>
              <a:buSzPct val="100000"/>
              <a:defRPr sz="5400"/>
            </a:lvl6pPr>
            <a:lvl7pPr lvl="6" algn="ctr">
              <a:spcBef>
                <a:spcPts val="0"/>
              </a:spcBef>
              <a:buSzPct val="100000"/>
              <a:defRPr sz="5400"/>
            </a:lvl7pPr>
            <a:lvl8pPr lvl="7" algn="ctr">
              <a:spcBef>
                <a:spcPts val="0"/>
              </a:spcBef>
              <a:buSzPct val="100000"/>
              <a:defRPr sz="5400"/>
            </a:lvl8pPr>
            <a:lvl9pPr lvl="8" algn="ctr">
              <a:spcBef>
                <a:spcPts val="0"/>
              </a:spcBef>
              <a:buSzPct val="100000"/>
              <a:defRPr sz="5400"/>
            </a:lvl9pPr>
          </a:lstStyle>
          <a:p/>
        </p:txBody>
      </p:sp>
      <p:sp>
        <p:nvSpPr>
          <p:cNvPr id="40" name="Shape 40"/>
          <p:cNvSpPr txBox="1"/>
          <p:nvPr>
            <p:ph idx="1" type="subTitle"/>
          </p:nvPr>
        </p:nvSpPr>
        <p:spPr>
          <a:xfrm>
            <a:off x="265500" y="2845222"/>
            <a:ext cx="4045200" cy="1345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9pPr>
          </a:lstStyle>
          <a:p/>
        </p:txBody>
      </p:sp>
      <p:sp>
        <p:nvSpPr>
          <p:cNvPr id="41" name="Shape 41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42" name="Shape 4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-419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matic SC"/>
              <a:buNone/>
              <a:defRPr b="1" sz="24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/>
        </p:txBody>
      </p:sp>
      <p:sp>
        <p:nvSpPr>
          <p:cNvPr id="45" name="Shape 4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-419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Source Code Pro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s-419"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10.png"/><Relationship Id="rId6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Relationship Id="rId4" Type="http://schemas.openxmlformats.org/officeDocument/2006/relationships/image" Target="../media/image13.png"/><Relationship Id="rId5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Relationship Id="rId4" Type="http://schemas.openxmlformats.org/officeDocument/2006/relationships/image" Target="../media/image5.png"/><Relationship Id="rId5" Type="http://schemas.openxmlformats.org/officeDocument/2006/relationships/image" Target="../media/image10.png"/><Relationship Id="rId6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/>
          <p:nvPr>
            <p:ph type="title"/>
          </p:nvPr>
        </p:nvSpPr>
        <p:spPr>
          <a:xfrm>
            <a:off x="125425" y="3273925"/>
            <a:ext cx="4045200" cy="17103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-419" sz="3000"/>
              <a:t>escuela normal de educACIÓN PREESCOLAR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3000"/>
          </a:p>
          <a:p>
            <a:pPr lvl="0">
              <a:spcBef>
                <a:spcPts val="0"/>
              </a:spcBef>
              <a:buNone/>
            </a:pPr>
            <a:r>
              <a:rPr lang="es-419" sz="3000"/>
              <a:t>FORMA ESPACIO Y MEDIDA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3000"/>
          </a:p>
          <a:p>
            <a:pPr lvl="0">
              <a:spcBef>
                <a:spcPts val="0"/>
              </a:spcBef>
              <a:buNone/>
            </a:pPr>
            <a:r>
              <a:rPr lang="es-419" sz="3000"/>
              <a:t>PROFESORA: MARIA TERESA CERDA OROCIO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3000"/>
          </a:p>
          <a:p>
            <a:pPr lvl="0">
              <a:spcBef>
                <a:spcPts val="0"/>
              </a:spcBef>
              <a:buNone/>
            </a:pPr>
            <a:r>
              <a:rPr lang="es-419" sz="3000"/>
              <a:t>DANIELA ARACELI VALDEZ CABELLO</a:t>
            </a:r>
          </a:p>
          <a:p>
            <a:pPr lvl="0">
              <a:spcBef>
                <a:spcPts val="0"/>
              </a:spcBef>
              <a:buNone/>
            </a:pPr>
            <a:r>
              <a:rPr lang="es-419" sz="3000"/>
              <a:t>1A N.L 23</a:t>
            </a:r>
          </a:p>
        </p:txBody>
      </p:sp>
      <p:sp>
        <p:nvSpPr>
          <p:cNvPr id="57" name="Shape 57"/>
          <p:cNvSpPr txBox="1"/>
          <p:nvPr>
            <p:ph idx="2" type="body"/>
          </p:nvPr>
        </p:nvSpPr>
        <p:spPr>
          <a:xfrm>
            <a:off x="4952225" y="316775"/>
            <a:ext cx="3837000" cy="19494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b="1" lang="es-419" sz="4800">
                <a:latin typeface="Amatic SC"/>
                <a:ea typeface="Amatic SC"/>
                <a:cs typeface="Amatic SC"/>
                <a:sym typeface="Amatic SC"/>
              </a:rPr>
              <a:t>EXPERIMENTO SOBRE MASA Y VOLUMEN</a:t>
            </a:r>
          </a:p>
        </p:txBody>
      </p:sp>
      <p:pic>
        <p:nvPicPr>
          <p:cNvPr descr="Dibujos, Animados, Ciencia, Tecnologia - Imágenes gratis en Pixabay" id="58" name="Shape 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47050" y="2266175"/>
            <a:ext cx="2004159" cy="29691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ibujos, Animados, Ciencia, Tecnologia - Imágenes gratis en Pixabay" id="59" name="Shape 5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2197330">
            <a:off x="5402733" y="1845846"/>
            <a:ext cx="1004706" cy="10606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CFE2F3"/>
        </a:solidFill>
      </p:bgPr>
    </p:bg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/>
          <p:nvPr>
            <p:ph type="title"/>
          </p:nvPr>
        </p:nvSpPr>
        <p:spPr>
          <a:xfrm>
            <a:off x="871262" y="0"/>
            <a:ext cx="8520600" cy="801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-419" sz="4800"/>
              <a:t>COMPARACIÓN ENTRE MASA Y VOLUMEN</a:t>
            </a:r>
          </a:p>
        </p:txBody>
      </p:sp>
      <p:sp>
        <p:nvSpPr>
          <p:cNvPr id="65" name="Shape 65"/>
          <p:cNvSpPr/>
          <p:nvPr/>
        </p:nvSpPr>
        <p:spPr>
          <a:xfrm>
            <a:off x="311700" y="1187250"/>
            <a:ext cx="3335700" cy="32703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s-419" sz="24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Material: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s-419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-Recipiente grande.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s-419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-Agua.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s-419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-Pelota de ping-pong o alguna pelota pequeña.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s-419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-Huevo</a:t>
            </a:r>
          </a:p>
        </p:txBody>
      </p:sp>
      <p:pic>
        <p:nvPicPr>
          <p:cNvPr descr="Vector gratis: Vaso De Precipitados, Laboratorio - Imagen gratis ..." id="66" name="Shape 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00392" y="1590000"/>
            <a:ext cx="1462332" cy="152921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ile:Icono Gota de Agua.svg - Wikimedia Commons" id="67" name="Shape 6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62949" y="1078875"/>
            <a:ext cx="1182824" cy="167294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elota, De, Tenis - Imágenes gratis en Pixabay" id="68" name="Shape 6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449100" y="3029699"/>
            <a:ext cx="1935550" cy="19355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Vector gratis: Huevo, Óvalo, Los Alimentos, Ronda - Imagen gratis ..." id="69" name="Shape 6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80800" y="2966025"/>
            <a:ext cx="1354890" cy="1935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CFE2F3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/>
          <p:nvPr>
            <p:ph type="title"/>
          </p:nvPr>
        </p:nvSpPr>
        <p:spPr>
          <a:xfrm>
            <a:off x="1393875" y="0"/>
            <a:ext cx="3936300" cy="878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-419" sz="4800"/>
              <a:t>PROCEDIMIENTO.</a:t>
            </a:r>
          </a:p>
        </p:txBody>
      </p:sp>
      <p:sp>
        <p:nvSpPr>
          <p:cNvPr id="75" name="Shape 75"/>
          <p:cNvSpPr txBox="1"/>
          <p:nvPr>
            <p:ph idx="1" type="body"/>
          </p:nvPr>
        </p:nvSpPr>
        <p:spPr>
          <a:xfrm>
            <a:off x="311700" y="980325"/>
            <a:ext cx="5655000" cy="3588600"/>
          </a:xfrm>
          <a:prstGeom prst="rect">
            <a:avLst/>
          </a:prstGeom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s-419">
                <a:highlight>
                  <a:srgbClr val="FFFFFF"/>
                </a:highlight>
              </a:rPr>
              <a:t>1.Cuestionar a los alumnos sobre el concepto o definición de masa y volumen de los objetos, escuchar las ideas que compartan.</a:t>
            </a:r>
          </a:p>
          <a:p>
            <a:pPr lvl="0">
              <a:spcBef>
                <a:spcPts val="0"/>
              </a:spcBef>
              <a:buNone/>
            </a:pPr>
            <a:r>
              <a:rPr b="1" lang="es-419">
                <a:highlight>
                  <a:srgbClr val="FFFFFF"/>
                </a:highlight>
              </a:rPr>
              <a:t>2.Luego presentar a los niños los materiales que se necesitarán para elaborar el experimento y cuestionar qué creen que es lo que se hará con ello; después de escuchar las respuestas  preguntar cuál material piensan que se irá hasta el fondo del recipiente.</a:t>
            </a:r>
          </a:p>
        </p:txBody>
      </p:sp>
      <p:pic>
        <p:nvPicPr>
          <p:cNvPr descr="Vector gratis: Signo De Interrogación, Botón, Rojo - Imagen gratis ..." id="76" name="Shape 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66699" y="403075"/>
            <a:ext cx="1489674" cy="14896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Vector gratis: Género, Clase, Formación - Imagen gratis en Pixabay ..." id="77" name="Shape 7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25075" y="2719925"/>
            <a:ext cx="3077400" cy="22920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ibujos, Animados, Ciencia, Tecnologia - Imágenes gratis en Pixabay" id="78" name="Shape 7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1599597">
            <a:off x="7368600" y="903925"/>
            <a:ext cx="2099349" cy="22163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CFE2F3"/>
        </a:solidFill>
      </p:bgPr>
    </p:bg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/>
          <p:nvPr>
            <p:ph idx="1" type="body"/>
          </p:nvPr>
        </p:nvSpPr>
        <p:spPr>
          <a:xfrm>
            <a:off x="311700" y="445600"/>
            <a:ext cx="5145900" cy="4328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s-419">
                <a:highlight>
                  <a:srgbClr val="FFFFFF"/>
                </a:highlight>
              </a:rPr>
              <a:t>3. Llenar el recipiente con el agua y colocar dentro de él primero la pelota y luego el huevo, observar que pasa.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b="1">
              <a:highlight>
                <a:srgbClr val="FFFFFF"/>
              </a:highlight>
            </a:endParaRPr>
          </a:p>
          <a:p>
            <a:pPr lvl="0">
              <a:spcBef>
                <a:spcPts val="0"/>
              </a:spcBef>
              <a:buNone/>
            </a:pPr>
            <a:r>
              <a:rPr b="1" lang="es-419">
                <a:highlight>
                  <a:srgbClr val="FFFFFF"/>
                </a:highlight>
              </a:rPr>
              <a:t>4.Explicar que cada objeto tiene una masa y volumen que lo conforman y que puede ser igual, menor o mayor que el recipiente del agua y es por ello que uno se hunde y otro se mantiene en la superficie.</a:t>
            </a:r>
          </a:p>
        </p:txBody>
      </p:sp>
      <p:pic>
        <p:nvPicPr>
          <p:cNvPr descr="Vector gratis: Gritar, Sorprendido, Smiley - Imagen gratis en ..." id="84" name="Shape 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63225" y="280100"/>
            <a:ext cx="1846375" cy="19224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Vector gratis: Vaso De Precipitados, Laboratorio - Imagen gratis ..." id="85" name="Shape 8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15424" y="2291925"/>
            <a:ext cx="2572200" cy="268982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elota, De, Tenis - Imágenes gratis en Pixabay" id="86" name="Shape 8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55125" y="2889674"/>
            <a:ext cx="1110299" cy="11102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Vector gratis: Huevo, Óvalo, Los Alimentos, Ronda - Imagen gratis ..." id="87" name="Shape 8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5399993">
            <a:off x="7030938" y="4134963"/>
            <a:ext cx="659224" cy="751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CFE2F3"/>
        </a:solidFill>
      </p:bgPr>
    </p:bg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/>
          <p:nvPr>
            <p:ph type="title"/>
          </p:nvPr>
        </p:nvSpPr>
        <p:spPr>
          <a:xfrm>
            <a:off x="311700" y="124100"/>
            <a:ext cx="8520600" cy="801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-419"/>
              <a:t>GUIÓN DE PREGUNTAS.</a:t>
            </a:r>
          </a:p>
        </p:txBody>
      </p:sp>
      <p:sp>
        <p:nvSpPr>
          <p:cNvPr id="93" name="Shape 93"/>
          <p:cNvSpPr/>
          <p:nvPr/>
        </p:nvSpPr>
        <p:spPr>
          <a:xfrm>
            <a:off x="311700" y="925100"/>
            <a:ext cx="4276800" cy="4070100"/>
          </a:xfrm>
          <a:prstGeom prst="rect">
            <a:avLst/>
          </a:prstGeom>
          <a:solidFill>
            <a:srgbClr val="EAD1DC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-419" sz="2200"/>
              <a:t>1.¿Cuál es el peso?</a:t>
            </a:r>
          </a:p>
          <a:p>
            <a:pPr lvl="0">
              <a:spcBef>
                <a:spcPts val="0"/>
              </a:spcBef>
              <a:buNone/>
            </a:pPr>
            <a:r>
              <a:rPr lang="es-419" sz="2200"/>
              <a:t>2.¿Por qué se hunde el huevo?</a:t>
            </a:r>
          </a:p>
          <a:p>
            <a:pPr lvl="0">
              <a:spcBef>
                <a:spcPts val="0"/>
              </a:spcBef>
              <a:buNone/>
            </a:pPr>
            <a:r>
              <a:rPr lang="es-419" sz="2200"/>
              <a:t>3.¿Por qué la pelota se queda arriba?</a:t>
            </a:r>
          </a:p>
          <a:p>
            <a:pPr lvl="0">
              <a:spcBef>
                <a:spcPts val="0"/>
              </a:spcBef>
              <a:buNone/>
            </a:pPr>
            <a:r>
              <a:rPr lang="es-419" sz="2200"/>
              <a:t>4. ¿Qué otros objetos se pueden hundir?</a:t>
            </a:r>
          </a:p>
          <a:p>
            <a:pPr lvl="0">
              <a:spcBef>
                <a:spcPts val="0"/>
              </a:spcBef>
              <a:buNone/>
            </a:pPr>
            <a:r>
              <a:rPr lang="es-419" sz="2200"/>
              <a:t>5. ¿Qué objetos tambien pueden flotar?</a:t>
            </a:r>
          </a:p>
          <a:p>
            <a:pPr lvl="0">
              <a:spcBef>
                <a:spcPts val="0"/>
              </a:spcBef>
              <a:buNone/>
            </a:pPr>
            <a:r>
              <a:rPr lang="es-419" sz="2200"/>
              <a:t>6. ¿El huevo pesa?</a:t>
            </a:r>
          </a:p>
          <a:p>
            <a:pPr lvl="0">
              <a:spcBef>
                <a:spcPts val="0"/>
              </a:spcBef>
              <a:buNone/>
            </a:pPr>
            <a:r>
              <a:rPr lang="es-419" sz="2200"/>
              <a:t>7. ¿La pelota pesa?</a:t>
            </a:r>
          </a:p>
          <a:p>
            <a:pPr lvl="0">
              <a:spcBef>
                <a:spcPts val="0"/>
              </a:spcBef>
              <a:buNone/>
            </a:pPr>
            <a:r>
              <a:rPr lang="es-419" sz="2200"/>
              <a:t>8. ¿Cuál pesa mas?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1800"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Ilustración gratis: Pregunta, Burbujas De Discurso - Imagen gratis ..." id="94" name="Shape 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87449" y="1150725"/>
            <a:ext cx="3744849" cy="3744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CFE2F3"/>
        </a:solid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/>
          <p:nvPr>
            <p:ph type="title"/>
          </p:nvPr>
        </p:nvSpPr>
        <p:spPr>
          <a:xfrm>
            <a:off x="108200" y="0"/>
            <a:ext cx="4313700" cy="801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-419"/>
              <a:t>competencia a favorecer</a:t>
            </a:r>
          </a:p>
        </p:txBody>
      </p:sp>
      <p:sp>
        <p:nvSpPr>
          <p:cNvPr id="100" name="Shape 100"/>
          <p:cNvSpPr txBox="1"/>
          <p:nvPr>
            <p:ph idx="1" type="body"/>
          </p:nvPr>
        </p:nvSpPr>
        <p:spPr>
          <a:xfrm>
            <a:off x="108200" y="832575"/>
            <a:ext cx="3740100" cy="4049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s-419"/>
              <a:t>•	</a:t>
            </a:r>
            <a:r>
              <a:rPr b="1" lang="es-419" sz="2000"/>
              <a:t>Utiliza unidades no convencionales para resolver problemas que implican medir magnitudes de longitud, capacidad, peso y tiempo, e identifica para qué sirven algunos instrumentos de medición.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1" name="Shape 101"/>
          <p:cNvSpPr txBox="1"/>
          <p:nvPr/>
        </p:nvSpPr>
        <p:spPr>
          <a:xfrm>
            <a:off x="4421900" y="260800"/>
            <a:ext cx="4458900" cy="360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-419" sz="2200">
                <a:latin typeface="Source Code Pro"/>
                <a:ea typeface="Source Code Pro"/>
                <a:cs typeface="Source Code Pro"/>
                <a:sym typeface="Source Code Pro"/>
              </a:rPr>
              <a:t>Con el desarrollo de este experimento, el alumno preescolar puede comprender de manera sencilla y entretenida el tema de las unidades de medida, mediante experimentos donde el niño se involucra y aprende </a:t>
            </a:r>
            <a:r>
              <a:rPr lang="es-419" sz="2200">
                <a:latin typeface="Source Code Pro"/>
                <a:ea typeface="Source Code Pro"/>
                <a:cs typeface="Source Code Pro"/>
                <a:sym typeface="Source Code Pro"/>
              </a:rPr>
              <a:t>divirtiéndose</a:t>
            </a:r>
            <a:r>
              <a:rPr lang="es-419" sz="2200">
                <a:latin typeface="Source Code Pro"/>
                <a:ea typeface="Source Code Pro"/>
                <a:cs typeface="Source Code Pro"/>
                <a:sym typeface="Source Code Pro"/>
              </a:rPr>
              <a:t>. </a:t>
            </a:r>
          </a:p>
        </p:txBody>
      </p:sp>
      <p:pic>
        <p:nvPicPr>
          <p:cNvPr descr="Vector gratis: Tubo De Ensayo, Laboratorio - Imagen gratis en ..." id="102" name="Shape 1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45350" y="3664150"/>
            <a:ext cx="1498650" cy="14031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Niños del palillo Fronteriza Stock de Foto gratis - Public Domain ..." id="103" name="Shape 10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07674" y="3765775"/>
            <a:ext cx="3278300" cy="11999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Vector gratis: Tubo De Ensayo, Laboratorio - Imagen gratis en ..." id="104" name="Shape 10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6242329">
            <a:off x="2576412" y="3920080"/>
            <a:ext cx="1182652" cy="11073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beach-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