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16202025" cy="10801350"/>
  <p:notesSz cx="6858000" cy="9144000"/>
  <p:defaultTextStyle>
    <a:defPPr>
      <a:defRPr lang="es-MX"/>
    </a:defPPr>
    <a:lvl1pPr marL="0" algn="l" defTabSz="1543050" rtl="0" eaLnBrk="1" latinLnBrk="0" hangingPunct="1">
      <a:defRPr sz="3000" kern="1200">
        <a:solidFill>
          <a:schemeClr val="tx1"/>
        </a:solidFill>
        <a:latin typeface="+mn-lt"/>
        <a:ea typeface="+mn-ea"/>
        <a:cs typeface="+mn-cs"/>
      </a:defRPr>
    </a:lvl1pPr>
    <a:lvl2pPr marL="771525" algn="l" defTabSz="1543050" rtl="0" eaLnBrk="1" latinLnBrk="0" hangingPunct="1">
      <a:defRPr sz="3000" kern="1200">
        <a:solidFill>
          <a:schemeClr val="tx1"/>
        </a:solidFill>
        <a:latin typeface="+mn-lt"/>
        <a:ea typeface="+mn-ea"/>
        <a:cs typeface="+mn-cs"/>
      </a:defRPr>
    </a:lvl2pPr>
    <a:lvl3pPr marL="1543050" algn="l" defTabSz="1543050" rtl="0" eaLnBrk="1" latinLnBrk="0" hangingPunct="1">
      <a:defRPr sz="3000" kern="1200">
        <a:solidFill>
          <a:schemeClr val="tx1"/>
        </a:solidFill>
        <a:latin typeface="+mn-lt"/>
        <a:ea typeface="+mn-ea"/>
        <a:cs typeface="+mn-cs"/>
      </a:defRPr>
    </a:lvl3pPr>
    <a:lvl4pPr marL="2314575" algn="l" defTabSz="1543050" rtl="0" eaLnBrk="1" latinLnBrk="0" hangingPunct="1">
      <a:defRPr sz="3000" kern="1200">
        <a:solidFill>
          <a:schemeClr val="tx1"/>
        </a:solidFill>
        <a:latin typeface="+mn-lt"/>
        <a:ea typeface="+mn-ea"/>
        <a:cs typeface="+mn-cs"/>
      </a:defRPr>
    </a:lvl4pPr>
    <a:lvl5pPr marL="3086100" algn="l" defTabSz="1543050" rtl="0" eaLnBrk="1" latinLnBrk="0" hangingPunct="1">
      <a:defRPr sz="3000" kern="1200">
        <a:solidFill>
          <a:schemeClr val="tx1"/>
        </a:solidFill>
        <a:latin typeface="+mn-lt"/>
        <a:ea typeface="+mn-ea"/>
        <a:cs typeface="+mn-cs"/>
      </a:defRPr>
    </a:lvl5pPr>
    <a:lvl6pPr marL="3857625" algn="l" defTabSz="1543050" rtl="0" eaLnBrk="1" latinLnBrk="0" hangingPunct="1">
      <a:defRPr sz="3000" kern="1200">
        <a:solidFill>
          <a:schemeClr val="tx1"/>
        </a:solidFill>
        <a:latin typeface="+mn-lt"/>
        <a:ea typeface="+mn-ea"/>
        <a:cs typeface="+mn-cs"/>
      </a:defRPr>
    </a:lvl6pPr>
    <a:lvl7pPr marL="4629150" algn="l" defTabSz="1543050" rtl="0" eaLnBrk="1" latinLnBrk="0" hangingPunct="1">
      <a:defRPr sz="3000" kern="1200">
        <a:solidFill>
          <a:schemeClr val="tx1"/>
        </a:solidFill>
        <a:latin typeface="+mn-lt"/>
        <a:ea typeface="+mn-ea"/>
        <a:cs typeface="+mn-cs"/>
      </a:defRPr>
    </a:lvl7pPr>
    <a:lvl8pPr marL="5400675" algn="l" defTabSz="1543050" rtl="0" eaLnBrk="1" latinLnBrk="0" hangingPunct="1">
      <a:defRPr sz="3000" kern="1200">
        <a:solidFill>
          <a:schemeClr val="tx1"/>
        </a:solidFill>
        <a:latin typeface="+mn-lt"/>
        <a:ea typeface="+mn-ea"/>
        <a:cs typeface="+mn-cs"/>
      </a:defRPr>
    </a:lvl8pPr>
    <a:lvl9pPr marL="6172200" algn="l" defTabSz="1543050" rtl="0" eaLnBrk="1" latinLnBrk="0" hangingPunct="1">
      <a:defRPr sz="3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2">
          <p15:clr>
            <a:srgbClr val="A4A3A4"/>
          </p15:clr>
        </p15:guide>
        <p15:guide id="2" pos="51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0" y="-234"/>
      </p:cViewPr>
      <p:guideLst>
        <p:guide orient="horz" pos="3402"/>
        <p:guide pos="51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24FC15-C2EA-4128-BAA8-8617CE8BF0A0}" type="datetimeFigureOut">
              <a:rPr lang="es-MX" smtClean="0"/>
              <a:t>17/05/2017</a:t>
            </a:fld>
            <a:endParaRPr lang="es-MX"/>
          </a:p>
        </p:txBody>
      </p:sp>
      <p:sp>
        <p:nvSpPr>
          <p:cNvPr id="4" name="3 Marcador de imagen de diapositiva"/>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CD5EF1-A694-48D8-A335-4DB2BA4F5935}" type="slidenum">
              <a:rPr lang="es-MX" smtClean="0"/>
              <a:t>‹Nº›</a:t>
            </a:fld>
            <a:endParaRPr lang="es-MX"/>
          </a:p>
        </p:txBody>
      </p:sp>
    </p:spTree>
    <p:extLst>
      <p:ext uri="{BB962C8B-B14F-4D97-AF65-F5344CB8AC3E}">
        <p14:creationId xmlns:p14="http://schemas.microsoft.com/office/powerpoint/2010/main" val="62137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215152" y="3355420"/>
            <a:ext cx="13771721" cy="2315289"/>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2430304" y="6120765"/>
            <a:ext cx="11341418" cy="2760345"/>
          </a:xfrm>
        </p:spPr>
        <p:txBody>
          <a:bodyPr/>
          <a:lstStyle>
            <a:lvl1pPr marL="0" indent="0" algn="ctr">
              <a:buNone/>
              <a:defRPr>
                <a:solidFill>
                  <a:schemeClr val="tx1">
                    <a:tint val="75000"/>
                  </a:schemeClr>
                </a:solidFill>
              </a:defRPr>
            </a:lvl1pPr>
            <a:lvl2pPr marL="771525" indent="0" algn="ctr">
              <a:buNone/>
              <a:defRPr>
                <a:solidFill>
                  <a:schemeClr val="tx1">
                    <a:tint val="75000"/>
                  </a:schemeClr>
                </a:solidFill>
              </a:defRPr>
            </a:lvl2pPr>
            <a:lvl3pPr marL="1543050" indent="0" algn="ctr">
              <a:buNone/>
              <a:defRPr>
                <a:solidFill>
                  <a:schemeClr val="tx1">
                    <a:tint val="75000"/>
                  </a:schemeClr>
                </a:solidFill>
              </a:defRPr>
            </a:lvl3pPr>
            <a:lvl4pPr marL="2314575" indent="0" algn="ctr">
              <a:buNone/>
              <a:defRPr>
                <a:solidFill>
                  <a:schemeClr val="tx1">
                    <a:tint val="75000"/>
                  </a:schemeClr>
                </a:solidFill>
              </a:defRPr>
            </a:lvl4pPr>
            <a:lvl5pPr marL="3086100" indent="0" algn="ctr">
              <a:buNone/>
              <a:defRPr>
                <a:solidFill>
                  <a:schemeClr val="tx1">
                    <a:tint val="75000"/>
                  </a:schemeClr>
                </a:solidFill>
              </a:defRPr>
            </a:lvl5pPr>
            <a:lvl6pPr marL="3857625" indent="0" algn="ctr">
              <a:buNone/>
              <a:defRPr>
                <a:solidFill>
                  <a:schemeClr val="tx1">
                    <a:tint val="75000"/>
                  </a:schemeClr>
                </a:solidFill>
              </a:defRPr>
            </a:lvl6pPr>
            <a:lvl7pPr marL="4629150" indent="0" algn="ctr">
              <a:buNone/>
              <a:defRPr>
                <a:solidFill>
                  <a:schemeClr val="tx1">
                    <a:tint val="75000"/>
                  </a:schemeClr>
                </a:solidFill>
              </a:defRPr>
            </a:lvl7pPr>
            <a:lvl8pPr marL="5400675" indent="0" algn="ctr">
              <a:buNone/>
              <a:defRPr>
                <a:solidFill>
                  <a:schemeClr val="tx1">
                    <a:tint val="75000"/>
                  </a:schemeClr>
                </a:solidFill>
              </a:defRPr>
            </a:lvl8pPr>
            <a:lvl9pPr marL="61722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83737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284150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0815102" y="680086"/>
            <a:ext cx="6458307" cy="14516814"/>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434555" y="680086"/>
            <a:ext cx="19110514" cy="1451681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139856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471832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279848" y="6940868"/>
            <a:ext cx="13771721" cy="2145268"/>
          </a:xfrm>
        </p:spPr>
        <p:txBody>
          <a:bodyPr anchor="t"/>
          <a:lstStyle>
            <a:lvl1pPr algn="l">
              <a:defRPr sz="68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279848" y="4578074"/>
            <a:ext cx="13771721" cy="2362795"/>
          </a:xfrm>
        </p:spPr>
        <p:txBody>
          <a:bodyPr anchor="b"/>
          <a:lstStyle>
            <a:lvl1pPr marL="0" indent="0">
              <a:buNone/>
              <a:defRPr sz="3400">
                <a:solidFill>
                  <a:schemeClr val="tx1">
                    <a:tint val="75000"/>
                  </a:schemeClr>
                </a:solidFill>
              </a:defRPr>
            </a:lvl1pPr>
            <a:lvl2pPr marL="771525" indent="0">
              <a:buNone/>
              <a:defRPr sz="3000">
                <a:solidFill>
                  <a:schemeClr val="tx1">
                    <a:tint val="75000"/>
                  </a:schemeClr>
                </a:solidFill>
              </a:defRPr>
            </a:lvl2pPr>
            <a:lvl3pPr marL="1543050" indent="0">
              <a:buNone/>
              <a:defRPr sz="2700">
                <a:solidFill>
                  <a:schemeClr val="tx1">
                    <a:tint val="75000"/>
                  </a:schemeClr>
                </a:solidFill>
              </a:defRPr>
            </a:lvl3pPr>
            <a:lvl4pPr marL="2314575" indent="0">
              <a:buNone/>
              <a:defRPr sz="2400">
                <a:solidFill>
                  <a:schemeClr val="tx1">
                    <a:tint val="75000"/>
                  </a:schemeClr>
                </a:solidFill>
              </a:defRPr>
            </a:lvl4pPr>
            <a:lvl5pPr marL="3086100" indent="0">
              <a:buNone/>
              <a:defRPr sz="2400">
                <a:solidFill>
                  <a:schemeClr val="tx1">
                    <a:tint val="75000"/>
                  </a:schemeClr>
                </a:solidFill>
              </a:defRPr>
            </a:lvl5pPr>
            <a:lvl6pPr marL="3857625" indent="0">
              <a:buNone/>
              <a:defRPr sz="2400">
                <a:solidFill>
                  <a:schemeClr val="tx1">
                    <a:tint val="75000"/>
                  </a:schemeClr>
                </a:solidFill>
              </a:defRPr>
            </a:lvl6pPr>
            <a:lvl7pPr marL="4629150" indent="0">
              <a:buNone/>
              <a:defRPr sz="2400">
                <a:solidFill>
                  <a:schemeClr val="tx1">
                    <a:tint val="75000"/>
                  </a:schemeClr>
                </a:solidFill>
              </a:defRPr>
            </a:lvl7pPr>
            <a:lvl8pPr marL="5400675" indent="0">
              <a:buNone/>
              <a:defRPr sz="2400">
                <a:solidFill>
                  <a:schemeClr val="tx1">
                    <a:tint val="75000"/>
                  </a:schemeClr>
                </a:solidFill>
              </a:defRPr>
            </a:lvl8pPr>
            <a:lvl9pPr marL="6172200"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302817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34554" y="3970497"/>
            <a:ext cx="12784411" cy="11226403"/>
          </a:xfrm>
        </p:spPr>
        <p:txBody>
          <a:bodyPr/>
          <a:lstStyle>
            <a:lvl1pPr>
              <a:defRPr sz="4700"/>
            </a:lvl1pPr>
            <a:lvl2pPr>
              <a:defRPr sz="4100"/>
            </a:lvl2pPr>
            <a:lvl3pPr>
              <a:defRPr sz="3400"/>
            </a:lvl3pPr>
            <a:lvl4pPr>
              <a:defRPr sz="3000"/>
            </a:lvl4pPr>
            <a:lvl5pPr>
              <a:defRPr sz="3000"/>
            </a:lvl5pPr>
            <a:lvl6pPr>
              <a:defRPr sz="3000"/>
            </a:lvl6pPr>
            <a:lvl7pPr>
              <a:defRPr sz="3000"/>
            </a:lvl7pPr>
            <a:lvl8pPr>
              <a:defRPr sz="3000"/>
            </a:lvl8pPr>
            <a:lvl9pPr>
              <a:defRPr sz="3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14489000" y="3970497"/>
            <a:ext cx="12784409" cy="11226403"/>
          </a:xfrm>
        </p:spPr>
        <p:txBody>
          <a:bodyPr/>
          <a:lstStyle>
            <a:lvl1pPr>
              <a:defRPr sz="4700"/>
            </a:lvl1pPr>
            <a:lvl2pPr>
              <a:defRPr sz="4100"/>
            </a:lvl2pPr>
            <a:lvl3pPr>
              <a:defRPr sz="3400"/>
            </a:lvl3pPr>
            <a:lvl4pPr>
              <a:defRPr sz="3000"/>
            </a:lvl4pPr>
            <a:lvl5pPr>
              <a:defRPr sz="3000"/>
            </a:lvl5pPr>
            <a:lvl6pPr>
              <a:defRPr sz="3000"/>
            </a:lvl6pPr>
            <a:lvl7pPr>
              <a:defRPr sz="3000"/>
            </a:lvl7pPr>
            <a:lvl8pPr>
              <a:defRPr sz="3000"/>
            </a:lvl8pPr>
            <a:lvl9pPr>
              <a:defRPr sz="3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253702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810101" y="432555"/>
            <a:ext cx="14581823" cy="1800225"/>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810101" y="2417803"/>
            <a:ext cx="7158708" cy="1007625"/>
          </a:xfrm>
        </p:spPr>
        <p:txBody>
          <a:bodyPr anchor="b"/>
          <a:lstStyle>
            <a:lvl1pPr marL="0" indent="0">
              <a:buNone/>
              <a:defRPr sz="4100" b="1"/>
            </a:lvl1pPr>
            <a:lvl2pPr marL="771525" indent="0">
              <a:buNone/>
              <a:defRPr sz="3400" b="1"/>
            </a:lvl2pPr>
            <a:lvl3pPr marL="1543050" indent="0">
              <a:buNone/>
              <a:defRPr sz="3000" b="1"/>
            </a:lvl3pPr>
            <a:lvl4pPr marL="2314575" indent="0">
              <a:buNone/>
              <a:defRPr sz="2700" b="1"/>
            </a:lvl4pPr>
            <a:lvl5pPr marL="3086100" indent="0">
              <a:buNone/>
              <a:defRPr sz="2700" b="1"/>
            </a:lvl5pPr>
            <a:lvl6pPr marL="3857625" indent="0">
              <a:buNone/>
              <a:defRPr sz="2700" b="1"/>
            </a:lvl6pPr>
            <a:lvl7pPr marL="4629150" indent="0">
              <a:buNone/>
              <a:defRPr sz="2700" b="1"/>
            </a:lvl7pPr>
            <a:lvl8pPr marL="5400675" indent="0">
              <a:buNone/>
              <a:defRPr sz="2700" b="1"/>
            </a:lvl8pPr>
            <a:lvl9pPr marL="6172200" indent="0">
              <a:buNone/>
              <a:defRPr sz="27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810101" y="3425428"/>
            <a:ext cx="7158708" cy="6223279"/>
          </a:xfrm>
        </p:spPr>
        <p:txBody>
          <a:bodyPr/>
          <a:lstStyle>
            <a:lvl1pPr>
              <a:defRPr sz="4100"/>
            </a:lvl1pPr>
            <a:lvl2pPr>
              <a:defRPr sz="3400"/>
            </a:lvl2pPr>
            <a:lvl3pPr>
              <a:defRPr sz="3000"/>
            </a:lvl3pPr>
            <a:lvl4pPr>
              <a:defRPr sz="2700"/>
            </a:lvl4pPr>
            <a:lvl5pPr>
              <a:defRPr sz="2700"/>
            </a:lvl5pPr>
            <a:lvl6pPr>
              <a:defRPr sz="2700"/>
            </a:lvl6pPr>
            <a:lvl7pPr>
              <a:defRPr sz="2700"/>
            </a:lvl7pPr>
            <a:lvl8pPr>
              <a:defRPr sz="2700"/>
            </a:lvl8pPr>
            <a:lvl9pPr>
              <a:defRPr sz="2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8230405" y="2417803"/>
            <a:ext cx="7161520" cy="1007625"/>
          </a:xfrm>
        </p:spPr>
        <p:txBody>
          <a:bodyPr anchor="b"/>
          <a:lstStyle>
            <a:lvl1pPr marL="0" indent="0">
              <a:buNone/>
              <a:defRPr sz="4100" b="1"/>
            </a:lvl1pPr>
            <a:lvl2pPr marL="771525" indent="0">
              <a:buNone/>
              <a:defRPr sz="3400" b="1"/>
            </a:lvl2pPr>
            <a:lvl3pPr marL="1543050" indent="0">
              <a:buNone/>
              <a:defRPr sz="3000" b="1"/>
            </a:lvl3pPr>
            <a:lvl4pPr marL="2314575" indent="0">
              <a:buNone/>
              <a:defRPr sz="2700" b="1"/>
            </a:lvl4pPr>
            <a:lvl5pPr marL="3086100" indent="0">
              <a:buNone/>
              <a:defRPr sz="2700" b="1"/>
            </a:lvl5pPr>
            <a:lvl6pPr marL="3857625" indent="0">
              <a:buNone/>
              <a:defRPr sz="2700" b="1"/>
            </a:lvl6pPr>
            <a:lvl7pPr marL="4629150" indent="0">
              <a:buNone/>
              <a:defRPr sz="2700" b="1"/>
            </a:lvl7pPr>
            <a:lvl8pPr marL="5400675" indent="0">
              <a:buNone/>
              <a:defRPr sz="2700" b="1"/>
            </a:lvl8pPr>
            <a:lvl9pPr marL="6172200" indent="0">
              <a:buNone/>
              <a:defRPr sz="27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8230405" y="3425428"/>
            <a:ext cx="7161520" cy="6223279"/>
          </a:xfrm>
        </p:spPr>
        <p:txBody>
          <a:bodyPr/>
          <a:lstStyle>
            <a:lvl1pPr>
              <a:defRPr sz="4100"/>
            </a:lvl1pPr>
            <a:lvl2pPr>
              <a:defRPr sz="3400"/>
            </a:lvl2pPr>
            <a:lvl3pPr>
              <a:defRPr sz="3000"/>
            </a:lvl3pPr>
            <a:lvl4pPr>
              <a:defRPr sz="2700"/>
            </a:lvl4pPr>
            <a:lvl5pPr>
              <a:defRPr sz="2700"/>
            </a:lvl5pPr>
            <a:lvl6pPr>
              <a:defRPr sz="2700"/>
            </a:lvl6pPr>
            <a:lvl7pPr>
              <a:defRPr sz="2700"/>
            </a:lvl7pPr>
            <a:lvl8pPr>
              <a:defRPr sz="2700"/>
            </a:lvl8pPr>
            <a:lvl9pPr>
              <a:defRPr sz="2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308893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126219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380115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810102" y="430054"/>
            <a:ext cx="5330355" cy="1830229"/>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6334542" y="430055"/>
            <a:ext cx="9057382" cy="9218653"/>
          </a:xfrm>
        </p:spPr>
        <p:txBody>
          <a:bodyPr/>
          <a:lstStyle>
            <a:lvl1pPr>
              <a:defRPr sz="5400"/>
            </a:lvl1pPr>
            <a:lvl2pPr>
              <a:defRPr sz="4700"/>
            </a:lvl2pPr>
            <a:lvl3pPr>
              <a:defRPr sz="41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810102" y="2260283"/>
            <a:ext cx="5330355" cy="7388424"/>
          </a:xfrm>
        </p:spPr>
        <p:txBody>
          <a:bodyPr/>
          <a:lstStyle>
            <a:lvl1pPr marL="0" indent="0">
              <a:buNone/>
              <a:defRPr sz="2400"/>
            </a:lvl1pPr>
            <a:lvl2pPr marL="771525" indent="0">
              <a:buNone/>
              <a:defRPr sz="2000"/>
            </a:lvl2pPr>
            <a:lvl3pPr marL="1543050" indent="0">
              <a:buNone/>
              <a:defRPr sz="1700"/>
            </a:lvl3pPr>
            <a:lvl4pPr marL="2314575" indent="0">
              <a:buNone/>
              <a:defRPr sz="1500"/>
            </a:lvl4pPr>
            <a:lvl5pPr marL="3086100" indent="0">
              <a:buNone/>
              <a:defRPr sz="1500"/>
            </a:lvl5pPr>
            <a:lvl6pPr marL="3857625" indent="0">
              <a:buNone/>
              <a:defRPr sz="1500"/>
            </a:lvl6pPr>
            <a:lvl7pPr marL="4629150" indent="0">
              <a:buNone/>
              <a:defRPr sz="1500"/>
            </a:lvl7pPr>
            <a:lvl8pPr marL="5400675" indent="0">
              <a:buNone/>
              <a:defRPr sz="1500"/>
            </a:lvl8pPr>
            <a:lvl9pPr marL="6172200" indent="0">
              <a:buNone/>
              <a:defRPr sz="15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969929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175710" y="7560945"/>
            <a:ext cx="9721215" cy="892612"/>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3175710" y="965121"/>
            <a:ext cx="9721215" cy="6480810"/>
          </a:xfrm>
        </p:spPr>
        <p:txBody>
          <a:bodyPr/>
          <a:lstStyle>
            <a:lvl1pPr marL="0" indent="0">
              <a:buNone/>
              <a:defRPr sz="5400"/>
            </a:lvl1pPr>
            <a:lvl2pPr marL="771525" indent="0">
              <a:buNone/>
              <a:defRPr sz="4700"/>
            </a:lvl2pPr>
            <a:lvl3pPr marL="1543050" indent="0">
              <a:buNone/>
              <a:defRPr sz="4100"/>
            </a:lvl3pPr>
            <a:lvl4pPr marL="2314575" indent="0">
              <a:buNone/>
              <a:defRPr sz="3400"/>
            </a:lvl4pPr>
            <a:lvl5pPr marL="3086100" indent="0">
              <a:buNone/>
              <a:defRPr sz="3400"/>
            </a:lvl5pPr>
            <a:lvl6pPr marL="3857625" indent="0">
              <a:buNone/>
              <a:defRPr sz="3400"/>
            </a:lvl6pPr>
            <a:lvl7pPr marL="4629150" indent="0">
              <a:buNone/>
              <a:defRPr sz="3400"/>
            </a:lvl7pPr>
            <a:lvl8pPr marL="5400675" indent="0">
              <a:buNone/>
              <a:defRPr sz="3400"/>
            </a:lvl8pPr>
            <a:lvl9pPr marL="6172200" indent="0">
              <a:buNone/>
              <a:defRPr sz="3400"/>
            </a:lvl9pPr>
          </a:lstStyle>
          <a:p>
            <a:endParaRPr lang="es-MX"/>
          </a:p>
        </p:txBody>
      </p:sp>
      <p:sp>
        <p:nvSpPr>
          <p:cNvPr id="4" name="3 Marcador de texto"/>
          <p:cNvSpPr>
            <a:spLocks noGrp="1"/>
          </p:cNvSpPr>
          <p:nvPr>
            <p:ph type="body" sz="half" idx="2"/>
          </p:nvPr>
        </p:nvSpPr>
        <p:spPr>
          <a:xfrm>
            <a:off x="3175710" y="8453557"/>
            <a:ext cx="9721215" cy="1267658"/>
          </a:xfrm>
        </p:spPr>
        <p:txBody>
          <a:bodyPr/>
          <a:lstStyle>
            <a:lvl1pPr marL="0" indent="0">
              <a:buNone/>
              <a:defRPr sz="2400"/>
            </a:lvl1pPr>
            <a:lvl2pPr marL="771525" indent="0">
              <a:buNone/>
              <a:defRPr sz="2000"/>
            </a:lvl2pPr>
            <a:lvl3pPr marL="1543050" indent="0">
              <a:buNone/>
              <a:defRPr sz="1700"/>
            </a:lvl3pPr>
            <a:lvl4pPr marL="2314575" indent="0">
              <a:buNone/>
              <a:defRPr sz="1500"/>
            </a:lvl4pPr>
            <a:lvl5pPr marL="3086100" indent="0">
              <a:buNone/>
              <a:defRPr sz="1500"/>
            </a:lvl5pPr>
            <a:lvl6pPr marL="3857625" indent="0">
              <a:buNone/>
              <a:defRPr sz="1500"/>
            </a:lvl6pPr>
            <a:lvl7pPr marL="4629150" indent="0">
              <a:buNone/>
              <a:defRPr sz="1500"/>
            </a:lvl7pPr>
            <a:lvl8pPr marL="5400675" indent="0">
              <a:buNone/>
              <a:defRPr sz="1500"/>
            </a:lvl8pPr>
            <a:lvl9pPr marL="6172200" indent="0">
              <a:buNone/>
              <a:defRPr sz="15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AE2FAD-A6DA-4F86-8EBE-505A25B2B883}" type="datetimeFigureOut">
              <a:rPr lang="es-MX" smtClean="0"/>
              <a:t>17/05/2017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75321B9-68DD-4816-A723-0A79AE131C33}" type="slidenum">
              <a:rPr lang="es-MX" smtClean="0"/>
              <a:t>‹Nº›</a:t>
            </a:fld>
            <a:endParaRPr lang="es-MX"/>
          </a:p>
        </p:txBody>
      </p:sp>
    </p:spTree>
    <p:extLst>
      <p:ext uri="{BB962C8B-B14F-4D97-AF65-F5344CB8AC3E}">
        <p14:creationId xmlns:p14="http://schemas.microsoft.com/office/powerpoint/2010/main" val="355111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810101" y="432555"/>
            <a:ext cx="14581823" cy="1800225"/>
          </a:xfrm>
          <a:prstGeom prst="rect">
            <a:avLst/>
          </a:prstGeom>
        </p:spPr>
        <p:txBody>
          <a:bodyPr vert="horz" lIns="154305" tIns="77153" rIns="154305" bIns="77153"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810101" y="2520316"/>
            <a:ext cx="14581823" cy="7128392"/>
          </a:xfrm>
          <a:prstGeom prst="rect">
            <a:avLst/>
          </a:prstGeom>
        </p:spPr>
        <p:txBody>
          <a:bodyPr vert="horz" lIns="154305" tIns="77153" rIns="154305" bIns="77153"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810101" y="10011252"/>
            <a:ext cx="3780473" cy="575072"/>
          </a:xfrm>
          <a:prstGeom prst="rect">
            <a:avLst/>
          </a:prstGeom>
        </p:spPr>
        <p:txBody>
          <a:bodyPr vert="horz" lIns="154305" tIns="77153" rIns="154305" bIns="77153" rtlCol="0" anchor="ctr"/>
          <a:lstStyle>
            <a:lvl1pPr algn="l">
              <a:defRPr sz="2000">
                <a:solidFill>
                  <a:schemeClr val="tx1">
                    <a:tint val="75000"/>
                  </a:schemeClr>
                </a:solidFill>
              </a:defRPr>
            </a:lvl1pPr>
          </a:lstStyle>
          <a:p>
            <a:fld id="{3BAE2FAD-A6DA-4F86-8EBE-505A25B2B883}" type="datetimeFigureOut">
              <a:rPr lang="es-MX" smtClean="0"/>
              <a:t>17/05/2017</a:t>
            </a:fld>
            <a:endParaRPr lang="es-MX"/>
          </a:p>
        </p:txBody>
      </p:sp>
      <p:sp>
        <p:nvSpPr>
          <p:cNvPr id="5" name="4 Marcador de pie de página"/>
          <p:cNvSpPr>
            <a:spLocks noGrp="1"/>
          </p:cNvSpPr>
          <p:nvPr>
            <p:ph type="ftr" sz="quarter" idx="3"/>
          </p:nvPr>
        </p:nvSpPr>
        <p:spPr>
          <a:xfrm>
            <a:off x="5535692" y="10011252"/>
            <a:ext cx="5130641" cy="575072"/>
          </a:xfrm>
          <a:prstGeom prst="rect">
            <a:avLst/>
          </a:prstGeom>
        </p:spPr>
        <p:txBody>
          <a:bodyPr vert="horz" lIns="154305" tIns="77153" rIns="154305" bIns="77153" rtlCol="0" anchor="ctr"/>
          <a:lstStyle>
            <a:lvl1pPr algn="ctr">
              <a:defRPr sz="20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11611451" y="10011252"/>
            <a:ext cx="3780473" cy="575072"/>
          </a:xfrm>
          <a:prstGeom prst="rect">
            <a:avLst/>
          </a:prstGeom>
        </p:spPr>
        <p:txBody>
          <a:bodyPr vert="horz" lIns="154305" tIns="77153" rIns="154305" bIns="77153" rtlCol="0" anchor="ctr"/>
          <a:lstStyle>
            <a:lvl1pPr algn="r">
              <a:defRPr sz="2000">
                <a:solidFill>
                  <a:schemeClr val="tx1">
                    <a:tint val="75000"/>
                  </a:schemeClr>
                </a:solidFill>
              </a:defRPr>
            </a:lvl1pPr>
          </a:lstStyle>
          <a:p>
            <a:fld id="{375321B9-68DD-4816-A723-0A79AE131C33}" type="slidenum">
              <a:rPr lang="es-MX" smtClean="0"/>
              <a:t>‹Nº›</a:t>
            </a:fld>
            <a:endParaRPr lang="es-MX"/>
          </a:p>
        </p:txBody>
      </p:sp>
    </p:spTree>
    <p:extLst>
      <p:ext uri="{BB962C8B-B14F-4D97-AF65-F5344CB8AC3E}">
        <p14:creationId xmlns:p14="http://schemas.microsoft.com/office/powerpoint/2010/main" val="1087211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43050" rtl="0" eaLnBrk="1" latinLnBrk="0" hangingPunct="1">
        <a:spcBef>
          <a:spcPct val="0"/>
        </a:spcBef>
        <a:buNone/>
        <a:defRPr sz="7400" kern="1200">
          <a:solidFill>
            <a:schemeClr val="tx1"/>
          </a:solidFill>
          <a:latin typeface="+mj-lt"/>
          <a:ea typeface="+mj-ea"/>
          <a:cs typeface="+mj-cs"/>
        </a:defRPr>
      </a:lvl1pPr>
    </p:titleStyle>
    <p:bodyStyle>
      <a:lvl1pPr marL="578644" indent="-578644" algn="l" defTabSz="1543050" rtl="0" eaLnBrk="1" latinLnBrk="0" hangingPunct="1">
        <a:spcBef>
          <a:spcPct val="20000"/>
        </a:spcBef>
        <a:buFont typeface="Arial" pitchFamily="34" charset="0"/>
        <a:buChar char="•"/>
        <a:defRPr sz="5400" kern="1200">
          <a:solidFill>
            <a:schemeClr val="tx1"/>
          </a:solidFill>
          <a:latin typeface="+mn-lt"/>
          <a:ea typeface="+mn-ea"/>
          <a:cs typeface="+mn-cs"/>
        </a:defRPr>
      </a:lvl1pPr>
      <a:lvl2pPr marL="1253728" indent="-482203" algn="l" defTabSz="1543050"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928813" indent="-385763" algn="l" defTabSz="1543050" rtl="0" eaLnBrk="1" latinLnBrk="0" hangingPunct="1">
        <a:spcBef>
          <a:spcPct val="20000"/>
        </a:spcBef>
        <a:buFont typeface="Arial" pitchFamily="34" charset="0"/>
        <a:buChar char="•"/>
        <a:defRPr sz="4100" kern="1200">
          <a:solidFill>
            <a:schemeClr val="tx1"/>
          </a:solidFill>
          <a:latin typeface="+mn-lt"/>
          <a:ea typeface="+mn-ea"/>
          <a:cs typeface="+mn-cs"/>
        </a:defRPr>
      </a:lvl3pPr>
      <a:lvl4pPr marL="2700338"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3471863"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4243388"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14913"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786438"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557963" indent="-385763" algn="l" defTabSz="154305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43050" rtl="0" eaLnBrk="1" latinLnBrk="0" hangingPunct="1">
        <a:defRPr sz="3000" kern="1200">
          <a:solidFill>
            <a:schemeClr val="tx1"/>
          </a:solidFill>
          <a:latin typeface="+mn-lt"/>
          <a:ea typeface="+mn-ea"/>
          <a:cs typeface="+mn-cs"/>
        </a:defRPr>
      </a:lvl1pPr>
      <a:lvl2pPr marL="771525" algn="l" defTabSz="1543050" rtl="0" eaLnBrk="1" latinLnBrk="0" hangingPunct="1">
        <a:defRPr sz="3000" kern="1200">
          <a:solidFill>
            <a:schemeClr val="tx1"/>
          </a:solidFill>
          <a:latin typeface="+mn-lt"/>
          <a:ea typeface="+mn-ea"/>
          <a:cs typeface="+mn-cs"/>
        </a:defRPr>
      </a:lvl2pPr>
      <a:lvl3pPr marL="1543050" algn="l" defTabSz="1543050" rtl="0" eaLnBrk="1" latinLnBrk="0" hangingPunct="1">
        <a:defRPr sz="3000" kern="1200">
          <a:solidFill>
            <a:schemeClr val="tx1"/>
          </a:solidFill>
          <a:latin typeface="+mn-lt"/>
          <a:ea typeface="+mn-ea"/>
          <a:cs typeface="+mn-cs"/>
        </a:defRPr>
      </a:lvl3pPr>
      <a:lvl4pPr marL="2314575" algn="l" defTabSz="1543050" rtl="0" eaLnBrk="1" latinLnBrk="0" hangingPunct="1">
        <a:defRPr sz="3000" kern="1200">
          <a:solidFill>
            <a:schemeClr val="tx1"/>
          </a:solidFill>
          <a:latin typeface="+mn-lt"/>
          <a:ea typeface="+mn-ea"/>
          <a:cs typeface="+mn-cs"/>
        </a:defRPr>
      </a:lvl4pPr>
      <a:lvl5pPr marL="3086100" algn="l" defTabSz="1543050" rtl="0" eaLnBrk="1" latinLnBrk="0" hangingPunct="1">
        <a:defRPr sz="3000" kern="1200">
          <a:solidFill>
            <a:schemeClr val="tx1"/>
          </a:solidFill>
          <a:latin typeface="+mn-lt"/>
          <a:ea typeface="+mn-ea"/>
          <a:cs typeface="+mn-cs"/>
        </a:defRPr>
      </a:lvl5pPr>
      <a:lvl6pPr marL="3857625" algn="l" defTabSz="1543050" rtl="0" eaLnBrk="1" latinLnBrk="0" hangingPunct="1">
        <a:defRPr sz="3000" kern="1200">
          <a:solidFill>
            <a:schemeClr val="tx1"/>
          </a:solidFill>
          <a:latin typeface="+mn-lt"/>
          <a:ea typeface="+mn-ea"/>
          <a:cs typeface="+mn-cs"/>
        </a:defRPr>
      </a:lvl6pPr>
      <a:lvl7pPr marL="4629150" algn="l" defTabSz="1543050" rtl="0" eaLnBrk="1" latinLnBrk="0" hangingPunct="1">
        <a:defRPr sz="3000" kern="1200">
          <a:solidFill>
            <a:schemeClr val="tx1"/>
          </a:solidFill>
          <a:latin typeface="+mn-lt"/>
          <a:ea typeface="+mn-ea"/>
          <a:cs typeface="+mn-cs"/>
        </a:defRPr>
      </a:lvl7pPr>
      <a:lvl8pPr marL="5400675" algn="l" defTabSz="1543050" rtl="0" eaLnBrk="1" latinLnBrk="0" hangingPunct="1">
        <a:defRPr sz="3000" kern="1200">
          <a:solidFill>
            <a:schemeClr val="tx1"/>
          </a:solidFill>
          <a:latin typeface="+mn-lt"/>
          <a:ea typeface="+mn-ea"/>
          <a:cs typeface="+mn-cs"/>
        </a:defRPr>
      </a:lvl8pPr>
      <a:lvl9pPr marL="6172200" algn="l" defTabSz="1543050" rtl="0" eaLnBrk="1" latinLnBrk="0" hangingPunct="1">
        <a:defRPr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6.gif"/><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202025" cy="8124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124966"/>
            <a:ext cx="16202025" cy="2676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828204" y="1296219"/>
            <a:ext cx="14617624" cy="8424936"/>
          </a:xfrm>
          <a:prstGeom prst="rect">
            <a:avLst/>
          </a:prstGeom>
          <a:solidFill>
            <a:schemeClr val="bg1"/>
          </a:solidFill>
          <a:ln>
            <a:solidFill>
              <a:schemeClr val="bg1"/>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CuadroTexto"/>
          <p:cNvSpPr txBox="1"/>
          <p:nvPr/>
        </p:nvSpPr>
        <p:spPr>
          <a:xfrm>
            <a:off x="-144544" y="1521728"/>
            <a:ext cx="9171698" cy="1200329"/>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MX" sz="7200" b="1" dirty="0" smtClean="0">
                <a:ln w="11430">
                  <a:solidFill>
                    <a:srgbClr val="FF0000"/>
                  </a:solidFill>
                </a:ln>
                <a:solidFill>
                  <a:srgbClr val="FF0000"/>
                </a:solidFill>
                <a:effectLst>
                  <a:outerShdw blurRad="80000" dist="40000" dir="5040000" algn="tl">
                    <a:srgbClr val="000000">
                      <a:alpha val="30000"/>
                    </a:srgbClr>
                  </a:outerShdw>
                </a:effectLst>
                <a:latin typeface="Britannic Bold" pitchFamily="34" charset="0"/>
              </a:rPr>
              <a:t>Capacidades físicas.</a:t>
            </a:r>
            <a:endParaRPr lang="es-MX" sz="7200" b="1" dirty="0">
              <a:ln w="11430">
                <a:solidFill>
                  <a:srgbClr val="FF0000"/>
                </a:solidFill>
              </a:ln>
              <a:solidFill>
                <a:srgbClr val="FF0000"/>
              </a:solidFill>
              <a:effectLst>
                <a:outerShdw blurRad="80000" dist="40000" dir="5040000" algn="tl">
                  <a:srgbClr val="000000">
                    <a:alpha val="30000"/>
                  </a:srgbClr>
                </a:outerShdw>
              </a:effectLst>
              <a:latin typeface="Britannic Bold" pitchFamily="34" charset="0"/>
            </a:endParaRPr>
          </a:p>
        </p:txBody>
      </p:sp>
      <p:pic>
        <p:nvPicPr>
          <p:cNvPr id="1029"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b="45386"/>
          <a:stretch/>
        </p:blipFill>
        <p:spPr bwMode="auto">
          <a:xfrm>
            <a:off x="3960552" y="8597366"/>
            <a:ext cx="6252070" cy="19992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9 Rectángulo"/>
          <p:cNvSpPr/>
          <p:nvPr/>
        </p:nvSpPr>
        <p:spPr>
          <a:xfrm>
            <a:off x="13651214" y="7035562"/>
            <a:ext cx="2429531" cy="3672045"/>
          </a:xfrm>
          <a:prstGeom prst="rect">
            <a:avLst/>
          </a:prstGeom>
          <a:solidFill>
            <a:srgbClr val="FFC000"/>
          </a:solidFill>
          <a:ln>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rgbClr val="FFFF00"/>
                </a:solidFill>
                <a:effectLst>
                  <a:outerShdw blurRad="38100" dist="38100" dir="2700000" algn="tl">
                    <a:srgbClr val="000000">
                      <a:alpha val="43137"/>
                    </a:srgbClr>
                  </a:outerShdw>
                </a:effectLst>
              </a:rPr>
              <a:t>¿Sabias qué?</a:t>
            </a:r>
          </a:p>
          <a:p>
            <a:pPr algn="ctr"/>
            <a:r>
              <a:rPr lang="es-ES" dirty="0">
                <a:solidFill>
                  <a:schemeClr val="tx1"/>
                </a:solidFill>
              </a:rPr>
              <a:t> </a:t>
            </a:r>
            <a:r>
              <a:rPr lang="es-ES" dirty="0" smtClean="0">
                <a:solidFill>
                  <a:schemeClr val="tx1"/>
                </a:solidFill>
              </a:rPr>
              <a:t>antigua-mente eran conocidas como </a:t>
            </a:r>
            <a:r>
              <a:rPr lang="es-ES" dirty="0">
                <a:solidFill>
                  <a:srgbClr val="00B050"/>
                </a:solidFill>
                <a:effectLst>
                  <a:outerShdw blurRad="38100" dist="38100" dir="2700000" algn="tl">
                    <a:srgbClr val="000000">
                      <a:alpha val="43137"/>
                    </a:srgbClr>
                  </a:outerShdw>
                </a:effectLst>
              </a:rPr>
              <a:t>"Valencias Físicas"</a:t>
            </a:r>
            <a:endParaRPr lang="es-MX" dirty="0">
              <a:solidFill>
                <a:srgbClr val="00B050"/>
              </a:solidFill>
              <a:effectLst>
                <a:outerShdw blurRad="38100" dist="38100" dir="2700000" algn="tl">
                  <a:srgbClr val="000000">
                    <a:alpha val="43137"/>
                  </a:srgbClr>
                </a:outerShdw>
              </a:effectLst>
            </a:endParaRPr>
          </a:p>
        </p:txBody>
      </p:sp>
      <p:sp>
        <p:nvSpPr>
          <p:cNvPr id="11" name="10 CuadroTexto"/>
          <p:cNvSpPr txBox="1"/>
          <p:nvPr/>
        </p:nvSpPr>
        <p:spPr>
          <a:xfrm>
            <a:off x="8533061" y="1028098"/>
            <a:ext cx="7000548" cy="1631216"/>
          </a:xfrm>
          <a:prstGeom prst="rect">
            <a:avLst/>
          </a:prstGeom>
          <a:noFill/>
        </p:spPr>
        <p:txBody>
          <a:bodyPr wrap="square" rtlCol="0">
            <a:spAutoFit/>
          </a:bodyPr>
          <a:lstStyle/>
          <a:p>
            <a:pPr algn="ctr"/>
            <a:r>
              <a:rPr lang="es-ES" sz="4000" b="1" dirty="0" smtClean="0">
                <a:solidFill>
                  <a:srgbClr val="00B050"/>
                </a:solidFill>
                <a:effectLst>
                  <a:outerShdw blurRad="38100" dist="38100" dir="2700000" algn="tl">
                    <a:srgbClr val="000000">
                      <a:alpha val="43137"/>
                    </a:srgbClr>
                  </a:outerShdw>
                </a:effectLst>
              </a:rPr>
              <a:t>L</a:t>
            </a:r>
            <a:r>
              <a:rPr lang="es-ES" sz="2000" b="1" dirty="0" smtClean="0">
                <a:effectLst>
                  <a:outerShdw blurRad="38100" dist="38100" dir="2700000" algn="tl">
                    <a:srgbClr val="000000">
                      <a:alpha val="43137"/>
                    </a:srgbClr>
                  </a:outerShdw>
                </a:effectLst>
              </a:rPr>
              <a:t>as </a:t>
            </a:r>
            <a:r>
              <a:rPr lang="es-ES" sz="2000" b="1" dirty="0">
                <a:effectLst>
                  <a:outerShdw blurRad="38100" dist="38100" dir="2700000" algn="tl">
                    <a:srgbClr val="000000">
                      <a:alpha val="43137"/>
                    </a:srgbClr>
                  </a:outerShdw>
                </a:effectLst>
              </a:rPr>
              <a:t>capacidades físicas básicas son condiciones internas </a:t>
            </a:r>
            <a:r>
              <a:rPr lang="es-ES" sz="2000" b="1" dirty="0" smtClean="0">
                <a:effectLst>
                  <a:outerShdw blurRad="38100" dist="38100" dir="2700000" algn="tl">
                    <a:srgbClr val="000000">
                      <a:alpha val="43137"/>
                    </a:srgbClr>
                  </a:outerShdw>
                </a:effectLst>
              </a:rPr>
              <a:t>de cada </a:t>
            </a:r>
            <a:r>
              <a:rPr lang="es-ES" sz="2000" b="1" dirty="0">
                <a:effectLst>
                  <a:outerShdw blurRad="38100" dist="38100" dir="2700000" algn="tl">
                    <a:srgbClr val="000000">
                      <a:alpha val="43137"/>
                    </a:srgbClr>
                  </a:outerShdw>
                </a:effectLst>
              </a:rPr>
              <a:t>organismo, determinadas genéticamente, que se mejoran por medio de entrenamiento </a:t>
            </a:r>
            <a:r>
              <a:rPr lang="es-ES" sz="2000" b="1" dirty="0" smtClean="0">
                <a:effectLst>
                  <a:outerShdw blurRad="38100" dist="38100" dir="2700000" algn="tl">
                    <a:srgbClr val="000000">
                      <a:alpha val="43137"/>
                    </a:srgbClr>
                  </a:outerShdw>
                </a:effectLst>
              </a:rPr>
              <a:t>físico, permiten </a:t>
            </a:r>
            <a:r>
              <a:rPr lang="es-ES" sz="2000" b="1" dirty="0">
                <a:effectLst>
                  <a:outerShdw blurRad="38100" dist="38100" dir="2700000" algn="tl">
                    <a:srgbClr val="000000">
                      <a:alpha val="43137"/>
                    </a:srgbClr>
                  </a:outerShdw>
                </a:effectLst>
              </a:rPr>
              <a:t>realizar actividades motrices, ya sean cotidianas o </a:t>
            </a:r>
            <a:r>
              <a:rPr lang="es-ES" sz="2000" b="1" dirty="0" smtClean="0">
                <a:effectLst>
                  <a:outerShdw blurRad="38100" dist="38100" dir="2700000" algn="tl">
                    <a:srgbClr val="000000">
                      <a:alpha val="43137"/>
                    </a:srgbClr>
                  </a:outerShdw>
                </a:effectLst>
              </a:rPr>
              <a:t>deportivas.</a:t>
            </a:r>
            <a:endParaRPr lang="es-MX" sz="3200" dirty="0">
              <a:effectLst>
                <a:outerShdw blurRad="38100" dist="38100" dir="2700000" algn="tl">
                  <a:srgbClr val="000000">
                    <a:alpha val="43137"/>
                  </a:srgbClr>
                </a:outerShdw>
              </a:effectLst>
            </a:endParaRPr>
          </a:p>
        </p:txBody>
      </p:sp>
      <p:pic>
        <p:nvPicPr>
          <p:cNvPr id="12" name="11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54852">
            <a:off x="13009489" y="4167120"/>
            <a:ext cx="3145766" cy="2339125"/>
          </a:xfrm>
          <a:prstGeom prst="rect">
            <a:avLst/>
          </a:prstGeom>
        </p:spPr>
      </p:pic>
      <p:pic>
        <p:nvPicPr>
          <p:cNvPr id="13" name="12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897487">
            <a:off x="13401464" y="-625299"/>
            <a:ext cx="2349015" cy="2349015"/>
          </a:xfrm>
          <a:prstGeom prst="rect">
            <a:avLst/>
          </a:prstGeom>
        </p:spPr>
      </p:pic>
      <p:sp>
        <p:nvSpPr>
          <p:cNvPr id="14" name="13 CuadroTexto"/>
          <p:cNvSpPr txBox="1"/>
          <p:nvPr/>
        </p:nvSpPr>
        <p:spPr>
          <a:xfrm>
            <a:off x="1116236" y="2808387"/>
            <a:ext cx="3240360" cy="5509200"/>
          </a:xfrm>
          <a:prstGeom prst="rect">
            <a:avLst/>
          </a:prstGeom>
          <a:noFill/>
        </p:spPr>
        <p:txBody>
          <a:bodyPr wrap="square" rtlCol="0">
            <a:spAutoFit/>
          </a:bodyPr>
          <a:lstStyle/>
          <a:p>
            <a:pPr algn="ctr"/>
            <a:r>
              <a:rPr lang="es-MX" sz="2800" b="1" dirty="0" smtClean="0">
                <a:solidFill>
                  <a:srgbClr val="00B050"/>
                </a:solidFill>
                <a:effectLst>
                  <a:outerShdw blurRad="38100" dist="38100" dir="2700000" algn="tl">
                    <a:srgbClr val="000000">
                      <a:alpha val="43137"/>
                    </a:srgbClr>
                  </a:outerShdw>
                </a:effectLst>
              </a:rPr>
              <a:t>Flexibilidad: </a:t>
            </a:r>
          </a:p>
          <a:p>
            <a:pPr algn="just"/>
            <a:r>
              <a:rPr lang="es-MX" sz="1800" dirty="0"/>
              <a:t>P</a:t>
            </a:r>
            <a:r>
              <a:rPr lang="es-MX" sz="1800" dirty="0" smtClean="0"/>
              <a:t>ermite el máximo recorrido de las articulaciones gracias a la elasticidad y extensibilidad de los músculos que se insertan alrededor de cada una de ellas. </a:t>
            </a:r>
          </a:p>
          <a:p>
            <a:pPr algn="ctr"/>
            <a:r>
              <a:rPr lang="es-MX" sz="2400" b="1" dirty="0" smtClean="0">
                <a:effectLst>
                  <a:outerShdw blurRad="38100" dist="38100" dir="2700000" algn="tl">
                    <a:srgbClr val="000000">
                      <a:alpha val="43137"/>
                    </a:srgbClr>
                  </a:outerShdw>
                </a:effectLst>
              </a:rPr>
              <a:t>Es una capacidad física que se pierde con el crecimiento. </a:t>
            </a:r>
          </a:p>
          <a:p>
            <a:pPr algn="just"/>
            <a:r>
              <a:rPr lang="es-MX" sz="1800" dirty="0" smtClean="0"/>
              <a:t>La flexibilidad de la musculatura empieza a decrecer a partir de los 9 o 10 años si no se trabaja sobre ella; por eso la flexibilidad forma parte del currículo de la Educación Física, ya que si no fuera así supondría para los alumnos una pérdida más rápida de esta cualidad</a:t>
            </a:r>
            <a:r>
              <a:rPr lang="es-MX" sz="1600" dirty="0" smtClean="0"/>
              <a:t>. </a:t>
            </a:r>
          </a:p>
        </p:txBody>
      </p:sp>
      <p:sp>
        <p:nvSpPr>
          <p:cNvPr id="15" name="14 CuadroTexto"/>
          <p:cNvSpPr txBox="1"/>
          <p:nvPr/>
        </p:nvSpPr>
        <p:spPr>
          <a:xfrm>
            <a:off x="4585849" y="2808387"/>
            <a:ext cx="2939099" cy="6063198"/>
          </a:xfrm>
          <a:prstGeom prst="rect">
            <a:avLst/>
          </a:prstGeom>
          <a:noFill/>
        </p:spPr>
        <p:txBody>
          <a:bodyPr wrap="square" rtlCol="0">
            <a:spAutoFit/>
          </a:bodyPr>
          <a:lstStyle/>
          <a:p>
            <a:pPr algn="ctr"/>
            <a:r>
              <a:rPr lang="es-MX" sz="2800" b="1" dirty="0" smtClean="0">
                <a:solidFill>
                  <a:srgbClr val="00B050"/>
                </a:solidFill>
                <a:effectLst>
                  <a:outerShdw blurRad="38100" dist="38100" dir="2700000" algn="tl">
                    <a:srgbClr val="000000">
                      <a:alpha val="43137"/>
                    </a:srgbClr>
                  </a:outerShdw>
                </a:effectLst>
              </a:rPr>
              <a:t>La Fuerza: </a:t>
            </a:r>
          </a:p>
          <a:p>
            <a:pPr algn="just"/>
            <a:r>
              <a:rPr lang="es-MX" sz="2400" b="1" dirty="0">
                <a:effectLst>
                  <a:outerShdw blurRad="38100" dist="38100" dir="2700000" algn="tl">
                    <a:srgbClr val="000000">
                      <a:alpha val="43137"/>
                    </a:srgbClr>
                  </a:outerShdw>
                </a:effectLst>
              </a:rPr>
              <a:t>C</a:t>
            </a:r>
            <a:r>
              <a:rPr lang="es-MX" sz="2400" b="1" dirty="0" smtClean="0">
                <a:effectLst>
                  <a:outerShdw blurRad="38100" dist="38100" dir="2700000" algn="tl">
                    <a:srgbClr val="000000">
                      <a:alpha val="43137"/>
                    </a:srgbClr>
                  </a:outerShdw>
                </a:effectLst>
              </a:rPr>
              <a:t>onsiste en ejercer tensión para vencer una resistencia, </a:t>
            </a:r>
            <a:r>
              <a:rPr lang="es-MX" sz="1800" dirty="0" smtClean="0"/>
              <a:t>es una capacidad fácil de mejorar. Hay distintas manifestaciones de la fuerza: si hacemos fuerza empujando contra un muro no lo desplazaremos, pero nuestros músculos actúan y consumen energía. A esto se le llama Isométrica. Con este tipo de trabajo nuestras masas musculares se contornean porque se contraen y la consecuencia es que aumenta lo que llamamos “tono muscular”, que es la fuerza del músculo en reposo.</a:t>
            </a:r>
            <a:endParaRPr lang="es-MX" sz="1800" dirty="0"/>
          </a:p>
        </p:txBody>
      </p:sp>
      <p:sp>
        <p:nvSpPr>
          <p:cNvPr id="16" name="15 CuadroTexto"/>
          <p:cNvSpPr txBox="1"/>
          <p:nvPr/>
        </p:nvSpPr>
        <p:spPr>
          <a:xfrm>
            <a:off x="7682213" y="2808387"/>
            <a:ext cx="2939080" cy="6432530"/>
          </a:xfrm>
          <a:prstGeom prst="rect">
            <a:avLst/>
          </a:prstGeom>
          <a:noFill/>
        </p:spPr>
        <p:txBody>
          <a:bodyPr wrap="square" rtlCol="0">
            <a:spAutoFit/>
          </a:bodyPr>
          <a:lstStyle/>
          <a:p>
            <a:pPr algn="ctr"/>
            <a:r>
              <a:rPr lang="es-ES" sz="2800" b="1" dirty="0">
                <a:solidFill>
                  <a:srgbClr val="00B050"/>
                </a:solidFill>
                <a:effectLst>
                  <a:outerShdw blurRad="38100" dist="38100" dir="2700000" algn="tl">
                    <a:srgbClr val="000000">
                      <a:alpha val="43137"/>
                    </a:srgbClr>
                  </a:outerShdw>
                </a:effectLst>
              </a:rPr>
              <a:t>La resistencia: </a:t>
            </a:r>
            <a:endParaRPr lang="es-ES" sz="2800" b="1" dirty="0" smtClean="0">
              <a:solidFill>
                <a:srgbClr val="00B050"/>
              </a:solidFill>
              <a:effectLst>
                <a:outerShdw blurRad="38100" dist="38100" dir="2700000" algn="tl">
                  <a:srgbClr val="000000">
                    <a:alpha val="43137"/>
                  </a:srgbClr>
                </a:outerShdw>
              </a:effectLst>
            </a:endParaRPr>
          </a:p>
          <a:p>
            <a:pPr algn="ctr"/>
            <a:r>
              <a:rPr lang="es-ES" sz="2400" b="1" dirty="0">
                <a:effectLst>
                  <a:outerShdw blurRad="38100" dist="38100" dir="2700000" algn="tl">
                    <a:srgbClr val="000000">
                      <a:alpha val="43137"/>
                    </a:srgbClr>
                  </a:outerShdw>
                </a:effectLst>
              </a:rPr>
              <a:t>E</a:t>
            </a:r>
            <a:r>
              <a:rPr lang="es-ES" sz="2400" b="1" dirty="0" smtClean="0">
                <a:effectLst>
                  <a:outerShdw blurRad="38100" dist="38100" dir="2700000" algn="tl">
                    <a:srgbClr val="000000">
                      <a:alpha val="43137"/>
                    </a:srgbClr>
                  </a:outerShdw>
                </a:effectLst>
              </a:rPr>
              <a:t>s </a:t>
            </a:r>
            <a:r>
              <a:rPr lang="es-ES" sz="2400" b="1" dirty="0">
                <a:effectLst>
                  <a:outerShdw blurRad="38100" dist="38100" dir="2700000" algn="tl">
                    <a:srgbClr val="000000">
                      <a:alpha val="43137"/>
                    </a:srgbClr>
                  </a:outerShdw>
                </a:effectLst>
              </a:rPr>
              <a:t>la capacidad de repetir y sostener durante largo tiempo un esfuerzo de intensidad </a:t>
            </a:r>
            <a:r>
              <a:rPr lang="es-ES" sz="2400" b="1" dirty="0" smtClean="0">
                <a:effectLst>
                  <a:outerShdw blurRad="38100" dist="38100" dir="2700000" algn="tl">
                    <a:srgbClr val="000000">
                      <a:alpha val="43137"/>
                    </a:srgbClr>
                  </a:outerShdw>
                </a:effectLst>
              </a:rPr>
              <a:t> elevada</a:t>
            </a:r>
          </a:p>
          <a:p>
            <a:pPr algn="ctr"/>
            <a:r>
              <a:rPr lang="es-ES" sz="2400" b="1" dirty="0" smtClean="0">
                <a:effectLst>
                  <a:outerShdw blurRad="38100" dist="38100" dir="2700000" algn="tl">
                    <a:srgbClr val="000000">
                      <a:alpha val="43137"/>
                    </a:srgbClr>
                  </a:outerShdw>
                </a:effectLst>
              </a:rPr>
              <a:t> </a:t>
            </a:r>
            <a:r>
              <a:rPr lang="es-ES" sz="1600" dirty="0"/>
              <a:t>y localizada en algunos grupos musculares.</a:t>
            </a:r>
            <a:endParaRPr lang="es-MX" sz="1600" dirty="0"/>
          </a:p>
          <a:p>
            <a:pPr algn="just"/>
            <a:r>
              <a:rPr lang="es-ES" sz="1600" dirty="0"/>
              <a:t>Depende en gran parte de la fuerza de los músculos, pero también del hábito de los grupos musculares usados prosiguiendo sus contracciones en un estado próximo a la asfixia, pero sin alcanzar un estado tetánico. En esta forma de esfuerzo, la aportación del oxígeno necesario a los músculos es insuficiente. No pueden prolongar su trabajo si no neutralizan los residuos de las reacciones químicas de la contracción muscular. </a:t>
            </a:r>
            <a:endParaRPr lang="es-MX" sz="1600" dirty="0"/>
          </a:p>
        </p:txBody>
      </p:sp>
      <p:sp>
        <p:nvSpPr>
          <p:cNvPr id="19" name="18 CuadroTexto"/>
          <p:cNvSpPr txBox="1"/>
          <p:nvPr/>
        </p:nvSpPr>
        <p:spPr>
          <a:xfrm>
            <a:off x="10760650" y="2824540"/>
            <a:ext cx="4758459" cy="1354217"/>
          </a:xfrm>
          <a:prstGeom prst="rect">
            <a:avLst/>
          </a:prstGeom>
          <a:noFill/>
        </p:spPr>
        <p:txBody>
          <a:bodyPr wrap="square" rtlCol="0">
            <a:spAutoFit/>
          </a:bodyPr>
          <a:lstStyle/>
          <a:p>
            <a:pPr algn="ctr"/>
            <a:r>
              <a:rPr lang="es-ES" sz="1800" dirty="0"/>
              <a:t> </a:t>
            </a:r>
            <a:r>
              <a:rPr lang="es-ES" sz="2800" b="1" dirty="0" smtClean="0">
                <a:solidFill>
                  <a:srgbClr val="00B050"/>
                </a:solidFill>
                <a:effectLst>
                  <a:outerShdw blurRad="38100" dist="38100" dir="2700000" algn="tl">
                    <a:srgbClr val="000000">
                      <a:alpha val="43137"/>
                    </a:srgbClr>
                  </a:outerShdw>
                </a:effectLst>
              </a:rPr>
              <a:t>La </a:t>
            </a:r>
            <a:r>
              <a:rPr lang="es-ES" sz="2800" b="1" dirty="0">
                <a:solidFill>
                  <a:srgbClr val="00B050"/>
                </a:solidFill>
                <a:effectLst>
                  <a:outerShdw blurRad="38100" dist="38100" dir="2700000" algn="tl">
                    <a:srgbClr val="000000">
                      <a:alpha val="43137"/>
                    </a:srgbClr>
                  </a:outerShdw>
                </a:effectLst>
              </a:rPr>
              <a:t>velocidad</a:t>
            </a:r>
            <a:r>
              <a:rPr lang="es-ES" sz="2800" b="1" dirty="0" smtClean="0">
                <a:solidFill>
                  <a:srgbClr val="00B050"/>
                </a:solidFill>
                <a:effectLst>
                  <a:outerShdw blurRad="38100" dist="38100" dir="2700000" algn="tl">
                    <a:srgbClr val="000000">
                      <a:alpha val="43137"/>
                    </a:srgbClr>
                  </a:outerShdw>
                </a:effectLst>
              </a:rPr>
              <a:t>:</a:t>
            </a:r>
          </a:p>
          <a:p>
            <a:pPr algn="just"/>
            <a:r>
              <a:rPr lang="es-ES" sz="1800" dirty="0" smtClean="0"/>
              <a:t>Es </a:t>
            </a:r>
            <a:r>
              <a:rPr lang="es-ES" sz="1800" dirty="0"/>
              <a:t>la capacidad de realizar uno o varios gestos, o de recorrer una cierta distancia en un mínimo de tiempo. </a:t>
            </a:r>
            <a:endParaRPr lang="es-MX" sz="1800" dirty="0"/>
          </a:p>
        </p:txBody>
      </p:sp>
      <p:sp>
        <p:nvSpPr>
          <p:cNvPr id="20" name="19 CuadroTexto"/>
          <p:cNvSpPr txBox="1"/>
          <p:nvPr/>
        </p:nvSpPr>
        <p:spPr>
          <a:xfrm>
            <a:off x="10612501" y="4382380"/>
            <a:ext cx="3240360" cy="830997"/>
          </a:xfrm>
          <a:prstGeom prst="rect">
            <a:avLst/>
          </a:prstGeom>
          <a:noFill/>
        </p:spPr>
        <p:txBody>
          <a:bodyPr wrap="square" rtlCol="0">
            <a:spAutoFit/>
          </a:bodyPr>
          <a:lstStyle/>
          <a:p>
            <a:pPr algn="ctr"/>
            <a:r>
              <a:rPr lang="es-MX" sz="2400" b="1" i="1" dirty="0" smtClean="0">
                <a:solidFill>
                  <a:srgbClr val="FF0000"/>
                </a:solidFill>
                <a:effectLst>
                  <a:outerShdw blurRad="38100" dist="38100" dir="2700000" algn="tl">
                    <a:srgbClr val="000000">
                      <a:alpha val="43137"/>
                    </a:srgbClr>
                  </a:outerShdw>
                </a:effectLst>
              </a:rPr>
              <a:t>Factores que determinan la velocidad</a:t>
            </a:r>
            <a:endParaRPr lang="es-MX" sz="2400" b="1" i="1" dirty="0">
              <a:solidFill>
                <a:srgbClr val="FF0000"/>
              </a:solidFill>
              <a:effectLst>
                <a:outerShdw blurRad="38100" dist="38100" dir="2700000" algn="tl">
                  <a:srgbClr val="000000">
                    <a:alpha val="43137"/>
                  </a:srgbClr>
                </a:outerShdw>
              </a:effectLst>
            </a:endParaRPr>
          </a:p>
        </p:txBody>
      </p:sp>
      <p:sp>
        <p:nvSpPr>
          <p:cNvPr id="21" name="20 CuadroTexto"/>
          <p:cNvSpPr txBox="1"/>
          <p:nvPr/>
        </p:nvSpPr>
        <p:spPr>
          <a:xfrm>
            <a:off x="10760650" y="5224433"/>
            <a:ext cx="2790261" cy="4985980"/>
          </a:xfrm>
          <a:prstGeom prst="rect">
            <a:avLst/>
          </a:prstGeom>
          <a:solidFill>
            <a:srgbClr val="FFFFCC"/>
          </a:solidFill>
          <a:ln>
            <a:solidFill>
              <a:srgbClr val="00B050"/>
            </a:solidFill>
          </a:ln>
        </p:spPr>
        <p:txBody>
          <a:bodyPr wrap="square" rtlCol="0">
            <a:spAutoFit/>
          </a:bodyPr>
          <a:lstStyle/>
          <a:p>
            <a:pPr algn="ctr"/>
            <a:r>
              <a:rPr lang="es-ES" sz="2400" b="1" dirty="0">
                <a:solidFill>
                  <a:srgbClr val="FF0000"/>
                </a:solidFill>
                <a:effectLst>
                  <a:outerShdw blurRad="38100" dist="38100" dir="2700000" algn="tl">
                    <a:srgbClr val="000000">
                      <a:alpha val="43137"/>
                    </a:srgbClr>
                  </a:outerShdw>
                </a:effectLst>
              </a:rPr>
              <a:t>Muscular</a:t>
            </a:r>
            <a:r>
              <a:rPr lang="es-ES" sz="1800" dirty="0"/>
              <a:t>, en relación con el estado de la fibra muscular, su tonicidad y elasticidad, </a:t>
            </a:r>
            <a:r>
              <a:rPr lang="es-ES" sz="1800" dirty="0" smtClean="0"/>
              <a:t>o </a:t>
            </a:r>
            <a:r>
              <a:rPr lang="es-ES" sz="1800" dirty="0"/>
              <a:t>sea, la constitución íntima del músculo.</a:t>
            </a:r>
            <a:endParaRPr lang="es-MX" sz="1800" dirty="0"/>
          </a:p>
          <a:p>
            <a:pPr algn="ctr"/>
            <a:r>
              <a:rPr lang="es-ES" sz="2400" b="1" dirty="0">
                <a:solidFill>
                  <a:srgbClr val="FF0000"/>
                </a:solidFill>
                <a:effectLst>
                  <a:outerShdw blurRad="38100" dist="38100" dir="2700000" algn="tl">
                    <a:srgbClr val="000000">
                      <a:alpha val="43137"/>
                    </a:srgbClr>
                  </a:outerShdw>
                </a:effectLst>
              </a:rPr>
              <a:t>Nervio</a:t>
            </a:r>
            <a:r>
              <a:rPr lang="es-ES" sz="1800" dirty="0"/>
              <a:t>, se refiere al tiempo de reacción de la fibra muscular a la excitación nerviosa.</a:t>
            </a:r>
            <a:endParaRPr lang="es-MX" sz="1800" dirty="0"/>
          </a:p>
          <a:p>
            <a:pPr algn="ctr"/>
            <a:r>
              <a:rPr lang="es-ES" sz="2400" b="1" dirty="0">
                <a:solidFill>
                  <a:srgbClr val="FF0000"/>
                </a:solidFill>
                <a:effectLst>
                  <a:outerShdw blurRad="38100" dist="38100" dir="2700000" algn="tl">
                    <a:srgbClr val="000000">
                      <a:alpha val="43137"/>
                    </a:srgbClr>
                  </a:outerShdw>
                </a:effectLst>
              </a:rPr>
              <a:t>C</a:t>
            </a:r>
            <a:r>
              <a:rPr lang="es-ES" sz="2400" b="1" dirty="0" smtClean="0">
                <a:solidFill>
                  <a:srgbClr val="FF0000"/>
                </a:solidFill>
                <a:effectLst>
                  <a:outerShdw blurRad="38100" dist="38100" dir="2700000" algn="tl">
                    <a:srgbClr val="000000">
                      <a:alpha val="43137"/>
                    </a:srgbClr>
                  </a:outerShdw>
                </a:effectLst>
              </a:rPr>
              <a:t>oordinación </a:t>
            </a:r>
            <a:r>
              <a:rPr lang="es-ES" sz="1800" dirty="0"/>
              <a:t>más o menos intensa de una persona es un factor importante para su velocidad de ejecución.</a:t>
            </a:r>
            <a:endParaRPr lang="es-MX" sz="1800" dirty="0"/>
          </a:p>
          <a:p>
            <a:endParaRPr lang="es-MX" dirty="0"/>
          </a:p>
        </p:txBody>
      </p:sp>
      <p:sp>
        <p:nvSpPr>
          <p:cNvPr id="22" name="21 CuadroTexto"/>
          <p:cNvSpPr txBox="1"/>
          <p:nvPr/>
        </p:nvSpPr>
        <p:spPr>
          <a:xfrm>
            <a:off x="396156" y="68279"/>
            <a:ext cx="7128792" cy="1200329"/>
          </a:xfrm>
          <a:prstGeom prst="rect">
            <a:avLst/>
          </a:prstGeom>
          <a:noFill/>
        </p:spPr>
        <p:txBody>
          <a:bodyPr wrap="square" rtlCol="0">
            <a:spAutoFit/>
          </a:bodyPr>
          <a:lstStyle/>
          <a:p>
            <a:r>
              <a:rPr lang="es-MX" sz="7200" dirty="0" smtClean="0">
                <a:solidFill>
                  <a:schemeClr val="bg1"/>
                </a:solidFill>
                <a:latin typeface="Britannic Bold" pitchFamily="34" charset="0"/>
              </a:rPr>
              <a:t>Hablemos de…</a:t>
            </a:r>
            <a:endParaRPr lang="es-MX" sz="7200" dirty="0">
              <a:solidFill>
                <a:schemeClr val="bg1"/>
              </a:solidFill>
              <a:latin typeface="Britannic Bold" pitchFamily="34" charset="0"/>
            </a:endParaRPr>
          </a:p>
        </p:txBody>
      </p:sp>
      <p:pic>
        <p:nvPicPr>
          <p:cNvPr id="27" name="26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0564274">
            <a:off x="11358397" y="-462988"/>
            <a:ext cx="2005618" cy="2005618"/>
          </a:xfrm>
          <a:prstGeom prst="rect">
            <a:avLst/>
          </a:prstGeom>
        </p:spPr>
      </p:pic>
      <p:pic>
        <p:nvPicPr>
          <p:cNvPr id="28" name="2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897487">
            <a:off x="9172617" y="-482197"/>
            <a:ext cx="2080010" cy="2080010"/>
          </a:xfrm>
          <a:prstGeom prst="rect">
            <a:avLst/>
          </a:prstGeom>
        </p:spPr>
      </p:pic>
      <p:pic>
        <p:nvPicPr>
          <p:cNvPr id="29" name="28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0309241">
            <a:off x="7017637" y="-81082"/>
            <a:ext cx="2010853" cy="2010853"/>
          </a:xfrm>
          <a:prstGeom prst="rect">
            <a:avLst/>
          </a:prstGeom>
        </p:spPr>
      </p:pic>
      <p:cxnSp>
        <p:nvCxnSpPr>
          <p:cNvPr id="24" name="23 Conector recto"/>
          <p:cNvCxnSpPr/>
          <p:nvPr/>
        </p:nvCxnSpPr>
        <p:spPr>
          <a:xfrm>
            <a:off x="9327147" y="2659314"/>
            <a:ext cx="5538832" cy="0"/>
          </a:xfrm>
          <a:prstGeom prst="line">
            <a:avLst/>
          </a:prstGeom>
        </p:spPr>
        <p:style>
          <a:lnRef idx="3">
            <a:schemeClr val="accent3"/>
          </a:lnRef>
          <a:fillRef idx="0">
            <a:schemeClr val="accent3"/>
          </a:fillRef>
          <a:effectRef idx="2">
            <a:schemeClr val="accent3"/>
          </a:effectRef>
          <a:fontRef idx="minor">
            <a:schemeClr val="tx1"/>
          </a:fontRef>
        </p:style>
      </p:cxnSp>
      <p:sp>
        <p:nvSpPr>
          <p:cNvPr id="25" name="24 Pentágono"/>
          <p:cNvSpPr/>
          <p:nvPr/>
        </p:nvSpPr>
        <p:spPr>
          <a:xfrm>
            <a:off x="396156" y="8317587"/>
            <a:ext cx="3456384" cy="2279037"/>
          </a:xfrm>
          <a:prstGeom prst="homePlate">
            <a:avLst/>
          </a:prstGeom>
          <a:solidFill>
            <a:srgbClr val="FFC000"/>
          </a:solidFill>
          <a:ln>
            <a:solidFill>
              <a:srgbClr val="00B050"/>
            </a:solidFill>
          </a:ln>
          <a:effectLst>
            <a:outerShdw blurRad="50800" dist="38100" algn="l" rotWithShape="0">
              <a:prstClr val="black">
                <a:alpha val="40000"/>
              </a:prstClr>
            </a:outerShd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Estas cualidades físicas están desarrolladas de forma diversa en cada persona de acuerdo con el esfuerzo que debe realizar diariamente o en su actividad deportiva, en conjunto determinan la condición física de un individuo.</a:t>
            </a:r>
            <a:endParaRPr lang="es-MX" sz="1600" dirty="0">
              <a:solidFill>
                <a:schemeClr val="tx1"/>
              </a:solidFill>
            </a:endParaRPr>
          </a:p>
        </p:txBody>
      </p:sp>
    </p:spTree>
    <p:extLst>
      <p:ext uri="{BB962C8B-B14F-4D97-AF65-F5344CB8AC3E}">
        <p14:creationId xmlns:p14="http://schemas.microsoft.com/office/powerpoint/2010/main" val="1125857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33" y="-32490"/>
            <a:ext cx="16205200" cy="812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33" y="8093922"/>
            <a:ext cx="16205200" cy="2754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275" y="950913"/>
            <a:ext cx="15106650" cy="891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2493499" y="8214622"/>
            <a:ext cx="3513913" cy="2492990"/>
          </a:xfrm>
          <a:prstGeom prst="rect">
            <a:avLst/>
          </a:prstGeom>
          <a:solidFill>
            <a:srgbClr val="FFFFCC"/>
          </a:solidFill>
          <a:ln>
            <a:solidFill>
              <a:srgbClr val="00B050"/>
            </a:solidFill>
          </a:ln>
        </p:spPr>
        <p:txBody>
          <a:bodyPr wrap="square" rtlCol="0">
            <a:spAutoFit/>
          </a:bodyPr>
          <a:lstStyle/>
          <a:p>
            <a:pPr algn="r"/>
            <a:r>
              <a:rPr lang="es-MX" sz="2400" b="1" dirty="0" smtClean="0">
                <a:effectLst>
                  <a:outerShdw blurRad="38100" dist="38100" dir="2700000" algn="tl">
                    <a:srgbClr val="000000">
                      <a:alpha val="43137"/>
                    </a:srgbClr>
                  </a:outerShdw>
                </a:effectLst>
              </a:rPr>
              <a:t>“Es el conjunto de capacidades directamente derivadas y dependientes del funcionamiento del sistema nervioso central”. </a:t>
            </a:r>
            <a:r>
              <a:rPr lang="es-MX" sz="1800" dirty="0" smtClean="0"/>
              <a:t>Castañer y Camerino (1992)</a:t>
            </a:r>
          </a:p>
          <a:p>
            <a:endParaRPr lang="es-MX" sz="1800" dirty="0" smtClean="0"/>
          </a:p>
        </p:txBody>
      </p:sp>
      <p:sp>
        <p:nvSpPr>
          <p:cNvPr id="6" name="5 CuadroTexto"/>
          <p:cNvSpPr txBox="1"/>
          <p:nvPr/>
        </p:nvSpPr>
        <p:spPr>
          <a:xfrm>
            <a:off x="979684" y="126692"/>
            <a:ext cx="10001647" cy="1477328"/>
          </a:xfrm>
          <a:prstGeom prst="rect">
            <a:avLst/>
          </a:prstGeom>
          <a:noFill/>
        </p:spPr>
        <p:txBody>
          <a:bodyPr wrap="square" rtlCol="0">
            <a:spAutoFit/>
          </a:bodyPr>
          <a:lstStyle/>
          <a:p>
            <a:r>
              <a:rPr lang="es-MX" sz="6000" b="1" dirty="0" smtClean="0">
                <a:ln w="19050">
                  <a:solidFill>
                    <a:srgbClr val="FF0000"/>
                  </a:solidFill>
                  <a:prstDash val="solid"/>
                </a:ln>
                <a:solidFill>
                  <a:srgbClr val="FF0000"/>
                </a:solidFill>
                <a:effectLst>
                  <a:outerShdw blurRad="50000" dist="50800" dir="7500000" algn="tl">
                    <a:srgbClr val="000000">
                      <a:shade val="5000"/>
                      <a:alpha val="35000"/>
                    </a:srgbClr>
                  </a:outerShdw>
                </a:effectLst>
                <a:latin typeface="Britannic Bold" pitchFamily="34" charset="0"/>
              </a:rPr>
              <a:t>Capacidades motrices.</a:t>
            </a:r>
          </a:p>
          <a:p>
            <a:endParaRPr lang="es-MX" dirty="0"/>
          </a:p>
        </p:txBody>
      </p:sp>
      <p:sp>
        <p:nvSpPr>
          <p:cNvPr id="8" name="7 CuadroTexto"/>
          <p:cNvSpPr txBox="1"/>
          <p:nvPr/>
        </p:nvSpPr>
        <p:spPr>
          <a:xfrm>
            <a:off x="-25733" y="2763883"/>
            <a:ext cx="2771800" cy="7232749"/>
          </a:xfrm>
          <a:prstGeom prst="rect">
            <a:avLst/>
          </a:prstGeom>
          <a:solidFill>
            <a:srgbClr val="FFC000"/>
          </a:solidFill>
          <a:ln>
            <a:solidFill>
              <a:srgbClr val="00B050"/>
            </a:solidFill>
          </a:ln>
        </p:spPr>
        <p:txBody>
          <a:bodyPr wrap="square" rtlCol="0">
            <a:spAutoFit/>
          </a:bodyPr>
          <a:lstStyle/>
          <a:p>
            <a:pPr algn="ctr"/>
            <a:r>
              <a:rPr lang="es-MX" sz="3600" b="1" dirty="0">
                <a:solidFill>
                  <a:srgbClr val="FF0000"/>
                </a:solidFill>
                <a:effectLst>
                  <a:outerShdw blurRad="38100" dist="38100" dir="2700000" algn="tl">
                    <a:srgbClr val="000000">
                      <a:alpha val="43137"/>
                    </a:srgbClr>
                  </a:outerShdw>
                </a:effectLst>
              </a:rPr>
              <a:t>C</a:t>
            </a:r>
            <a:r>
              <a:rPr lang="es-MX" sz="3600" b="1" dirty="0" smtClean="0">
                <a:solidFill>
                  <a:srgbClr val="FF0000"/>
                </a:solidFill>
                <a:effectLst>
                  <a:outerShdw blurRad="38100" dist="38100" dir="2700000" algn="tl">
                    <a:srgbClr val="000000">
                      <a:alpha val="43137"/>
                    </a:srgbClr>
                  </a:outerShdw>
                </a:effectLst>
              </a:rPr>
              <a:t>apacidades motrices básicas son:</a:t>
            </a:r>
          </a:p>
          <a:p>
            <a:endParaRPr lang="es-MX" sz="1800" dirty="0" smtClean="0"/>
          </a:p>
          <a:p>
            <a:pPr marL="457200" indent="-457200">
              <a:buFont typeface="Arial" pitchFamily="34" charset="0"/>
              <a:buChar char="•"/>
            </a:pPr>
            <a:r>
              <a:rPr lang="es-MX" sz="1800" dirty="0" smtClean="0"/>
              <a:t>La corporalidad o esquema corporal</a:t>
            </a:r>
          </a:p>
          <a:p>
            <a:pPr marL="457200" indent="-457200">
              <a:buFont typeface="Arial" pitchFamily="34" charset="0"/>
              <a:buChar char="•"/>
            </a:pPr>
            <a:r>
              <a:rPr lang="es-MX" sz="1800" dirty="0" smtClean="0"/>
              <a:t>La espacialidad</a:t>
            </a:r>
          </a:p>
          <a:p>
            <a:pPr marL="457200" indent="-457200">
              <a:buFont typeface="Arial" pitchFamily="34" charset="0"/>
              <a:buChar char="•"/>
            </a:pPr>
            <a:r>
              <a:rPr lang="es-MX" sz="1800" dirty="0" smtClean="0"/>
              <a:t>La temporalidad</a:t>
            </a:r>
          </a:p>
          <a:p>
            <a:pPr marL="457200" indent="-457200">
              <a:buFont typeface="Arial" pitchFamily="34" charset="0"/>
              <a:buChar char="•"/>
            </a:pPr>
            <a:endParaRPr lang="es-MX" sz="1800" dirty="0"/>
          </a:p>
          <a:p>
            <a:endParaRPr lang="es-MX" sz="1800" dirty="0" smtClean="0"/>
          </a:p>
          <a:p>
            <a:pPr algn="ctr"/>
            <a:r>
              <a:rPr lang="es-MX" sz="2000" b="1" dirty="0" smtClean="0">
                <a:solidFill>
                  <a:srgbClr val="FF0000"/>
                </a:solidFill>
                <a:effectLst>
                  <a:outerShdw blurRad="38100" dist="38100" dir="2700000" algn="tl">
                    <a:srgbClr val="000000">
                      <a:alpha val="43137"/>
                    </a:srgbClr>
                  </a:outerShdw>
                </a:effectLst>
              </a:rPr>
              <a:t>De la combinación de estas denominadas básicas van a surgir otras intermedias como:</a:t>
            </a:r>
          </a:p>
          <a:p>
            <a:endParaRPr lang="es-MX" sz="1800" dirty="0" smtClean="0"/>
          </a:p>
          <a:p>
            <a:pPr marL="457200" indent="-457200">
              <a:buFont typeface="Arial" pitchFamily="34" charset="0"/>
              <a:buChar char="•"/>
            </a:pPr>
            <a:r>
              <a:rPr lang="es-MX" sz="1800" dirty="0" smtClean="0"/>
              <a:t>La lateralidad</a:t>
            </a:r>
          </a:p>
          <a:p>
            <a:pPr marL="457200" indent="-457200">
              <a:buFont typeface="Arial" pitchFamily="34" charset="0"/>
              <a:buChar char="•"/>
            </a:pPr>
            <a:r>
              <a:rPr lang="es-MX" sz="1800" dirty="0" smtClean="0"/>
              <a:t>El ritmo</a:t>
            </a:r>
          </a:p>
          <a:p>
            <a:pPr marL="457200" indent="-457200">
              <a:buFont typeface="Arial" pitchFamily="34" charset="0"/>
              <a:buChar char="•"/>
            </a:pPr>
            <a:r>
              <a:rPr lang="es-MX" sz="1800" dirty="0" smtClean="0"/>
              <a:t>La estructuración espacio-temporal</a:t>
            </a:r>
          </a:p>
          <a:p>
            <a:pPr marL="457200" indent="-457200">
              <a:buFont typeface="Arial" pitchFamily="34" charset="0"/>
              <a:buChar char="•"/>
            </a:pPr>
            <a:r>
              <a:rPr lang="es-MX" sz="1800" dirty="0" smtClean="0"/>
              <a:t>El equilibrio</a:t>
            </a:r>
          </a:p>
          <a:p>
            <a:pPr marL="457200" indent="-457200">
              <a:buFont typeface="Arial" pitchFamily="34" charset="0"/>
              <a:buChar char="•"/>
            </a:pPr>
            <a:r>
              <a:rPr lang="es-MX" sz="1800" dirty="0" smtClean="0"/>
              <a:t>La coordinación</a:t>
            </a:r>
          </a:p>
          <a:p>
            <a:endParaRPr lang="es-MX" sz="2400" dirty="0"/>
          </a:p>
        </p:txBody>
      </p:sp>
      <p:sp>
        <p:nvSpPr>
          <p:cNvPr id="9" name="8 CuadroTexto"/>
          <p:cNvSpPr txBox="1"/>
          <p:nvPr/>
        </p:nvSpPr>
        <p:spPr>
          <a:xfrm>
            <a:off x="900212" y="1160506"/>
            <a:ext cx="5472608" cy="1938992"/>
          </a:xfrm>
          <a:prstGeom prst="rect">
            <a:avLst/>
          </a:prstGeom>
          <a:noFill/>
        </p:spPr>
        <p:txBody>
          <a:bodyPr wrap="square" rtlCol="0">
            <a:spAutoFit/>
          </a:bodyPr>
          <a:lstStyle/>
          <a:p>
            <a:pPr algn="ctr"/>
            <a:r>
              <a:rPr lang="es-MX" sz="2000" b="1" dirty="0" smtClean="0"/>
              <a:t>"Las capacidades perceptivo motrices son derivadas directamente de la estructura neurológica, dependen específicamente del funcionamiento del sistema nervioso central, a saber: </a:t>
            </a:r>
            <a:r>
              <a:rPr lang="es-MX" sz="2000" b="1" dirty="0" smtClean="0">
                <a:solidFill>
                  <a:srgbClr val="FF0000"/>
                </a:solidFill>
                <a:effectLst>
                  <a:outerShdw blurRad="38100" dist="38100" dir="2700000" algn="tl">
                    <a:srgbClr val="000000">
                      <a:alpha val="43137"/>
                    </a:srgbClr>
                  </a:outerShdw>
                </a:effectLst>
              </a:rPr>
              <a:t>el equilibrio y los diversos tipos de    coordinación</a:t>
            </a:r>
            <a:r>
              <a:rPr lang="es-MX" sz="2000" dirty="0" smtClean="0"/>
              <a:t>"</a:t>
            </a:r>
            <a:endParaRPr lang="es-MX" sz="2000" dirty="0"/>
          </a:p>
        </p:txBody>
      </p:sp>
      <p:sp>
        <p:nvSpPr>
          <p:cNvPr id="10" name="9 CuadroTexto"/>
          <p:cNvSpPr txBox="1"/>
          <p:nvPr/>
        </p:nvSpPr>
        <p:spPr>
          <a:xfrm>
            <a:off x="6228803" y="950913"/>
            <a:ext cx="9205949" cy="646331"/>
          </a:xfrm>
          <a:prstGeom prst="rect">
            <a:avLst/>
          </a:prstGeom>
          <a:noFill/>
        </p:spPr>
        <p:txBody>
          <a:bodyPr wrap="square" rtlCol="0">
            <a:spAutoFit/>
          </a:bodyPr>
          <a:lstStyle/>
          <a:p>
            <a:pPr algn="ctr"/>
            <a:r>
              <a:rPr lang="es-MX" sz="3600" b="1" dirty="0" smtClean="0">
                <a:solidFill>
                  <a:srgbClr val="00B050"/>
                </a:solidFill>
                <a:effectLst>
                  <a:outerShdw blurRad="38100" dist="38100" dir="2700000" algn="tl">
                    <a:srgbClr val="000000">
                      <a:alpha val="43137"/>
                    </a:srgbClr>
                  </a:outerShdw>
                </a:effectLst>
              </a:rPr>
              <a:t>Componentes del desarrollo perceptivo motor</a:t>
            </a:r>
            <a:endParaRPr lang="es-MX" sz="3600" b="1" dirty="0">
              <a:solidFill>
                <a:srgbClr val="00B050"/>
              </a:solidFill>
              <a:effectLst>
                <a:outerShdw blurRad="38100" dist="38100" dir="2700000" algn="tl">
                  <a:srgbClr val="000000">
                    <a:alpha val="43137"/>
                  </a:srgbClr>
                </a:outerShdw>
              </a:effectLst>
            </a:endParaRPr>
          </a:p>
        </p:txBody>
      </p:sp>
      <p:cxnSp>
        <p:nvCxnSpPr>
          <p:cNvPr id="12" name="11 Conector recto"/>
          <p:cNvCxnSpPr/>
          <p:nvPr/>
        </p:nvCxnSpPr>
        <p:spPr>
          <a:xfrm>
            <a:off x="3132460" y="3312443"/>
            <a:ext cx="3096344" cy="0"/>
          </a:xfrm>
          <a:prstGeom prst="line">
            <a:avLst/>
          </a:prstGeom>
          <a:ln>
            <a:solidFill>
              <a:srgbClr val="00B050"/>
            </a:solidFill>
          </a:ln>
        </p:spPr>
        <p:style>
          <a:lnRef idx="3">
            <a:schemeClr val="accent3"/>
          </a:lnRef>
          <a:fillRef idx="0">
            <a:schemeClr val="accent3"/>
          </a:fillRef>
          <a:effectRef idx="2">
            <a:schemeClr val="accent3"/>
          </a:effectRef>
          <a:fontRef idx="minor">
            <a:schemeClr val="tx1"/>
          </a:fontRef>
        </p:style>
      </p:cxnSp>
      <p:cxnSp>
        <p:nvCxnSpPr>
          <p:cNvPr id="14" name="13 Conector recto"/>
          <p:cNvCxnSpPr/>
          <p:nvPr/>
        </p:nvCxnSpPr>
        <p:spPr>
          <a:xfrm flipV="1">
            <a:off x="6228804" y="1440235"/>
            <a:ext cx="0" cy="1872208"/>
          </a:xfrm>
          <a:prstGeom prst="line">
            <a:avLst/>
          </a:prstGeom>
          <a:ln>
            <a:solidFill>
              <a:srgbClr val="00B050"/>
            </a:solidFill>
          </a:ln>
        </p:spPr>
        <p:style>
          <a:lnRef idx="3">
            <a:schemeClr val="accent3"/>
          </a:lnRef>
          <a:fillRef idx="0">
            <a:schemeClr val="accent3"/>
          </a:fillRef>
          <a:effectRef idx="2">
            <a:schemeClr val="accent3"/>
          </a:effectRef>
          <a:fontRef idx="minor">
            <a:schemeClr val="tx1"/>
          </a:fontRef>
        </p:style>
      </p:cxnSp>
      <p:sp>
        <p:nvSpPr>
          <p:cNvPr id="18" name="17 CuadroTexto"/>
          <p:cNvSpPr txBox="1"/>
          <p:nvPr/>
        </p:nvSpPr>
        <p:spPr>
          <a:xfrm>
            <a:off x="6444828" y="1465521"/>
            <a:ext cx="8989924" cy="1292662"/>
          </a:xfrm>
          <a:prstGeom prst="rect">
            <a:avLst/>
          </a:prstGeom>
          <a:noFill/>
        </p:spPr>
        <p:txBody>
          <a:bodyPr wrap="square" rtlCol="0">
            <a:spAutoFit/>
          </a:bodyPr>
          <a:lstStyle/>
          <a:p>
            <a:pPr algn="ctr"/>
            <a:r>
              <a:rPr lang="es-MX" sz="1800" b="1" dirty="0" smtClean="0"/>
              <a:t>En los programas correctivos y de preparación, el énfasis se pone en mejorar los componentes motores específicos, de modo que las actividades de movimiento se agrupan de acuerdo con sus cualidades estas incrementan:</a:t>
            </a:r>
          </a:p>
          <a:p>
            <a:pPr algn="ctr"/>
            <a:r>
              <a:rPr lang="es-MX" sz="1800" b="1" dirty="0" smtClean="0"/>
              <a:t> </a:t>
            </a:r>
            <a:r>
              <a:rPr lang="es-MX" sz="2400" b="1" dirty="0" smtClean="0">
                <a:solidFill>
                  <a:srgbClr val="FF0000"/>
                </a:solidFill>
                <a:effectLst>
                  <a:outerShdw blurRad="38100" dist="38100" dir="2700000" algn="tl">
                    <a:srgbClr val="000000">
                      <a:alpha val="43137"/>
                    </a:srgbClr>
                  </a:outerShdw>
                </a:effectLst>
              </a:rPr>
              <a:t>los conocimientos corporal, espacial, direccional y temporal.</a:t>
            </a:r>
            <a:endParaRPr lang="es-MX" sz="2400" b="1" dirty="0">
              <a:solidFill>
                <a:srgbClr val="FF0000"/>
              </a:solidFill>
              <a:effectLst>
                <a:outerShdw blurRad="38100" dist="38100" dir="2700000" algn="tl">
                  <a:srgbClr val="000000">
                    <a:alpha val="43137"/>
                  </a:srgbClr>
                </a:outerShdw>
              </a:effectLst>
            </a:endParaRPr>
          </a:p>
        </p:txBody>
      </p:sp>
      <p:sp>
        <p:nvSpPr>
          <p:cNvPr id="19" name="18 CuadroTexto"/>
          <p:cNvSpPr txBox="1"/>
          <p:nvPr/>
        </p:nvSpPr>
        <p:spPr>
          <a:xfrm>
            <a:off x="2988444" y="3404514"/>
            <a:ext cx="3384376" cy="7232749"/>
          </a:xfrm>
          <a:prstGeom prst="rect">
            <a:avLst/>
          </a:prstGeom>
          <a:solidFill>
            <a:schemeClr val="bg1"/>
          </a:solidFill>
        </p:spPr>
        <p:txBody>
          <a:bodyPr wrap="square" rtlCol="0">
            <a:spAutoFit/>
          </a:bodyPr>
          <a:lstStyle/>
          <a:p>
            <a:pPr algn="ctr"/>
            <a:r>
              <a:rPr lang="es-ES" sz="2000" b="1" dirty="0">
                <a:solidFill>
                  <a:srgbClr val="00B050"/>
                </a:solidFill>
                <a:effectLst>
                  <a:outerShdw blurRad="38100" dist="38100" dir="2700000" algn="tl">
                    <a:srgbClr val="000000">
                      <a:alpha val="43137"/>
                    </a:srgbClr>
                  </a:outerShdw>
                </a:effectLst>
              </a:rPr>
              <a:t>Conocimiento Corporal</a:t>
            </a:r>
            <a:endParaRPr lang="es-MX" sz="2000" b="1" dirty="0">
              <a:solidFill>
                <a:srgbClr val="00B050"/>
              </a:solidFill>
              <a:effectLst>
                <a:outerShdw blurRad="38100" dist="38100" dir="2700000" algn="tl">
                  <a:srgbClr val="000000">
                    <a:alpha val="43137"/>
                  </a:srgbClr>
                </a:outerShdw>
              </a:effectLst>
            </a:endParaRPr>
          </a:p>
          <a:p>
            <a:pPr algn="ctr"/>
            <a:r>
              <a:rPr lang="es-ES" sz="1600" dirty="0"/>
              <a:t>Se refiere a la capacidad en desarrollo del niño para </a:t>
            </a:r>
            <a:endParaRPr lang="es-ES" sz="1600" dirty="0" smtClean="0"/>
          </a:p>
          <a:p>
            <a:pPr algn="ctr"/>
            <a:r>
              <a:rPr lang="es-ES" sz="1800" b="1" dirty="0" smtClean="0"/>
              <a:t>distinguir </a:t>
            </a:r>
            <a:r>
              <a:rPr lang="es-ES" sz="1800" b="1" dirty="0"/>
              <a:t>con precisión las partes de su cuerpo y obtener una mayor comprensión de la naturaleza del </a:t>
            </a:r>
            <a:r>
              <a:rPr lang="es-ES" sz="1800" b="1" dirty="0" smtClean="0"/>
              <a:t>mismo.</a:t>
            </a:r>
          </a:p>
          <a:p>
            <a:pPr algn="ctr"/>
            <a:r>
              <a:rPr lang="es-ES" sz="1600" dirty="0"/>
              <a:t>T</a:t>
            </a:r>
            <a:r>
              <a:rPr lang="es-ES" sz="1600" dirty="0" smtClean="0"/>
              <a:t>iene </a:t>
            </a:r>
            <a:r>
              <a:rPr lang="es-ES" sz="1600" dirty="0"/>
              <a:t>lugar a tres áreas: </a:t>
            </a:r>
            <a:endParaRPr lang="es-ES" sz="1600" dirty="0" smtClean="0"/>
          </a:p>
          <a:p>
            <a:pPr marL="342900" indent="-342900" algn="just">
              <a:buFont typeface="+mj-lt"/>
              <a:buAutoNum type="arabicPeriod"/>
            </a:pPr>
            <a:r>
              <a:rPr lang="es-ES" sz="1600" dirty="0"/>
              <a:t>E</a:t>
            </a:r>
            <a:r>
              <a:rPr lang="es-ES" sz="1600" dirty="0" smtClean="0"/>
              <a:t>l </a:t>
            </a:r>
            <a:r>
              <a:rPr lang="es-ES" sz="1600" dirty="0"/>
              <a:t>conocimiento de las partes del </a:t>
            </a:r>
            <a:r>
              <a:rPr lang="es-ES" sz="1600" dirty="0" smtClean="0"/>
              <a:t>cuerpo.</a:t>
            </a:r>
          </a:p>
          <a:p>
            <a:pPr marL="342900" indent="-342900" algn="just">
              <a:buFont typeface="+mj-lt"/>
              <a:buAutoNum type="arabicPeriod"/>
            </a:pPr>
            <a:r>
              <a:rPr lang="es-ES" sz="1600" dirty="0"/>
              <a:t>C</a:t>
            </a:r>
            <a:r>
              <a:rPr lang="es-ES" sz="1600" dirty="0" smtClean="0"/>
              <a:t>onocimiento </a:t>
            </a:r>
            <a:r>
              <a:rPr lang="es-ES" sz="1600" dirty="0"/>
              <a:t>de lo que pueden hacer las partes del </a:t>
            </a:r>
            <a:r>
              <a:rPr lang="es-ES" sz="1600" dirty="0" smtClean="0"/>
              <a:t>cuerpo.</a:t>
            </a:r>
          </a:p>
          <a:p>
            <a:pPr marL="342900" indent="-342900" algn="just">
              <a:buFont typeface="+mj-lt"/>
              <a:buAutoNum type="arabicPeriod"/>
            </a:pPr>
            <a:r>
              <a:rPr lang="es-ES" sz="1600" dirty="0"/>
              <a:t>C</a:t>
            </a:r>
            <a:r>
              <a:rPr lang="es-ES" sz="1600" dirty="0" smtClean="0"/>
              <a:t>onocimiento </a:t>
            </a:r>
            <a:r>
              <a:rPr lang="es-ES" sz="1600" dirty="0"/>
              <a:t>de cómo hacer que las partes del cuerpo se muevan eficientemente</a:t>
            </a:r>
            <a:r>
              <a:rPr lang="es-ES" sz="1600" dirty="0" smtClean="0"/>
              <a:t>.</a:t>
            </a:r>
            <a:r>
              <a:rPr lang="es-ES" sz="1600" b="1" dirty="0" smtClean="0"/>
              <a:t> </a:t>
            </a:r>
          </a:p>
          <a:p>
            <a:pPr marL="342900" indent="-342900" algn="just">
              <a:buFont typeface="+mj-lt"/>
              <a:buAutoNum type="arabicPeriod"/>
            </a:pPr>
            <a:endParaRPr lang="es-ES" sz="1600" b="1" dirty="0"/>
          </a:p>
          <a:p>
            <a:pPr algn="ctr"/>
            <a:r>
              <a:rPr lang="es-ES" sz="2000" b="1" dirty="0" smtClean="0">
                <a:solidFill>
                  <a:srgbClr val="00B050"/>
                </a:solidFill>
                <a:effectLst>
                  <a:outerShdw blurRad="38100" dist="38100" dir="2700000" algn="tl">
                    <a:srgbClr val="000000">
                      <a:alpha val="43137"/>
                    </a:srgbClr>
                  </a:outerShdw>
                </a:effectLst>
              </a:rPr>
              <a:t>Conocimiento Espacial</a:t>
            </a:r>
          </a:p>
          <a:p>
            <a:pPr algn="ctr"/>
            <a:r>
              <a:rPr lang="es-ES" sz="1600" dirty="0" smtClean="0"/>
              <a:t>El conocimiento espacial es un componente básico del desarrollo motor que puede dividirse en dos subcategorías: </a:t>
            </a:r>
            <a:endParaRPr lang="es-MX" sz="1600" dirty="0" smtClean="0">
              <a:solidFill>
                <a:srgbClr val="00B050"/>
              </a:solidFill>
              <a:effectLst>
                <a:outerShdw blurRad="38100" dist="38100" dir="2700000" algn="tl">
                  <a:srgbClr val="000000">
                    <a:alpha val="43137"/>
                  </a:srgbClr>
                </a:outerShdw>
              </a:effectLst>
            </a:endParaRPr>
          </a:p>
          <a:p>
            <a:pPr marL="285750" indent="-285750" algn="just">
              <a:buFont typeface="Arial" pitchFamily="34" charset="0"/>
              <a:buChar char="•"/>
            </a:pPr>
            <a:r>
              <a:rPr lang="es-ES" sz="1600" dirty="0" smtClean="0"/>
              <a:t>El conocimiento de cuánto espacio ocupa el cuerpo </a:t>
            </a:r>
          </a:p>
          <a:p>
            <a:pPr marL="285750" indent="-285750" algn="just">
              <a:buFont typeface="Arial" pitchFamily="34" charset="0"/>
              <a:buChar char="•"/>
            </a:pPr>
            <a:r>
              <a:rPr lang="es-ES" sz="1600" dirty="0"/>
              <a:t>L</a:t>
            </a:r>
            <a:r>
              <a:rPr lang="es-ES" sz="1600" dirty="0" smtClean="0"/>
              <a:t>a relación del cuerpo con los objetos externos pueden desarrollarse mediante una variedad de actividades de movimiento. </a:t>
            </a:r>
          </a:p>
        </p:txBody>
      </p:sp>
      <p:sp>
        <p:nvSpPr>
          <p:cNvPr id="20" name="19 CuadroTexto"/>
          <p:cNvSpPr txBox="1"/>
          <p:nvPr/>
        </p:nvSpPr>
        <p:spPr>
          <a:xfrm>
            <a:off x="6456064" y="2758183"/>
            <a:ext cx="2700000" cy="7879080"/>
          </a:xfrm>
          <a:prstGeom prst="rect">
            <a:avLst/>
          </a:prstGeom>
          <a:solidFill>
            <a:schemeClr val="bg1"/>
          </a:solidFill>
        </p:spPr>
        <p:txBody>
          <a:bodyPr wrap="square" rtlCol="0">
            <a:spAutoFit/>
          </a:bodyPr>
          <a:lstStyle/>
          <a:p>
            <a:pPr algn="ctr"/>
            <a:r>
              <a:rPr lang="es-ES" sz="1800" b="1" dirty="0" smtClean="0"/>
              <a:t>El </a:t>
            </a:r>
            <a:r>
              <a:rPr lang="es-ES" sz="1800" b="1" dirty="0"/>
              <a:t>niño también aprende a mejorar los conceptos de </a:t>
            </a:r>
            <a:r>
              <a:rPr lang="es-ES" sz="1800" b="1" dirty="0" smtClean="0"/>
              <a:t>auto espacio </a:t>
            </a:r>
            <a:r>
              <a:rPr lang="es-ES" sz="1800" b="1" dirty="0"/>
              <a:t>y espacio general. </a:t>
            </a:r>
            <a:endParaRPr lang="es-ES" sz="1800" b="1" dirty="0" smtClean="0"/>
          </a:p>
          <a:p>
            <a:pPr marL="285750" indent="-285750" algn="just">
              <a:buFont typeface="Wingdings" pitchFamily="2" charset="2"/>
              <a:buChar char="ü"/>
            </a:pPr>
            <a:r>
              <a:rPr lang="es-ES" sz="1600" dirty="0" smtClean="0"/>
              <a:t>El auto espacio </a:t>
            </a:r>
            <a:r>
              <a:rPr lang="es-ES" sz="1600" dirty="0"/>
              <a:t>se refiere al área que rodea de manera inmediata a un individuo y está limitada por qué tan lejos puede extender el cuerpo desde un punto fijo en el suelo</a:t>
            </a:r>
            <a:r>
              <a:rPr lang="es-ES" sz="1600" dirty="0" smtClean="0"/>
              <a:t>.</a:t>
            </a:r>
          </a:p>
          <a:p>
            <a:pPr marL="285750" indent="-285750" algn="just">
              <a:buFont typeface="Wingdings" pitchFamily="2" charset="2"/>
              <a:buChar char="ü"/>
            </a:pPr>
            <a:r>
              <a:rPr lang="es-ES" sz="1600" dirty="0" smtClean="0"/>
              <a:t> </a:t>
            </a:r>
            <a:r>
              <a:rPr lang="es-ES" sz="1600" dirty="0"/>
              <a:t>El espacio general se refiere a lo que está más allá del </a:t>
            </a:r>
            <a:r>
              <a:rPr lang="es-ES" sz="1600" dirty="0" smtClean="0"/>
              <a:t>auto espacio </a:t>
            </a:r>
            <a:r>
              <a:rPr lang="es-ES" sz="1600" dirty="0"/>
              <a:t>de una persona</a:t>
            </a:r>
            <a:r>
              <a:rPr lang="es-ES" sz="1600" dirty="0" smtClean="0"/>
              <a:t>.</a:t>
            </a:r>
          </a:p>
          <a:p>
            <a:pPr marL="285750" indent="-285750" algn="just">
              <a:buFont typeface="Wingdings" pitchFamily="2" charset="2"/>
              <a:buChar char="ü"/>
            </a:pPr>
            <a:endParaRPr lang="es-ES" sz="1600" dirty="0"/>
          </a:p>
          <a:p>
            <a:pPr algn="just"/>
            <a:endParaRPr lang="es-ES" sz="1600" dirty="0" smtClean="0"/>
          </a:p>
          <a:p>
            <a:pPr algn="ctr"/>
            <a:r>
              <a:rPr lang="es-ES" sz="1600" dirty="0" smtClean="0"/>
              <a:t> </a:t>
            </a:r>
            <a:r>
              <a:rPr lang="es-ES" sz="2000" b="1" dirty="0" smtClean="0">
                <a:solidFill>
                  <a:srgbClr val="00B050"/>
                </a:solidFill>
                <a:effectLst>
                  <a:outerShdw blurRad="38100" dist="38100" dir="2700000" algn="tl">
                    <a:srgbClr val="000000">
                      <a:alpha val="43137"/>
                    </a:srgbClr>
                  </a:outerShdw>
                </a:effectLst>
              </a:rPr>
              <a:t>Conocimiento Direccional</a:t>
            </a:r>
          </a:p>
          <a:p>
            <a:pPr algn="ctr"/>
            <a:r>
              <a:rPr lang="es-ES" sz="1800" b="1" dirty="0" smtClean="0"/>
              <a:t>A través del conocimiento direccional los niños son capaces de dar dimensión a los objetos en el espacio externo. </a:t>
            </a:r>
            <a:endParaRPr lang="es-MX" sz="1800" b="1" dirty="0" smtClean="0">
              <a:solidFill>
                <a:srgbClr val="00B050"/>
              </a:solidFill>
              <a:effectLst>
                <a:outerShdw blurRad="38100" dist="38100" dir="2700000" algn="tl">
                  <a:srgbClr val="000000">
                    <a:alpha val="43137"/>
                  </a:srgbClr>
                </a:outerShdw>
              </a:effectLst>
            </a:endParaRPr>
          </a:p>
          <a:p>
            <a:pPr algn="just"/>
            <a:r>
              <a:rPr lang="es-ES" sz="1600" dirty="0" smtClean="0"/>
              <a:t>Se divide  en dos subcategorías:</a:t>
            </a:r>
            <a:endParaRPr lang="es-MX" sz="1600" dirty="0" smtClean="0"/>
          </a:p>
          <a:p>
            <a:pPr marL="285750" indent="-285750" algn="just">
              <a:buFont typeface="Arial" pitchFamily="34" charset="0"/>
              <a:buChar char="•"/>
            </a:pPr>
            <a:r>
              <a:rPr lang="es-ES" sz="1600" b="1" dirty="0" smtClean="0">
                <a:effectLst>
                  <a:outerShdw blurRad="38100" dist="38100" dir="2700000" algn="tl">
                    <a:srgbClr val="000000">
                      <a:alpha val="43137"/>
                    </a:srgbClr>
                  </a:outerShdw>
                </a:effectLst>
              </a:rPr>
              <a:t>Lateralidad: </a:t>
            </a:r>
            <a:r>
              <a:rPr lang="es-ES" sz="1600" dirty="0" smtClean="0"/>
              <a:t>Se refiere al conocimiento o sentir interno de las diversas dimensiones del cuerpo</a:t>
            </a:r>
          </a:p>
        </p:txBody>
      </p:sp>
      <p:sp>
        <p:nvSpPr>
          <p:cNvPr id="21" name="20 CuadroTexto"/>
          <p:cNvSpPr txBox="1"/>
          <p:nvPr/>
        </p:nvSpPr>
        <p:spPr>
          <a:xfrm>
            <a:off x="9325147" y="2753575"/>
            <a:ext cx="2962761" cy="7848302"/>
          </a:xfrm>
          <a:prstGeom prst="rect">
            <a:avLst/>
          </a:prstGeom>
          <a:solidFill>
            <a:schemeClr val="bg1"/>
          </a:solidFill>
        </p:spPr>
        <p:txBody>
          <a:bodyPr wrap="square" rtlCol="0">
            <a:spAutoFit/>
          </a:bodyPr>
          <a:lstStyle/>
          <a:p>
            <a:pPr algn="just"/>
            <a:r>
              <a:rPr lang="es-ES" sz="1600" dirty="0" smtClean="0"/>
              <a:t>con respecto a su localización y dirección. Por ejemplo, un niño que ha desarrollado adecuadamente el concepto de lateralidad no necesita depender de indicadores externos para determinar la dirección.</a:t>
            </a:r>
            <a:endParaRPr lang="es-MX" sz="1600" dirty="0" smtClean="0"/>
          </a:p>
          <a:p>
            <a:pPr marL="285750" indent="-285750" algn="just">
              <a:buFont typeface="Arial" pitchFamily="34" charset="0"/>
              <a:buChar char="•"/>
            </a:pPr>
            <a:r>
              <a:rPr lang="es-ES" sz="1600" b="1" dirty="0" smtClean="0">
                <a:effectLst>
                  <a:outerShdw blurRad="38100" dist="38100" dir="2700000" algn="tl">
                    <a:srgbClr val="000000">
                      <a:alpha val="43137"/>
                    </a:srgbClr>
                  </a:outerShdw>
                </a:effectLst>
              </a:rPr>
              <a:t>Direccionalidad:</a:t>
            </a:r>
            <a:r>
              <a:rPr lang="es-ES" sz="1600" dirty="0" smtClean="0">
                <a:effectLst>
                  <a:outerShdw blurRad="38100" dist="38100" dir="2700000" algn="tl">
                    <a:srgbClr val="000000">
                      <a:alpha val="43137"/>
                    </a:srgbClr>
                  </a:outerShdw>
                </a:effectLst>
              </a:rPr>
              <a:t> </a:t>
            </a:r>
            <a:r>
              <a:rPr lang="es-ES" sz="1600" dirty="0" smtClean="0"/>
              <a:t>es </a:t>
            </a:r>
            <a:r>
              <a:rPr lang="es-ES" sz="1600" dirty="0"/>
              <a:t>un componente básico para aprender a leer, los niños que no han establecido por completo la direccionalidad se enfrentarán frecuentemente con dificultades para distinguir entre las diferentes letras del alfabeto. Palabras enteras pueden revertirse. Por ejemplo, la palabra los puede leerse como sol o nos como son por la discapacidad del </a:t>
            </a:r>
            <a:r>
              <a:rPr lang="es-ES" sz="1600" dirty="0" smtClean="0"/>
              <a:t>niño.</a:t>
            </a:r>
          </a:p>
          <a:p>
            <a:pPr algn="just"/>
            <a:endParaRPr lang="es-ES" sz="1600" b="1" dirty="0">
              <a:solidFill>
                <a:srgbClr val="00B050"/>
              </a:solidFill>
              <a:effectLst>
                <a:outerShdw blurRad="38100" dist="38100" dir="2700000" algn="tl">
                  <a:srgbClr val="000000">
                    <a:alpha val="43137"/>
                  </a:srgbClr>
                </a:outerShdw>
              </a:effectLst>
            </a:endParaRPr>
          </a:p>
          <a:p>
            <a:pPr algn="ctr"/>
            <a:r>
              <a:rPr lang="es-ES" sz="1800" b="1" dirty="0" smtClean="0">
                <a:solidFill>
                  <a:srgbClr val="00B050"/>
                </a:solidFill>
                <a:effectLst>
                  <a:outerShdw blurRad="38100" dist="38100" dir="2700000" algn="tl">
                    <a:srgbClr val="000000">
                      <a:alpha val="43137"/>
                    </a:srgbClr>
                  </a:outerShdw>
                </a:effectLst>
              </a:rPr>
              <a:t>Conocimiento Temporal</a:t>
            </a:r>
            <a:endParaRPr lang="es-MX" sz="1800" b="1" dirty="0" smtClean="0">
              <a:solidFill>
                <a:srgbClr val="00B050"/>
              </a:solidFill>
              <a:effectLst>
                <a:outerShdw blurRad="38100" dist="38100" dir="2700000" algn="tl">
                  <a:srgbClr val="000000">
                    <a:alpha val="43137"/>
                  </a:srgbClr>
                </a:outerShdw>
              </a:effectLst>
            </a:endParaRPr>
          </a:p>
          <a:p>
            <a:pPr algn="ctr"/>
            <a:r>
              <a:rPr lang="es-ES" sz="1800" b="1" dirty="0" smtClean="0"/>
              <a:t>Concierne a la adquisición de una estructura de tiempo adecuada en los niños.</a:t>
            </a:r>
          </a:p>
          <a:p>
            <a:pPr algn="just"/>
            <a:r>
              <a:rPr lang="es-ES" sz="1600" dirty="0" smtClean="0"/>
              <a:t>Está Intrincadamente relacionado con la interacción coordinada de diversos sistemas musculares y modalidades sensoriales.</a:t>
            </a:r>
            <a:endParaRPr lang="es-MX" sz="1600" dirty="0" smtClean="0"/>
          </a:p>
        </p:txBody>
      </p:sp>
      <p:sp>
        <p:nvSpPr>
          <p:cNvPr id="22" name="21 CuadroTexto"/>
          <p:cNvSpPr txBox="1"/>
          <p:nvPr/>
        </p:nvSpPr>
        <p:spPr>
          <a:xfrm>
            <a:off x="12474546" y="2763883"/>
            <a:ext cx="2960205" cy="5262979"/>
          </a:xfrm>
          <a:prstGeom prst="rect">
            <a:avLst/>
          </a:prstGeom>
          <a:solidFill>
            <a:schemeClr val="bg1"/>
          </a:solidFill>
        </p:spPr>
        <p:txBody>
          <a:bodyPr wrap="square" rtlCol="0">
            <a:spAutoFit/>
          </a:bodyPr>
          <a:lstStyle/>
          <a:p>
            <a:pPr algn="just"/>
            <a:r>
              <a:rPr lang="es-ES" sz="1600" dirty="0" smtClean="0"/>
              <a:t>El </a:t>
            </a:r>
            <a:r>
              <a:rPr lang="es-ES" sz="1600" dirty="0"/>
              <a:t>ritmo es crucial en la realización de cualquier acto de manera coordinada.</a:t>
            </a:r>
            <a:endParaRPr lang="es-MX" sz="1600" dirty="0"/>
          </a:p>
          <a:p>
            <a:pPr algn="just"/>
            <a:r>
              <a:rPr lang="es-ES" sz="1600" dirty="0"/>
              <a:t>H. Smith (1970): señalo que los niños empiezan a hacer discriminaciones temporales a través de la modalidad auditiva antes de la visual y que hay una transferencia de la auditiva a la visual, pero no a la inversa.</a:t>
            </a:r>
            <a:endParaRPr lang="es-MX" sz="1600" dirty="0"/>
          </a:p>
          <a:p>
            <a:pPr algn="just"/>
            <a:r>
              <a:rPr lang="es-ES" sz="1600" dirty="0"/>
              <a:t>Las actividades que requieren que los niños realicen tareas de movimiento de acuerdo con patrones rítmicos auditivos deben comenzar cuando son pequeños </a:t>
            </a:r>
            <a:r>
              <a:rPr lang="es-ES" sz="1600" dirty="0" smtClean="0"/>
              <a:t>. Moverse </a:t>
            </a:r>
            <a:r>
              <a:rPr lang="es-ES" sz="1600" dirty="0"/>
              <a:t>acorde con </a:t>
            </a:r>
            <a:r>
              <a:rPr lang="es-ES" sz="1600" dirty="0" smtClean="0"/>
              <a:t>acompañamiento </a:t>
            </a:r>
            <a:r>
              <a:rPr lang="es-ES" sz="1600" dirty="0"/>
              <a:t>musical, que van del sonido de tambores a selecciones instrumentales, contribuyen al conocimiento temporal</a:t>
            </a:r>
            <a:r>
              <a:rPr lang="es-ES" sz="1600" dirty="0" smtClean="0"/>
              <a:t>.</a:t>
            </a:r>
            <a:endParaRPr lang="es-MX" sz="1600" dirty="0"/>
          </a:p>
        </p:txBody>
      </p:sp>
      <p:pic>
        <p:nvPicPr>
          <p:cNvPr id="23" name="22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48148"/>
            <a:ext cx="1228932" cy="1728192"/>
          </a:xfrm>
          <a:prstGeom prst="rect">
            <a:avLst/>
          </a:prstGeom>
        </p:spPr>
      </p:pic>
      <p:pic>
        <p:nvPicPr>
          <p:cNvPr id="24" name="23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8332" y="9461117"/>
            <a:ext cx="2243670" cy="1340231"/>
          </a:xfrm>
          <a:prstGeom prst="rect">
            <a:avLst/>
          </a:prstGeom>
        </p:spPr>
      </p:pic>
      <p:pic>
        <p:nvPicPr>
          <p:cNvPr id="25" name="24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036995">
            <a:off x="10324696" y="35930"/>
            <a:ext cx="1313270" cy="986480"/>
          </a:xfrm>
          <a:prstGeom prst="rect">
            <a:avLst/>
          </a:prstGeom>
        </p:spPr>
      </p:pic>
      <p:pic>
        <p:nvPicPr>
          <p:cNvPr id="29" name="28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01902">
            <a:off x="11872683" y="126693"/>
            <a:ext cx="1313270" cy="986480"/>
          </a:xfrm>
          <a:prstGeom prst="rect">
            <a:avLst/>
          </a:prstGeom>
        </p:spPr>
      </p:pic>
      <p:pic>
        <p:nvPicPr>
          <p:cNvPr id="30" name="29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376113">
            <a:off x="13298013" y="35930"/>
            <a:ext cx="1313270" cy="986480"/>
          </a:xfrm>
          <a:prstGeom prst="rect">
            <a:avLst/>
          </a:prstGeom>
        </p:spPr>
      </p:pic>
      <p:pic>
        <p:nvPicPr>
          <p:cNvPr id="31" name="30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565706">
            <a:off x="14546111" y="49048"/>
            <a:ext cx="1313270" cy="986480"/>
          </a:xfrm>
          <a:prstGeom prst="rect">
            <a:avLst/>
          </a:prstGeom>
        </p:spPr>
      </p:pic>
      <p:pic>
        <p:nvPicPr>
          <p:cNvPr id="26" name="25 Imagen"/>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822810" y="2130002"/>
            <a:ext cx="1184602" cy="711510"/>
          </a:xfrm>
          <a:prstGeom prst="rect">
            <a:avLst/>
          </a:prstGeom>
        </p:spPr>
      </p:pic>
    </p:spTree>
    <p:extLst>
      <p:ext uri="{BB962C8B-B14F-4D97-AF65-F5344CB8AC3E}">
        <p14:creationId xmlns:p14="http://schemas.microsoft.com/office/powerpoint/2010/main" val="1678400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33" y="-32490"/>
            <a:ext cx="16205200" cy="812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28068"/>
            <a:ext cx="16202025" cy="2773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768055" y="999212"/>
            <a:ext cx="14617624" cy="8424936"/>
          </a:xfrm>
          <a:prstGeom prst="rect">
            <a:avLst/>
          </a:prstGeom>
          <a:solidFill>
            <a:schemeClr val="bg1"/>
          </a:solidFill>
          <a:ln>
            <a:solidFill>
              <a:schemeClr val="bg1"/>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CuadroTexto"/>
          <p:cNvSpPr txBox="1"/>
          <p:nvPr/>
        </p:nvSpPr>
        <p:spPr>
          <a:xfrm>
            <a:off x="434558" y="-24714"/>
            <a:ext cx="8424936" cy="1200329"/>
          </a:xfrm>
          <a:prstGeom prst="rect">
            <a:avLst/>
          </a:prstGeom>
          <a:noFill/>
        </p:spPr>
        <p:txBody>
          <a:bodyPr wrap="square" rtlCol="0">
            <a:spAutoFit/>
          </a:bodyPr>
          <a:lstStyle/>
          <a:p>
            <a:r>
              <a:rPr lang="es-MX" sz="7200" dirty="0" smtClean="0">
                <a:solidFill>
                  <a:schemeClr val="bg1"/>
                </a:solidFill>
                <a:latin typeface="Britannic Bold" panose="020B0903060703020204" pitchFamily="34" charset="0"/>
              </a:rPr>
              <a:t>Para saber más…</a:t>
            </a:r>
            <a:endParaRPr lang="es-MX" sz="7200" dirty="0">
              <a:solidFill>
                <a:schemeClr val="bg1"/>
              </a:solidFill>
              <a:latin typeface="Britannic Bold" panose="020B0903060703020204" pitchFamily="34" charset="0"/>
            </a:endParaRPr>
          </a:p>
        </p:txBody>
      </p:sp>
      <p:cxnSp>
        <p:nvCxnSpPr>
          <p:cNvPr id="9" name="8 Conector recto"/>
          <p:cNvCxnSpPr>
            <a:stCxn id="4" idx="0"/>
          </p:cNvCxnSpPr>
          <p:nvPr/>
        </p:nvCxnSpPr>
        <p:spPr>
          <a:xfrm>
            <a:off x="8076867" y="-32490"/>
            <a:ext cx="60149" cy="11121797"/>
          </a:xfrm>
          <a:prstGeom prst="line">
            <a:avLst/>
          </a:prstGeom>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768054" y="1050578"/>
            <a:ext cx="7308813" cy="1231106"/>
          </a:xfrm>
          <a:prstGeom prst="rect">
            <a:avLst/>
          </a:prstGeom>
          <a:noFill/>
        </p:spPr>
        <p:txBody>
          <a:bodyPr wrap="square" rtlCol="0">
            <a:spAutoFit/>
          </a:bodyPr>
          <a:lstStyle/>
          <a:p>
            <a:r>
              <a:rPr lang="es-MX" sz="4400" dirty="0">
                <a:solidFill>
                  <a:srgbClr val="FF0000"/>
                </a:solidFill>
                <a:latin typeface="Britannic Bold" panose="020B0903060703020204" pitchFamily="34" charset="0"/>
              </a:rPr>
              <a:t>Capacidades </a:t>
            </a:r>
            <a:r>
              <a:rPr lang="es-MX" sz="4400" dirty="0" smtClean="0">
                <a:solidFill>
                  <a:srgbClr val="FF0000"/>
                </a:solidFill>
                <a:latin typeface="Britannic Bold" panose="020B0903060703020204" pitchFamily="34" charset="0"/>
              </a:rPr>
              <a:t>Sociomotrices.</a:t>
            </a:r>
            <a:endParaRPr lang="es-MX" sz="4400" dirty="0">
              <a:solidFill>
                <a:srgbClr val="FF0000"/>
              </a:solidFill>
              <a:latin typeface="Britannic Bold" panose="020B0903060703020204" pitchFamily="34" charset="0"/>
            </a:endParaRPr>
          </a:p>
          <a:p>
            <a:endParaRPr lang="es-MX" dirty="0"/>
          </a:p>
        </p:txBody>
      </p:sp>
      <p:sp>
        <p:nvSpPr>
          <p:cNvPr id="11" name="10 CuadroTexto"/>
          <p:cNvSpPr txBox="1"/>
          <p:nvPr/>
        </p:nvSpPr>
        <p:spPr>
          <a:xfrm>
            <a:off x="8111639" y="1009203"/>
            <a:ext cx="7274040" cy="923330"/>
          </a:xfrm>
          <a:prstGeom prst="rect">
            <a:avLst/>
          </a:prstGeom>
          <a:noFill/>
        </p:spPr>
        <p:txBody>
          <a:bodyPr wrap="square" rtlCol="0">
            <a:spAutoFit/>
          </a:bodyPr>
          <a:lstStyle/>
          <a:p>
            <a:r>
              <a:rPr lang="es-MX" sz="5400" dirty="0" smtClean="0">
                <a:solidFill>
                  <a:srgbClr val="FF0000"/>
                </a:solidFill>
                <a:latin typeface="Britannic Bold" panose="020B0903060703020204" pitchFamily="34" charset="0"/>
              </a:rPr>
              <a:t>Habilidades genéricas.</a:t>
            </a:r>
            <a:endParaRPr lang="es-MX" sz="5400" dirty="0">
              <a:solidFill>
                <a:srgbClr val="FF0000"/>
              </a:solidFill>
              <a:latin typeface="Britannic Bold" panose="020B0903060703020204" pitchFamily="34" charset="0"/>
            </a:endParaRPr>
          </a:p>
        </p:txBody>
      </p:sp>
      <p:sp>
        <p:nvSpPr>
          <p:cNvPr id="12" name="11 CuadroTexto"/>
          <p:cNvSpPr txBox="1"/>
          <p:nvPr/>
        </p:nvSpPr>
        <p:spPr>
          <a:xfrm>
            <a:off x="906140" y="1835408"/>
            <a:ext cx="7032639" cy="1323439"/>
          </a:xfrm>
          <a:prstGeom prst="rect">
            <a:avLst/>
          </a:prstGeom>
          <a:noFill/>
        </p:spPr>
        <p:txBody>
          <a:bodyPr wrap="square" rtlCol="0">
            <a:spAutoFit/>
          </a:bodyPr>
          <a:lstStyle/>
          <a:p>
            <a:pPr algn="ctr"/>
            <a:r>
              <a:rPr lang="es-MX" sz="1600" b="1" dirty="0"/>
              <a:t>Se construyen en el lenguaje y medio de expresión a través de la cual el niño se comunica, se relaciona con los demás; es por medio de la acción motriz que el niño vivencia sus capacidades </a:t>
            </a:r>
            <a:r>
              <a:rPr lang="es-MX" sz="1600" b="1" dirty="0" smtClean="0"/>
              <a:t>corpóreas </a:t>
            </a:r>
            <a:r>
              <a:rPr lang="es-MX" sz="1600" b="1" dirty="0"/>
              <a:t>y establece los primeros contactos con el mundo exterior, se conoce a si mismo y conoce las características de los objetos, el medio y otros seres humanos.</a:t>
            </a:r>
          </a:p>
        </p:txBody>
      </p:sp>
      <p:sp>
        <p:nvSpPr>
          <p:cNvPr id="13" name="12 CuadroTexto"/>
          <p:cNvSpPr txBox="1"/>
          <p:nvPr/>
        </p:nvSpPr>
        <p:spPr>
          <a:xfrm>
            <a:off x="1107776" y="3158847"/>
            <a:ext cx="2880000" cy="5293757"/>
          </a:xfrm>
          <a:prstGeom prst="rect">
            <a:avLst/>
          </a:prstGeom>
          <a:noFill/>
        </p:spPr>
        <p:txBody>
          <a:bodyPr wrap="square" rtlCol="0">
            <a:spAutoFit/>
          </a:bodyPr>
          <a:lstStyle/>
          <a:p>
            <a:pPr algn="ctr"/>
            <a:r>
              <a:rPr lang="es-ES" sz="2000" b="1" dirty="0" smtClean="0">
                <a:solidFill>
                  <a:srgbClr val="009900"/>
                </a:solidFill>
                <a:effectLst>
                  <a:outerShdw blurRad="38100" dist="38100" dir="2700000" algn="tl">
                    <a:srgbClr val="000000">
                      <a:alpha val="43137"/>
                    </a:srgbClr>
                  </a:outerShdw>
                </a:effectLst>
              </a:rPr>
              <a:t>Lenguaje  </a:t>
            </a:r>
            <a:r>
              <a:rPr lang="es-ES" sz="2000" b="1" dirty="0">
                <a:solidFill>
                  <a:srgbClr val="009900"/>
                </a:solidFill>
                <a:effectLst>
                  <a:outerShdw blurRad="38100" dist="38100" dir="2700000" algn="tl">
                    <a:srgbClr val="000000">
                      <a:alpha val="43137"/>
                    </a:srgbClr>
                  </a:outerShdw>
                </a:effectLst>
              </a:rPr>
              <a:t>corporal y lenguaje  </a:t>
            </a:r>
            <a:r>
              <a:rPr lang="es-ES" sz="2000" b="1" dirty="0" smtClean="0">
                <a:solidFill>
                  <a:srgbClr val="009900"/>
                </a:solidFill>
                <a:effectLst>
                  <a:outerShdw blurRad="38100" dist="38100" dir="2700000" algn="tl">
                    <a:srgbClr val="000000">
                      <a:alpha val="43137"/>
                    </a:srgbClr>
                  </a:outerShdw>
                </a:effectLst>
              </a:rPr>
              <a:t>motor</a:t>
            </a:r>
          </a:p>
          <a:p>
            <a:pPr algn="just"/>
            <a:r>
              <a:rPr lang="es-ES" sz="1800" b="1" dirty="0" smtClean="0">
                <a:solidFill>
                  <a:srgbClr val="009900"/>
                </a:solidFill>
                <a:effectLst>
                  <a:outerShdw blurRad="38100" dist="38100" dir="2700000" algn="tl">
                    <a:srgbClr val="000000">
                      <a:alpha val="43137"/>
                    </a:srgbClr>
                  </a:outerShdw>
                </a:effectLst>
              </a:rPr>
              <a:t> </a:t>
            </a:r>
            <a:r>
              <a:rPr lang="es-ES" sz="1600" dirty="0"/>
              <a:t>El  trabajo  de la motricidad infantil  debe de adecuar  y utilizar las aportaciones  de otras disciplinas artísticas para encontrar  su propio” arte”.</a:t>
            </a:r>
            <a:endParaRPr lang="es-MX" sz="1600" dirty="0"/>
          </a:p>
          <a:p>
            <a:pPr algn="just"/>
            <a:r>
              <a:rPr lang="es-ES" sz="1600" dirty="0" smtClean="0"/>
              <a:t>Son </a:t>
            </a:r>
            <a:r>
              <a:rPr lang="es-ES" sz="1600" dirty="0"/>
              <a:t>prototipo  de situaciones  que el niño irá encontrando  y asimilando  en el engranaje  normativo del juego  deportivo</a:t>
            </a:r>
            <a:r>
              <a:rPr lang="es-ES" sz="1600" dirty="0" smtClean="0"/>
              <a:t>.</a:t>
            </a:r>
          </a:p>
          <a:p>
            <a:pPr algn="just"/>
            <a:endParaRPr lang="es-ES" sz="1600" dirty="0"/>
          </a:p>
          <a:p>
            <a:pPr algn="ctr"/>
            <a:r>
              <a:rPr lang="es-ES" sz="2000" b="1" dirty="0">
                <a:solidFill>
                  <a:srgbClr val="009900"/>
                </a:solidFill>
                <a:effectLst>
                  <a:outerShdw blurRad="38100" dist="38100" dir="2700000" algn="tl">
                    <a:srgbClr val="000000">
                      <a:alpha val="43137"/>
                    </a:srgbClr>
                  </a:outerShdw>
                </a:effectLst>
              </a:rPr>
              <a:t>Interacción y comunicación. </a:t>
            </a:r>
            <a:endParaRPr lang="es-ES" sz="2000" b="1" dirty="0" smtClean="0">
              <a:solidFill>
                <a:srgbClr val="009900"/>
              </a:solidFill>
              <a:effectLst>
                <a:outerShdw blurRad="38100" dist="38100" dir="2700000" algn="tl">
                  <a:srgbClr val="000000">
                    <a:alpha val="43137"/>
                  </a:srgbClr>
                </a:outerShdw>
              </a:effectLst>
            </a:endParaRPr>
          </a:p>
          <a:p>
            <a:pPr algn="just"/>
            <a:r>
              <a:rPr lang="es-ES" sz="1600" dirty="0" smtClean="0"/>
              <a:t>En </a:t>
            </a:r>
            <a:r>
              <a:rPr lang="es-ES" sz="1600" dirty="0"/>
              <a:t>el concepto de acción encontramos  el de interacción,  que comprende todo lo que hay  de acción  y reacción  entre  dos o más personas</a:t>
            </a:r>
            <a:r>
              <a:rPr lang="es-ES" sz="1600" dirty="0" smtClean="0"/>
              <a:t>.</a:t>
            </a:r>
          </a:p>
          <a:p>
            <a:endParaRPr lang="es-MX" sz="1600" dirty="0"/>
          </a:p>
        </p:txBody>
      </p:sp>
      <p:sp>
        <p:nvSpPr>
          <p:cNvPr id="14" name="13 CuadroTexto"/>
          <p:cNvSpPr txBox="1"/>
          <p:nvPr/>
        </p:nvSpPr>
        <p:spPr>
          <a:xfrm>
            <a:off x="4647026" y="3158847"/>
            <a:ext cx="2880000" cy="5539978"/>
          </a:xfrm>
          <a:prstGeom prst="rect">
            <a:avLst/>
          </a:prstGeom>
          <a:noFill/>
        </p:spPr>
        <p:txBody>
          <a:bodyPr wrap="square" rtlCol="0">
            <a:spAutoFit/>
          </a:bodyPr>
          <a:lstStyle/>
          <a:p>
            <a:pPr algn="ctr"/>
            <a:r>
              <a:rPr lang="es-ES" sz="2000" b="1" dirty="0">
                <a:solidFill>
                  <a:srgbClr val="009900"/>
                </a:solidFill>
                <a:effectLst>
                  <a:outerShdw blurRad="38100" dist="38100" dir="2700000" algn="tl">
                    <a:srgbClr val="000000">
                      <a:alpha val="43137"/>
                    </a:srgbClr>
                  </a:outerShdw>
                </a:effectLst>
              </a:rPr>
              <a:t>Proyectarse y crear</a:t>
            </a:r>
            <a:endParaRPr lang="es-MX" sz="2000" b="1" dirty="0">
              <a:solidFill>
                <a:srgbClr val="009900"/>
              </a:solidFill>
              <a:effectLst>
                <a:outerShdw blurRad="38100" dist="38100" dir="2700000" algn="tl">
                  <a:srgbClr val="000000">
                    <a:alpha val="43137"/>
                  </a:srgbClr>
                </a:outerShdw>
              </a:effectLst>
            </a:endParaRPr>
          </a:p>
          <a:p>
            <a:pPr algn="just"/>
            <a:r>
              <a:rPr lang="es-ES" sz="1600" dirty="0"/>
              <a:t>En función  introyectiva  del niño  es la  participación consiente  en los procesos  de autorregulación  surgidos en toda  experiencia motriz. La dimensión  proyectiva  baraja  los procesos de  inter-acción, asimilación, adaptación, regulación y equilibrarían.</a:t>
            </a:r>
            <a:endParaRPr lang="es-MX" sz="1600" dirty="0"/>
          </a:p>
          <a:p>
            <a:pPr algn="just"/>
            <a:r>
              <a:rPr lang="es-ES" sz="1600" dirty="0"/>
              <a:t>Los objetivos  de trabajo entorno  a los procesos  de creatividad  han de atender   a la cualidad de divergencia-convergencia  de la sig. manera:</a:t>
            </a:r>
            <a:endParaRPr lang="es-MX" sz="1600" dirty="0"/>
          </a:p>
          <a:p>
            <a:pPr algn="just"/>
            <a:endParaRPr lang="es-ES" sz="1800" b="1" dirty="0"/>
          </a:p>
          <a:p>
            <a:pPr algn="just"/>
            <a:r>
              <a:rPr lang="es-ES" sz="1800" b="1" dirty="0"/>
              <a:t>Existen 3 factores:</a:t>
            </a:r>
            <a:endParaRPr lang="es-MX" sz="1800" b="1" dirty="0"/>
          </a:p>
          <a:p>
            <a:pPr algn="just"/>
            <a:r>
              <a:rPr lang="es-ES" sz="1800" b="1" dirty="0"/>
              <a:t>       1. Cantidad de respuestas</a:t>
            </a:r>
            <a:endParaRPr lang="es-MX" sz="1800" b="1" dirty="0"/>
          </a:p>
          <a:p>
            <a:pPr algn="just"/>
            <a:r>
              <a:rPr lang="es-ES" sz="1800" b="1" dirty="0"/>
              <a:t>       2. Numero de ideas emitidas</a:t>
            </a:r>
            <a:endParaRPr lang="es-MX" sz="1800" b="1" dirty="0"/>
          </a:p>
          <a:p>
            <a:pPr algn="just"/>
            <a:r>
              <a:rPr lang="es-ES" sz="1800" b="1" dirty="0"/>
              <a:t>      3. La originalidad</a:t>
            </a:r>
            <a:r>
              <a:rPr lang="es-ES" sz="1600" dirty="0" smtClean="0"/>
              <a:t>.</a:t>
            </a:r>
            <a:endParaRPr lang="es-MX" sz="1600" dirty="0"/>
          </a:p>
        </p:txBody>
      </p:sp>
      <p:sp>
        <p:nvSpPr>
          <p:cNvPr id="15" name="14 CuadroTexto"/>
          <p:cNvSpPr txBox="1"/>
          <p:nvPr/>
        </p:nvSpPr>
        <p:spPr>
          <a:xfrm>
            <a:off x="9359846" y="4030716"/>
            <a:ext cx="3498318" cy="2862322"/>
          </a:xfrm>
          <a:prstGeom prst="rect">
            <a:avLst/>
          </a:prstGeom>
          <a:noFill/>
        </p:spPr>
        <p:txBody>
          <a:bodyPr wrap="square" rtlCol="0">
            <a:spAutoFit/>
          </a:bodyPr>
          <a:lstStyle/>
          <a:p>
            <a:pPr algn="just"/>
            <a:r>
              <a:rPr lang="es-ES" sz="1800" b="1" dirty="0" smtClean="0"/>
              <a:t>Las </a:t>
            </a:r>
            <a:r>
              <a:rPr lang="es-ES" sz="1800" b="1" dirty="0"/>
              <a:t>habilidades genéricas son habilidades motrices resultantes de la combinación más de una habilidad básica, es decir, que presentan un mayor nivel de complejidad y concreción que las básicas y destacan por ser comunes a diferentes modalidades deportivas</a:t>
            </a:r>
            <a:r>
              <a:rPr lang="es-ES" sz="1800" b="1" dirty="0" smtClean="0"/>
              <a:t>.</a:t>
            </a:r>
          </a:p>
          <a:p>
            <a:pPr algn="just"/>
            <a:endParaRPr lang="es-ES" sz="1800" b="1" dirty="0" smtClean="0"/>
          </a:p>
        </p:txBody>
      </p:sp>
      <p:sp>
        <p:nvSpPr>
          <p:cNvPr id="16" name="15 CuadroTexto"/>
          <p:cNvSpPr txBox="1"/>
          <p:nvPr/>
        </p:nvSpPr>
        <p:spPr>
          <a:xfrm>
            <a:off x="4442425" y="8743000"/>
            <a:ext cx="3291753" cy="1631216"/>
          </a:xfrm>
          <a:prstGeom prst="rect">
            <a:avLst/>
          </a:prstGeom>
          <a:solidFill>
            <a:srgbClr val="FFFFCC"/>
          </a:solidFill>
          <a:ln>
            <a:solidFill>
              <a:srgbClr val="009900"/>
            </a:solidFill>
          </a:ln>
        </p:spPr>
        <p:txBody>
          <a:bodyPr wrap="square" rtlCol="0">
            <a:spAutoFit/>
          </a:bodyPr>
          <a:lstStyle/>
          <a:p>
            <a:pPr algn="ctr"/>
            <a:r>
              <a:rPr lang="es-ES" sz="2800" b="1" dirty="0" smtClean="0">
                <a:solidFill>
                  <a:srgbClr val="FF0000"/>
                </a:solidFill>
                <a:effectLst>
                  <a:outerShdw blurRad="38100" dist="38100" dir="2700000" algn="tl">
                    <a:srgbClr val="000000">
                      <a:alpha val="43137"/>
                    </a:srgbClr>
                  </a:outerShdw>
                </a:effectLst>
              </a:rPr>
              <a:t>Divergencia</a:t>
            </a:r>
            <a:r>
              <a:rPr lang="es-ES" sz="2800" b="1" dirty="0">
                <a:solidFill>
                  <a:srgbClr val="FF0000"/>
                </a:solidFill>
                <a:effectLst>
                  <a:outerShdw blurRad="38100" dist="38100" dir="2700000" algn="tl">
                    <a:srgbClr val="000000">
                      <a:alpha val="43137"/>
                    </a:srgbClr>
                  </a:outerShdw>
                </a:effectLst>
              </a:rPr>
              <a:t>.</a:t>
            </a:r>
            <a:r>
              <a:rPr lang="es-ES" sz="2800" b="1" dirty="0" smtClean="0">
                <a:solidFill>
                  <a:srgbClr val="FF0000"/>
                </a:solidFill>
                <a:effectLst>
                  <a:outerShdw blurRad="38100" dist="38100" dir="2700000" algn="tl">
                    <a:srgbClr val="000000">
                      <a:alpha val="43137"/>
                    </a:srgbClr>
                  </a:outerShdw>
                </a:effectLst>
              </a:rPr>
              <a:t>  </a:t>
            </a:r>
          </a:p>
          <a:p>
            <a:pPr algn="ctr"/>
            <a:r>
              <a:rPr lang="es-ES" sz="1800" dirty="0" smtClean="0"/>
              <a:t>Es </a:t>
            </a:r>
            <a:r>
              <a:rPr lang="es-ES" sz="1800" dirty="0"/>
              <a:t>la forma de aproximación  a la solución  por tanteo  de ensayo-error  que aporta novedad  y originalidad en las respuestas.</a:t>
            </a:r>
            <a:endParaRPr lang="es-MX" sz="1800" dirty="0"/>
          </a:p>
        </p:txBody>
      </p:sp>
      <p:sp>
        <p:nvSpPr>
          <p:cNvPr id="17" name="16 CuadroTexto"/>
          <p:cNvSpPr txBox="1"/>
          <p:nvPr/>
        </p:nvSpPr>
        <p:spPr>
          <a:xfrm>
            <a:off x="12396887" y="2256685"/>
            <a:ext cx="3168352" cy="1323439"/>
          </a:xfrm>
          <a:prstGeom prst="rect">
            <a:avLst/>
          </a:prstGeom>
          <a:solidFill>
            <a:srgbClr val="FFC000"/>
          </a:solidFill>
          <a:ln>
            <a:solidFill>
              <a:srgbClr val="009900"/>
            </a:solidFill>
          </a:ln>
        </p:spPr>
        <p:txBody>
          <a:bodyPr wrap="square" rtlCol="0">
            <a:spAutoFit/>
          </a:bodyPr>
          <a:lstStyle/>
          <a:p>
            <a:pPr algn="ctr"/>
            <a:r>
              <a:rPr lang="es-ES" sz="2000" b="1" dirty="0">
                <a:solidFill>
                  <a:srgbClr val="FF0000"/>
                </a:solidFill>
                <a:effectLst>
                  <a:outerShdw blurRad="38100" dist="38100" dir="2700000" algn="tl">
                    <a:srgbClr val="000000">
                      <a:alpha val="43137"/>
                    </a:srgbClr>
                  </a:outerShdw>
                </a:effectLst>
              </a:rPr>
              <a:t>Algunos ejemplos de habilidades genéricas son el baloncesto, el tenis y el </a:t>
            </a:r>
            <a:r>
              <a:rPr lang="es-ES" sz="2000" b="1" dirty="0" smtClean="0">
                <a:solidFill>
                  <a:srgbClr val="FF0000"/>
                </a:solidFill>
                <a:effectLst>
                  <a:outerShdw blurRad="38100" dist="38100" dir="2700000" algn="tl">
                    <a:srgbClr val="000000">
                      <a:alpha val="43137"/>
                    </a:srgbClr>
                  </a:outerShdw>
                </a:effectLst>
              </a:rPr>
              <a:t>balónmano.</a:t>
            </a:r>
            <a:endParaRPr lang="es-MX" sz="2000" dirty="0">
              <a:solidFill>
                <a:srgbClr val="FF0000"/>
              </a:solidFill>
              <a:effectLst>
                <a:outerShdw blurRad="38100" dist="38100" dir="2700000" algn="tl">
                  <a:srgbClr val="000000">
                    <a:alpha val="43137"/>
                  </a:srgbClr>
                </a:outerShdw>
              </a:effectLst>
            </a:endParaRPr>
          </a:p>
        </p:txBody>
      </p:sp>
      <p:pic>
        <p:nvPicPr>
          <p:cNvPr id="18" name="17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77447" y="7271584"/>
            <a:ext cx="2143125" cy="2143125"/>
          </a:xfrm>
          <a:prstGeom prst="rect">
            <a:avLst/>
          </a:prstGeom>
        </p:spPr>
      </p:pic>
      <p:pic>
        <p:nvPicPr>
          <p:cNvPr id="19" name="18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04321" y="4175615"/>
            <a:ext cx="2133600" cy="2143125"/>
          </a:xfrm>
          <a:prstGeom prst="rect">
            <a:avLst/>
          </a:prstGeom>
        </p:spPr>
      </p:pic>
      <p:pic>
        <p:nvPicPr>
          <p:cNvPr id="20" name="19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89015" y="1886304"/>
            <a:ext cx="2919990" cy="2545085"/>
          </a:xfrm>
          <a:prstGeom prst="rect">
            <a:avLst/>
          </a:prstGeom>
        </p:spPr>
      </p:pic>
      <p:sp>
        <p:nvSpPr>
          <p:cNvPr id="21" name="20 CuadroTexto"/>
          <p:cNvSpPr txBox="1"/>
          <p:nvPr/>
        </p:nvSpPr>
        <p:spPr>
          <a:xfrm>
            <a:off x="11917436" y="7128867"/>
            <a:ext cx="3420485" cy="1938992"/>
          </a:xfrm>
          <a:prstGeom prst="rect">
            <a:avLst/>
          </a:prstGeom>
          <a:noFill/>
        </p:spPr>
        <p:txBody>
          <a:bodyPr wrap="square" rtlCol="0">
            <a:spAutoFit/>
          </a:bodyPr>
          <a:lstStyle/>
          <a:p>
            <a:pPr algn="just"/>
            <a:r>
              <a:rPr lang="es-ES" sz="1800" b="1" dirty="0"/>
              <a:t>Forman parte de los gestos deportivos, mismos patrones de movimiento, provocan una transferencia positiva en todos los deportes.</a:t>
            </a:r>
            <a:endParaRPr lang="es-MX" sz="1800" b="1" dirty="0"/>
          </a:p>
          <a:p>
            <a:endParaRPr lang="es-MX" dirty="0"/>
          </a:p>
        </p:txBody>
      </p:sp>
      <p:pic>
        <p:nvPicPr>
          <p:cNvPr id="23" name="22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5776" y="9067859"/>
            <a:ext cx="2381250" cy="1866900"/>
          </a:xfrm>
          <a:prstGeom prst="rect">
            <a:avLst/>
          </a:prstGeom>
        </p:spPr>
      </p:pic>
      <p:pic>
        <p:nvPicPr>
          <p:cNvPr id="24" name="23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6140" y="8916654"/>
            <a:ext cx="2381250" cy="1866900"/>
          </a:xfrm>
          <a:prstGeom prst="rect">
            <a:avLst/>
          </a:prstGeom>
        </p:spPr>
      </p:pic>
      <p:pic>
        <p:nvPicPr>
          <p:cNvPr id="25" name="24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2571" y="8916654"/>
            <a:ext cx="2381250" cy="1866900"/>
          </a:xfrm>
          <a:prstGeom prst="rect">
            <a:avLst/>
          </a:prstGeom>
        </p:spPr>
      </p:pic>
    </p:spTree>
    <p:extLst>
      <p:ext uri="{BB962C8B-B14F-4D97-AF65-F5344CB8AC3E}">
        <p14:creationId xmlns:p14="http://schemas.microsoft.com/office/powerpoint/2010/main" val="3474235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1381</Words>
  <Application>Microsoft Office PowerPoint</Application>
  <PresentationFormat>Personalizado</PresentationFormat>
  <Paragraphs>95</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usuario</cp:lastModifiedBy>
  <cp:revision>20</cp:revision>
  <dcterms:created xsi:type="dcterms:W3CDTF">2017-05-17T04:46:44Z</dcterms:created>
  <dcterms:modified xsi:type="dcterms:W3CDTF">2017-05-18T03:00:02Z</dcterms:modified>
</cp:coreProperties>
</file>