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9144000"/>
  <p:notesSz cx="6858000" cy="9144000"/>
  <p:embeddedFontLst>
    <p:embeddedFont>
      <p:font typeface="Raleway"/>
      <p:regular r:id="rId20"/>
      <p:bold r:id="rId21"/>
      <p:italic r:id="rId22"/>
      <p:boldItalic r:id="rId23"/>
    </p:embeddedFont>
    <p:embeddedFont>
      <p:font typeface="Constantia"/>
      <p:regular r:id="rId24"/>
      <p:bold r:id="rId25"/>
      <p:italic r:id="rId26"/>
      <p:boldItalic r:id="rId27"/>
    </p:embeddedFont>
    <p:embeddedFont>
      <p:font typeface="Playfair Display"/>
      <p:regular r:id="rId28"/>
      <p:bold r:id="rId29"/>
      <p:italic r:id="rId30"/>
      <p:boldItalic r:id="rId31"/>
    </p:embeddedFont>
    <p:embeddedFont>
      <p:font typeface="Lato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Constantia-regular.fntdata"/><Relationship Id="rId23" Type="http://schemas.openxmlformats.org/officeDocument/2006/relationships/font" Target="fonts/Raleway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Constantia-italic.fntdata"/><Relationship Id="rId25" Type="http://schemas.openxmlformats.org/officeDocument/2006/relationships/font" Target="fonts/Constantia-bold.fntdata"/><Relationship Id="rId28" Type="http://schemas.openxmlformats.org/officeDocument/2006/relationships/font" Target="fonts/PlayfairDisplay-regular.fntdata"/><Relationship Id="rId27" Type="http://schemas.openxmlformats.org/officeDocument/2006/relationships/font" Target="fonts/Constantia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layfairDisplay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layfairDisplay-boldItalic.fntdata"/><Relationship Id="rId30" Type="http://schemas.openxmlformats.org/officeDocument/2006/relationships/font" Target="fonts/PlayfairDisplay-italic.fntdata"/><Relationship Id="rId11" Type="http://schemas.openxmlformats.org/officeDocument/2006/relationships/slide" Target="slides/slide7.xml"/><Relationship Id="rId33" Type="http://schemas.openxmlformats.org/officeDocument/2006/relationships/font" Target="fonts/Lato-bold.fntdata"/><Relationship Id="rId10" Type="http://schemas.openxmlformats.org/officeDocument/2006/relationships/slide" Target="slides/slide6.xml"/><Relationship Id="rId32" Type="http://schemas.openxmlformats.org/officeDocument/2006/relationships/font" Target="fonts/Lato-regular.fntdata"/><Relationship Id="rId13" Type="http://schemas.openxmlformats.org/officeDocument/2006/relationships/slide" Target="slides/slide9.xml"/><Relationship Id="rId35" Type="http://schemas.openxmlformats.org/officeDocument/2006/relationships/font" Target="fonts/Lato-boldItalic.fntdata"/><Relationship Id="rId12" Type="http://schemas.openxmlformats.org/officeDocument/2006/relationships/slide" Target="slides/slide8.xml"/><Relationship Id="rId34" Type="http://schemas.openxmlformats.org/officeDocument/2006/relationships/font" Target="fonts/Lato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55420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>
            <a:off x="2477724" y="632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Shape 12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" name="Shape 13"/>
          <p:cNvSpPr txBox="1"/>
          <p:nvPr>
            <p:ph type="ctrTitle"/>
          </p:nvPr>
        </p:nvSpPr>
        <p:spPr>
          <a:xfrm>
            <a:off x="2371725" y="840300"/>
            <a:ext cx="6331500" cy="2055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2390266" y="4317933"/>
            <a:ext cx="6331500" cy="16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Shape 62"/>
          <p:cNvCxnSpPr/>
          <p:nvPr/>
        </p:nvCxnSpPr>
        <p:spPr>
          <a:xfrm>
            <a:off x="425200" y="55420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Shape 63"/>
          <p:cNvSpPr txBox="1"/>
          <p:nvPr>
            <p:ph type="title"/>
          </p:nvPr>
        </p:nvSpPr>
        <p:spPr>
          <a:xfrm>
            <a:off x="853950" y="1739800"/>
            <a:ext cx="7436100" cy="2051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853950" y="3892600"/>
            <a:ext cx="7436100" cy="1428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ítulo y objeto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457200" y="7040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Calibri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800"/>
            </a:lvl2pPr>
            <a:lvl3pPr indent="0" lvl="2" rtl="0">
              <a:spcBef>
                <a:spcPts val="0"/>
              </a:spcBef>
              <a:buNone/>
              <a:defRPr sz="1800"/>
            </a:lvl3pPr>
            <a:lvl4pPr indent="0" lvl="3" rtl="0">
              <a:spcBef>
                <a:spcPts val="0"/>
              </a:spcBef>
              <a:buNone/>
              <a:defRPr sz="1800"/>
            </a:lvl4pPr>
            <a:lvl5pPr indent="0" lvl="4" rtl="0">
              <a:spcBef>
                <a:spcPts val="0"/>
              </a:spcBef>
              <a:buNone/>
              <a:defRPr sz="1800"/>
            </a:lvl5pPr>
            <a:lvl6pPr indent="0" lvl="5" rtl="0">
              <a:spcBef>
                <a:spcPts val="0"/>
              </a:spcBef>
              <a:buNone/>
              <a:defRPr sz="1800"/>
            </a:lvl6pPr>
            <a:lvl7pPr indent="0" lvl="6" rtl="0">
              <a:spcBef>
                <a:spcPts val="0"/>
              </a:spcBef>
              <a:buNone/>
              <a:defRPr sz="1800"/>
            </a:lvl7pPr>
            <a:lvl8pPr indent="0" lvl="7" rtl="0">
              <a:spcBef>
                <a:spcPts val="0"/>
              </a:spcBef>
              <a:buNone/>
              <a:defRPr sz="1800"/>
            </a:lvl8pPr>
            <a:lvl9pPr indent="0" lvl="8" rtl="0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17475" lvl="0" marL="274320" marR="0" rtl="0" algn="l">
              <a:spcBef>
                <a:spcPts val="520"/>
              </a:spcBef>
              <a:buClr>
                <a:schemeClr val="accent3"/>
              </a:buClr>
              <a:buSzPct val="95000"/>
              <a:buFont typeface="Noto Sans Symbols"/>
              <a:buChar char="●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129540" lvl="1" marL="640080" marR="0" rtl="0" algn="l">
              <a:spcBef>
                <a:spcPts val="480"/>
              </a:spcBef>
              <a:buClr>
                <a:schemeClr val="accent1"/>
              </a:buClr>
              <a:buSzPct val="85000"/>
              <a:buFont typeface="Noto Sans Symbols"/>
              <a:buChar char="●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160655" lvl="2" marL="914400" marR="0" rtl="0" algn="l">
              <a:spcBef>
                <a:spcPts val="420"/>
              </a:spcBef>
              <a:buClr>
                <a:schemeClr val="accent2"/>
              </a:buClr>
              <a:buSzPct val="70000"/>
              <a:buFont typeface="Noto Sans Symbols"/>
              <a:buChar char="●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128269" lvl="3" marL="1188720" marR="0" rtl="0" algn="l">
              <a:spcBef>
                <a:spcPts val="400"/>
              </a:spcBef>
              <a:buClr>
                <a:schemeClr val="accent3"/>
              </a:buClr>
              <a:buSzPct val="64999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135889" lvl="4" marL="1463040" marR="0" rtl="0" algn="l">
              <a:spcBef>
                <a:spcPts val="400"/>
              </a:spcBef>
              <a:buClr>
                <a:schemeClr val="accent4"/>
              </a:buClr>
              <a:buSzPct val="64999"/>
              <a:buFont typeface="Noto Sans Symbols"/>
              <a:buChar char="●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121920" lvl="5" marL="1737360" marR="0" rtl="0" algn="l">
              <a:spcBef>
                <a:spcPts val="360"/>
              </a:spcBef>
              <a:buClr>
                <a:schemeClr val="accent5"/>
              </a:buClr>
              <a:buSzPct val="79999"/>
              <a:buFont typeface="Noto Sans Symbols"/>
              <a:buChar char="●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111760" lvl="6" marL="1920240" marR="0" rtl="0" algn="l">
              <a:spcBef>
                <a:spcPts val="320"/>
              </a:spcBef>
              <a:buClr>
                <a:schemeClr val="accent6"/>
              </a:buClr>
              <a:buSzPct val="80000"/>
              <a:buFont typeface="Noto Sans Symbols"/>
              <a:buChar char="●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86360" lvl="7" marL="2194560" marR="0" rtl="0" algn="l">
              <a:spcBef>
                <a:spcPts val="320"/>
              </a:spcBef>
              <a:buClr>
                <a:schemeClr val="dk2"/>
              </a:buClr>
              <a:buSzPct val="1000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93979" lvl="8" marL="2468880" marR="0" rtl="0" algn="l">
              <a:spcBef>
                <a:spcPts val="280"/>
              </a:spcBef>
              <a:buClr>
                <a:schemeClr val="dk2"/>
              </a:buClr>
              <a:buSzPct val="1000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0" tIns="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55420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" name="Shape 18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" name="Shape 19"/>
          <p:cNvSpPr txBox="1"/>
          <p:nvPr>
            <p:ph type="title"/>
          </p:nvPr>
        </p:nvSpPr>
        <p:spPr>
          <a:xfrm>
            <a:off x="406425" y="2409100"/>
            <a:ext cx="8296800" cy="2055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2477724" y="55420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" name="Shape 23"/>
          <p:cNvCxnSpPr/>
          <p:nvPr/>
        </p:nvCxnSpPr>
        <p:spPr>
          <a:xfrm>
            <a:off x="2477724" y="632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" name="Shape 24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" name="Shape 25"/>
          <p:cNvSpPr txBox="1"/>
          <p:nvPr>
            <p:ph type="title"/>
          </p:nvPr>
        </p:nvSpPr>
        <p:spPr>
          <a:xfrm>
            <a:off x="2400250" y="767933"/>
            <a:ext cx="6321600" cy="84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2410112" y="2127701"/>
            <a:ext cx="6321600" cy="400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55420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" name="Shape 30"/>
          <p:cNvCxnSpPr/>
          <p:nvPr/>
        </p:nvCxnSpPr>
        <p:spPr>
          <a:xfrm>
            <a:off x="2477724" y="632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" name="Shape 31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" name="Shape 32"/>
          <p:cNvSpPr txBox="1"/>
          <p:nvPr>
            <p:ph type="title"/>
          </p:nvPr>
        </p:nvSpPr>
        <p:spPr>
          <a:xfrm>
            <a:off x="2400250" y="767933"/>
            <a:ext cx="6321600" cy="84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2400302" y="2136900"/>
            <a:ext cx="3071400" cy="400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2" type="body"/>
          </p:nvPr>
        </p:nvSpPr>
        <p:spPr>
          <a:xfrm>
            <a:off x="5650571" y="2136900"/>
            <a:ext cx="3071400" cy="4003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303300" y="548766"/>
            <a:ext cx="8520600" cy="852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319500" y="1248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319500" y="2462405"/>
            <a:ext cx="2808000" cy="3741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" name="Shape 46"/>
          <p:cNvSpPr txBox="1"/>
          <p:nvPr>
            <p:ph type="title"/>
          </p:nvPr>
        </p:nvSpPr>
        <p:spPr>
          <a:xfrm>
            <a:off x="283103" y="949520"/>
            <a:ext cx="6244200" cy="5114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572000" y="166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" name="Shape 51"/>
          <p:cNvSpPr txBox="1"/>
          <p:nvPr>
            <p:ph type="title"/>
          </p:nvPr>
        </p:nvSpPr>
        <p:spPr>
          <a:xfrm>
            <a:off x="265500" y="1863133"/>
            <a:ext cx="4045200" cy="175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subTitle"/>
          </p:nvPr>
        </p:nvSpPr>
        <p:spPr>
          <a:xfrm>
            <a:off x="265500" y="3647160"/>
            <a:ext cx="4045200" cy="1794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632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" name="Shape 57"/>
          <p:cNvCxnSpPr/>
          <p:nvPr/>
        </p:nvCxnSpPr>
        <p:spPr>
          <a:xfrm>
            <a:off x="425198" y="55420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" name="Shape 58"/>
          <p:cNvSpPr txBox="1"/>
          <p:nvPr>
            <p:ph idx="1" type="body"/>
          </p:nvPr>
        </p:nvSpPr>
        <p:spPr>
          <a:xfrm>
            <a:off x="328017" y="5634700"/>
            <a:ext cx="8388600" cy="524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2400250" y="767933"/>
            <a:ext cx="63216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2410112" y="2127701"/>
            <a:ext cx="6321600" cy="4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7999" y="6251678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ctrTitle"/>
          </p:nvPr>
        </p:nvSpPr>
        <p:spPr>
          <a:xfrm>
            <a:off x="533400" y="836712"/>
            <a:ext cx="7851648" cy="23636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rIns="18275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rgbClr val="4CE0EA"/>
              </a:buClr>
              <a:buSzPct val="25000"/>
              <a:buFont typeface="Calibri"/>
              <a:buNone/>
            </a:pPr>
            <a:r>
              <a:rPr b="1" i="0" lang="en-US" sz="5040" u="none" cap="none" strike="noStrike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rPr>
              <a:t>Ventajas y Desventajas sobre Ambientes Educativos , Actual en la Educación.</a:t>
            </a:r>
          </a:p>
        </p:txBody>
      </p:sp>
      <p:sp>
        <p:nvSpPr>
          <p:cNvPr id="79" name="Shape 79"/>
          <p:cNvSpPr txBox="1"/>
          <p:nvPr>
            <p:ph idx="1" type="subTitle"/>
          </p:nvPr>
        </p:nvSpPr>
        <p:spPr>
          <a:xfrm>
            <a:off x="1782750" y="3668600"/>
            <a:ext cx="7167600" cy="342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rIns="18275" tIns="45700">
            <a:noAutofit/>
          </a:bodyPr>
          <a:lstStyle/>
          <a:p>
            <a:pPr indent="0" lvl="0" marL="0" marR="4572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2600">
                <a:latin typeface="Constantia"/>
                <a:ea typeface="Constantia"/>
                <a:cs typeface="Constantia"/>
                <a:sym typeface="Constantia"/>
              </a:rPr>
              <a:t>Escuela Normal de Educación Preescolar</a:t>
            </a:r>
          </a:p>
          <a:p>
            <a:pPr indent="0" lvl="0" marL="0" marR="4572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2600">
                <a:latin typeface="Constantia"/>
                <a:ea typeface="Constantia"/>
                <a:cs typeface="Constantia"/>
                <a:sym typeface="Constantia"/>
              </a:rPr>
              <a:t>Licenciatura en Educación Preescolar</a:t>
            </a:r>
          </a:p>
          <a:p>
            <a:pPr indent="0" lvl="0" marL="0" marR="4572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t/>
            </a:r>
            <a:endParaRPr sz="2600"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4572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2600">
                <a:latin typeface="Constantia"/>
                <a:ea typeface="Constantia"/>
                <a:cs typeface="Constantia"/>
                <a:sym typeface="Constantia"/>
              </a:rPr>
              <a:t>Comparativa del </a:t>
            </a:r>
            <a:r>
              <a:rPr b="0" i="0" lang="en-US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Jardín de niños «Constituyentes</a:t>
            </a:r>
            <a:r>
              <a:rPr lang="en-US" sz="2600"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b="0" i="0" lang="en-US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de 1917»</a:t>
            </a:r>
            <a:r>
              <a:rPr lang="en-US"/>
              <a:t> </a:t>
            </a:r>
            <a:r>
              <a:rPr b="0" i="0" lang="en-US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con el Jardín de niños «Micaela Pérez»</a:t>
            </a:r>
          </a:p>
          <a:p>
            <a:pPr indent="0" lvl="0" marL="0" marR="45720" rtl="0" algn="ctr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lang="en-US" sz="2600">
                <a:latin typeface="Constantia"/>
                <a:ea typeface="Constantia"/>
                <a:cs typeface="Constantia"/>
                <a:sym typeface="Constantia"/>
              </a:rPr>
              <a:t>y “Jardìn de Niños “Anita del Bosque de Lòpez”</a:t>
            </a:r>
          </a:p>
          <a:p>
            <a:pPr indent="0" lvl="0" marL="0" marR="45720" rtl="0" algn="ctr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t/>
            </a:r>
            <a:endParaRPr sz="2600"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45720" rtl="0" algn="r">
              <a:spcBef>
                <a:spcPts val="520"/>
              </a:spcBef>
              <a:buClr>
                <a:schemeClr val="accent3"/>
              </a:buClr>
              <a:buSzPct val="25000"/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pic>
        <p:nvPicPr>
          <p:cNvPr descr="LOGOENEP.GIF"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737" y="3447062"/>
            <a:ext cx="1857375" cy="13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59650"/>
            <a:ext cx="9144000" cy="148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x="829050" y="602900"/>
            <a:ext cx="7485900" cy="1029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600"/>
              <a:t>AULA DE USOS MULTIPLES</a:t>
            </a:r>
          </a:p>
        </p:txBody>
      </p:sp>
      <p:pic>
        <p:nvPicPr>
          <p:cNvPr id="140" name="Shape 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6975" y="3572400"/>
            <a:ext cx="5550050" cy="31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b="28466" l="12072" r="17410" t="3998"/>
          <a:stretch/>
        </p:blipFill>
        <p:spPr>
          <a:xfrm>
            <a:off x="1029950" y="1029950"/>
            <a:ext cx="2788425" cy="47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975" y="1029950"/>
            <a:ext cx="4416249" cy="331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5">
            <a:alphaModFix/>
          </a:blip>
          <a:srcRect b="61538" l="35348" r="8975" t="15017"/>
          <a:stretch/>
        </p:blipFill>
        <p:spPr>
          <a:xfrm>
            <a:off x="4736637" y="4490124"/>
            <a:ext cx="3516924" cy="197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400" y="1269725"/>
            <a:ext cx="2861625" cy="431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7749" y="1023025"/>
            <a:ext cx="4456875" cy="251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7400" y="3762625"/>
            <a:ext cx="4456875" cy="251317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1184125" y="419375"/>
            <a:ext cx="44568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b="1" lang="en-US" sz="3000"/>
              <a:t>Salòn de 2º “B”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250" y="1990174"/>
            <a:ext cx="5103225" cy="287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888075" y="888075"/>
            <a:ext cx="6390300" cy="73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-US" sz="3000"/>
              <a:t>Salòn de usos mùltiples.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ctrTitle"/>
          </p:nvPr>
        </p:nvSpPr>
        <p:spPr>
          <a:xfrm>
            <a:off x="715425" y="1876500"/>
            <a:ext cx="8080500" cy="49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r>
              <a:rPr lang="en-US"/>
              <a:t>Ventajas y Desventajas del uso de las herramientas digitales en ambientes educativos.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2400250" y="580208"/>
            <a:ext cx="6321600" cy="84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Ventajas y Desventajas.</a:t>
            </a:r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394700" y="1233450"/>
            <a:ext cx="5076900" cy="4758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59080" lvl="1" marL="64008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Noto Sans Symbols"/>
              <a:buChar char="●"/>
            </a:pPr>
            <a:r>
              <a:rPr lang="en-US" sz="2400">
                <a:latin typeface="Constantia"/>
                <a:ea typeface="Constantia"/>
                <a:cs typeface="Constantia"/>
                <a:sym typeface="Constantia"/>
              </a:rPr>
              <a:t>Consideramos que las ventajas que involucra el uso de herramientas digitales son:;</a:t>
            </a:r>
          </a:p>
          <a:p>
            <a:pPr indent="-259080" lvl="1" marL="64008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Noto Sans Symbols"/>
              <a:buChar char="●"/>
            </a:pPr>
            <a:r>
              <a:rPr lang="en-US" sz="2400">
                <a:latin typeface="Constantia"/>
                <a:ea typeface="Constantia"/>
                <a:cs typeface="Constantia"/>
                <a:sym typeface="Constantia"/>
              </a:rPr>
              <a:t>Clases totalmente dinámicas.</a:t>
            </a:r>
          </a:p>
          <a:p>
            <a:pPr indent="-259080" lvl="1" marL="64008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Noto Sans Symbols"/>
              <a:buChar char="●"/>
            </a:pPr>
            <a:r>
              <a:rPr lang="en-US" sz="2400">
                <a:latin typeface="Constantia"/>
                <a:ea typeface="Constantia"/>
                <a:cs typeface="Constantia"/>
                <a:sym typeface="Constantia"/>
              </a:rPr>
              <a:t>Los alumnos aprenden a manejar y hacer uso de las tecnologías.</a:t>
            </a:r>
          </a:p>
          <a:p>
            <a:pPr indent="-259080" lvl="1" marL="64008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Noto Sans Symbols"/>
              <a:buChar char="●"/>
            </a:pPr>
            <a:r>
              <a:rPr lang="en-US" sz="2400">
                <a:latin typeface="Constantia"/>
                <a:ea typeface="Constantia"/>
                <a:cs typeface="Constantia"/>
                <a:sym typeface="Constantia"/>
              </a:rPr>
              <a:t> Tienen noción acerca de los usos y para qué sirve un pc, un cañon e incluso el aula de usos múltiples.</a:t>
            </a:r>
          </a:p>
          <a:p>
            <a:pPr indent="-259080" lvl="1" marL="64008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F6FC6"/>
              </a:buClr>
              <a:buSzPct val="85000"/>
              <a:buFont typeface="Noto Sans Symbols"/>
              <a:buChar char="●"/>
            </a:pPr>
            <a:r>
              <a:rPr lang="en-US" sz="2400">
                <a:latin typeface="Constantia"/>
                <a:ea typeface="Constantia"/>
                <a:cs typeface="Constantia"/>
                <a:sym typeface="Constantia"/>
              </a:rPr>
              <a:t>Fomentan educación por medio de tecnología.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" name="Shape 173"/>
          <p:cNvSpPr txBox="1"/>
          <p:nvPr>
            <p:ph idx="2" type="body"/>
          </p:nvPr>
        </p:nvSpPr>
        <p:spPr>
          <a:xfrm>
            <a:off x="5365550" y="1109725"/>
            <a:ext cx="3672300" cy="5341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69875" lvl="0" marL="27432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ct val="100000"/>
              <a:buFont typeface="Noto Sans Symbols"/>
              <a:buChar char="●"/>
            </a:pPr>
            <a:r>
              <a:rPr lang="en-US" sz="2400">
                <a:latin typeface="Constantia"/>
                <a:ea typeface="Constantia"/>
                <a:cs typeface="Constantia"/>
                <a:sym typeface="Constantia"/>
              </a:rPr>
              <a:t>Descontrol grupal.</a:t>
            </a:r>
          </a:p>
          <a:p>
            <a:pPr indent="-269875" lvl="0" marL="274320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ct val="100000"/>
              <a:buFont typeface="Noto Sans Symbols"/>
              <a:buChar char="●"/>
            </a:pPr>
            <a:r>
              <a:rPr lang="en-US" sz="2400">
                <a:latin typeface="Constantia"/>
                <a:ea typeface="Constantia"/>
                <a:cs typeface="Constantia"/>
                <a:sym typeface="Constantia"/>
              </a:rPr>
              <a:t>Falta de atención por parte de los alumnos al término de las actividades que se realizan con los recursos tecnológicos.</a:t>
            </a:r>
          </a:p>
          <a:p>
            <a:pPr indent="-269875" lvl="0" marL="274320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ct val="100000"/>
              <a:buFont typeface="Noto Sans Symbols"/>
              <a:buChar char="●"/>
            </a:pPr>
            <a:r>
              <a:rPr lang="en-US" sz="2400">
                <a:latin typeface="Constantia"/>
                <a:ea typeface="Constantia"/>
                <a:cs typeface="Constantia"/>
                <a:sym typeface="Constantia"/>
              </a:rPr>
              <a:t>No eligen adecuadamente los recursos que requieren, es decir las paginas web o el material es poco llamativo a pesar de ser  tecnológico.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ctrTitle"/>
          </p:nvPr>
        </p:nvSpPr>
        <p:spPr>
          <a:xfrm>
            <a:off x="1624625" y="974400"/>
            <a:ext cx="6331500" cy="2055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Jardìn de Niños 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“Micaela Perez”</a:t>
            </a: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b="17580" l="0" r="0" t="0"/>
          <a:stretch/>
        </p:blipFill>
        <p:spPr>
          <a:xfrm>
            <a:off x="1617700" y="3256600"/>
            <a:ext cx="5908600" cy="273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457200" y="1765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Jardín de niños Micaela Perez.</a:t>
            </a:r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238650" y="1234500"/>
            <a:ext cx="8905500" cy="438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-US"/>
              <a:t>En la </a:t>
            </a:r>
            <a:r>
              <a:rPr lang="en-US"/>
              <a:t>institución</a:t>
            </a:r>
            <a:r>
              <a:rPr lang="en-US"/>
              <a:t> no se cuenta con clase de computaciòn; debido a esto el jardín no cuenta con computadoras, en buen estado.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El jardín cuenta con pantalla plasma, grabadoras, </a:t>
            </a:r>
            <a:r>
              <a:rPr lang="en-US"/>
              <a:t>extensiones</a:t>
            </a:r>
            <a:r>
              <a:rPr lang="en-US"/>
              <a:t>, bocinas, </a:t>
            </a:r>
            <a:r>
              <a:rPr lang="en-US"/>
              <a:t>cañón</a:t>
            </a:r>
            <a:r>
              <a:rPr lang="en-US"/>
              <a:t> y una laptop </a:t>
            </a:r>
            <a:r>
              <a:rPr lang="en-US"/>
              <a:t>también</a:t>
            </a:r>
            <a:r>
              <a:rPr lang="en-US"/>
              <a:t> cuenta con internet.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Los salones cuentan con ventiladores y </a:t>
            </a:r>
            <a:r>
              <a:rPr lang="en-US"/>
              <a:t>lámparas</a:t>
            </a:r>
            <a:r>
              <a:rPr lang="en-US"/>
              <a:t> adecuadas para tener una buena luz.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-US"/>
              <a:t>Además</a:t>
            </a:r>
            <a:r>
              <a:rPr lang="en-US"/>
              <a:t> el </a:t>
            </a:r>
            <a:r>
              <a:rPr lang="en-US"/>
              <a:t>salón</a:t>
            </a:r>
            <a:r>
              <a:rPr lang="en-US"/>
              <a:t> </a:t>
            </a:r>
            <a:r>
              <a:rPr lang="en-US"/>
              <a:t>está</a:t>
            </a:r>
            <a:r>
              <a:rPr lang="en-US"/>
              <a:t> adornado </a:t>
            </a:r>
            <a:r>
              <a:rPr lang="en-US"/>
              <a:t>de acuerdo</a:t>
            </a:r>
            <a:r>
              <a:rPr lang="en-US"/>
              <a:t> al mes o ala fecha actual.</a:t>
            </a:r>
          </a:p>
          <a:p>
            <a:pPr indent="-228600" lvl="0" marL="457200">
              <a:spcBef>
                <a:spcPts val="0"/>
              </a:spcBef>
            </a:pPr>
            <a:r>
              <a:rPr lang="en-US"/>
              <a:t>Considero que aunque no tengan clase de </a:t>
            </a:r>
            <a:r>
              <a:rPr lang="en-US"/>
              <a:t>computación</a:t>
            </a:r>
            <a:r>
              <a:rPr lang="en-US"/>
              <a:t> los niños presentan una buena disciplina.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 b="14648" l="0" r="0" t="-29538"/>
          <a:stretch/>
        </p:blipFill>
        <p:spPr>
          <a:xfrm>
            <a:off x="152400" y="-369037"/>
            <a:ext cx="3532899" cy="432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4">
            <a:alphaModFix/>
          </a:blip>
          <a:srcRect b="37903" l="0" r="0" t="17899"/>
          <a:stretch/>
        </p:blipFill>
        <p:spPr>
          <a:xfrm>
            <a:off x="3882200" y="912825"/>
            <a:ext cx="3767825" cy="21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5">
            <a:alphaModFix/>
          </a:blip>
          <a:srcRect b="0" l="0" r="4589" t="10354"/>
          <a:stretch/>
        </p:blipFill>
        <p:spPr>
          <a:xfrm>
            <a:off x="4134600" y="3311424"/>
            <a:ext cx="2973500" cy="330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6">
            <a:alphaModFix/>
          </a:blip>
          <a:srcRect b="41462" l="0" r="0" t="0"/>
          <a:stretch/>
        </p:blipFill>
        <p:spPr>
          <a:xfrm>
            <a:off x="152400" y="4171950"/>
            <a:ext cx="3767835" cy="202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 rotWithShape="1">
          <a:blip r:embed="rId7">
            <a:alphaModFix/>
          </a:blip>
          <a:srcRect b="28491" l="57997" r="0" t="25397"/>
          <a:stretch/>
        </p:blipFill>
        <p:spPr>
          <a:xfrm>
            <a:off x="7322474" y="3956450"/>
            <a:ext cx="1703875" cy="148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>
            <p:ph type="title"/>
          </p:nvPr>
        </p:nvSpPr>
        <p:spPr>
          <a:xfrm>
            <a:off x="423600" y="-164826"/>
            <a:ext cx="8296800" cy="1007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Recursos </a:t>
            </a:r>
            <a:r>
              <a:rPr lang="en-US"/>
              <a:t>Tecnológicos</a:t>
            </a:r>
            <a:r>
              <a:rPr lang="en-US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1134350" y="-114950"/>
            <a:ext cx="7256100" cy="938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Ambiente Educativo.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850" y="574700"/>
            <a:ext cx="4508150" cy="28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250" y="3563100"/>
            <a:ext cx="4215249" cy="27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250" y="621025"/>
            <a:ext cx="4410451" cy="28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0899" y="3600550"/>
            <a:ext cx="4490700" cy="2526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406425" y="2409100"/>
            <a:ext cx="8296800" cy="2055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Jardin de Niños Anita del Bosque de Lopez.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533400" y="0"/>
            <a:ext cx="8229600" cy="990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  Anita del Bosque de López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457200" y="1174450"/>
            <a:ext cx="8229600" cy="5603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Playfair Display"/>
            </a:pP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Cuenta con 1 cañón para uso de todos los salones.</a:t>
            </a:r>
          </a:p>
          <a:p>
            <a:pPr indent="-419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Playfair Display"/>
            </a:pP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Tienen 1 grabadora pra uso de todos los salones y dos salones cuentan con su propia grabadora.</a:t>
            </a:r>
          </a:p>
          <a:p>
            <a:pPr indent="-419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Playfair Display"/>
            </a:pP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Cada educadora lleva su Laptop</a:t>
            </a:r>
          </a:p>
          <a:p>
            <a:pPr indent="-419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Playfair Display"/>
            </a:pP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No tienen clase de computación debido a que no cuentan con un centro de computo.</a:t>
            </a:r>
          </a:p>
          <a:p>
            <a:pPr indent="-419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Playfair Display"/>
            </a:pP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Poseen una sala de video, en la que tienen el </a:t>
            </a: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cañón</a:t>
            </a: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.</a:t>
            </a:r>
          </a:p>
          <a:p>
            <a:pPr indent="-419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Playfair Display"/>
            </a:pPr>
            <a:r>
              <a:rPr lang="en-US" sz="3000">
                <a:latin typeface="Playfair Display"/>
                <a:ea typeface="Playfair Display"/>
                <a:cs typeface="Playfair Display"/>
                <a:sym typeface="Playfair Display"/>
              </a:rPr>
              <a:t>Cuentan con una pantalla para uso exclusivo de la clase de ingles.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ctrTitle"/>
          </p:nvPr>
        </p:nvSpPr>
        <p:spPr>
          <a:xfrm>
            <a:off x="1036100" y="2246450"/>
            <a:ext cx="7765800" cy="285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/>
              <a:t>Jardìn de Niños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/>
              <a:t>	“Constituyentes de 1917”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03300" y="548766"/>
            <a:ext cx="8520600" cy="8529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800"/>
              <a:t>CONSTITUYENTES DE 1917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770400" y="1808700"/>
            <a:ext cx="7586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en-US" sz="3000"/>
              <a:t>Cuentan con 2 cañones uno en la sala de usos múltiples y otro que se puede trasladar a los salones.</a:t>
            </a:r>
          </a:p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en-US" sz="3000"/>
              <a:t>una computadora de escritorio en el aula de usos múltiples.</a:t>
            </a:r>
          </a:p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en-US" sz="3000"/>
              <a:t>una grabadora en cada salón</a:t>
            </a:r>
          </a:p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en-US" sz="3000"/>
              <a:t>cada maestra lleva su laptop</a:t>
            </a:r>
          </a:p>
          <a:p>
            <a:pPr indent="-419100" lvl="0" marL="457200" rtl="0">
              <a:spcBef>
                <a:spcPts val="0"/>
              </a:spcBef>
              <a:buSzPct val="100000"/>
              <a:buChar char="●"/>
            </a:pPr>
            <a:r>
              <a:rPr lang="en-US" sz="3000"/>
              <a:t>Cuentan con mini-split en cada aula</a:t>
            </a:r>
          </a:p>
          <a:p>
            <a:pPr indent="-419100" lvl="0" marL="457200" rtl="0">
              <a:spcBef>
                <a:spcPts val="0"/>
              </a:spcBef>
              <a:buChar char="●"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