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3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BB981-1E8C-464D-8FAC-40C936ED0FEE}" type="datetimeFigureOut">
              <a:rPr lang="es-MX" smtClean="0"/>
              <a:t>02/06/2017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83539-7AD6-43DD-B04B-887A5206E4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9898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BB981-1E8C-464D-8FAC-40C936ED0FEE}" type="datetimeFigureOut">
              <a:rPr lang="es-MX" smtClean="0"/>
              <a:t>02/06/2017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83539-7AD6-43DD-B04B-887A5206E4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9630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BB981-1E8C-464D-8FAC-40C936ED0FEE}" type="datetimeFigureOut">
              <a:rPr lang="es-MX" smtClean="0"/>
              <a:t>02/06/2017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83539-7AD6-43DD-B04B-887A5206E4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1218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BB981-1E8C-464D-8FAC-40C936ED0FEE}" type="datetimeFigureOut">
              <a:rPr lang="es-MX" smtClean="0"/>
              <a:t>02/06/2017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83539-7AD6-43DD-B04B-887A5206E4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418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BB981-1E8C-464D-8FAC-40C936ED0FEE}" type="datetimeFigureOut">
              <a:rPr lang="es-MX" smtClean="0"/>
              <a:t>02/06/2017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83539-7AD6-43DD-B04B-887A5206E4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1172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BB981-1E8C-464D-8FAC-40C936ED0FEE}" type="datetimeFigureOut">
              <a:rPr lang="es-MX" smtClean="0"/>
              <a:t>02/06/2017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83539-7AD6-43DD-B04B-887A5206E4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9040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BB981-1E8C-464D-8FAC-40C936ED0FEE}" type="datetimeFigureOut">
              <a:rPr lang="es-MX" smtClean="0"/>
              <a:t>02/06/2017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83539-7AD6-43DD-B04B-887A5206E4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0304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BB981-1E8C-464D-8FAC-40C936ED0FEE}" type="datetimeFigureOut">
              <a:rPr lang="es-MX" smtClean="0"/>
              <a:t>02/06/2017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83539-7AD6-43DD-B04B-887A5206E4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6609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BB981-1E8C-464D-8FAC-40C936ED0FEE}" type="datetimeFigureOut">
              <a:rPr lang="es-MX" smtClean="0"/>
              <a:t>02/06/2017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83539-7AD6-43DD-B04B-887A5206E4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9384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BB981-1E8C-464D-8FAC-40C936ED0FEE}" type="datetimeFigureOut">
              <a:rPr lang="es-MX" smtClean="0"/>
              <a:t>02/06/2017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83539-7AD6-43DD-B04B-887A5206E4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5148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BB981-1E8C-464D-8FAC-40C936ED0FEE}" type="datetimeFigureOut">
              <a:rPr lang="es-MX" smtClean="0"/>
              <a:t>02/06/2017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83539-7AD6-43DD-B04B-887A5206E4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801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BB981-1E8C-464D-8FAC-40C936ED0FEE}" type="datetimeFigureOut">
              <a:rPr lang="es-MX" smtClean="0"/>
              <a:t>02/06/2017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83539-7AD6-43DD-B04B-887A5206E4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9942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1412776"/>
            <a:ext cx="7772400" cy="1830065"/>
          </a:xfrm>
        </p:spPr>
        <p:txBody>
          <a:bodyPr>
            <a:normAutofit fontScale="90000"/>
          </a:bodyPr>
          <a:lstStyle/>
          <a:p>
            <a:r>
              <a:rPr lang="es-MX" b="1" cap="all" dirty="0">
                <a:solidFill>
                  <a:schemeClr val="accent4"/>
                </a:solidFill>
              </a:rPr>
              <a:t>REFLEXIONES PARA LA FORMACIÓN DE UNA CONCIENCIA HISTÓRICA</a:t>
            </a:r>
            <a:r>
              <a:rPr lang="es-MX" dirty="0">
                <a:solidFill>
                  <a:schemeClr val="accent4"/>
                </a:solidFill>
              </a:rPr>
              <a:t/>
            </a:r>
            <a:br>
              <a:rPr lang="es-MX" dirty="0">
                <a:solidFill>
                  <a:schemeClr val="accent4"/>
                </a:solidFill>
              </a:rPr>
            </a:br>
            <a:r>
              <a:rPr lang="es-MX" sz="2700" b="1" dirty="0">
                <a:solidFill>
                  <a:schemeClr val="accent4"/>
                </a:solidFill>
              </a:rPr>
              <a:t>Luz Elena Galván </a:t>
            </a:r>
            <a:r>
              <a:rPr lang="es-MX" sz="2700" b="1" dirty="0" err="1">
                <a:solidFill>
                  <a:schemeClr val="accent4"/>
                </a:solidFill>
              </a:rPr>
              <a:t>Lafarga</a:t>
            </a:r>
            <a:r>
              <a:rPr lang="es-MX" sz="2700" b="1" dirty="0">
                <a:solidFill>
                  <a:schemeClr val="accent4"/>
                </a:solidFill>
              </a:rPr>
              <a:t>.</a:t>
            </a:r>
            <a:r>
              <a:rPr lang="es-MX" b="1" dirty="0"/>
              <a:t/>
            </a:r>
            <a:br>
              <a:rPr lang="es-MX" b="1" dirty="0"/>
            </a:b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b="1" dirty="0" smtClean="0">
                <a:solidFill>
                  <a:schemeClr val="tx1"/>
                </a:solidFill>
              </a:rPr>
              <a:t>Rocío del Carmen Niño Martínez </a:t>
            </a:r>
          </a:p>
          <a:p>
            <a:r>
              <a:rPr lang="es-MX" b="1" dirty="0" smtClean="0">
                <a:solidFill>
                  <a:schemeClr val="tx1"/>
                </a:solidFill>
              </a:rPr>
              <a:t>#19</a:t>
            </a:r>
            <a:endParaRPr lang="es-MX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3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5904656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s-MX" sz="1600" dirty="0" smtClean="0">
                <a:latin typeface="Arial" pitchFamily="34" charset="0"/>
                <a:cs typeface="Arial" pitchFamily="34" charset="0"/>
              </a:rPr>
              <a:t>Luis </a:t>
            </a:r>
            <a:r>
              <a:rPr lang="es-MX" sz="1600" dirty="0">
                <a:latin typeface="Arial" pitchFamily="34" charset="0"/>
                <a:cs typeface="Arial" pitchFamily="34" charset="0"/>
              </a:rPr>
              <a:t>Villoro remarcó que la Historia no había entendido su objeto de estudio y hacía un llamado a esclarecer principios teóricos del oficio y su función 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social.</a:t>
            </a:r>
          </a:p>
          <a:p>
            <a:pPr algn="just">
              <a:lnSpc>
                <a:spcPct val="170000"/>
              </a:lnSpc>
            </a:pPr>
            <a:r>
              <a:rPr lang="es-MX" sz="1600" dirty="0">
                <a:latin typeface="Arial" pitchFamily="34" charset="0"/>
                <a:cs typeface="Arial" pitchFamily="34" charset="0"/>
              </a:rPr>
              <a:t>Luis González y González se alejó de la historia oficial, política y cargada de héroes, para hablar en un terreno más humano y cotidiano como el regional.</a:t>
            </a:r>
          </a:p>
          <a:p>
            <a:pPr algn="just">
              <a:lnSpc>
                <a:spcPct val="170000"/>
              </a:lnSpc>
            </a:pPr>
            <a:r>
              <a:rPr lang="es-MX" sz="1600" dirty="0">
                <a:latin typeface="Arial" pitchFamily="34" charset="0"/>
                <a:cs typeface="Arial" pitchFamily="34" charset="0"/>
              </a:rPr>
              <a:t>Vivian Hunter </a:t>
            </a:r>
            <a:r>
              <a:rPr lang="es-MX" sz="1600" dirty="0" err="1">
                <a:latin typeface="Arial" pitchFamily="34" charset="0"/>
                <a:cs typeface="Arial" pitchFamily="34" charset="0"/>
              </a:rPr>
              <a:t>Galbraith</a:t>
            </a:r>
            <a:r>
              <a:rPr lang="es-MX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señala que </a:t>
            </a:r>
            <a:r>
              <a:rPr lang="es-MX" sz="1600" dirty="0">
                <a:latin typeface="Arial" pitchFamily="34" charset="0"/>
                <a:cs typeface="Arial" pitchFamily="34" charset="0"/>
              </a:rPr>
              <a:t>la historia es un “conocimiento vivo, una conciencia del pasado común a educadores y educandos” y una búsqueda siempre cambiante, por lo que nuestra tarea consiste en “transmitir este sentido de cambio caleidoscópico al público”.</a:t>
            </a:r>
          </a:p>
          <a:p>
            <a:pPr algn="just">
              <a:lnSpc>
                <a:spcPct val="170000"/>
              </a:lnSpc>
            </a:pPr>
            <a:r>
              <a:rPr lang="es-MX" sz="1600" dirty="0">
                <a:latin typeface="Arial" pitchFamily="34" charset="0"/>
                <a:cs typeface="Arial" pitchFamily="34" charset="0"/>
              </a:rPr>
              <a:t>El primer paso para pensar históricamente es tener esa conciencia que permite captar lo permanente frente a lo transitorio.</a:t>
            </a:r>
          </a:p>
          <a:p>
            <a:pPr algn="just">
              <a:lnSpc>
                <a:spcPct val="170000"/>
              </a:lnSpc>
            </a:pPr>
            <a:r>
              <a:rPr lang="es-MX" sz="1600" dirty="0">
                <a:latin typeface="Arial" pitchFamily="34" charset="0"/>
                <a:cs typeface="Arial" pitchFamily="34" charset="0"/>
              </a:rPr>
              <a:t>las líneas de tiempo y espacio histórico: sirven para representar desde el ciclo personal y familiar, hasta períodos históricos regionales, nacionales y mundiales. Su elaboración requiere manejo de información del período que se explicará, así como aplicación de operaciones matemáticas para mediciones de cada época.</a:t>
            </a:r>
          </a:p>
          <a:p>
            <a:pPr algn="just">
              <a:lnSpc>
                <a:spcPct val="170000"/>
              </a:lnSpc>
            </a:pPr>
            <a:r>
              <a:rPr lang="es-MX" sz="1600" dirty="0">
                <a:latin typeface="Arial" pitchFamily="34" charset="0"/>
                <a:cs typeface="Arial" pitchFamily="34" charset="0"/>
              </a:rPr>
              <a:t>El maestro selecciona y organiza la información a diferentes niveles, de acuerdo con los temas del programa y los intereses de sus alumnos</a:t>
            </a:r>
          </a:p>
        </p:txBody>
      </p:sp>
    </p:spTree>
    <p:extLst>
      <p:ext uri="{BB962C8B-B14F-4D97-AF65-F5344CB8AC3E}">
        <p14:creationId xmlns:p14="http://schemas.microsoft.com/office/powerpoint/2010/main" val="30721591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20</Words>
  <Application>Microsoft Office PowerPoint</Application>
  <PresentationFormat>Presentación en pantalla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REFLEXIONES PARA LA FORMACIÓN DE UNA CONCIENCIA HISTÓRICA Luz Elena Galván Lafarga.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REFLEXIONES PARA LA FORMACIÓN DE UNA CONCIENCIA HISTÓRICA Luz Elena Galván Lafarga. </dc:title>
  <dc:creator>ENEP</dc:creator>
  <cp:lastModifiedBy>ENEP</cp:lastModifiedBy>
  <cp:revision>1</cp:revision>
  <dcterms:created xsi:type="dcterms:W3CDTF">2017-06-02T15:28:12Z</dcterms:created>
  <dcterms:modified xsi:type="dcterms:W3CDTF">2017-06-02T15:36:45Z</dcterms:modified>
</cp:coreProperties>
</file>