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8" d="100"/>
          <a:sy n="78" d="100"/>
        </p:scale>
        <p:origin x="1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7D71AC2-DB58-42AE-870E-7F570741EB9C}" type="datetimeFigureOut">
              <a:rPr lang="es-MX" smtClean="0"/>
              <a:t>28/05/2017</a:t>
            </a:fld>
            <a:endParaRPr lang="es-MX"/>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s-MX"/>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141108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7D71AC2-DB58-42AE-870E-7F570741EB9C}" type="datetimeFigureOut">
              <a:rPr lang="es-MX" smtClean="0"/>
              <a:t>28/05/2017</a:t>
            </a:fld>
            <a:endParaRPr lang="es-MX"/>
          </a:p>
        </p:txBody>
      </p:sp>
      <p:sp>
        <p:nvSpPr>
          <p:cNvPr id="6" name="Footer Placeholder 5"/>
          <p:cNvSpPr>
            <a:spLocks noGrp="1"/>
          </p:cNvSpPr>
          <p:nvPr>
            <p:ph type="ftr" sz="quarter" idx="11"/>
          </p:nvPr>
        </p:nvSpPr>
        <p:spPr/>
        <p:txBody>
          <a:bodyPr/>
          <a:lstStyle/>
          <a:p>
            <a:endParaRPr lang="es-MX"/>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506655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D71AC2-DB58-42AE-870E-7F570741EB9C}" type="datetimeFigureOut">
              <a:rPr lang="es-MX" smtClean="0"/>
              <a:t>28/05/2017</a:t>
            </a:fld>
            <a:endParaRPr lang="es-MX"/>
          </a:p>
        </p:txBody>
      </p:sp>
      <p:sp>
        <p:nvSpPr>
          <p:cNvPr id="5" name="Footer Placeholder 4"/>
          <p:cNvSpPr>
            <a:spLocks noGrp="1"/>
          </p:cNvSpPr>
          <p:nvPr>
            <p:ph type="ftr" sz="quarter" idx="11"/>
          </p:nvPr>
        </p:nvSpPr>
        <p:spPr/>
        <p:txBody>
          <a:bodyPr/>
          <a:lstStyle/>
          <a:p>
            <a:endParaRPr lang="es-MX"/>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1877739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D71AC2-DB58-42AE-870E-7F570741EB9C}" type="datetimeFigureOut">
              <a:rPr lang="es-MX" smtClean="0"/>
              <a:t>28/05/2017</a:t>
            </a:fld>
            <a:endParaRPr lang="es-MX"/>
          </a:p>
        </p:txBody>
      </p:sp>
      <p:sp>
        <p:nvSpPr>
          <p:cNvPr id="5" name="Footer Placeholder 4"/>
          <p:cNvSpPr>
            <a:spLocks noGrp="1"/>
          </p:cNvSpPr>
          <p:nvPr>
            <p:ph type="ftr" sz="quarter" idx="11"/>
          </p:nvPr>
        </p:nvSpPr>
        <p:spPr/>
        <p:txBody>
          <a:bodyPr/>
          <a:lstStyle/>
          <a:p>
            <a:endParaRPr lang="es-MX"/>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180850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D71AC2-DB58-42AE-870E-7F570741EB9C}" type="datetimeFigureOut">
              <a:rPr lang="es-MX" smtClean="0"/>
              <a:t>28/05/2017</a:t>
            </a:fld>
            <a:endParaRPr lang="es-MX"/>
          </a:p>
        </p:txBody>
      </p:sp>
      <p:sp>
        <p:nvSpPr>
          <p:cNvPr id="5" name="Footer Placeholder 4"/>
          <p:cNvSpPr>
            <a:spLocks noGrp="1"/>
          </p:cNvSpPr>
          <p:nvPr>
            <p:ph type="ftr" sz="quarter" idx="11"/>
          </p:nvPr>
        </p:nvSpPr>
        <p:spPr/>
        <p:txBody>
          <a:bodyPr/>
          <a:lstStyle/>
          <a:p>
            <a:endParaRPr lang="es-MX"/>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861672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7D71AC2-DB58-42AE-870E-7F570741EB9C}" type="datetimeFigureOut">
              <a:rPr lang="es-MX" smtClean="0"/>
              <a:t>28/05/2017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534576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7D71AC2-DB58-42AE-870E-7F570741EB9C}" type="datetimeFigureOut">
              <a:rPr lang="es-MX" smtClean="0"/>
              <a:t>28/05/2017</a:t>
            </a:fld>
            <a:endParaRPr lang="es-MX"/>
          </a:p>
        </p:txBody>
      </p:sp>
      <p:sp>
        <p:nvSpPr>
          <p:cNvPr id="8" name="Footer Placeholder 7"/>
          <p:cNvSpPr>
            <a:spLocks noGrp="1"/>
          </p:cNvSpPr>
          <p:nvPr>
            <p:ph type="ftr" sz="quarter" idx="11"/>
          </p:nvPr>
        </p:nvSpPr>
        <p:spPr>
          <a:xfrm>
            <a:off x="561111" y="6391838"/>
            <a:ext cx="3644282" cy="304801"/>
          </a:xfrm>
        </p:spPr>
        <p:txBody>
          <a:bodyPr/>
          <a:lstStyle/>
          <a:p>
            <a:endParaRPr lang="es-MX"/>
          </a:p>
        </p:txBody>
      </p:sp>
      <p:sp>
        <p:nvSpPr>
          <p:cNvPr id="9" name="Slide Number Placeholder 8"/>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02792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7D71AC2-DB58-42AE-870E-7F570741EB9C}" type="datetimeFigureOut">
              <a:rPr lang="es-MX" smtClean="0"/>
              <a:t>28/05/2017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315525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7D71AC2-DB58-42AE-870E-7F570741EB9C}" type="datetimeFigureOut">
              <a:rPr lang="es-MX" smtClean="0"/>
              <a:t>28/05/2017</a:t>
            </a:fld>
            <a:endParaRPr lang="es-MX"/>
          </a:p>
        </p:txBody>
      </p:sp>
      <p:sp>
        <p:nvSpPr>
          <p:cNvPr id="5" name="Footer Placeholder 4"/>
          <p:cNvSpPr>
            <a:spLocks noGrp="1"/>
          </p:cNvSpPr>
          <p:nvPr>
            <p:ph type="ftr" sz="quarter" idx="11"/>
          </p:nvPr>
        </p:nvSpPr>
        <p:spPr/>
        <p:txBody>
          <a:bodyPr/>
          <a:lstStyle/>
          <a:p>
            <a:endParaRPr lang="es-MX"/>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828563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7D71AC2-DB58-42AE-870E-7F570741EB9C}" type="datetimeFigureOut">
              <a:rPr lang="es-MX" smtClean="0"/>
              <a:t>28/05/2017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1835148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D71AC2-DB58-42AE-870E-7F570741EB9C}" type="datetimeFigureOut">
              <a:rPr lang="es-MX" smtClean="0"/>
              <a:t>28/05/2017</a:t>
            </a:fld>
            <a:endParaRPr lang="es-MX"/>
          </a:p>
        </p:txBody>
      </p:sp>
      <p:sp>
        <p:nvSpPr>
          <p:cNvPr id="5" name="Footer Placeholder 4"/>
          <p:cNvSpPr>
            <a:spLocks noGrp="1"/>
          </p:cNvSpPr>
          <p:nvPr>
            <p:ph type="ftr" sz="quarter" idx="11"/>
          </p:nvPr>
        </p:nvSpPr>
        <p:spPr/>
        <p:txBody>
          <a:bodyPr/>
          <a:lstStyle/>
          <a:p>
            <a:endParaRPr lang="es-MX"/>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40731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7D71AC2-DB58-42AE-870E-7F570741EB9C}" type="datetimeFigureOut">
              <a:rPr lang="es-MX" smtClean="0"/>
              <a:t>28/05/2017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617639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7D71AC2-DB58-42AE-870E-7F570741EB9C}" type="datetimeFigureOut">
              <a:rPr lang="es-MX" smtClean="0"/>
              <a:t>28/05/2017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106383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7D71AC2-DB58-42AE-870E-7F570741EB9C}" type="datetimeFigureOut">
              <a:rPr lang="es-MX" smtClean="0"/>
              <a:t>28/05/2017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4126811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71AC2-DB58-42AE-870E-7F570741EB9C}" type="datetimeFigureOut">
              <a:rPr lang="es-MX" smtClean="0"/>
              <a:t>28/05/2017</a:t>
            </a:fld>
            <a:endParaRPr lang="es-MX"/>
          </a:p>
        </p:txBody>
      </p:sp>
      <p:sp>
        <p:nvSpPr>
          <p:cNvPr id="3" name="Footer Placeholder 2"/>
          <p:cNvSpPr>
            <a:spLocks noGrp="1"/>
          </p:cNvSpPr>
          <p:nvPr>
            <p:ph type="ftr" sz="quarter" idx="11"/>
          </p:nvPr>
        </p:nvSpPr>
        <p:spPr/>
        <p:txBody>
          <a:bodyPr/>
          <a:lstStyle/>
          <a:p>
            <a:endParaRPr lang="es-MX"/>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1702025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7D71AC2-DB58-42AE-870E-7F570741EB9C}" type="datetimeFigureOut">
              <a:rPr lang="es-MX" smtClean="0"/>
              <a:t>28/05/2017</a:t>
            </a:fld>
            <a:endParaRPr lang="es-MX"/>
          </a:p>
        </p:txBody>
      </p:sp>
      <p:sp>
        <p:nvSpPr>
          <p:cNvPr id="6" name="Footer Placeholder 5"/>
          <p:cNvSpPr>
            <a:spLocks noGrp="1"/>
          </p:cNvSpPr>
          <p:nvPr>
            <p:ph type="ftr" sz="quarter" idx="11"/>
          </p:nvPr>
        </p:nvSpPr>
        <p:spPr/>
        <p:txBody>
          <a:bodyPr/>
          <a:lstStyle/>
          <a:p>
            <a:endParaRPr lang="es-MX"/>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3472442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smtClean="0"/>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7D71AC2-DB58-42AE-870E-7F570741EB9C}" type="datetimeFigureOut">
              <a:rPr lang="es-MX" smtClean="0"/>
              <a:t>28/05/2017</a:t>
            </a:fld>
            <a:endParaRPr lang="es-MX"/>
          </a:p>
        </p:txBody>
      </p:sp>
      <p:sp>
        <p:nvSpPr>
          <p:cNvPr id="6" name="Footer Placeholder 5"/>
          <p:cNvSpPr>
            <a:spLocks noGrp="1"/>
          </p:cNvSpPr>
          <p:nvPr>
            <p:ph type="ftr" sz="quarter" idx="11"/>
          </p:nvPr>
        </p:nvSpPr>
        <p:spPr/>
        <p:txBody>
          <a:bodyPr/>
          <a:lstStyle/>
          <a:p>
            <a:endParaRPr lang="es-MX"/>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351214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7D71AC2-DB58-42AE-870E-7F570741EB9C}" type="datetimeFigureOut">
              <a:rPr lang="es-MX" smtClean="0"/>
              <a:t>28/05/2017</a:t>
            </a:fld>
            <a:endParaRPr lang="es-MX"/>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s-MX"/>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C510BBA-F4AB-43B4-BA75-B0EB6FC694E4}" type="slidenum">
              <a:rPr lang="es-MX" smtClean="0"/>
              <a:t>‹Nº›</a:t>
            </a:fld>
            <a:endParaRPr lang="es-MX"/>
          </a:p>
        </p:txBody>
      </p:sp>
    </p:spTree>
    <p:extLst>
      <p:ext uri="{BB962C8B-B14F-4D97-AF65-F5344CB8AC3E}">
        <p14:creationId xmlns:p14="http://schemas.microsoft.com/office/powerpoint/2010/main" val="3323118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b="1" cap="all" dirty="0"/>
              <a:t>REFLEXIONES PARA LA FORMACIÓN DE UNA CONCIENCIA HISTÓRICA</a:t>
            </a:r>
            <a:r>
              <a:rPr lang="es-MX" dirty="0"/>
              <a:t/>
            </a:r>
            <a:br>
              <a:rPr lang="es-MX" dirty="0"/>
            </a:br>
            <a:endParaRPr lang="es-MX" dirty="0"/>
          </a:p>
        </p:txBody>
      </p:sp>
      <p:sp>
        <p:nvSpPr>
          <p:cNvPr id="3" name="Subtítulo 2"/>
          <p:cNvSpPr>
            <a:spLocks noGrp="1"/>
          </p:cNvSpPr>
          <p:nvPr>
            <p:ph type="subTitle" idx="1"/>
          </p:nvPr>
        </p:nvSpPr>
        <p:spPr>
          <a:xfrm>
            <a:off x="7729728" y="4777380"/>
            <a:ext cx="3755136" cy="861420"/>
          </a:xfrm>
        </p:spPr>
        <p:txBody>
          <a:bodyPr/>
          <a:lstStyle/>
          <a:p>
            <a:r>
              <a:rPr lang="es-MX" b="1" dirty="0"/>
              <a:t>Luz Elena Galván </a:t>
            </a:r>
            <a:r>
              <a:rPr lang="es-MX" b="1" dirty="0" err="1"/>
              <a:t>Lafarga</a:t>
            </a:r>
            <a:r>
              <a:rPr lang="es-MX" b="1" dirty="0"/>
              <a:t>.</a:t>
            </a:r>
            <a:endParaRPr lang="es-MX" dirty="0"/>
          </a:p>
        </p:txBody>
      </p:sp>
    </p:spTree>
    <p:extLst>
      <p:ext uri="{BB962C8B-B14F-4D97-AF65-F5344CB8AC3E}">
        <p14:creationId xmlns:p14="http://schemas.microsoft.com/office/powerpoint/2010/main" val="370566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90016" y="2231136"/>
            <a:ext cx="10850880" cy="4401205"/>
          </a:xfrm>
          <a:prstGeom prst="rect">
            <a:avLst/>
          </a:prstGeom>
          <a:noFill/>
        </p:spPr>
        <p:txBody>
          <a:bodyPr wrap="square" rtlCol="0">
            <a:spAutoFit/>
          </a:bodyPr>
          <a:lstStyle/>
          <a:p>
            <a:r>
              <a:rPr lang="es-MX" sz="2000" b="1" dirty="0"/>
              <a:t>-</a:t>
            </a:r>
            <a:r>
              <a:rPr lang="es-MX" sz="2000" b="1" dirty="0" smtClean="0"/>
              <a:t>Vivian </a:t>
            </a:r>
            <a:r>
              <a:rPr lang="es-MX" sz="2000" b="1" dirty="0"/>
              <a:t>Hunter </a:t>
            </a:r>
            <a:r>
              <a:rPr lang="es-MX" sz="2000" b="1" dirty="0" err="1"/>
              <a:t>Galbraith</a:t>
            </a:r>
            <a:r>
              <a:rPr lang="es-MX" sz="2000" b="1" dirty="0"/>
              <a:t> </a:t>
            </a:r>
            <a:r>
              <a:rPr lang="es-MX" sz="2000" b="1" dirty="0" smtClean="0"/>
              <a:t>señala que </a:t>
            </a:r>
            <a:r>
              <a:rPr lang="es-MX" sz="2000" b="1" dirty="0"/>
              <a:t>la historia es un </a:t>
            </a:r>
            <a:r>
              <a:rPr lang="es-MX" sz="2000" b="1" dirty="0" smtClean="0"/>
              <a:t>conocimiento </a:t>
            </a:r>
            <a:r>
              <a:rPr lang="es-MX" sz="2000" b="1" dirty="0"/>
              <a:t>vivo, una conciencia del pasado común a educadores y </a:t>
            </a:r>
            <a:r>
              <a:rPr lang="es-MX" sz="2000" b="1" dirty="0" smtClean="0"/>
              <a:t>educandos </a:t>
            </a:r>
            <a:r>
              <a:rPr lang="es-MX" sz="2000" b="1" dirty="0"/>
              <a:t>y una búsqueda siempre cambiante, </a:t>
            </a:r>
            <a:endParaRPr lang="es-MX" sz="2000" b="1" dirty="0" smtClean="0"/>
          </a:p>
          <a:p>
            <a:endParaRPr lang="es-MX" sz="2000" b="1" dirty="0"/>
          </a:p>
          <a:p>
            <a:r>
              <a:rPr lang="es-MX" sz="2000" b="1" dirty="0" smtClean="0"/>
              <a:t>-La </a:t>
            </a:r>
            <a:r>
              <a:rPr lang="es-MX" sz="2000" b="1" dirty="0"/>
              <a:t>corriente de Los </a:t>
            </a:r>
            <a:r>
              <a:rPr lang="es-MX" sz="2000" b="1" dirty="0" err="1" smtClean="0"/>
              <a:t>Annales</a:t>
            </a:r>
            <a:r>
              <a:rPr lang="es-MX" sz="2000" b="1" dirty="0" smtClean="0"/>
              <a:t> es</a:t>
            </a:r>
            <a:r>
              <a:rPr lang="es-MX" sz="2000" b="1" dirty="0"/>
              <a:t> iniciada por Marc </a:t>
            </a:r>
            <a:r>
              <a:rPr lang="es-MX" sz="2000" b="1" dirty="0" err="1"/>
              <a:t>Bloch</a:t>
            </a:r>
            <a:r>
              <a:rPr lang="es-MX" sz="2000" b="1" dirty="0"/>
              <a:t> y </a:t>
            </a:r>
            <a:r>
              <a:rPr lang="es-MX" sz="2000" b="1" dirty="0" err="1"/>
              <a:t>Lucien</a:t>
            </a:r>
            <a:r>
              <a:rPr lang="es-MX" sz="2000" b="1" dirty="0"/>
              <a:t> </a:t>
            </a:r>
            <a:r>
              <a:rPr lang="es-MX" sz="2000" b="1" dirty="0" err="1"/>
              <a:t>Fèbvre</a:t>
            </a:r>
            <a:r>
              <a:rPr lang="es-MX" sz="2000" b="1" dirty="0"/>
              <a:t> en </a:t>
            </a:r>
            <a:r>
              <a:rPr lang="es-MX" sz="2000" b="1" dirty="0" smtClean="0"/>
              <a:t>1929, </a:t>
            </a:r>
            <a:r>
              <a:rPr lang="es-MX" sz="2000" b="1" dirty="0"/>
              <a:t>abren una puerta para la enseñanza de la Historia porque permiten nuevos acercamientos teóricos y metodológicos</a:t>
            </a:r>
            <a:endParaRPr lang="es-MX" sz="2000" b="1" dirty="0" smtClean="0"/>
          </a:p>
          <a:p>
            <a:endParaRPr lang="es-MX" sz="2000" b="1" dirty="0"/>
          </a:p>
          <a:p>
            <a:r>
              <a:rPr lang="es-MX" sz="2000" b="1" dirty="0" smtClean="0"/>
              <a:t>-</a:t>
            </a:r>
            <a:r>
              <a:rPr lang="es-MX" sz="2000" b="1" dirty="0"/>
              <a:t>Para acercarnos a la enseñanza de </a:t>
            </a:r>
            <a:r>
              <a:rPr lang="es-MX" sz="2000" b="1" dirty="0" smtClean="0"/>
              <a:t>loa historia </a:t>
            </a:r>
            <a:r>
              <a:rPr lang="es-MX" sz="2000" b="1" dirty="0"/>
              <a:t>es necesario el anclaje de dos conceptos inseparables: tiempo y espacio. </a:t>
            </a:r>
            <a:endParaRPr lang="es-MX" sz="2000" b="1" dirty="0" smtClean="0"/>
          </a:p>
          <a:p>
            <a:endParaRPr lang="es-MX" sz="2000" b="1" dirty="0"/>
          </a:p>
          <a:p>
            <a:r>
              <a:rPr lang="es-MX" sz="2000" b="1" dirty="0" smtClean="0"/>
              <a:t>-El</a:t>
            </a:r>
            <a:r>
              <a:rPr lang="es-MX" sz="2000" b="1" dirty="0"/>
              <a:t> primer paso para pensar históricamente es tener esa conciencia que permite captar lo permanente frente a lo transitorio. </a:t>
            </a:r>
            <a:r>
              <a:rPr lang="es-MX" sz="2000" b="1" dirty="0" smtClean="0"/>
              <a:t>También destaca  </a:t>
            </a:r>
            <a:r>
              <a:rPr lang="es-MX" sz="2000" b="1" dirty="0"/>
              <a:t>la importancia la vida cotidiana, </a:t>
            </a:r>
            <a:r>
              <a:rPr lang="es-MX" sz="2000" b="1" dirty="0" smtClean="0"/>
              <a:t>en esta los alumnos se acercan a la historia que no esta escrita. </a:t>
            </a:r>
            <a:endParaRPr lang="es-MX" sz="2000" b="1" dirty="0"/>
          </a:p>
        </p:txBody>
      </p:sp>
    </p:spTree>
    <p:extLst>
      <p:ext uri="{BB962C8B-B14F-4D97-AF65-F5344CB8AC3E}">
        <p14:creationId xmlns:p14="http://schemas.microsoft.com/office/powerpoint/2010/main" val="2883370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682752" y="2243328"/>
            <a:ext cx="11167872" cy="4708981"/>
          </a:xfrm>
          <a:prstGeom prst="rect">
            <a:avLst/>
          </a:prstGeom>
          <a:noFill/>
        </p:spPr>
        <p:txBody>
          <a:bodyPr wrap="square" rtlCol="0">
            <a:spAutoFit/>
          </a:bodyPr>
          <a:lstStyle/>
          <a:p>
            <a:r>
              <a:rPr lang="es-MX" sz="2000" b="1" dirty="0" smtClean="0"/>
              <a:t>-Investigar sobre su vida cotidiana, la alimentación que comían los pueblos antes de la llegada de los españoles, como se combinaron alimentos, líneas del tiempo, espacio histórico, son actividades que su objetivo es comprender tiempo y espacio</a:t>
            </a:r>
          </a:p>
          <a:p>
            <a:endParaRPr lang="es-MX" sz="2000" b="1" dirty="0"/>
          </a:p>
          <a:p>
            <a:r>
              <a:rPr lang="es-MX" sz="2000" b="1" dirty="0" smtClean="0"/>
              <a:t>-El principal reto que se presenta es imaginar para crear una conciencia histórica en los alumnos. El maestro debe seleccionar y organizar la información  de acuerdo con los temas del programa y los intereses de los alumnos. </a:t>
            </a:r>
          </a:p>
          <a:p>
            <a:endParaRPr lang="es-MX" sz="2000" b="1" dirty="0"/>
          </a:p>
          <a:p>
            <a:r>
              <a:rPr lang="es-MX" sz="2000" b="1" dirty="0" smtClean="0"/>
              <a:t>-Diversos </a:t>
            </a:r>
            <a:r>
              <a:rPr lang="es-MX" sz="2000" b="1" dirty="0"/>
              <a:t>investigadores han insistido en reflexionar la Historia como ciencia social y determinar sus funciones. Entre ellos: Leopoldo Zea buscó la identificación de lo nacional; Luis Villoro remarcó que la Historia no había entendido su objeto de </a:t>
            </a:r>
            <a:r>
              <a:rPr lang="es-MX" sz="2000" b="1" dirty="0" smtClean="0"/>
              <a:t>estudio;</a:t>
            </a:r>
            <a:r>
              <a:rPr lang="es-MX" sz="2000" b="1" dirty="0"/>
              <a:t> finalmente, Luis González y González se alejó de la historia oficial, política y cargada de héroes, para hablar en un terreno más humano y cotidiano como el regional.</a:t>
            </a:r>
          </a:p>
          <a:p>
            <a:endParaRPr lang="es-MX" sz="2000" dirty="0"/>
          </a:p>
        </p:txBody>
      </p:sp>
    </p:spTree>
    <p:extLst>
      <p:ext uri="{BB962C8B-B14F-4D97-AF65-F5344CB8AC3E}">
        <p14:creationId xmlns:p14="http://schemas.microsoft.com/office/powerpoint/2010/main" val="3315819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Sala de reuniones 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28</TotalTime>
  <Words>102</Words>
  <Application>Microsoft Office PowerPoint</Application>
  <PresentationFormat>Panorámica</PresentationFormat>
  <Paragraphs>14</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Century Gothic</vt:lpstr>
      <vt:lpstr>Wingdings 3</vt:lpstr>
      <vt:lpstr>Sala de reuniones Ion</vt:lpstr>
      <vt:lpstr>REFLEXIONES PARA LA FORMACIÓN DE UNA CONCIENCIA HISTÓRICA </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REFLEXIONES PARA LA FORMACIÓN DE UNA CONCIENCIA HISTÓRICA</dc:title>
  <dc:creator>DulceyDany</dc:creator>
  <cp:lastModifiedBy>DulceyDany</cp:lastModifiedBy>
  <cp:revision>4</cp:revision>
  <dcterms:created xsi:type="dcterms:W3CDTF">2017-05-28T19:37:41Z</dcterms:created>
  <dcterms:modified xsi:type="dcterms:W3CDTF">2017-05-28T20:06:22Z</dcterms:modified>
</cp:coreProperties>
</file>