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p:scale>
          <a:sx n="41" d="100"/>
          <a:sy n="41" d="100"/>
        </p:scale>
        <p:origin x="-1818" y="-81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6"/>
            <a:ext cx="103632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D7D71AC2-DB58-42AE-870E-7F570741EB9C}" type="datetimeFigureOut">
              <a:rPr lang="es-MX" smtClean="0"/>
              <a:t>30/05/2017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C510BBA-F4AB-43B4-BA75-B0EB6FC694E4}" type="slidenum">
              <a:rPr lang="es-MX" smtClean="0"/>
              <a:t>‹Nº›</a:t>
            </a:fld>
            <a:endParaRPr lang="es-MX"/>
          </a:p>
        </p:txBody>
      </p:sp>
    </p:spTree>
    <p:extLst>
      <p:ext uri="{BB962C8B-B14F-4D97-AF65-F5344CB8AC3E}">
        <p14:creationId xmlns:p14="http://schemas.microsoft.com/office/powerpoint/2010/main" val="3191403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D7D71AC2-DB58-42AE-870E-7F570741EB9C}" type="datetimeFigureOut">
              <a:rPr lang="es-MX" smtClean="0"/>
              <a:t>30/05/2017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C510BBA-F4AB-43B4-BA75-B0EB6FC694E4}" type="slidenum">
              <a:rPr lang="es-MX" smtClean="0"/>
              <a:t>‹Nº›</a:t>
            </a:fld>
            <a:endParaRPr lang="es-MX"/>
          </a:p>
        </p:txBody>
      </p:sp>
    </p:spTree>
    <p:extLst>
      <p:ext uri="{BB962C8B-B14F-4D97-AF65-F5344CB8AC3E}">
        <p14:creationId xmlns:p14="http://schemas.microsoft.com/office/powerpoint/2010/main" val="1843877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839200" y="274639"/>
            <a:ext cx="27432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609600" y="274639"/>
            <a:ext cx="80264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D7D71AC2-DB58-42AE-870E-7F570741EB9C}" type="datetimeFigureOut">
              <a:rPr lang="es-MX" smtClean="0"/>
              <a:t>30/05/2017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C510BBA-F4AB-43B4-BA75-B0EB6FC694E4}" type="slidenum">
              <a:rPr lang="es-MX" smtClean="0"/>
              <a:t>‹Nº›</a:t>
            </a:fld>
            <a:endParaRPr lang="es-MX"/>
          </a:p>
        </p:txBody>
      </p:sp>
    </p:spTree>
    <p:extLst>
      <p:ext uri="{BB962C8B-B14F-4D97-AF65-F5344CB8AC3E}">
        <p14:creationId xmlns:p14="http://schemas.microsoft.com/office/powerpoint/2010/main" val="2794045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D7D71AC2-DB58-42AE-870E-7F570741EB9C}" type="datetimeFigureOut">
              <a:rPr lang="es-MX" smtClean="0"/>
              <a:t>30/05/2017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C510BBA-F4AB-43B4-BA75-B0EB6FC694E4}" type="slidenum">
              <a:rPr lang="es-MX" smtClean="0"/>
              <a:t>‹Nº›</a:t>
            </a:fld>
            <a:endParaRPr lang="es-MX"/>
          </a:p>
        </p:txBody>
      </p:sp>
    </p:spTree>
    <p:extLst>
      <p:ext uri="{BB962C8B-B14F-4D97-AF65-F5344CB8AC3E}">
        <p14:creationId xmlns:p14="http://schemas.microsoft.com/office/powerpoint/2010/main" val="3311183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1"/>
            <a:ext cx="103632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7D71AC2-DB58-42AE-870E-7F570741EB9C}" type="datetimeFigureOut">
              <a:rPr lang="es-MX" smtClean="0"/>
              <a:t>30/05/2017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C510BBA-F4AB-43B4-BA75-B0EB6FC694E4}" type="slidenum">
              <a:rPr lang="es-MX" smtClean="0"/>
              <a:t>‹Nº›</a:t>
            </a:fld>
            <a:endParaRPr lang="es-MX"/>
          </a:p>
        </p:txBody>
      </p:sp>
    </p:spTree>
    <p:extLst>
      <p:ext uri="{BB962C8B-B14F-4D97-AF65-F5344CB8AC3E}">
        <p14:creationId xmlns:p14="http://schemas.microsoft.com/office/powerpoint/2010/main" val="4163189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D7D71AC2-DB58-42AE-870E-7F570741EB9C}" type="datetimeFigureOut">
              <a:rPr lang="es-MX" smtClean="0"/>
              <a:t>30/05/2017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C510BBA-F4AB-43B4-BA75-B0EB6FC694E4}" type="slidenum">
              <a:rPr lang="es-MX" smtClean="0"/>
              <a:t>‹Nº›</a:t>
            </a:fld>
            <a:endParaRPr lang="es-MX"/>
          </a:p>
        </p:txBody>
      </p:sp>
    </p:spTree>
    <p:extLst>
      <p:ext uri="{BB962C8B-B14F-4D97-AF65-F5344CB8AC3E}">
        <p14:creationId xmlns:p14="http://schemas.microsoft.com/office/powerpoint/2010/main" val="3488765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D7D71AC2-DB58-42AE-870E-7F570741EB9C}" type="datetimeFigureOut">
              <a:rPr lang="es-MX" smtClean="0"/>
              <a:t>30/05/2017</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4C510BBA-F4AB-43B4-BA75-B0EB6FC694E4}" type="slidenum">
              <a:rPr lang="es-MX" smtClean="0"/>
              <a:t>‹Nº›</a:t>
            </a:fld>
            <a:endParaRPr lang="es-MX"/>
          </a:p>
        </p:txBody>
      </p:sp>
    </p:spTree>
    <p:extLst>
      <p:ext uri="{BB962C8B-B14F-4D97-AF65-F5344CB8AC3E}">
        <p14:creationId xmlns:p14="http://schemas.microsoft.com/office/powerpoint/2010/main" val="2887596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D7D71AC2-DB58-42AE-870E-7F570741EB9C}" type="datetimeFigureOut">
              <a:rPr lang="es-MX" smtClean="0"/>
              <a:t>30/05/2017</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4C510BBA-F4AB-43B4-BA75-B0EB6FC694E4}" type="slidenum">
              <a:rPr lang="es-MX" smtClean="0"/>
              <a:t>‹Nº›</a:t>
            </a:fld>
            <a:endParaRPr lang="es-MX"/>
          </a:p>
        </p:txBody>
      </p:sp>
    </p:spTree>
    <p:extLst>
      <p:ext uri="{BB962C8B-B14F-4D97-AF65-F5344CB8AC3E}">
        <p14:creationId xmlns:p14="http://schemas.microsoft.com/office/powerpoint/2010/main" val="1353049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7D71AC2-DB58-42AE-870E-7F570741EB9C}" type="datetimeFigureOut">
              <a:rPr lang="es-MX" smtClean="0"/>
              <a:t>30/05/2017</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4C510BBA-F4AB-43B4-BA75-B0EB6FC694E4}" type="slidenum">
              <a:rPr lang="es-MX" smtClean="0"/>
              <a:t>‹Nº›</a:t>
            </a:fld>
            <a:endParaRPr lang="es-MX"/>
          </a:p>
        </p:txBody>
      </p:sp>
    </p:spTree>
    <p:extLst>
      <p:ext uri="{BB962C8B-B14F-4D97-AF65-F5344CB8AC3E}">
        <p14:creationId xmlns:p14="http://schemas.microsoft.com/office/powerpoint/2010/main" val="23944224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1" y="273050"/>
            <a:ext cx="4011084"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7D71AC2-DB58-42AE-870E-7F570741EB9C}" type="datetimeFigureOut">
              <a:rPr lang="es-MX" smtClean="0"/>
              <a:t>30/05/2017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C510BBA-F4AB-43B4-BA75-B0EB6FC694E4}" type="slidenum">
              <a:rPr lang="es-MX" smtClean="0"/>
              <a:t>‹Nº›</a:t>
            </a:fld>
            <a:endParaRPr lang="es-MX"/>
          </a:p>
        </p:txBody>
      </p:sp>
    </p:spTree>
    <p:extLst>
      <p:ext uri="{BB962C8B-B14F-4D97-AF65-F5344CB8AC3E}">
        <p14:creationId xmlns:p14="http://schemas.microsoft.com/office/powerpoint/2010/main" val="3122328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7D71AC2-DB58-42AE-870E-7F570741EB9C}" type="datetimeFigureOut">
              <a:rPr lang="es-MX" smtClean="0"/>
              <a:t>30/05/2017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C510BBA-F4AB-43B4-BA75-B0EB6FC694E4}" type="slidenum">
              <a:rPr lang="es-MX" smtClean="0"/>
              <a:t>‹Nº›</a:t>
            </a:fld>
            <a:endParaRPr lang="es-MX"/>
          </a:p>
        </p:txBody>
      </p:sp>
    </p:spTree>
    <p:extLst>
      <p:ext uri="{BB962C8B-B14F-4D97-AF65-F5344CB8AC3E}">
        <p14:creationId xmlns:p14="http://schemas.microsoft.com/office/powerpoint/2010/main" val="2052338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7030A0">
                <a:alpha val="47000"/>
              </a:srgbClr>
            </a:gs>
            <a:gs pos="50000">
              <a:schemeClr val="accent4">
                <a:lumMod val="60000"/>
                <a:lumOff val="4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D71AC2-DB58-42AE-870E-7F570741EB9C}" type="datetimeFigureOut">
              <a:rPr lang="es-MX" smtClean="0"/>
              <a:t>30/05/2017</a:t>
            </a:fld>
            <a:endParaRPr lang="es-MX"/>
          </a:p>
        </p:txBody>
      </p:sp>
      <p:sp>
        <p:nvSpPr>
          <p:cNvPr id="5" name="4 Marcador de pie de página"/>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510BBA-F4AB-43B4-BA75-B0EB6FC694E4}" type="slidenum">
              <a:rPr lang="es-MX" smtClean="0"/>
              <a:t>‹Nº›</a:t>
            </a:fld>
            <a:endParaRPr lang="es-MX"/>
          </a:p>
        </p:txBody>
      </p:sp>
    </p:spTree>
    <p:extLst>
      <p:ext uri="{BB962C8B-B14F-4D97-AF65-F5344CB8AC3E}">
        <p14:creationId xmlns:p14="http://schemas.microsoft.com/office/powerpoint/2010/main" val="3718940264"/>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ctrTitle"/>
          </p:nvPr>
        </p:nvSpPr>
        <p:spPr>
          <a:xfrm>
            <a:off x="914400" y="1289538"/>
            <a:ext cx="10363200" cy="2310913"/>
          </a:xfrm>
        </p:spPr>
        <p:txBody>
          <a:bodyPr>
            <a:normAutofit fontScale="90000"/>
          </a:bodyPr>
          <a:lstStyle/>
          <a:p>
            <a:r>
              <a:rPr lang="es-MX" sz="6000" b="1" cap="all" dirty="0">
                <a:effectLst>
                  <a:outerShdw blurRad="38100" dist="38100" dir="2700000" algn="tl">
                    <a:srgbClr val="000000">
                      <a:alpha val="43137"/>
                    </a:srgbClr>
                  </a:outerShdw>
                </a:effectLst>
              </a:rPr>
              <a:t>REFLEXIONES PARA LA FORMACIÓN DE UNA CONCIENCIA </a:t>
            </a:r>
            <a:r>
              <a:rPr lang="es-MX" sz="6000" b="1" cap="all" dirty="0" smtClean="0">
                <a:effectLst>
                  <a:outerShdw blurRad="38100" dist="38100" dir="2700000" algn="tl">
                    <a:srgbClr val="000000">
                      <a:alpha val="43137"/>
                    </a:srgbClr>
                  </a:outerShdw>
                </a:effectLst>
              </a:rPr>
              <a:t>HISTÓRICA.</a:t>
            </a:r>
            <a:r>
              <a:rPr lang="es-MX" dirty="0"/>
              <a:t/>
            </a:r>
            <a:br>
              <a:rPr lang="es-MX" dirty="0"/>
            </a:br>
            <a:endParaRPr lang="es-MX" dirty="0"/>
          </a:p>
        </p:txBody>
      </p:sp>
      <p:sp>
        <p:nvSpPr>
          <p:cNvPr id="3" name="Subtítulo 2"/>
          <p:cNvSpPr>
            <a:spLocks noGrp="1"/>
          </p:cNvSpPr>
          <p:nvPr>
            <p:ph type="subTitle" idx="1"/>
          </p:nvPr>
        </p:nvSpPr>
        <p:spPr>
          <a:xfrm>
            <a:off x="7729728" y="4777380"/>
            <a:ext cx="3755136" cy="861420"/>
          </a:xfrm>
        </p:spPr>
        <p:txBody>
          <a:bodyPr>
            <a:noAutofit/>
          </a:bodyPr>
          <a:lstStyle/>
          <a:p>
            <a:r>
              <a:rPr lang="es-MX" sz="3600" b="1" dirty="0">
                <a:solidFill>
                  <a:schemeClr val="tx1"/>
                </a:solidFill>
              </a:rPr>
              <a:t>Luz Elena Galván </a:t>
            </a:r>
            <a:r>
              <a:rPr lang="es-MX" sz="3600" b="1" dirty="0" err="1">
                <a:solidFill>
                  <a:schemeClr val="tx1"/>
                </a:solidFill>
              </a:rPr>
              <a:t>Lafarga</a:t>
            </a:r>
            <a:r>
              <a:rPr lang="es-MX" sz="3600" b="1" dirty="0">
                <a:solidFill>
                  <a:schemeClr val="tx1"/>
                </a:solidFill>
              </a:rPr>
              <a:t>.</a:t>
            </a:r>
            <a:endParaRPr lang="es-MX" sz="3600" dirty="0">
              <a:solidFill>
                <a:schemeClr val="tx1"/>
              </a:solidFill>
            </a:endParaRPr>
          </a:p>
        </p:txBody>
      </p:sp>
    </p:spTree>
    <p:extLst>
      <p:ext uri="{BB962C8B-B14F-4D97-AF65-F5344CB8AC3E}">
        <p14:creationId xmlns:p14="http://schemas.microsoft.com/office/powerpoint/2010/main" val="3705661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uadroTexto 2"/>
          <p:cNvSpPr txBox="1"/>
          <p:nvPr/>
        </p:nvSpPr>
        <p:spPr>
          <a:xfrm>
            <a:off x="304799" y="24757"/>
            <a:ext cx="11629291" cy="6555641"/>
          </a:xfrm>
          <a:prstGeom prst="rect">
            <a:avLst/>
          </a:prstGeom>
          <a:noFill/>
        </p:spPr>
        <p:txBody>
          <a:bodyPr wrap="square" rtlCol="0">
            <a:spAutoFit/>
          </a:bodyPr>
          <a:lstStyle/>
          <a:p>
            <a:pPr algn="just"/>
            <a:r>
              <a:rPr lang="es-MX" sz="2800" b="1" dirty="0"/>
              <a:t>-</a:t>
            </a:r>
            <a:r>
              <a:rPr lang="es-MX" sz="2800" b="1" dirty="0" smtClean="0"/>
              <a:t>Vivian </a:t>
            </a:r>
            <a:r>
              <a:rPr lang="es-MX" sz="2800" b="1" dirty="0"/>
              <a:t>Hunter </a:t>
            </a:r>
            <a:r>
              <a:rPr lang="es-MX" sz="2800" b="1" dirty="0" err="1"/>
              <a:t>Galbraith</a:t>
            </a:r>
            <a:r>
              <a:rPr lang="es-MX" sz="2800" b="1" dirty="0"/>
              <a:t> </a:t>
            </a:r>
            <a:r>
              <a:rPr lang="es-MX" sz="2800" b="1" dirty="0" smtClean="0"/>
              <a:t>señala que </a:t>
            </a:r>
            <a:r>
              <a:rPr lang="es-MX" sz="2800" b="1" dirty="0"/>
              <a:t>la historia es un </a:t>
            </a:r>
            <a:r>
              <a:rPr lang="es-MX" sz="2800" b="1" dirty="0" smtClean="0"/>
              <a:t>conocimiento </a:t>
            </a:r>
            <a:r>
              <a:rPr lang="es-MX" sz="2800" b="1" dirty="0"/>
              <a:t>vivo, una conciencia del pasado común a educadores y </a:t>
            </a:r>
            <a:r>
              <a:rPr lang="es-MX" sz="2800" b="1" dirty="0" smtClean="0"/>
              <a:t>educandos </a:t>
            </a:r>
            <a:r>
              <a:rPr lang="es-MX" sz="2800" b="1" dirty="0"/>
              <a:t>y una búsqueda siempre cambiante, </a:t>
            </a:r>
            <a:endParaRPr lang="es-MX" sz="2800" b="1" dirty="0" smtClean="0"/>
          </a:p>
          <a:p>
            <a:pPr algn="just"/>
            <a:endParaRPr lang="es-MX" sz="2800" b="1" dirty="0"/>
          </a:p>
          <a:p>
            <a:pPr algn="just"/>
            <a:r>
              <a:rPr lang="es-MX" sz="2800" b="1" dirty="0" smtClean="0"/>
              <a:t>-La </a:t>
            </a:r>
            <a:r>
              <a:rPr lang="es-MX" sz="2800" b="1" dirty="0"/>
              <a:t>corriente de Los </a:t>
            </a:r>
            <a:r>
              <a:rPr lang="es-MX" sz="2800" b="1" dirty="0" err="1" smtClean="0"/>
              <a:t>Annales</a:t>
            </a:r>
            <a:r>
              <a:rPr lang="es-MX" sz="2800" b="1" dirty="0" smtClean="0"/>
              <a:t> es</a:t>
            </a:r>
            <a:r>
              <a:rPr lang="es-MX" sz="2800" b="1" dirty="0"/>
              <a:t> iniciada por Marc </a:t>
            </a:r>
            <a:r>
              <a:rPr lang="es-MX" sz="2800" b="1" dirty="0" err="1"/>
              <a:t>Bloch</a:t>
            </a:r>
            <a:r>
              <a:rPr lang="es-MX" sz="2800" b="1" dirty="0"/>
              <a:t> y </a:t>
            </a:r>
            <a:r>
              <a:rPr lang="es-MX" sz="2800" b="1" dirty="0" err="1"/>
              <a:t>Lucien</a:t>
            </a:r>
            <a:r>
              <a:rPr lang="es-MX" sz="2800" b="1" dirty="0"/>
              <a:t> </a:t>
            </a:r>
            <a:r>
              <a:rPr lang="es-MX" sz="2800" b="1" dirty="0" err="1"/>
              <a:t>Fèbvre</a:t>
            </a:r>
            <a:r>
              <a:rPr lang="es-MX" sz="2800" b="1" dirty="0"/>
              <a:t> en </a:t>
            </a:r>
            <a:r>
              <a:rPr lang="es-MX" sz="2800" b="1" dirty="0" smtClean="0"/>
              <a:t>1929, </a:t>
            </a:r>
            <a:r>
              <a:rPr lang="es-MX" sz="2800" b="1" dirty="0"/>
              <a:t>abren una puerta para la enseñanza de la Historia porque permiten nuevos acercamientos teóricos y metodológicos</a:t>
            </a:r>
            <a:endParaRPr lang="es-MX" sz="2800" b="1" dirty="0" smtClean="0"/>
          </a:p>
          <a:p>
            <a:pPr algn="just"/>
            <a:endParaRPr lang="es-MX" sz="2800" b="1" dirty="0"/>
          </a:p>
          <a:p>
            <a:pPr algn="just"/>
            <a:r>
              <a:rPr lang="es-MX" sz="2800" b="1" dirty="0" smtClean="0"/>
              <a:t>-</a:t>
            </a:r>
            <a:r>
              <a:rPr lang="es-MX" sz="2800" b="1" dirty="0"/>
              <a:t>Para acercarnos a la enseñanza de </a:t>
            </a:r>
            <a:r>
              <a:rPr lang="es-MX" sz="2800" b="1" dirty="0" smtClean="0"/>
              <a:t>loa historia </a:t>
            </a:r>
            <a:r>
              <a:rPr lang="es-MX" sz="2800" b="1" dirty="0"/>
              <a:t>es necesario el anclaje de dos conceptos inseparables: tiempo y espacio. </a:t>
            </a:r>
            <a:endParaRPr lang="es-MX" sz="2800" b="1" dirty="0" smtClean="0"/>
          </a:p>
          <a:p>
            <a:pPr algn="just"/>
            <a:endParaRPr lang="es-MX" sz="2800" b="1" dirty="0"/>
          </a:p>
          <a:p>
            <a:pPr algn="just"/>
            <a:r>
              <a:rPr lang="es-MX" sz="2800" b="1" dirty="0" smtClean="0"/>
              <a:t>-El</a:t>
            </a:r>
            <a:r>
              <a:rPr lang="es-MX" sz="2800" b="1" dirty="0"/>
              <a:t> primer paso para pensar históricamente es tener esa conciencia que permite captar lo permanente frente a lo transitorio. </a:t>
            </a:r>
            <a:r>
              <a:rPr lang="es-MX" sz="2800" b="1" dirty="0" smtClean="0"/>
              <a:t>También destaca  </a:t>
            </a:r>
            <a:r>
              <a:rPr lang="es-MX" sz="2800" b="1" dirty="0"/>
              <a:t>la importancia la vida cotidiana, </a:t>
            </a:r>
            <a:r>
              <a:rPr lang="es-MX" sz="2800" b="1" dirty="0" smtClean="0"/>
              <a:t>en esta los alumnos se acercan a la historia que no esta escrita. </a:t>
            </a:r>
            <a:endParaRPr lang="es-MX" sz="2800" b="1" dirty="0"/>
          </a:p>
        </p:txBody>
      </p:sp>
    </p:spTree>
    <p:extLst>
      <p:ext uri="{BB962C8B-B14F-4D97-AF65-F5344CB8AC3E}">
        <p14:creationId xmlns:p14="http://schemas.microsoft.com/office/powerpoint/2010/main" val="2883370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uadroTexto 2"/>
          <p:cNvSpPr txBox="1"/>
          <p:nvPr/>
        </p:nvSpPr>
        <p:spPr>
          <a:xfrm>
            <a:off x="656491" y="625543"/>
            <a:ext cx="10879017" cy="5570756"/>
          </a:xfrm>
          <a:prstGeom prst="rect">
            <a:avLst/>
          </a:prstGeom>
          <a:noFill/>
        </p:spPr>
        <p:txBody>
          <a:bodyPr wrap="square" rtlCol="0">
            <a:spAutoFit/>
          </a:bodyPr>
          <a:lstStyle/>
          <a:p>
            <a:pPr algn="just"/>
            <a:r>
              <a:rPr lang="es-MX" sz="2000" b="1" dirty="0" smtClean="0"/>
              <a:t>-</a:t>
            </a:r>
            <a:r>
              <a:rPr lang="es-MX" sz="2400" b="1" dirty="0" smtClean="0"/>
              <a:t>Investigar sobre su vida cotidiana, la alimentación que comían los pueblos antes de la llegada de los españoles, como se combinaron alimentos, líneas del tiempo, espacio histórico, son actividades que su objetivo es comprender tiempo y espacio</a:t>
            </a:r>
          </a:p>
          <a:p>
            <a:pPr algn="just"/>
            <a:endParaRPr lang="es-MX" sz="2400" b="1" dirty="0"/>
          </a:p>
          <a:p>
            <a:pPr algn="just"/>
            <a:r>
              <a:rPr lang="es-MX" sz="2400" b="1" dirty="0" smtClean="0"/>
              <a:t>-El principal reto que se presenta es imaginar para crear una conciencia histórica en los alumnos. El maestro debe seleccionar y organizar la información  de acuerdo con los temas del programa y los intereses de los alumnos. </a:t>
            </a:r>
          </a:p>
          <a:p>
            <a:pPr algn="just"/>
            <a:endParaRPr lang="es-MX" sz="2400" b="1" dirty="0"/>
          </a:p>
          <a:p>
            <a:pPr algn="just"/>
            <a:r>
              <a:rPr lang="es-MX" sz="2400" b="1" dirty="0" smtClean="0"/>
              <a:t>-Diversos </a:t>
            </a:r>
            <a:r>
              <a:rPr lang="es-MX" sz="2400" b="1" dirty="0"/>
              <a:t>investigadores han insistido en reflexionar la Historia como ciencia social y determinar sus funciones. Entre ellos: Leopoldo Zea buscó la identificación de lo nacional; Luis Villoro remarcó que la Historia no había entendido su objeto de </a:t>
            </a:r>
            <a:r>
              <a:rPr lang="es-MX" sz="2400" b="1" dirty="0" smtClean="0"/>
              <a:t>estudio;</a:t>
            </a:r>
            <a:r>
              <a:rPr lang="es-MX" sz="2400" b="1" dirty="0"/>
              <a:t> finalmente, Luis González y González se alejó de la historia oficial, política y cargada de héroes, para hablar en un terreno más humano y cotidiano como el regional.</a:t>
            </a:r>
          </a:p>
          <a:p>
            <a:endParaRPr lang="es-MX" sz="2000" dirty="0"/>
          </a:p>
        </p:txBody>
      </p:sp>
    </p:spTree>
    <p:extLst>
      <p:ext uri="{BB962C8B-B14F-4D97-AF65-F5344CB8AC3E}">
        <p14:creationId xmlns:p14="http://schemas.microsoft.com/office/powerpoint/2010/main" val="331581943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TotalTime>
  <Words>103</Words>
  <Application>Microsoft Office PowerPoint</Application>
  <PresentationFormat>Personalizado</PresentationFormat>
  <Paragraphs>14</Paragraphs>
  <Slides>3</Slides>
  <Notes>0</Notes>
  <HiddenSlides>0</HiddenSlides>
  <MMClips>0</MMClips>
  <ScaleCrop>false</ScaleCrop>
  <HeadingPairs>
    <vt:vector size="4" baseType="variant">
      <vt:variant>
        <vt:lpstr>Tema</vt:lpstr>
      </vt:variant>
      <vt:variant>
        <vt:i4>1</vt:i4>
      </vt:variant>
      <vt:variant>
        <vt:lpstr>Títulos de diapositiva</vt:lpstr>
      </vt:variant>
      <vt:variant>
        <vt:i4>3</vt:i4>
      </vt:variant>
    </vt:vector>
  </HeadingPairs>
  <TitlesOfParts>
    <vt:vector size="4" baseType="lpstr">
      <vt:lpstr>Tema de Office</vt:lpstr>
      <vt:lpstr>REFLEXIONES PARA LA FORMACIÓN DE UNA CONCIENCIA HISTÓRICA. </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REFLEXIONES PARA LA FORMACIÓN DE UNA CONCIENCIA HISTÓRICA</dc:title>
  <dc:creator>DulceyDany</dc:creator>
  <cp:lastModifiedBy>User</cp:lastModifiedBy>
  <cp:revision>5</cp:revision>
  <dcterms:created xsi:type="dcterms:W3CDTF">2017-05-28T19:37:41Z</dcterms:created>
  <dcterms:modified xsi:type="dcterms:W3CDTF">2017-05-30T05:32:49Z</dcterms:modified>
</cp:coreProperties>
</file>