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cl/scielo.php?pid=S0718-07052003000100007&amp;script=sci_arttext#decorte95" TargetMode="External"/><Relationship Id="rId2" Type="http://schemas.openxmlformats.org/officeDocument/2006/relationships/hyperlink" Target="http://www.scielo.cl/scielo.php?pid=S0718-07052003000100007&amp;script=sci_arttext#fundacion93" TargetMode="External"/><Relationship Id="rId1" Type="http://schemas.openxmlformats.org/officeDocument/2006/relationships/hyperlink" Target="http://www.scielo.cl/scielo.php?pid=S0718-07052003000100007&amp;script=sci_arttext#romero97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cl/scielo.php?pid=S0718-07052003000100007&amp;script=sci_arttext#decorte95" TargetMode="External"/><Relationship Id="rId2" Type="http://schemas.openxmlformats.org/officeDocument/2006/relationships/hyperlink" Target="http://www.scielo.cl/scielo.php?pid=S0718-07052003000100007&amp;script=sci_arttext#fundacion93" TargetMode="External"/><Relationship Id="rId1" Type="http://schemas.openxmlformats.org/officeDocument/2006/relationships/hyperlink" Target="http://www.scielo.cl/scielo.php?pid=S0718-07052003000100007&amp;script=sci_arttext#romero97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14BAE-812E-43AF-9CC7-863EA1BD4524}" type="doc">
      <dgm:prSet loTypeId="urn:microsoft.com/office/officeart/2005/8/layout/v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AEE5902-2BDC-4BFD-9FE9-5EEF118F2B9A}">
      <dgm:prSet phldrT="[Texto]" custT="1"/>
      <dgm:spPr/>
      <dgm:t>
        <a:bodyPr/>
        <a:lstStyle/>
        <a:p>
          <a:r>
            <a:rPr lang="es-MX" sz="3600" dirty="0" smtClean="0"/>
            <a:t>P. de E. 2011 (SEP)</a:t>
          </a:r>
          <a:endParaRPr lang="es-MX" sz="3600" dirty="0"/>
        </a:p>
      </dgm:t>
    </dgm:pt>
    <dgm:pt modelId="{D2CDC168-1BA2-43E4-85A8-154009D9A64E}" type="parTrans" cxnId="{84CE408E-0629-48BC-8FC1-90538D182140}">
      <dgm:prSet/>
      <dgm:spPr/>
      <dgm:t>
        <a:bodyPr/>
        <a:lstStyle/>
        <a:p>
          <a:endParaRPr lang="es-MX"/>
        </a:p>
      </dgm:t>
    </dgm:pt>
    <dgm:pt modelId="{0E358721-5CA8-4A2C-B3A8-706226D08AA6}" type="sibTrans" cxnId="{84CE408E-0629-48BC-8FC1-90538D182140}">
      <dgm:prSet/>
      <dgm:spPr/>
      <dgm:t>
        <a:bodyPr/>
        <a:lstStyle/>
        <a:p>
          <a:endParaRPr lang="es-MX"/>
        </a:p>
      </dgm:t>
    </dgm:pt>
    <dgm:pt modelId="{4C7162B8-8C92-48F2-9F27-6AB0D16E1780}">
      <dgm:prSet phldrT="[Texto]" custT="1"/>
      <dgm:spPr/>
      <dgm:t>
        <a:bodyPr/>
        <a:lstStyle/>
        <a:p>
          <a:pPr algn="just"/>
          <a:r>
            <a:rPr lang="es-MX" sz="1600" dirty="0" smtClean="0"/>
            <a:t>Se denomina ambiente de aprendizaje al espacio donde se desarrolla la comunicación y las interacciones que posibilitan el aprendizaje. Con esta perspectiva se asume que en los ambientes de aprendizaje media la actuación del docente para construirlos y emplearlos como tales</a:t>
          </a:r>
          <a:r>
            <a:rPr lang="es-MX" sz="1300" dirty="0" smtClean="0"/>
            <a:t>.</a:t>
          </a:r>
          <a:endParaRPr lang="es-MX" sz="1300" dirty="0"/>
        </a:p>
      </dgm:t>
    </dgm:pt>
    <dgm:pt modelId="{BBBCCE91-CE60-4353-8654-842FDC3748DC}" type="parTrans" cxnId="{F02602C5-2396-4358-A532-9880A8B983B3}">
      <dgm:prSet/>
      <dgm:spPr/>
      <dgm:t>
        <a:bodyPr/>
        <a:lstStyle/>
        <a:p>
          <a:endParaRPr lang="es-MX"/>
        </a:p>
      </dgm:t>
    </dgm:pt>
    <dgm:pt modelId="{709FB468-1F5E-4404-9587-B29F118EDFD5}" type="sibTrans" cxnId="{F02602C5-2396-4358-A532-9880A8B983B3}">
      <dgm:prSet/>
      <dgm:spPr/>
      <dgm:t>
        <a:bodyPr/>
        <a:lstStyle/>
        <a:p>
          <a:endParaRPr lang="es-MX"/>
        </a:p>
      </dgm:t>
    </dgm:pt>
    <dgm:pt modelId="{066960E8-8BFC-4D5B-8609-89FD78326903}" type="pres">
      <dgm:prSet presAssocID="{FAD14BAE-812E-43AF-9CC7-863EA1BD452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34EF709-AB0B-4DBE-960D-D9E1F97969F1}" type="pres">
      <dgm:prSet presAssocID="{FAD14BAE-812E-43AF-9CC7-863EA1BD4524}" presName="dummyMaxCanvas" presStyleCnt="0">
        <dgm:presLayoutVars/>
      </dgm:prSet>
      <dgm:spPr/>
    </dgm:pt>
    <dgm:pt modelId="{53585DC5-FC6B-4F4C-B58F-F866800D520E}" type="pres">
      <dgm:prSet presAssocID="{FAD14BAE-812E-43AF-9CC7-863EA1BD4524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496004-615C-4A63-AE95-A53CA3D19EFF}" type="pres">
      <dgm:prSet presAssocID="{FAD14BAE-812E-43AF-9CC7-863EA1BD4524}" presName="TwoNodes_2" presStyleLbl="node1" presStyleIdx="1" presStyleCnt="2" custScaleX="117647" custScaleY="121306" custLinFactNeighborX="-5635" custLinFactNeighborY="17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3D86D9-C733-4A91-80A6-C9D9939039A5}" type="pres">
      <dgm:prSet presAssocID="{FAD14BAE-812E-43AF-9CC7-863EA1BD4524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68803E-D846-471C-83A5-1EECAB7F69A4}" type="pres">
      <dgm:prSet presAssocID="{FAD14BAE-812E-43AF-9CC7-863EA1BD4524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C6CAA7-D657-4549-8500-95C106F961EA}" type="pres">
      <dgm:prSet presAssocID="{FAD14BAE-812E-43AF-9CC7-863EA1BD4524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D775B1D-BF08-441B-9802-2ECBC256E4DF}" type="presOf" srcId="{FAD14BAE-812E-43AF-9CC7-863EA1BD4524}" destId="{066960E8-8BFC-4D5B-8609-89FD78326903}" srcOrd="0" destOrd="0" presId="urn:microsoft.com/office/officeart/2005/8/layout/vProcess5"/>
    <dgm:cxn modelId="{ADD37472-B5C5-456B-9B58-FCCFECE636BE}" type="presOf" srcId="{FAEE5902-2BDC-4BFD-9FE9-5EEF118F2B9A}" destId="{53585DC5-FC6B-4F4C-B58F-F866800D520E}" srcOrd="0" destOrd="0" presId="urn:microsoft.com/office/officeart/2005/8/layout/vProcess5"/>
    <dgm:cxn modelId="{5C85E06C-E7CB-456E-87F4-935F398FC03F}" type="presOf" srcId="{0E358721-5CA8-4A2C-B3A8-706226D08AA6}" destId="{0E3D86D9-C733-4A91-80A6-C9D9939039A5}" srcOrd="0" destOrd="0" presId="urn:microsoft.com/office/officeart/2005/8/layout/vProcess5"/>
    <dgm:cxn modelId="{84CE408E-0629-48BC-8FC1-90538D182140}" srcId="{FAD14BAE-812E-43AF-9CC7-863EA1BD4524}" destId="{FAEE5902-2BDC-4BFD-9FE9-5EEF118F2B9A}" srcOrd="0" destOrd="0" parTransId="{D2CDC168-1BA2-43E4-85A8-154009D9A64E}" sibTransId="{0E358721-5CA8-4A2C-B3A8-706226D08AA6}"/>
    <dgm:cxn modelId="{2F3E8E7B-BD22-410B-AF81-498827B88950}" type="presOf" srcId="{FAEE5902-2BDC-4BFD-9FE9-5EEF118F2B9A}" destId="{AC68803E-D846-471C-83A5-1EECAB7F69A4}" srcOrd="1" destOrd="0" presId="urn:microsoft.com/office/officeart/2005/8/layout/vProcess5"/>
    <dgm:cxn modelId="{F02602C5-2396-4358-A532-9880A8B983B3}" srcId="{FAD14BAE-812E-43AF-9CC7-863EA1BD4524}" destId="{4C7162B8-8C92-48F2-9F27-6AB0D16E1780}" srcOrd="1" destOrd="0" parTransId="{BBBCCE91-CE60-4353-8654-842FDC3748DC}" sibTransId="{709FB468-1F5E-4404-9587-B29F118EDFD5}"/>
    <dgm:cxn modelId="{B77C85FF-76DF-4F3B-B6AE-80382224E7AC}" type="presOf" srcId="{4C7162B8-8C92-48F2-9F27-6AB0D16E1780}" destId="{58496004-615C-4A63-AE95-A53CA3D19EFF}" srcOrd="0" destOrd="0" presId="urn:microsoft.com/office/officeart/2005/8/layout/vProcess5"/>
    <dgm:cxn modelId="{DFB8C087-DF7A-4E49-955A-F1560C79A40D}" type="presOf" srcId="{4C7162B8-8C92-48F2-9F27-6AB0D16E1780}" destId="{00C6CAA7-D657-4549-8500-95C106F961EA}" srcOrd="1" destOrd="0" presId="urn:microsoft.com/office/officeart/2005/8/layout/vProcess5"/>
    <dgm:cxn modelId="{CEC99852-E2CA-4594-9D52-46A4ED3F4CB6}" type="presParOf" srcId="{066960E8-8BFC-4D5B-8609-89FD78326903}" destId="{A34EF709-AB0B-4DBE-960D-D9E1F97969F1}" srcOrd="0" destOrd="0" presId="urn:microsoft.com/office/officeart/2005/8/layout/vProcess5"/>
    <dgm:cxn modelId="{2F4448CA-41DE-4744-8AB8-5258E0B7CC8F}" type="presParOf" srcId="{066960E8-8BFC-4D5B-8609-89FD78326903}" destId="{53585DC5-FC6B-4F4C-B58F-F866800D520E}" srcOrd="1" destOrd="0" presId="urn:microsoft.com/office/officeart/2005/8/layout/vProcess5"/>
    <dgm:cxn modelId="{DE14E9A5-5A8F-46AB-B71F-47558EA8DD4F}" type="presParOf" srcId="{066960E8-8BFC-4D5B-8609-89FD78326903}" destId="{58496004-615C-4A63-AE95-A53CA3D19EFF}" srcOrd="2" destOrd="0" presId="urn:microsoft.com/office/officeart/2005/8/layout/vProcess5"/>
    <dgm:cxn modelId="{7470667C-62A3-4482-9D01-DE2590210112}" type="presParOf" srcId="{066960E8-8BFC-4D5B-8609-89FD78326903}" destId="{0E3D86D9-C733-4A91-80A6-C9D9939039A5}" srcOrd="3" destOrd="0" presId="urn:microsoft.com/office/officeart/2005/8/layout/vProcess5"/>
    <dgm:cxn modelId="{2628D2B8-631A-417C-9BFD-F62D52F926FE}" type="presParOf" srcId="{066960E8-8BFC-4D5B-8609-89FD78326903}" destId="{AC68803E-D846-471C-83A5-1EECAB7F69A4}" srcOrd="4" destOrd="0" presId="urn:microsoft.com/office/officeart/2005/8/layout/vProcess5"/>
    <dgm:cxn modelId="{85E74EB9-A691-4D4F-AEFB-062CDC474B3E}" type="presParOf" srcId="{066960E8-8BFC-4D5B-8609-89FD78326903}" destId="{00C6CAA7-D657-4549-8500-95C106F961E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82896F-F90E-4107-A31A-CAFC21BA763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297C142-DF19-4B84-901D-C2A587C5F3EF}">
      <dgm:prSet phldrT="[Texto]"/>
      <dgm:spPr/>
      <dgm:t>
        <a:bodyPr/>
        <a:lstStyle/>
        <a:p>
          <a:r>
            <a:rPr lang="es-MX" dirty="0" smtClean="0"/>
            <a:t>Es un concepto polisémico</a:t>
          </a:r>
          <a:endParaRPr lang="es-MX" dirty="0"/>
        </a:p>
      </dgm:t>
    </dgm:pt>
    <dgm:pt modelId="{7A43317B-AF19-4367-8713-42D32905A8A1}" type="parTrans" cxnId="{50E875FB-105A-4FD7-9716-781280E0F161}">
      <dgm:prSet/>
      <dgm:spPr/>
      <dgm:t>
        <a:bodyPr/>
        <a:lstStyle/>
        <a:p>
          <a:endParaRPr lang="es-MX"/>
        </a:p>
      </dgm:t>
    </dgm:pt>
    <dgm:pt modelId="{C6C06970-4482-481C-8548-1C597C1040BF}" type="sibTrans" cxnId="{50E875FB-105A-4FD7-9716-781280E0F161}">
      <dgm:prSet/>
      <dgm:spPr/>
      <dgm:t>
        <a:bodyPr/>
        <a:lstStyle/>
        <a:p>
          <a:endParaRPr lang="es-MX"/>
        </a:p>
      </dgm:t>
    </dgm:pt>
    <dgm:pt modelId="{6B48E064-64C4-47D5-A688-3FC5FC045416}">
      <dgm:prSet phldrT="[Texto]"/>
      <dgm:spPr/>
      <dgm:t>
        <a:bodyPr/>
        <a:lstStyle/>
        <a:p>
          <a:r>
            <a:rPr lang="es-MX" dirty="0" smtClean="0"/>
            <a:t>Rebasa el monopolio de la escuela, implica el contexto (la cultura “un segmento pedagógico”)</a:t>
          </a:r>
          <a:endParaRPr lang="es-MX" dirty="0"/>
        </a:p>
      </dgm:t>
    </dgm:pt>
    <dgm:pt modelId="{3E7FF975-FC0E-4F69-9AFD-C05F36648406}" type="parTrans" cxnId="{3E0AE38F-870B-4910-B2F7-4397AF5E1206}">
      <dgm:prSet/>
      <dgm:spPr/>
      <dgm:t>
        <a:bodyPr/>
        <a:lstStyle/>
        <a:p>
          <a:endParaRPr lang="es-MX"/>
        </a:p>
      </dgm:t>
    </dgm:pt>
    <dgm:pt modelId="{E840EF40-F616-472A-8670-267CEB4AAB22}" type="sibTrans" cxnId="{3E0AE38F-870B-4910-B2F7-4397AF5E1206}">
      <dgm:prSet/>
      <dgm:spPr/>
      <dgm:t>
        <a:bodyPr/>
        <a:lstStyle/>
        <a:p>
          <a:endParaRPr lang="es-MX"/>
        </a:p>
      </dgm:t>
    </dgm:pt>
    <dgm:pt modelId="{83AAB865-7AB3-4BF3-82A7-D951F2ECD6C7}">
      <dgm:prSet phldrT="[Texto]"/>
      <dgm:spPr/>
      <dgm:t>
        <a:bodyPr/>
        <a:lstStyle/>
        <a:p>
          <a:r>
            <a:rPr lang="es-MX" dirty="0" smtClean="0"/>
            <a:t>Es multidisciplinario</a:t>
          </a:r>
          <a:endParaRPr lang="es-MX" dirty="0"/>
        </a:p>
      </dgm:t>
    </dgm:pt>
    <dgm:pt modelId="{30BD8F45-54AC-4061-808E-16A0A0A4B029}" type="parTrans" cxnId="{095A1295-2DA7-4AFF-95F0-5D12F2672C6A}">
      <dgm:prSet/>
      <dgm:spPr/>
      <dgm:t>
        <a:bodyPr/>
        <a:lstStyle/>
        <a:p>
          <a:endParaRPr lang="es-MX"/>
        </a:p>
      </dgm:t>
    </dgm:pt>
    <dgm:pt modelId="{8FC42154-E1DA-405A-9B7C-A5A60D6773AB}" type="sibTrans" cxnId="{095A1295-2DA7-4AFF-95F0-5D12F2672C6A}">
      <dgm:prSet/>
      <dgm:spPr/>
      <dgm:t>
        <a:bodyPr/>
        <a:lstStyle/>
        <a:p>
          <a:endParaRPr lang="es-MX"/>
        </a:p>
      </dgm:t>
    </dgm:pt>
    <dgm:pt modelId="{7217251A-3E55-4E34-97DE-A134CB3251AC}">
      <dgm:prSet phldrT="[Texto]"/>
      <dgm:spPr/>
      <dgm:t>
        <a:bodyPr/>
        <a:lstStyle/>
        <a:p>
          <a:r>
            <a:rPr lang="es-MX" dirty="0" smtClean="0"/>
            <a:t>Enfoques desde: lo ambiental de la educación, psicología, etología, </a:t>
          </a:r>
          <a:r>
            <a:rPr lang="es-MX" dirty="0" err="1" smtClean="0"/>
            <a:t>proxémica</a:t>
          </a:r>
          <a:r>
            <a:rPr lang="es-MX" dirty="0" smtClean="0"/>
            <a:t>, currículo…</a:t>
          </a:r>
        </a:p>
        <a:p>
          <a:endParaRPr lang="es-MX" dirty="0"/>
        </a:p>
      </dgm:t>
    </dgm:pt>
    <dgm:pt modelId="{55C7A0A7-724C-423F-842F-027B0F8D480E}" type="parTrans" cxnId="{BA6290B4-6B96-4BC3-9D12-51A8B82BCE10}">
      <dgm:prSet/>
      <dgm:spPr/>
      <dgm:t>
        <a:bodyPr/>
        <a:lstStyle/>
        <a:p>
          <a:endParaRPr lang="es-MX"/>
        </a:p>
      </dgm:t>
    </dgm:pt>
    <dgm:pt modelId="{407C809B-7257-434A-8271-F8025F2B051D}" type="sibTrans" cxnId="{BA6290B4-6B96-4BC3-9D12-51A8B82BCE10}">
      <dgm:prSet/>
      <dgm:spPr/>
      <dgm:t>
        <a:bodyPr/>
        <a:lstStyle/>
        <a:p>
          <a:endParaRPr lang="es-MX"/>
        </a:p>
      </dgm:t>
    </dgm:pt>
    <dgm:pt modelId="{0E986B3E-39B3-4F9D-86F8-4F9397D3CCC4}" type="pres">
      <dgm:prSet presAssocID="{7082896F-F90E-4107-A31A-CAFC21BA76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2AE652-C321-4238-A4EC-DE64A5CFC55B}" type="pres">
      <dgm:prSet presAssocID="{0297C142-DF19-4B84-901D-C2A587C5F3E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2E5FBD-1E22-4F10-AFF3-09905A79315A}" type="pres">
      <dgm:prSet presAssocID="{C6C06970-4482-481C-8548-1C597C1040BF}" presName="sibTrans" presStyleCnt="0"/>
      <dgm:spPr/>
    </dgm:pt>
    <dgm:pt modelId="{1387148B-2B44-4520-B51F-CEDAC26698D7}" type="pres">
      <dgm:prSet presAssocID="{6B48E064-64C4-47D5-A688-3FC5FC04541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128543-40FC-47E7-95B4-FB7A8292103D}" type="pres">
      <dgm:prSet presAssocID="{E840EF40-F616-472A-8670-267CEB4AAB22}" presName="sibTrans" presStyleCnt="0"/>
      <dgm:spPr/>
    </dgm:pt>
    <dgm:pt modelId="{C9BD06EE-0594-419B-8D63-5539B99B94AB}" type="pres">
      <dgm:prSet presAssocID="{83AAB865-7AB3-4BF3-82A7-D951F2ECD6C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0BC5F1-AA02-454D-BDF2-D7C0E6BE204E}" type="pres">
      <dgm:prSet presAssocID="{8FC42154-E1DA-405A-9B7C-A5A60D6773AB}" presName="sibTrans" presStyleCnt="0"/>
      <dgm:spPr/>
    </dgm:pt>
    <dgm:pt modelId="{726483DE-2BBC-453E-8FB9-DF79537B6F2F}" type="pres">
      <dgm:prSet presAssocID="{7217251A-3E55-4E34-97DE-A134CB3251A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2300E7-6940-433B-904E-EC0AFC628A5B}" type="presOf" srcId="{6B48E064-64C4-47D5-A688-3FC5FC045416}" destId="{1387148B-2B44-4520-B51F-CEDAC26698D7}" srcOrd="0" destOrd="0" presId="urn:microsoft.com/office/officeart/2005/8/layout/default"/>
    <dgm:cxn modelId="{4BC3DF6B-B886-4E38-BED6-E07EA0FD3120}" type="presOf" srcId="{0297C142-DF19-4B84-901D-C2A587C5F3EF}" destId="{E92AE652-C321-4238-A4EC-DE64A5CFC55B}" srcOrd="0" destOrd="0" presId="urn:microsoft.com/office/officeart/2005/8/layout/default"/>
    <dgm:cxn modelId="{BA6290B4-6B96-4BC3-9D12-51A8B82BCE10}" srcId="{7082896F-F90E-4107-A31A-CAFC21BA763E}" destId="{7217251A-3E55-4E34-97DE-A134CB3251AC}" srcOrd="3" destOrd="0" parTransId="{55C7A0A7-724C-423F-842F-027B0F8D480E}" sibTransId="{407C809B-7257-434A-8271-F8025F2B051D}"/>
    <dgm:cxn modelId="{3E0AE38F-870B-4910-B2F7-4397AF5E1206}" srcId="{7082896F-F90E-4107-A31A-CAFC21BA763E}" destId="{6B48E064-64C4-47D5-A688-3FC5FC045416}" srcOrd="1" destOrd="0" parTransId="{3E7FF975-FC0E-4F69-9AFD-C05F36648406}" sibTransId="{E840EF40-F616-472A-8670-267CEB4AAB22}"/>
    <dgm:cxn modelId="{29D71854-025B-4BF4-B746-C13695838A4A}" type="presOf" srcId="{7217251A-3E55-4E34-97DE-A134CB3251AC}" destId="{726483DE-2BBC-453E-8FB9-DF79537B6F2F}" srcOrd="0" destOrd="0" presId="urn:microsoft.com/office/officeart/2005/8/layout/default"/>
    <dgm:cxn modelId="{50E875FB-105A-4FD7-9716-781280E0F161}" srcId="{7082896F-F90E-4107-A31A-CAFC21BA763E}" destId="{0297C142-DF19-4B84-901D-C2A587C5F3EF}" srcOrd="0" destOrd="0" parTransId="{7A43317B-AF19-4367-8713-42D32905A8A1}" sibTransId="{C6C06970-4482-481C-8548-1C597C1040BF}"/>
    <dgm:cxn modelId="{99B8FD3E-FF87-493B-B1C0-EBDAE4D0AB35}" type="presOf" srcId="{7082896F-F90E-4107-A31A-CAFC21BA763E}" destId="{0E986B3E-39B3-4F9D-86F8-4F9397D3CCC4}" srcOrd="0" destOrd="0" presId="urn:microsoft.com/office/officeart/2005/8/layout/default"/>
    <dgm:cxn modelId="{91996DC1-0D12-4E52-B9FD-FB29424CFB58}" type="presOf" srcId="{83AAB865-7AB3-4BF3-82A7-D951F2ECD6C7}" destId="{C9BD06EE-0594-419B-8D63-5539B99B94AB}" srcOrd="0" destOrd="0" presId="urn:microsoft.com/office/officeart/2005/8/layout/default"/>
    <dgm:cxn modelId="{095A1295-2DA7-4AFF-95F0-5D12F2672C6A}" srcId="{7082896F-F90E-4107-A31A-CAFC21BA763E}" destId="{83AAB865-7AB3-4BF3-82A7-D951F2ECD6C7}" srcOrd="2" destOrd="0" parTransId="{30BD8F45-54AC-4061-808E-16A0A0A4B029}" sibTransId="{8FC42154-E1DA-405A-9B7C-A5A60D6773AB}"/>
    <dgm:cxn modelId="{94451197-EE4E-4E77-A61F-CE53BD25B8A0}" type="presParOf" srcId="{0E986B3E-39B3-4F9D-86F8-4F9397D3CCC4}" destId="{E92AE652-C321-4238-A4EC-DE64A5CFC55B}" srcOrd="0" destOrd="0" presId="urn:microsoft.com/office/officeart/2005/8/layout/default"/>
    <dgm:cxn modelId="{20C04A04-1633-4C03-9EB4-D8A389B434FC}" type="presParOf" srcId="{0E986B3E-39B3-4F9D-86F8-4F9397D3CCC4}" destId="{E22E5FBD-1E22-4F10-AFF3-09905A79315A}" srcOrd="1" destOrd="0" presId="urn:microsoft.com/office/officeart/2005/8/layout/default"/>
    <dgm:cxn modelId="{985A99B9-478C-4EB5-BB6E-0ED947CD1C3B}" type="presParOf" srcId="{0E986B3E-39B3-4F9D-86F8-4F9397D3CCC4}" destId="{1387148B-2B44-4520-B51F-CEDAC26698D7}" srcOrd="2" destOrd="0" presId="urn:microsoft.com/office/officeart/2005/8/layout/default"/>
    <dgm:cxn modelId="{A7F66B80-DA0A-46E8-AA11-B0D86143F3D4}" type="presParOf" srcId="{0E986B3E-39B3-4F9D-86F8-4F9397D3CCC4}" destId="{A7128543-40FC-47E7-95B4-FB7A8292103D}" srcOrd="3" destOrd="0" presId="urn:microsoft.com/office/officeart/2005/8/layout/default"/>
    <dgm:cxn modelId="{B3142759-5667-4059-8D4C-E6935D4508C7}" type="presParOf" srcId="{0E986B3E-39B3-4F9D-86F8-4F9397D3CCC4}" destId="{C9BD06EE-0594-419B-8D63-5539B99B94AB}" srcOrd="4" destOrd="0" presId="urn:microsoft.com/office/officeart/2005/8/layout/default"/>
    <dgm:cxn modelId="{4DD38115-2B95-4608-A80B-9EB759BD67DF}" type="presParOf" srcId="{0E986B3E-39B3-4F9D-86F8-4F9397D3CCC4}" destId="{210BC5F1-AA02-454D-BDF2-D7C0E6BE204E}" srcOrd="5" destOrd="0" presId="urn:microsoft.com/office/officeart/2005/8/layout/default"/>
    <dgm:cxn modelId="{D629D5E1-D8E0-4649-8ABC-65BFA8C1F7E7}" type="presParOf" srcId="{0E986B3E-39B3-4F9D-86F8-4F9397D3CCC4}" destId="{726483DE-2BBC-453E-8FB9-DF79537B6F2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B00577-494E-4692-A872-CBDE8E60223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A3CBB2C-0B12-4F70-A641-1E2CE17559AF}">
      <dgm:prSet phldrT="[Texto]"/>
      <dgm:spPr>
        <a:solidFill>
          <a:schemeClr val="accent2"/>
        </a:solidFill>
      </dgm:spPr>
      <dgm:t>
        <a:bodyPr/>
        <a:lstStyle/>
        <a:p>
          <a:r>
            <a:rPr lang="es-MX" b="0" i="0" dirty="0" smtClean="0"/>
            <a:t>El estudio de </a:t>
          </a:r>
          <a:r>
            <a:rPr lang="es-MX" b="0" i="0" dirty="0" smtClean="0">
              <a:hlinkClick xmlns:r="http://schemas.openxmlformats.org/officeDocument/2006/relationships" r:id="rId1"/>
            </a:rPr>
            <a:t>Hernando Romero (1997)</a:t>
          </a:r>
          <a:r>
            <a:rPr lang="es-MX" b="0" i="0" dirty="0" smtClean="0"/>
            <a:t> presenta un análisis del espacio educativo como parte de la naturaleza de las actividades académicas, administrativas y de proyección social</a:t>
          </a:r>
          <a:endParaRPr lang="es-MX" dirty="0"/>
        </a:p>
      </dgm:t>
    </dgm:pt>
    <dgm:pt modelId="{78E89549-9321-4847-B0D1-53C9E9AC3116}" type="parTrans" cxnId="{32A5E8F5-14A0-42A4-807C-78CE173DE248}">
      <dgm:prSet/>
      <dgm:spPr/>
      <dgm:t>
        <a:bodyPr/>
        <a:lstStyle/>
        <a:p>
          <a:endParaRPr lang="es-MX"/>
        </a:p>
      </dgm:t>
    </dgm:pt>
    <dgm:pt modelId="{FFAC8E6F-D854-4E46-81C9-3D4DD93BC40F}" type="sibTrans" cxnId="{32A5E8F5-14A0-42A4-807C-78CE173DE248}">
      <dgm:prSet/>
      <dgm:spPr/>
      <dgm:t>
        <a:bodyPr/>
        <a:lstStyle/>
        <a:p>
          <a:endParaRPr lang="es-MX"/>
        </a:p>
      </dgm:t>
    </dgm:pt>
    <dgm:pt modelId="{348E8553-C813-4B44-8966-6D747E491279}">
      <dgm:prSet phldrT="[Texto]"/>
      <dgm:spPr>
        <a:solidFill>
          <a:schemeClr val="accent2"/>
        </a:solidFill>
      </dgm:spPr>
      <dgm:t>
        <a:bodyPr/>
        <a:lstStyle/>
        <a:p>
          <a:r>
            <a:rPr lang="es-MX" b="0" i="0" dirty="0" smtClean="0"/>
            <a:t>La relación entre la lúdica y el aprendizaje es el tema abordado por uno de los estudios de la </a:t>
          </a:r>
          <a:r>
            <a:rPr lang="es-MX" b="0" i="0" dirty="0" smtClean="0">
              <a:hlinkClick xmlns:r="http://schemas.openxmlformats.org/officeDocument/2006/relationships" r:id="rId2"/>
            </a:rPr>
            <a:t>Fundación FES (1993)</a:t>
          </a:r>
          <a:endParaRPr lang="es-MX" dirty="0"/>
        </a:p>
      </dgm:t>
    </dgm:pt>
    <dgm:pt modelId="{442EDDD4-382D-4FD3-A030-D308F89C3F5F}" type="parTrans" cxnId="{D7A76B9E-B1D3-4293-9C1D-36AFA08F413B}">
      <dgm:prSet/>
      <dgm:spPr/>
      <dgm:t>
        <a:bodyPr/>
        <a:lstStyle/>
        <a:p>
          <a:endParaRPr lang="es-MX"/>
        </a:p>
      </dgm:t>
    </dgm:pt>
    <dgm:pt modelId="{738BBFBB-DFF3-4D46-895B-5D9177531BAE}" type="sibTrans" cxnId="{D7A76B9E-B1D3-4293-9C1D-36AFA08F413B}">
      <dgm:prSet/>
      <dgm:spPr/>
      <dgm:t>
        <a:bodyPr/>
        <a:lstStyle/>
        <a:p>
          <a:endParaRPr lang="es-MX"/>
        </a:p>
      </dgm:t>
    </dgm:pt>
    <dgm:pt modelId="{3AF7280F-C627-417E-9752-47EF49D5DD0C}">
      <dgm:prSet phldrT="[Texto]"/>
      <dgm:spPr>
        <a:solidFill>
          <a:schemeClr val="accent2"/>
        </a:solidFill>
      </dgm:spPr>
      <dgm:t>
        <a:bodyPr/>
        <a:lstStyle/>
        <a:p>
          <a:r>
            <a:rPr lang="es-MX" b="0" i="0" dirty="0" smtClean="0"/>
            <a:t>Por </a:t>
          </a:r>
          <a:r>
            <a:rPr lang="es-MX" b="0" i="0" dirty="0" smtClean="0">
              <a:hlinkClick xmlns:r="http://schemas.openxmlformats.org/officeDocument/2006/relationships" r:id="rId3"/>
            </a:rPr>
            <a:t>Erick de Corte</a:t>
          </a:r>
          <a:r>
            <a:rPr lang="es-MX" b="0" i="0" dirty="0" smtClean="0"/>
            <a:t>, en Uruguay (1995), se analizan los diferentes aportes de las ciencias de la mente al mejoramiento de la práctica educativa</a:t>
          </a:r>
          <a:endParaRPr lang="es-MX" dirty="0"/>
        </a:p>
      </dgm:t>
    </dgm:pt>
    <dgm:pt modelId="{92168FC6-E768-41E4-9FB6-2B439E9ACC11}" type="parTrans" cxnId="{4788250F-F50D-4A71-9BDB-C945E3CF2D4F}">
      <dgm:prSet/>
      <dgm:spPr/>
      <dgm:t>
        <a:bodyPr/>
        <a:lstStyle/>
        <a:p>
          <a:endParaRPr lang="es-MX"/>
        </a:p>
      </dgm:t>
    </dgm:pt>
    <dgm:pt modelId="{171DD988-0A5F-4AC0-8FE3-9FB918ED159D}" type="sibTrans" cxnId="{4788250F-F50D-4A71-9BDB-C945E3CF2D4F}">
      <dgm:prSet/>
      <dgm:spPr/>
      <dgm:t>
        <a:bodyPr/>
        <a:lstStyle/>
        <a:p>
          <a:endParaRPr lang="es-MX"/>
        </a:p>
      </dgm:t>
    </dgm:pt>
    <dgm:pt modelId="{44574CFB-FE04-4CD8-AC6F-0194A0F0E06A}">
      <dgm:prSet phldrT="[Texto]"/>
      <dgm:spPr>
        <a:solidFill>
          <a:schemeClr val="accent2"/>
        </a:solidFill>
      </dgm:spPr>
      <dgm:t>
        <a:bodyPr/>
        <a:lstStyle/>
        <a:p>
          <a:r>
            <a:rPr lang="es-MX" b="0" i="0" dirty="0" smtClean="0"/>
            <a:t>"La escuela como cátedra viva de convivencia y paz"</a:t>
          </a:r>
          <a:endParaRPr lang="es-MX" dirty="0"/>
        </a:p>
      </dgm:t>
    </dgm:pt>
    <dgm:pt modelId="{1BD96D83-1F4D-403D-BC3F-DEF0DF0C9A36}" type="parTrans" cxnId="{E81EA120-E1C2-44A8-BFFC-BEA70969C0C2}">
      <dgm:prSet/>
      <dgm:spPr/>
      <dgm:t>
        <a:bodyPr/>
        <a:lstStyle/>
        <a:p>
          <a:endParaRPr lang="es-MX"/>
        </a:p>
      </dgm:t>
    </dgm:pt>
    <dgm:pt modelId="{79A98830-2AF5-40AB-92C9-4D372124F563}" type="sibTrans" cxnId="{E81EA120-E1C2-44A8-BFFC-BEA70969C0C2}">
      <dgm:prSet/>
      <dgm:spPr/>
      <dgm:t>
        <a:bodyPr/>
        <a:lstStyle/>
        <a:p>
          <a:endParaRPr lang="es-MX"/>
        </a:p>
      </dgm:t>
    </dgm:pt>
    <dgm:pt modelId="{63CE2CD0-5119-4786-9267-050561EA61FF}" type="pres">
      <dgm:prSet presAssocID="{B5B00577-494E-4692-A872-CBDE8E6022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6BECEF2-E6B3-426C-8CD8-9F62875EEE3F}" type="pres">
      <dgm:prSet presAssocID="{DA3CBB2C-0B12-4F70-A641-1E2CE17559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DEBD39-0B34-4AB1-A253-63732E209E9C}" type="pres">
      <dgm:prSet presAssocID="{FFAC8E6F-D854-4E46-81C9-3D4DD93BC40F}" presName="sibTrans" presStyleCnt="0"/>
      <dgm:spPr/>
    </dgm:pt>
    <dgm:pt modelId="{22AB5316-1485-4FE5-B654-088E63104136}" type="pres">
      <dgm:prSet presAssocID="{348E8553-C813-4B44-8966-6D747E49127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829D16-0663-40E3-B3D6-634C1B5E8973}" type="pres">
      <dgm:prSet presAssocID="{738BBFBB-DFF3-4D46-895B-5D9177531BAE}" presName="sibTrans" presStyleCnt="0"/>
      <dgm:spPr/>
    </dgm:pt>
    <dgm:pt modelId="{F2A3EA34-168B-47C4-B806-7BFB0760F072}" type="pres">
      <dgm:prSet presAssocID="{3AF7280F-C627-417E-9752-47EF49D5DD0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77A9B7-C54A-4DB9-BE27-82FB9FCBD724}" type="pres">
      <dgm:prSet presAssocID="{171DD988-0A5F-4AC0-8FE3-9FB918ED159D}" presName="sibTrans" presStyleCnt="0"/>
      <dgm:spPr/>
    </dgm:pt>
    <dgm:pt modelId="{105694F0-A870-44EB-AFF1-72D0783F9B39}" type="pres">
      <dgm:prSet presAssocID="{44574CFB-FE04-4CD8-AC6F-0194A0F0E0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57D8610-F971-4CF1-9C49-D66286D31745}" type="presOf" srcId="{348E8553-C813-4B44-8966-6D747E491279}" destId="{22AB5316-1485-4FE5-B654-088E63104136}" srcOrd="0" destOrd="0" presId="urn:microsoft.com/office/officeart/2005/8/layout/default"/>
    <dgm:cxn modelId="{6AC4774B-FD7E-4C35-8340-8E4471AB062C}" type="presOf" srcId="{DA3CBB2C-0B12-4F70-A641-1E2CE17559AF}" destId="{96BECEF2-E6B3-426C-8CD8-9F62875EEE3F}" srcOrd="0" destOrd="0" presId="urn:microsoft.com/office/officeart/2005/8/layout/default"/>
    <dgm:cxn modelId="{32A5E8F5-14A0-42A4-807C-78CE173DE248}" srcId="{B5B00577-494E-4692-A872-CBDE8E602237}" destId="{DA3CBB2C-0B12-4F70-A641-1E2CE17559AF}" srcOrd="0" destOrd="0" parTransId="{78E89549-9321-4847-B0D1-53C9E9AC3116}" sibTransId="{FFAC8E6F-D854-4E46-81C9-3D4DD93BC40F}"/>
    <dgm:cxn modelId="{E81EA120-E1C2-44A8-BFFC-BEA70969C0C2}" srcId="{B5B00577-494E-4692-A872-CBDE8E602237}" destId="{44574CFB-FE04-4CD8-AC6F-0194A0F0E06A}" srcOrd="3" destOrd="0" parTransId="{1BD96D83-1F4D-403D-BC3F-DEF0DF0C9A36}" sibTransId="{79A98830-2AF5-40AB-92C9-4D372124F563}"/>
    <dgm:cxn modelId="{D7A76B9E-B1D3-4293-9C1D-36AFA08F413B}" srcId="{B5B00577-494E-4692-A872-CBDE8E602237}" destId="{348E8553-C813-4B44-8966-6D747E491279}" srcOrd="1" destOrd="0" parTransId="{442EDDD4-382D-4FD3-A030-D308F89C3F5F}" sibTransId="{738BBFBB-DFF3-4D46-895B-5D9177531BAE}"/>
    <dgm:cxn modelId="{46C93CAF-4F6C-49CF-A9FC-113A324CD2E9}" type="presOf" srcId="{B5B00577-494E-4692-A872-CBDE8E602237}" destId="{63CE2CD0-5119-4786-9267-050561EA61FF}" srcOrd="0" destOrd="0" presId="urn:microsoft.com/office/officeart/2005/8/layout/default"/>
    <dgm:cxn modelId="{4788250F-F50D-4A71-9BDB-C945E3CF2D4F}" srcId="{B5B00577-494E-4692-A872-CBDE8E602237}" destId="{3AF7280F-C627-417E-9752-47EF49D5DD0C}" srcOrd="2" destOrd="0" parTransId="{92168FC6-E768-41E4-9FB6-2B439E9ACC11}" sibTransId="{171DD988-0A5F-4AC0-8FE3-9FB918ED159D}"/>
    <dgm:cxn modelId="{38B40EEC-5A78-40DA-917B-ADB240AD7380}" type="presOf" srcId="{3AF7280F-C627-417E-9752-47EF49D5DD0C}" destId="{F2A3EA34-168B-47C4-B806-7BFB0760F072}" srcOrd="0" destOrd="0" presId="urn:microsoft.com/office/officeart/2005/8/layout/default"/>
    <dgm:cxn modelId="{00A4BADD-70B4-48BE-A041-847866F94002}" type="presOf" srcId="{44574CFB-FE04-4CD8-AC6F-0194A0F0E06A}" destId="{105694F0-A870-44EB-AFF1-72D0783F9B39}" srcOrd="0" destOrd="0" presId="urn:microsoft.com/office/officeart/2005/8/layout/default"/>
    <dgm:cxn modelId="{E73CA1AB-BA1C-4033-AEC4-B6433D3244F6}" type="presParOf" srcId="{63CE2CD0-5119-4786-9267-050561EA61FF}" destId="{96BECEF2-E6B3-426C-8CD8-9F62875EEE3F}" srcOrd="0" destOrd="0" presId="urn:microsoft.com/office/officeart/2005/8/layout/default"/>
    <dgm:cxn modelId="{6207417C-127B-4401-BCF7-67BE30FC022F}" type="presParOf" srcId="{63CE2CD0-5119-4786-9267-050561EA61FF}" destId="{F1DEBD39-0B34-4AB1-A253-63732E209E9C}" srcOrd="1" destOrd="0" presId="urn:microsoft.com/office/officeart/2005/8/layout/default"/>
    <dgm:cxn modelId="{B9A2EA6A-C094-4C7B-B1E9-C330E408A32E}" type="presParOf" srcId="{63CE2CD0-5119-4786-9267-050561EA61FF}" destId="{22AB5316-1485-4FE5-B654-088E63104136}" srcOrd="2" destOrd="0" presId="urn:microsoft.com/office/officeart/2005/8/layout/default"/>
    <dgm:cxn modelId="{32D64C39-CF14-40B1-88B3-E18D501794DB}" type="presParOf" srcId="{63CE2CD0-5119-4786-9267-050561EA61FF}" destId="{6C829D16-0663-40E3-B3D6-634C1B5E8973}" srcOrd="3" destOrd="0" presId="urn:microsoft.com/office/officeart/2005/8/layout/default"/>
    <dgm:cxn modelId="{BE19ED6C-2B31-459E-ABF2-720FC1E4C57E}" type="presParOf" srcId="{63CE2CD0-5119-4786-9267-050561EA61FF}" destId="{F2A3EA34-168B-47C4-B806-7BFB0760F072}" srcOrd="4" destOrd="0" presId="urn:microsoft.com/office/officeart/2005/8/layout/default"/>
    <dgm:cxn modelId="{E0CA70F5-0E06-49AC-A8B7-132DFE513703}" type="presParOf" srcId="{63CE2CD0-5119-4786-9267-050561EA61FF}" destId="{DD77A9B7-C54A-4DB9-BE27-82FB9FCBD724}" srcOrd="5" destOrd="0" presId="urn:microsoft.com/office/officeart/2005/8/layout/default"/>
    <dgm:cxn modelId="{51BDF475-57D6-4E15-B7AC-6ACDD755A43B}" type="presParOf" srcId="{63CE2CD0-5119-4786-9267-050561EA61FF}" destId="{105694F0-A870-44EB-AFF1-72D0783F9B3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27F1F3-C4CA-43EC-9C08-A6C99407EC6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D033C7C-FF54-4072-B2F5-EE59E623FCFC}">
      <dgm:prSet phldrT="[Texto]"/>
      <dgm:spPr/>
      <dgm:t>
        <a:bodyPr/>
        <a:lstStyle/>
        <a:p>
          <a:r>
            <a:rPr lang="es-MX" b="0" i="0" dirty="0" smtClean="0"/>
            <a:t>1. El trabajo del estudiante y la actividad profesional del maestro carecen de sentido y de posibilidad de autorrealización</a:t>
          </a:r>
          <a:endParaRPr lang="es-MX" dirty="0"/>
        </a:p>
      </dgm:t>
    </dgm:pt>
    <dgm:pt modelId="{8142D846-678D-4E3C-85F8-00B56DE55349}" type="parTrans" cxnId="{5906AF6E-966E-4B47-AE94-7CB6667676A0}">
      <dgm:prSet/>
      <dgm:spPr/>
      <dgm:t>
        <a:bodyPr/>
        <a:lstStyle/>
        <a:p>
          <a:endParaRPr lang="es-MX"/>
        </a:p>
      </dgm:t>
    </dgm:pt>
    <dgm:pt modelId="{DD64E419-81F8-4338-BEA5-C3E67051EC04}" type="sibTrans" cxnId="{5906AF6E-966E-4B47-AE94-7CB6667676A0}">
      <dgm:prSet/>
      <dgm:spPr/>
      <dgm:t>
        <a:bodyPr/>
        <a:lstStyle/>
        <a:p>
          <a:endParaRPr lang="es-MX"/>
        </a:p>
      </dgm:t>
    </dgm:pt>
    <dgm:pt modelId="{C3AA0E42-044B-4F93-A9EB-3C97812CB56D}">
      <dgm:prSet phldrT="[Texto]"/>
      <dgm:spPr/>
      <dgm:t>
        <a:bodyPr/>
        <a:lstStyle/>
        <a:p>
          <a:endParaRPr lang="es-MX" b="0" i="0" dirty="0" smtClean="0"/>
        </a:p>
        <a:p>
          <a:r>
            <a:rPr lang="es-MX" b="0" i="0" dirty="0" smtClean="0"/>
            <a:t>2. Como el conocimiento se considera posible sin la existencia de tensiones afectivas, del deseo del saber y de la voluntad del saber, el resultado es un conocimiento sin comprensión.</a:t>
          </a:r>
          <a:endParaRPr lang="es-MX" dirty="0"/>
        </a:p>
      </dgm:t>
    </dgm:pt>
    <dgm:pt modelId="{A0499443-133D-402A-81CD-4B2FE4943F2A}" type="parTrans" cxnId="{2F3ABDC1-5E51-468D-9EAB-496155A20EBA}">
      <dgm:prSet/>
      <dgm:spPr/>
      <dgm:t>
        <a:bodyPr/>
        <a:lstStyle/>
        <a:p>
          <a:endParaRPr lang="es-MX"/>
        </a:p>
      </dgm:t>
    </dgm:pt>
    <dgm:pt modelId="{56038AFA-8110-4716-B274-199720C546E0}" type="sibTrans" cxnId="{2F3ABDC1-5E51-468D-9EAB-496155A20EBA}">
      <dgm:prSet/>
      <dgm:spPr/>
      <dgm:t>
        <a:bodyPr/>
        <a:lstStyle/>
        <a:p>
          <a:endParaRPr lang="es-MX"/>
        </a:p>
      </dgm:t>
    </dgm:pt>
    <dgm:pt modelId="{622F822E-B462-439D-A50B-90E6D13759CB}">
      <dgm:prSet phldrT="[Texto]"/>
      <dgm:spPr/>
      <dgm:t>
        <a:bodyPr/>
        <a:lstStyle/>
        <a:p>
          <a:r>
            <a:rPr lang="es-MX" b="0" i="0" dirty="0" smtClean="0"/>
            <a:t>3. Las actividades y la organización escolar se fundan en normas que son ajenas a un proyecto ético, propio de estudiantes y maestros.</a:t>
          </a:r>
          <a:endParaRPr lang="es-MX" dirty="0"/>
        </a:p>
      </dgm:t>
    </dgm:pt>
    <dgm:pt modelId="{B0C23F05-5CE0-47F5-9840-ECA29D6870DF}" type="parTrans" cxnId="{97CB827D-B36F-40B1-8A1B-0809B551FF78}">
      <dgm:prSet/>
      <dgm:spPr/>
      <dgm:t>
        <a:bodyPr/>
        <a:lstStyle/>
        <a:p>
          <a:endParaRPr lang="es-MX"/>
        </a:p>
      </dgm:t>
    </dgm:pt>
    <dgm:pt modelId="{2638BEA2-50DD-42E0-BC82-F1ECD696E6D0}" type="sibTrans" cxnId="{97CB827D-B36F-40B1-8A1B-0809B551FF78}">
      <dgm:prSet/>
      <dgm:spPr/>
      <dgm:t>
        <a:bodyPr/>
        <a:lstStyle/>
        <a:p>
          <a:endParaRPr lang="es-MX"/>
        </a:p>
      </dgm:t>
    </dgm:pt>
    <dgm:pt modelId="{91D96F38-D9FA-4CC5-AB3A-1316EFF09469}" type="pres">
      <dgm:prSet presAssocID="{F427F1F3-C4CA-43EC-9C08-A6C99407EC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380E113-23E0-4CBA-82DC-BD3B6BCDE8DC}" type="pres">
      <dgm:prSet presAssocID="{5D033C7C-FF54-4072-B2F5-EE59E623FCF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5D8FB7-FE44-40E9-9A55-9CD4BDC7BA11}" type="pres">
      <dgm:prSet presAssocID="{DD64E419-81F8-4338-BEA5-C3E67051EC04}" presName="sibTrans" presStyleCnt="0"/>
      <dgm:spPr/>
    </dgm:pt>
    <dgm:pt modelId="{9E59ED62-D528-4645-8699-2EEC0158B24D}" type="pres">
      <dgm:prSet presAssocID="{C3AA0E42-044B-4F93-A9EB-3C97812CB5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46C285-F0A2-4138-BD3E-BE21BAF46191}" type="pres">
      <dgm:prSet presAssocID="{56038AFA-8110-4716-B274-199720C546E0}" presName="sibTrans" presStyleCnt="0"/>
      <dgm:spPr/>
    </dgm:pt>
    <dgm:pt modelId="{570E13BC-D635-42E4-9817-E67B6A3450CB}" type="pres">
      <dgm:prSet presAssocID="{622F822E-B462-439D-A50B-90E6D13759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7CB827D-B36F-40B1-8A1B-0809B551FF78}" srcId="{F427F1F3-C4CA-43EC-9C08-A6C99407EC6B}" destId="{622F822E-B462-439D-A50B-90E6D13759CB}" srcOrd="2" destOrd="0" parTransId="{B0C23F05-5CE0-47F5-9840-ECA29D6870DF}" sibTransId="{2638BEA2-50DD-42E0-BC82-F1ECD696E6D0}"/>
    <dgm:cxn modelId="{B9E855EC-43C0-4766-8408-50E7E2C0B662}" type="presOf" srcId="{F427F1F3-C4CA-43EC-9C08-A6C99407EC6B}" destId="{91D96F38-D9FA-4CC5-AB3A-1316EFF09469}" srcOrd="0" destOrd="0" presId="urn:microsoft.com/office/officeart/2005/8/layout/default"/>
    <dgm:cxn modelId="{5906AF6E-966E-4B47-AE94-7CB6667676A0}" srcId="{F427F1F3-C4CA-43EC-9C08-A6C99407EC6B}" destId="{5D033C7C-FF54-4072-B2F5-EE59E623FCFC}" srcOrd="0" destOrd="0" parTransId="{8142D846-678D-4E3C-85F8-00B56DE55349}" sibTransId="{DD64E419-81F8-4338-BEA5-C3E67051EC04}"/>
    <dgm:cxn modelId="{ED5FB9C6-0803-426E-8DD7-A51798055591}" type="presOf" srcId="{5D033C7C-FF54-4072-B2F5-EE59E623FCFC}" destId="{5380E113-23E0-4CBA-82DC-BD3B6BCDE8DC}" srcOrd="0" destOrd="0" presId="urn:microsoft.com/office/officeart/2005/8/layout/default"/>
    <dgm:cxn modelId="{2F3ABDC1-5E51-468D-9EAB-496155A20EBA}" srcId="{F427F1F3-C4CA-43EC-9C08-A6C99407EC6B}" destId="{C3AA0E42-044B-4F93-A9EB-3C97812CB56D}" srcOrd="1" destOrd="0" parTransId="{A0499443-133D-402A-81CD-4B2FE4943F2A}" sibTransId="{56038AFA-8110-4716-B274-199720C546E0}"/>
    <dgm:cxn modelId="{E145D7D1-F59A-4A28-904C-A8E3DCAE2A70}" type="presOf" srcId="{C3AA0E42-044B-4F93-A9EB-3C97812CB56D}" destId="{9E59ED62-D528-4645-8699-2EEC0158B24D}" srcOrd="0" destOrd="0" presId="urn:microsoft.com/office/officeart/2005/8/layout/default"/>
    <dgm:cxn modelId="{F6F24EB0-D55A-4186-BFEE-8A2C3C29E19A}" type="presOf" srcId="{622F822E-B462-439D-A50B-90E6D13759CB}" destId="{570E13BC-D635-42E4-9817-E67B6A3450CB}" srcOrd="0" destOrd="0" presId="urn:microsoft.com/office/officeart/2005/8/layout/default"/>
    <dgm:cxn modelId="{B68F60D8-B7A0-4A88-86CA-56700F23B0B6}" type="presParOf" srcId="{91D96F38-D9FA-4CC5-AB3A-1316EFF09469}" destId="{5380E113-23E0-4CBA-82DC-BD3B6BCDE8DC}" srcOrd="0" destOrd="0" presId="urn:microsoft.com/office/officeart/2005/8/layout/default"/>
    <dgm:cxn modelId="{F35EDDC1-B4CE-4447-952B-56C01F909FB9}" type="presParOf" srcId="{91D96F38-D9FA-4CC5-AB3A-1316EFF09469}" destId="{D35D8FB7-FE44-40E9-9A55-9CD4BDC7BA11}" srcOrd="1" destOrd="0" presId="urn:microsoft.com/office/officeart/2005/8/layout/default"/>
    <dgm:cxn modelId="{DA070F52-157D-42D5-B7D2-5F9EC7B5CD05}" type="presParOf" srcId="{91D96F38-D9FA-4CC5-AB3A-1316EFF09469}" destId="{9E59ED62-D528-4645-8699-2EEC0158B24D}" srcOrd="2" destOrd="0" presId="urn:microsoft.com/office/officeart/2005/8/layout/default"/>
    <dgm:cxn modelId="{966FEFDA-8B91-4266-B36F-2911770046FE}" type="presParOf" srcId="{91D96F38-D9FA-4CC5-AB3A-1316EFF09469}" destId="{D846C285-F0A2-4138-BD3E-BE21BAF46191}" srcOrd="3" destOrd="0" presId="urn:microsoft.com/office/officeart/2005/8/layout/default"/>
    <dgm:cxn modelId="{C7ECDC7F-C8EE-4A4F-BE66-AA8DA36F2985}" type="presParOf" srcId="{91D96F38-D9FA-4CC5-AB3A-1316EFF09469}" destId="{570E13BC-D635-42E4-9817-E67B6A3450C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466533-FC00-49D7-B16E-711CD2929D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FD8AD7-D656-461A-AD16-80A40A9313F1}">
      <dgm:prSet phldrT="[Texto]"/>
      <dgm:spPr/>
      <dgm:t>
        <a:bodyPr/>
        <a:lstStyle/>
        <a:p>
          <a:r>
            <a:rPr lang="es-MX" b="0" i="0" dirty="0" smtClean="0"/>
            <a:t>Establecer una interacción comunicativa efectiva y circular entre el maestro, el estudiante y el grupo.</a:t>
          </a:r>
          <a:endParaRPr lang="es-MX" dirty="0"/>
        </a:p>
      </dgm:t>
    </dgm:pt>
    <dgm:pt modelId="{1A0AFAF7-5FB2-419D-B986-CE3F8208E8D5}" type="parTrans" cxnId="{92D2F102-56C9-4F7D-9AD2-412869066A8F}">
      <dgm:prSet/>
      <dgm:spPr/>
      <dgm:t>
        <a:bodyPr/>
        <a:lstStyle/>
        <a:p>
          <a:endParaRPr lang="es-MX"/>
        </a:p>
      </dgm:t>
    </dgm:pt>
    <dgm:pt modelId="{D3D3491F-56C5-40FA-9C7D-0DBC3C31488C}" type="sibTrans" cxnId="{92D2F102-56C9-4F7D-9AD2-412869066A8F}">
      <dgm:prSet/>
      <dgm:spPr/>
      <dgm:t>
        <a:bodyPr/>
        <a:lstStyle/>
        <a:p>
          <a:endParaRPr lang="es-MX"/>
        </a:p>
      </dgm:t>
    </dgm:pt>
    <dgm:pt modelId="{94F05C02-72F2-49AE-9D0F-DDA7F74466D8}">
      <dgm:prSet phldrT="[Texto]"/>
      <dgm:spPr/>
      <dgm:t>
        <a:bodyPr/>
        <a:lstStyle/>
        <a:p>
          <a:r>
            <a:rPr lang="es-MX" b="0" i="0" dirty="0" smtClean="0"/>
            <a:t>Considerar las diferencias individuales.</a:t>
          </a:r>
          <a:endParaRPr lang="es-MX" dirty="0"/>
        </a:p>
      </dgm:t>
    </dgm:pt>
    <dgm:pt modelId="{83244CC0-1D7B-44BA-A49E-E0C724CB8210}" type="parTrans" cxnId="{F5BC777D-2603-40E8-BE0C-5621CA5588DF}">
      <dgm:prSet/>
      <dgm:spPr/>
      <dgm:t>
        <a:bodyPr/>
        <a:lstStyle/>
        <a:p>
          <a:endParaRPr lang="es-MX"/>
        </a:p>
      </dgm:t>
    </dgm:pt>
    <dgm:pt modelId="{F5B4F891-92EA-4B3C-965B-54EFDDAED519}" type="sibTrans" cxnId="{F5BC777D-2603-40E8-BE0C-5621CA5588DF}">
      <dgm:prSet/>
      <dgm:spPr/>
      <dgm:t>
        <a:bodyPr/>
        <a:lstStyle/>
        <a:p>
          <a:endParaRPr lang="es-MX"/>
        </a:p>
      </dgm:t>
    </dgm:pt>
    <dgm:pt modelId="{ECBBD5D5-9E08-4825-A701-1EA7C7F978D4}">
      <dgm:prSet phldrT="[Texto]"/>
      <dgm:spPr/>
      <dgm:t>
        <a:bodyPr/>
        <a:lstStyle/>
        <a:p>
          <a:r>
            <a:rPr lang="es-MX" b="0" i="0" dirty="0" smtClean="0"/>
            <a:t>Fortalecer el </a:t>
          </a:r>
          <a:r>
            <a:rPr lang="es-MX" b="0" i="0" dirty="0" err="1" smtClean="0"/>
            <a:t>autoconcepto</a:t>
          </a:r>
          <a:r>
            <a:rPr lang="es-MX" b="0" i="0" dirty="0" smtClean="0"/>
            <a:t> y autoestima en los estudiantes y el maestro.</a:t>
          </a:r>
          <a:endParaRPr lang="es-MX" dirty="0"/>
        </a:p>
      </dgm:t>
    </dgm:pt>
    <dgm:pt modelId="{483EC8BF-7108-465C-9A36-9B96D197993F}" type="parTrans" cxnId="{149B9A9E-23BB-440B-A208-1A70B35D49F9}">
      <dgm:prSet/>
      <dgm:spPr/>
      <dgm:t>
        <a:bodyPr/>
        <a:lstStyle/>
        <a:p>
          <a:endParaRPr lang="es-MX"/>
        </a:p>
      </dgm:t>
    </dgm:pt>
    <dgm:pt modelId="{A50D7475-BE55-4D3D-973B-335AB24F3B2C}" type="sibTrans" cxnId="{149B9A9E-23BB-440B-A208-1A70B35D49F9}">
      <dgm:prSet/>
      <dgm:spPr/>
      <dgm:t>
        <a:bodyPr/>
        <a:lstStyle/>
        <a:p>
          <a:endParaRPr lang="es-MX"/>
        </a:p>
      </dgm:t>
    </dgm:pt>
    <dgm:pt modelId="{545A3C60-CAEB-460C-A050-ED97FD5E2DBA}">
      <dgm:prSet phldrT="[Texto]"/>
      <dgm:spPr/>
      <dgm:t>
        <a:bodyPr/>
        <a:lstStyle/>
        <a:p>
          <a:r>
            <a:rPr lang="es-MX" b="0" i="0" dirty="0" smtClean="0"/>
            <a:t>El manejo de la clase debe basarse en sólidas relaciones de grupo.</a:t>
          </a:r>
          <a:endParaRPr lang="es-MX" dirty="0"/>
        </a:p>
      </dgm:t>
    </dgm:pt>
    <dgm:pt modelId="{1DDD575C-7D98-4863-B323-F793C2EEF9BF}" type="parTrans" cxnId="{95644A20-89AC-48E1-B308-03F7F8A5FB24}">
      <dgm:prSet/>
      <dgm:spPr/>
      <dgm:t>
        <a:bodyPr/>
        <a:lstStyle/>
        <a:p>
          <a:endParaRPr lang="es-MX"/>
        </a:p>
      </dgm:t>
    </dgm:pt>
    <dgm:pt modelId="{0DD1BABC-0B12-47A4-B899-7D44F25E85C0}" type="sibTrans" cxnId="{95644A20-89AC-48E1-B308-03F7F8A5FB24}">
      <dgm:prSet/>
      <dgm:spPr/>
      <dgm:t>
        <a:bodyPr/>
        <a:lstStyle/>
        <a:p>
          <a:endParaRPr lang="es-MX"/>
        </a:p>
      </dgm:t>
    </dgm:pt>
    <dgm:pt modelId="{9FD25CE4-EBCE-4C55-88F4-7D1C32AEAE89}" type="pres">
      <dgm:prSet presAssocID="{81466533-FC00-49D7-B16E-711CD2929D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72B1A2-0C3A-453E-AD58-A86EB9F9DA31}" type="pres">
      <dgm:prSet presAssocID="{53FD8AD7-D656-461A-AD16-80A40A9313F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0BCDC5-9CC7-461A-A064-438DC2F80BCA}" type="pres">
      <dgm:prSet presAssocID="{D3D3491F-56C5-40FA-9C7D-0DBC3C31488C}" presName="sibTrans" presStyleCnt="0"/>
      <dgm:spPr/>
    </dgm:pt>
    <dgm:pt modelId="{E8FA19B3-BF79-490D-917A-C24C07FD3616}" type="pres">
      <dgm:prSet presAssocID="{94F05C02-72F2-49AE-9D0F-DDA7F74466D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42FF23-9159-40F9-BBEA-1E1187C04226}" type="pres">
      <dgm:prSet presAssocID="{F5B4F891-92EA-4B3C-965B-54EFDDAED519}" presName="sibTrans" presStyleCnt="0"/>
      <dgm:spPr/>
    </dgm:pt>
    <dgm:pt modelId="{E67B64A1-4604-4BF1-AA08-B3BB8FAF5B52}" type="pres">
      <dgm:prSet presAssocID="{ECBBD5D5-9E08-4825-A701-1EA7C7F978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8B2CC9-C02F-480B-9750-75CA70B40047}" type="pres">
      <dgm:prSet presAssocID="{A50D7475-BE55-4D3D-973B-335AB24F3B2C}" presName="sibTrans" presStyleCnt="0"/>
      <dgm:spPr/>
    </dgm:pt>
    <dgm:pt modelId="{1757F4AB-CE9C-4FA9-9341-C8950BE47C5C}" type="pres">
      <dgm:prSet presAssocID="{545A3C60-CAEB-460C-A050-ED97FD5E2DB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0F78AE2-4FDD-4E85-A004-CF3196263507}" type="presOf" srcId="{ECBBD5D5-9E08-4825-A701-1EA7C7F978D4}" destId="{E67B64A1-4604-4BF1-AA08-B3BB8FAF5B52}" srcOrd="0" destOrd="0" presId="urn:microsoft.com/office/officeart/2005/8/layout/default"/>
    <dgm:cxn modelId="{627E8519-297F-41F0-948D-28F00ABDE804}" type="presOf" srcId="{53FD8AD7-D656-461A-AD16-80A40A9313F1}" destId="{F972B1A2-0C3A-453E-AD58-A86EB9F9DA31}" srcOrd="0" destOrd="0" presId="urn:microsoft.com/office/officeart/2005/8/layout/default"/>
    <dgm:cxn modelId="{92D2F102-56C9-4F7D-9AD2-412869066A8F}" srcId="{81466533-FC00-49D7-B16E-711CD2929D7C}" destId="{53FD8AD7-D656-461A-AD16-80A40A9313F1}" srcOrd="0" destOrd="0" parTransId="{1A0AFAF7-5FB2-419D-B986-CE3F8208E8D5}" sibTransId="{D3D3491F-56C5-40FA-9C7D-0DBC3C31488C}"/>
    <dgm:cxn modelId="{95644A20-89AC-48E1-B308-03F7F8A5FB24}" srcId="{81466533-FC00-49D7-B16E-711CD2929D7C}" destId="{545A3C60-CAEB-460C-A050-ED97FD5E2DBA}" srcOrd="3" destOrd="0" parTransId="{1DDD575C-7D98-4863-B323-F793C2EEF9BF}" sibTransId="{0DD1BABC-0B12-47A4-B899-7D44F25E85C0}"/>
    <dgm:cxn modelId="{149B9A9E-23BB-440B-A208-1A70B35D49F9}" srcId="{81466533-FC00-49D7-B16E-711CD2929D7C}" destId="{ECBBD5D5-9E08-4825-A701-1EA7C7F978D4}" srcOrd="2" destOrd="0" parTransId="{483EC8BF-7108-465C-9A36-9B96D197993F}" sibTransId="{A50D7475-BE55-4D3D-973B-335AB24F3B2C}"/>
    <dgm:cxn modelId="{D42A2D57-A684-4903-816A-8EA82C5A72A5}" type="presOf" srcId="{81466533-FC00-49D7-B16E-711CD2929D7C}" destId="{9FD25CE4-EBCE-4C55-88F4-7D1C32AEAE89}" srcOrd="0" destOrd="0" presId="urn:microsoft.com/office/officeart/2005/8/layout/default"/>
    <dgm:cxn modelId="{0F8E8DD5-6FA6-4979-B90D-7FA0B5AC4886}" type="presOf" srcId="{545A3C60-CAEB-460C-A050-ED97FD5E2DBA}" destId="{1757F4AB-CE9C-4FA9-9341-C8950BE47C5C}" srcOrd="0" destOrd="0" presId="urn:microsoft.com/office/officeart/2005/8/layout/default"/>
    <dgm:cxn modelId="{F5BC777D-2603-40E8-BE0C-5621CA5588DF}" srcId="{81466533-FC00-49D7-B16E-711CD2929D7C}" destId="{94F05C02-72F2-49AE-9D0F-DDA7F74466D8}" srcOrd="1" destOrd="0" parTransId="{83244CC0-1D7B-44BA-A49E-E0C724CB8210}" sibTransId="{F5B4F891-92EA-4B3C-965B-54EFDDAED519}"/>
    <dgm:cxn modelId="{A47A9851-FD18-4B1F-ADEC-0DC9078630C6}" type="presOf" srcId="{94F05C02-72F2-49AE-9D0F-DDA7F74466D8}" destId="{E8FA19B3-BF79-490D-917A-C24C07FD3616}" srcOrd="0" destOrd="0" presId="urn:microsoft.com/office/officeart/2005/8/layout/default"/>
    <dgm:cxn modelId="{E4BA83F4-FF84-48CF-AA77-F0E358781524}" type="presParOf" srcId="{9FD25CE4-EBCE-4C55-88F4-7D1C32AEAE89}" destId="{F972B1A2-0C3A-453E-AD58-A86EB9F9DA31}" srcOrd="0" destOrd="0" presId="urn:microsoft.com/office/officeart/2005/8/layout/default"/>
    <dgm:cxn modelId="{F3FDC8E3-5012-4C6E-B83B-8CC9997D7E11}" type="presParOf" srcId="{9FD25CE4-EBCE-4C55-88F4-7D1C32AEAE89}" destId="{8E0BCDC5-9CC7-461A-A064-438DC2F80BCA}" srcOrd="1" destOrd="0" presId="urn:microsoft.com/office/officeart/2005/8/layout/default"/>
    <dgm:cxn modelId="{F533F0FF-48CD-4CFB-9A50-ED0C28F8DE4F}" type="presParOf" srcId="{9FD25CE4-EBCE-4C55-88F4-7D1C32AEAE89}" destId="{E8FA19B3-BF79-490D-917A-C24C07FD3616}" srcOrd="2" destOrd="0" presId="urn:microsoft.com/office/officeart/2005/8/layout/default"/>
    <dgm:cxn modelId="{93970A41-2A3D-40DD-9763-54992CAD6F24}" type="presParOf" srcId="{9FD25CE4-EBCE-4C55-88F4-7D1C32AEAE89}" destId="{C242FF23-9159-40F9-BBEA-1E1187C04226}" srcOrd="3" destOrd="0" presId="urn:microsoft.com/office/officeart/2005/8/layout/default"/>
    <dgm:cxn modelId="{52CFA624-82E1-4832-969D-09B0D0759815}" type="presParOf" srcId="{9FD25CE4-EBCE-4C55-88F4-7D1C32AEAE89}" destId="{E67B64A1-4604-4BF1-AA08-B3BB8FAF5B52}" srcOrd="4" destOrd="0" presId="urn:microsoft.com/office/officeart/2005/8/layout/default"/>
    <dgm:cxn modelId="{26BA6BF2-7B1D-4A99-BF65-3FCF83378817}" type="presParOf" srcId="{9FD25CE4-EBCE-4C55-88F4-7D1C32AEAE89}" destId="{0A8B2CC9-C02F-480B-9750-75CA70B40047}" srcOrd="5" destOrd="0" presId="urn:microsoft.com/office/officeart/2005/8/layout/default"/>
    <dgm:cxn modelId="{1C623677-CAA7-498B-9E25-C4B6E173F7A8}" type="presParOf" srcId="{9FD25CE4-EBCE-4C55-88F4-7D1C32AEAE89}" destId="{1757F4AB-CE9C-4FA9-9341-C8950BE47C5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85DC5-FC6B-4F4C-B58F-F866800D520E}">
      <dsp:nvSpPr>
        <dsp:cNvPr id="0" name=""/>
        <dsp:cNvSpPr/>
      </dsp:nvSpPr>
      <dsp:spPr>
        <a:xfrm>
          <a:off x="-282891" y="-93149"/>
          <a:ext cx="6412230" cy="1748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P. de E. 2011 (SEP)</a:t>
          </a:r>
          <a:endParaRPr lang="es-MX" sz="3600" kern="1200" dirty="0"/>
        </a:p>
      </dsp:txBody>
      <dsp:txXfrm>
        <a:off x="-231671" y="-41929"/>
        <a:ext cx="4604719" cy="1646350"/>
      </dsp:txXfrm>
    </dsp:sp>
    <dsp:sp modelId="{58496004-615C-4A63-AE95-A53CA3D19EFF}">
      <dsp:nvSpPr>
        <dsp:cNvPr id="0" name=""/>
        <dsp:cNvSpPr/>
      </dsp:nvSpPr>
      <dsp:spPr>
        <a:xfrm>
          <a:off x="0" y="1857962"/>
          <a:ext cx="7543796" cy="21213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denomina ambiente de aprendizaje al espacio donde se desarrolla la comunicación y las interacciones que posibilitan el aprendizaje. Con esta perspectiva se asume que en los ambientes de aprendizaje media la actuación del docente para construirlos y emplearlos como tales</a:t>
          </a:r>
          <a:r>
            <a:rPr lang="es-MX" sz="1300" kern="1200" dirty="0" smtClean="0"/>
            <a:t>.</a:t>
          </a:r>
          <a:endParaRPr lang="es-MX" sz="1300" kern="1200" dirty="0"/>
        </a:p>
      </dsp:txBody>
      <dsp:txXfrm>
        <a:off x="62133" y="1920095"/>
        <a:ext cx="4750962" cy="1997121"/>
      </dsp:txXfrm>
    </dsp:sp>
    <dsp:sp modelId="{0E3D86D9-C733-4A91-80A6-C9D9939039A5}">
      <dsp:nvSpPr>
        <dsp:cNvPr id="0" name=""/>
        <dsp:cNvSpPr/>
      </dsp:nvSpPr>
      <dsp:spPr>
        <a:xfrm>
          <a:off x="4992624" y="1281593"/>
          <a:ext cx="1136713" cy="113671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5248384" y="1281593"/>
        <a:ext cx="625193" cy="855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AE652-C321-4238-A4EC-DE64A5CFC55B}">
      <dsp:nvSpPr>
        <dsp:cNvPr id="0" name=""/>
        <dsp:cNvSpPr/>
      </dsp:nvSpPr>
      <dsp:spPr>
        <a:xfrm>
          <a:off x="167230" y="786"/>
          <a:ext cx="3433018" cy="2059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 un concepto polisémico</a:t>
          </a:r>
          <a:endParaRPr lang="es-MX" sz="2100" kern="1200" dirty="0"/>
        </a:p>
      </dsp:txBody>
      <dsp:txXfrm>
        <a:off x="167230" y="786"/>
        <a:ext cx="3433018" cy="2059811"/>
      </dsp:txXfrm>
    </dsp:sp>
    <dsp:sp modelId="{1387148B-2B44-4520-B51F-CEDAC26698D7}">
      <dsp:nvSpPr>
        <dsp:cNvPr id="0" name=""/>
        <dsp:cNvSpPr/>
      </dsp:nvSpPr>
      <dsp:spPr>
        <a:xfrm>
          <a:off x="3943550" y="786"/>
          <a:ext cx="3433018" cy="2059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Rebasa el monopolio de la escuela, implica el contexto (la cultura “un segmento pedagógico”)</a:t>
          </a:r>
          <a:endParaRPr lang="es-MX" sz="2100" kern="1200" dirty="0"/>
        </a:p>
      </dsp:txBody>
      <dsp:txXfrm>
        <a:off x="3943550" y="786"/>
        <a:ext cx="3433018" cy="2059811"/>
      </dsp:txXfrm>
    </dsp:sp>
    <dsp:sp modelId="{C9BD06EE-0594-419B-8D63-5539B99B94AB}">
      <dsp:nvSpPr>
        <dsp:cNvPr id="0" name=""/>
        <dsp:cNvSpPr/>
      </dsp:nvSpPr>
      <dsp:spPr>
        <a:xfrm>
          <a:off x="167230" y="2403898"/>
          <a:ext cx="3433018" cy="2059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 multidisciplinario</a:t>
          </a:r>
          <a:endParaRPr lang="es-MX" sz="2100" kern="1200" dirty="0"/>
        </a:p>
      </dsp:txBody>
      <dsp:txXfrm>
        <a:off x="167230" y="2403898"/>
        <a:ext cx="3433018" cy="2059811"/>
      </dsp:txXfrm>
    </dsp:sp>
    <dsp:sp modelId="{726483DE-2BBC-453E-8FB9-DF79537B6F2F}">
      <dsp:nvSpPr>
        <dsp:cNvPr id="0" name=""/>
        <dsp:cNvSpPr/>
      </dsp:nvSpPr>
      <dsp:spPr>
        <a:xfrm>
          <a:off x="3943550" y="2403898"/>
          <a:ext cx="3433018" cy="2059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Enfoques desde: lo ambiental de la educación, psicología, etología, </a:t>
          </a:r>
          <a:r>
            <a:rPr lang="es-MX" sz="2100" kern="1200" dirty="0" err="1" smtClean="0"/>
            <a:t>proxémica</a:t>
          </a:r>
          <a:r>
            <a:rPr lang="es-MX" sz="2100" kern="1200" dirty="0" smtClean="0"/>
            <a:t>, currículo…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/>
        </a:p>
      </dsp:txBody>
      <dsp:txXfrm>
        <a:off x="3943550" y="2403898"/>
        <a:ext cx="3433018" cy="2059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ECEF2-E6B3-426C-8CD8-9F62875EEE3F}">
      <dsp:nvSpPr>
        <dsp:cNvPr id="0" name=""/>
        <dsp:cNvSpPr/>
      </dsp:nvSpPr>
      <dsp:spPr>
        <a:xfrm>
          <a:off x="594698" y="1268"/>
          <a:ext cx="3548362" cy="2129017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El estudio de </a:t>
          </a:r>
          <a:r>
            <a:rPr lang="es-MX" sz="1800" b="0" i="0" kern="1200" dirty="0" smtClean="0">
              <a:hlinkClick xmlns:r="http://schemas.openxmlformats.org/officeDocument/2006/relationships" r:id="rId1"/>
            </a:rPr>
            <a:t>Hernando Romero (1997)</a:t>
          </a:r>
          <a:r>
            <a:rPr lang="es-MX" sz="1800" b="0" i="0" kern="1200" dirty="0" smtClean="0"/>
            <a:t> presenta un análisis del espacio educativo como parte de la naturaleza de las actividades académicas, administrativas y de proyección social</a:t>
          </a:r>
          <a:endParaRPr lang="es-MX" sz="1800" kern="1200" dirty="0"/>
        </a:p>
      </dsp:txBody>
      <dsp:txXfrm>
        <a:off x="594698" y="1268"/>
        <a:ext cx="3548362" cy="2129017"/>
      </dsp:txXfrm>
    </dsp:sp>
    <dsp:sp modelId="{22AB5316-1485-4FE5-B654-088E63104136}">
      <dsp:nvSpPr>
        <dsp:cNvPr id="0" name=""/>
        <dsp:cNvSpPr/>
      </dsp:nvSpPr>
      <dsp:spPr>
        <a:xfrm>
          <a:off x="4497898" y="1268"/>
          <a:ext cx="3548362" cy="2129017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La relación entre la lúdica y el aprendizaje es el tema abordado por uno de los estudios de la </a:t>
          </a:r>
          <a:r>
            <a:rPr lang="es-MX" sz="1800" b="0" i="0" kern="1200" dirty="0" smtClean="0">
              <a:hlinkClick xmlns:r="http://schemas.openxmlformats.org/officeDocument/2006/relationships" r:id="rId2"/>
            </a:rPr>
            <a:t>Fundación FES (1993)</a:t>
          </a:r>
          <a:endParaRPr lang="es-MX" sz="1800" kern="1200" dirty="0"/>
        </a:p>
      </dsp:txBody>
      <dsp:txXfrm>
        <a:off x="4497898" y="1268"/>
        <a:ext cx="3548362" cy="2129017"/>
      </dsp:txXfrm>
    </dsp:sp>
    <dsp:sp modelId="{F2A3EA34-168B-47C4-B806-7BFB0760F072}">
      <dsp:nvSpPr>
        <dsp:cNvPr id="0" name=""/>
        <dsp:cNvSpPr/>
      </dsp:nvSpPr>
      <dsp:spPr>
        <a:xfrm>
          <a:off x="594698" y="2485122"/>
          <a:ext cx="3548362" cy="2129017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Por </a:t>
          </a:r>
          <a:r>
            <a:rPr lang="es-MX" sz="1800" b="0" i="0" kern="1200" dirty="0" smtClean="0">
              <a:hlinkClick xmlns:r="http://schemas.openxmlformats.org/officeDocument/2006/relationships" r:id="rId3"/>
            </a:rPr>
            <a:t>Erick de Corte</a:t>
          </a:r>
          <a:r>
            <a:rPr lang="es-MX" sz="1800" b="0" i="0" kern="1200" dirty="0" smtClean="0"/>
            <a:t>, en Uruguay (1995), se analizan los diferentes aportes de las ciencias de la mente al mejoramiento de la práctica educativa</a:t>
          </a:r>
          <a:endParaRPr lang="es-MX" sz="1800" kern="1200" dirty="0"/>
        </a:p>
      </dsp:txBody>
      <dsp:txXfrm>
        <a:off x="594698" y="2485122"/>
        <a:ext cx="3548362" cy="2129017"/>
      </dsp:txXfrm>
    </dsp:sp>
    <dsp:sp modelId="{105694F0-A870-44EB-AFF1-72D0783F9B39}">
      <dsp:nvSpPr>
        <dsp:cNvPr id="0" name=""/>
        <dsp:cNvSpPr/>
      </dsp:nvSpPr>
      <dsp:spPr>
        <a:xfrm>
          <a:off x="4497898" y="2485122"/>
          <a:ext cx="3548362" cy="2129017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"La escuela como cátedra viva de convivencia y paz"</a:t>
          </a:r>
          <a:endParaRPr lang="es-MX" sz="1800" kern="1200" dirty="0"/>
        </a:p>
      </dsp:txBody>
      <dsp:txXfrm>
        <a:off x="4497898" y="2485122"/>
        <a:ext cx="3548362" cy="21290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0E113-23E0-4CBA-82DC-BD3B6BCDE8DC}">
      <dsp:nvSpPr>
        <dsp:cNvPr id="0" name=""/>
        <dsp:cNvSpPr/>
      </dsp:nvSpPr>
      <dsp:spPr>
        <a:xfrm>
          <a:off x="635218" y="134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1. El trabajo del estudiante y la actividad profesional del maestro carecen de sentido y de posibilidad de autorrealización</a:t>
          </a:r>
          <a:endParaRPr lang="es-MX" sz="1400" kern="1200" dirty="0"/>
        </a:p>
      </dsp:txBody>
      <dsp:txXfrm>
        <a:off x="635218" y="1345"/>
        <a:ext cx="2987315" cy="1792389"/>
      </dsp:txXfrm>
    </dsp:sp>
    <dsp:sp modelId="{9E59ED62-D528-4645-8699-2EEC0158B24D}">
      <dsp:nvSpPr>
        <dsp:cNvPr id="0" name=""/>
        <dsp:cNvSpPr/>
      </dsp:nvSpPr>
      <dsp:spPr>
        <a:xfrm>
          <a:off x="3921265" y="134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2. Como el conocimiento se considera posible sin la existencia de tensiones afectivas, del deseo del saber y de la voluntad del saber, el resultado es un conocimiento sin comprensión.</a:t>
          </a:r>
          <a:endParaRPr lang="es-MX" sz="1400" kern="1200" dirty="0"/>
        </a:p>
      </dsp:txBody>
      <dsp:txXfrm>
        <a:off x="3921265" y="1345"/>
        <a:ext cx="2987315" cy="1792389"/>
      </dsp:txXfrm>
    </dsp:sp>
    <dsp:sp modelId="{570E13BC-D635-42E4-9817-E67B6A3450CB}">
      <dsp:nvSpPr>
        <dsp:cNvPr id="0" name=""/>
        <dsp:cNvSpPr/>
      </dsp:nvSpPr>
      <dsp:spPr>
        <a:xfrm>
          <a:off x="2278242" y="209246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3. Las actividades y la organización escolar se fundan en normas que son ajenas a un proyecto ético, propio de estudiantes y maestros.</a:t>
          </a:r>
          <a:endParaRPr lang="es-MX" sz="1400" kern="1200" dirty="0"/>
        </a:p>
      </dsp:txBody>
      <dsp:txXfrm>
        <a:off x="2278242" y="2092465"/>
        <a:ext cx="2987315" cy="1792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2B1A2-0C3A-453E-AD58-A86EB9F9DA31}">
      <dsp:nvSpPr>
        <dsp:cNvPr id="0" name=""/>
        <dsp:cNvSpPr/>
      </dsp:nvSpPr>
      <dsp:spPr>
        <a:xfrm>
          <a:off x="635218" y="134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 smtClean="0"/>
            <a:t>Establecer una interacción comunicativa efectiva y circular entre el maestro, el estudiante y el grupo.</a:t>
          </a:r>
          <a:endParaRPr lang="es-MX" sz="1900" kern="1200" dirty="0"/>
        </a:p>
      </dsp:txBody>
      <dsp:txXfrm>
        <a:off x="635218" y="1345"/>
        <a:ext cx="2987315" cy="1792389"/>
      </dsp:txXfrm>
    </dsp:sp>
    <dsp:sp modelId="{E8FA19B3-BF79-490D-917A-C24C07FD3616}">
      <dsp:nvSpPr>
        <dsp:cNvPr id="0" name=""/>
        <dsp:cNvSpPr/>
      </dsp:nvSpPr>
      <dsp:spPr>
        <a:xfrm>
          <a:off x="3921265" y="134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 smtClean="0"/>
            <a:t>Considerar las diferencias individuales.</a:t>
          </a:r>
          <a:endParaRPr lang="es-MX" sz="1900" kern="1200" dirty="0"/>
        </a:p>
      </dsp:txBody>
      <dsp:txXfrm>
        <a:off x="3921265" y="1345"/>
        <a:ext cx="2987315" cy="1792389"/>
      </dsp:txXfrm>
    </dsp:sp>
    <dsp:sp modelId="{E67B64A1-4604-4BF1-AA08-B3BB8FAF5B52}">
      <dsp:nvSpPr>
        <dsp:cNvPr id="0" name=""/>
        <dsp:cNvSpPr/>
      </dsp:nvSpPr>
      <dsp:spPr>
        <a:xfrm>
          <a:off x="635218" y="209246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 smtClean="0"/>
            <a:t>Fortalecer el </a:t>
          </a:r>
          <a:r>
            <a:rPr lang="es-MX" sz="1900" b="0" i="0" kern="1200" dirty="0" err="1" smtClean="0"/>
            <a:t>autoconcepto</a:t>
          </a:r>
          <a:r>
            <a:rPr lang="es-MX" sz="1900" b="0" i="0" kern="1200" dirty="0" smtClean="0"/>
            <a:t> y autoestima en los estudiantes y el maestro.</a:t>
          </a:r>
          <a:endParaRPr lang="es-MX" sz="1900" kern="1200" dirty="0"/>
        </a:p>
      </dsp:txBody>
      <dsp:txXfrm>
        <a:off x="635218" y="2092465"/>
        <a:ext cx="2987315" cy="1792389"/>
      </dsp:txXfrm>
    </dsp:sp>
    <dsp:sp modelId="{1757F4AB-CE9C-4FA9-9341-C8950BE47C5C}">
      <dsp:nvSpPr>
        <dsp:cNvPr id="0" name=""/>
        <dsp:cNvSpPr/>
      </dsp:nvSpPr>
      <dsp:spPr>
        <a:xfrm>
          <a:off x="3921265" y="2092465"/>
          <a:ext cx="2987315" cy="179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 smtClean="0"/>
            <a:t>El manejo de la clase debe basarse en sólidas relaciones de grupo.</a:t>
          </a:r>
          <a:endParaRPr lang="es-MX" sz="1900" kern="1200" dirty="0"/>
        </a:p>
      </dsp:txBody>
      <dsp:txXfrm>
        <a:off x="3921265" y="2092465"/>
        <a:ext cx="2987315" cy="1792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1532D-DF6A-40D1-A85F-B1269F0E65A7}" type="datetimeFigureOut">
              <a:rPr lang="es-MX" smtClean="0"/>
              <a:t>18/09/2013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1C070-D6D2-4DD1-BEFE-F894C387AD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E43D-A793-48E7-A456-E1BCABCF06FE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CA66-5F4A-4219-B807-E285DE9E0D54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5EFD-7D77-444F-A455-E12ADDEE06E6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772-F171-4D36-8820-CE06AAAA4FFA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03BA-74AE-4B39-94FB-05FC70593F07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52B8-0B9F-48F9-A655-F4C6B4A8422D}" type="datetime1">
              <a:rPr lang="es-MX" smtClean="0"/>
              <a:t>18/09/2013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7305-C2E4-4F09-997C-D6081B08667C}" type="datetime1">
              <a:rPr lang="es-MX" smtClean="0"/>
              <a:t>18/09/2013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2983-09F4-4A2D-A933-91390B6166A6}" type="datetime1">
              <a:rPr lang="es-MX" smtClean="0"/>
              <a:t>18/09/2013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8E34-4859-411D-AFFA-58B09795914A}" type="datetime1">
              <a:rPr lang="es-MX" smtClean="0"/>
              <a:t>18/09/2013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7586-91A1-4236-A8DA-C7C7A1677DC4}" type="datetime1">
              <a:rPr lang="es-MX" smtClean="0"/>
              <a:t>18/09/2013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9BE-76CA-4821-9EC5-D653D9F2FD10}" type="datetime1">
              <a:rPr lang="es-MX" smtClean="0"/>
              <a:t>18/09/2013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4B46B8D-5DE5-4990-95BC-DBD6A1D87B59}" type="datetime1">
              <a:rPr lang="es-MX" smtClean="0"/>
              <a:t>18/09/2013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64F792A-2629-4100-922B-14F3FFA7EE7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pid=S0718-07052003000100007&amp;script=sci_arttext#raichvarg9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pid=S0718-07052003000100007&amp;script=sci_arttext#sauve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6000" b="1" dirty="0" smtClean="0"/>
              <a:t>AMBIENTES DE APRENDIZAJE</a:t>
            </a:r>
            <a:r>
              <a:rPr lang="es-MX" sz="6000" dirty="0" smtClean="0"/>
              <a:t/>
            </a:r>
            <a:br>
              <a:rPr lang="es-MX" sz="6000" dirty="0" smtClean="0"/>
            </a:br>
            <a:r>
              <a:rPr lang="es-MX" sz="5400" dirty="0" smtClean="0"/>
              <a:t>…una aproximación conceptual</a:t>
            </a:r>
            <a:endParaRPr lang="es-MX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MX" b="1" dirty="0" smtClean="0">
                <a:solidFill>
                  <a:schemeClr val="tx1"/>
                </a:solidFill>
              </a:rPr>
              <a:t>¿Qué son y cómo diseñarlos?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s-MX" dirty="0" smtClean="0"/>
              <a:t>Adán Tovar Yáñez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5301208"/>
            <a:ext cx="856895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1100" dirty="0"/>
              <a:t>SEP (2011) Plan de estudios 2011 Educación Básica. México: </a:t>
            </a:r>
            <a:r>
              <a:rPr lang="es-MX" sz="1100" dirty="0" smtClean="0"/>
              <a:t>SEP</a:t>
            </a:r>
          </a:p>
          <a:p>
            <a:pPr algn="just"/>
            <a:r>
              <a:rPr lang="es-MX" sz="1100" dirty="0" err="1"/>
              <a:t>Branford</a:t>
            </a:r>
            <a:r>
              <a:rPr lang="es-MX" sz="1100" dirty="0"/>
              <a:t>, J., Brown, A. y </a:t>
            </a:r>
            <a:r>
              <a:rPr lang="es-MX" sz="1100" dirty="0" err="1"/>
              <a:t>Cocking</a:t>
            </a:r>
            <a:r>
              <a:rPr lang="es-MX" sz="1100" dirty="0"/>
              <a:t>, R. (2007) La creación de ambientes de aprendizaje en la escuela. México: </a:t>
            </a:r>
            <a:r>
              <a:rPr lang="es-MX" sz="1100" dirty="0" smtClean="0"/>
              <a:t>SEP</a:t>
            </a:r>
          </a:p>
          <a:p>
            <a:pPr algn="just"/>
            <a:r>
              <a:rPr lang="es-MX" sz="1100" dirty="0"/>
              <a:t>Duarte, J. (2003). Ambientes de aprendizaje: una aproximación conceptual. Estudios Pedagógicos, Nº 29, 2003, pp. 97-113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6558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 smtClean="0"/>
              <a:t>Se entiende por ambiente educativo…</a:t>
            </a:r>
            <a:endParaRPr lang="es-MX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dirty="0"/>
              <a:t> </a:t>
            </a:r>
            <a:r>
              <a:rPr lang="es-MX" dirty="0" smtClean="0"/>
              <a:t>Interacciones </a:t>
            </a:r>
            <a:r>
              <a:rPr lang="es-MX" dirty="0"/>
              <a:t>que se producen en dicho medio. </a:t>
            </a:r>
            <a:endParaRPr lang="es-MX" dirty="0" smtClean="0"/>
          </a:p>
          <a:p>
            <a:pPr algn="just"/>
            <a:r>
              <a:rPr lang="es-MX" dirty="0" smtClean="0"/>
              <a:t>Son </a:t>
            </a:r>
            <a:r>
              <a:rPr lang="es-MX" dirty="0"/>
              <a:t>tenidas en cuenta, por tanto, </a:t>
            </a:r>
            <a:r>
              <a:rPr lang="es-MX" dirty="0">
                <a:solidFill>
                  <a:srgbClr val="FF0000"/>
                </a:solidFill>
              </a:rPr>
              <a:t>la organización y disposición espacial, las relaciones establecidas entre los elementos de su estructura</a:t>
            </a:r>
            <a:r>
              <a:rPr lang="es-MX" dirty="0"/>
              <a:t>, pero también </a:t>
            </a:r>
            <a:r>
              <a:rPr lang="es-MX" dirty="0">
                <a:solidFill>
                  <a:srgbClr val="FF0000"/>
                </a:solidFill>
              </a:rPr>
              <a:t>las pautas de comportamiento </a:t>
            </a:r>
            <a:r>
              <a:rPr lang="es-MX" dirty="0"/>
              <a:t>que en él se desarrollan, </a:t>
            </a:r>
            <a:r>
              <a:rPr lang="es-MX" dirty="0">
                <a:solidFill>
                  <a:srgbClr val="FF0000"/>
                </a:solidFill>
              </a:rPr>
              <a:t>el tipo de relaciones que mantienen las personas con los objetos</a:t>
            </a:r>
            <a:r>
              <a:rPr lang="es-MX" dirty="0"/>
              <a:t>, las interacciones que se producen entre las personas, </a:t>
            </a:r>
            <a:r>
              <a:rPr lang="es-MX" dirty="0">
                <a:solidFill>
                  <a:srgbClr val="FF0000"/>
                </a:solidFill>
              </a:rPr>
              <a:t>los roles que se establecen</a:t>
            </a:r>
            <a:r>
              <a:rPr lang="es-MX" dirty="0"/>
              <a:t>, los </a:t>
            </a:r>
            <a:r>
              <a:rPr lang="es-MX" dirty="0">
                <a:solidFill>
                  <a:srgbClr val="FF0000"/>
                </a:solidFill>
              </a:rPr>
              <a:t>criterios que prevalecen</a:t>
            </a:r>
            <a:r>
              <a:rPr lang="es-MX" dirty="0"/>
              <a:t> y </a:t>
            </a:r>
            <a:r>
              <a:rPr lang="es-MX" dirty="0">
                <a:solidFill>
                  <a:srgbClr val="FF0000"/>
                </a:solidFill>
              </a:rPr>
              <a:t>las actividades que se realizan</a:t>
            </a:r>
            <a:r>
              <a:rPr lang="es-MX" dirty="0"/>
              <a:t>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39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/>
              <a:t>5.- ¿Cómo diseñarlos?...</a:t>
            </a:r>
            <a:r>
              <a:rPr lang="es-MX" sz="3600" b="1" i="1" dirty="0" err="1" smtClean="0"/>
              <a:t>Tips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4896544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Planteamiento </a:t>
            </a:r>
            <a:r>
              <a:rPr lang="es-MX" dirty="0">
                <a:solidFill>
                  <a:srgbClr val="FF0000"/>
                </a:solidFill>
              </a:rPr>
              <a:t>de problemas, diseño y ejecución de soluciones.</a:t>
            </a:r>
          </a:p>
          <a:p>
            <a:r>
              <a:rPr lang="es-MX" dirty="0" smtClean="0"/>
              <a:t>Capacidad </a:t>
            </a:r>
            <a:r>
              <a:rPr lang="es-MX" dirty="0"/>
              <a:t>analítica investigativa.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Trabajo </a:t>
            </a:r>
            <a:r>
              <a:rPr lang="es-MX" dirty="0">
                <a:solidFill>
                  <a:srgbClr val="FF0000"/>
                </a:solidFill>
              </a:rPr>
              <a:t>en equipo, toma de decisiones y planeación del trabajo.</a:t>
            </a:r>
          </a:p>
          <a:p>
            <a:r>
              <a:rPr lang="es-MX" dirty="0" smtClean="0"/>
              <a:t>Habilidades </a:t>
            </a:r>
            <a:r>
              <a:rPr lang="es-MX" dirty="0"/>
              <a:t>y destrezas de lectura comprensiva y de expresión oral y escrita.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Capacidad </a:t>
            </a:r>
            <a:r>
              <a:rPr lang="es-MX" dirty="0">
                <a:solidFill>
                  <a:srgbClr val="FF0000"/>
                </a:solidFill>
              </a:rPr>
              <a:t>de razonamiento lógico-matemático.</a:t>
            </a:r>
          </a:p>
          <a:p>
            <a:r>
              <a:rPr lang="es-MX" dirty="0" smtClean="0"/>
              <a:t>Capacidad </a:t>
            </a:r>
            <a:r>
              <a:rPr lang="es-MX" dirty="0"/>
              <a:t>de análisis del contexto social y político nacional e internacional.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Manejo </a:t>
            </a:r>
            <a:r>
              <a:rPr lang="es-MX" dirty="0">
                <a:solidFill>
                  <a:srgbClr val="FF0000"/>
                </a:solidFill>
              </a:rPr>
              <a:t>de la tecnología informática y del lenguaje digital.</a:t>
            </a:r>
          </a:p>
          <a:p>
            <a:r>
              <a:rPr lang="es-MX" dirty="0" smtClean="0"/>
              <a:t>Conocimiento </a:t>
            </a:r>
            <a:r>
              <a:rPr lang="es-MX" dirty="0"/>
              <a:t>de idiomas extranjeros.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Capacidad </a:t>
            </a:r>
            <a:r>
              <a:rPr lang="es-MX" dirty="0">
                <a:solidFill>
                  <a:srgbClr val="FF0000"/>
                </a:solidFill>
              </a:rPr>
              <a:t>de resolver situaciones problemáticas.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3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4509120"/>
            <a:ext cx="6781800" cy="1600200"/>
          </a:xfrm>
        </p:spPr>
        <p:txBody>
          <a:bodyPr>
            <a:noAutofit/>
          </a:bodyPr>
          <a:lstStyle/>
          <a:p>
            <a:r>
              <a:rPr lang="es-MX" sz="4400" dirty="0" smtClean="0"/>
              <a:t>Crítica a los Ambientes de Aprendizaje</a:t>
            </a:r>
            <a:endParaRPr lang="es-MX" sz="4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220519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 rot="20036667">
            <a:off x="305959" y="3262406"/>
            <a:ext cx="2840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0000"/>
                </a:solidFill>
              </a:rPr>
              <a:t>Lo que no debe suceder!!!</a:t>
            </a:r>
            <a:endParaRPr lang="es-MX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 que hay que hacer…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b="1" dirty="0"/>
              <a:t>Redimensionar los ambientes educativos en la escuela implica, </a:t>
            </a:r>
            <a:r>
              <a:rPr lang="es-MX" b="1" dirty="0">
                <a:solidFill>
                  <a:srgbClr val="FF0000"/>
                </a:solidFill>
              </a:rPr>
              <a:t>además de modificar el medio físico, los recursos y materiales con los que se trabaja</a:t>
            </a:r>
            <a:r>
              <a:rPr lang="es-MX" b="1" dirty="0"/>
              <a:t>, </a:t>
            </a:r>
            <a:r>
              <a:rPr lang="es-MX" b="1" dirty="0">
                <a:solidFill>
                  <a:srgbClr val="002060"/>
                </a:solidFill>
              </a:rPr>
              <a:t>un replanteamiento de los proyectos educativos </a:t>
            </a:r>
            <a:r>
              <a:rPr lang="es-MX" b="1" dirty="0"/>
              <a:t>que en ella se desarrollan y particularmente </a:t>
            </a:r>
            <a:r>
              <a:rPr lang="es-MX" b="1" dirty="0">
                <a:solidFill>
                  <a:srgbClr val="FF0000"/>
                </a:solidFill>
              </a:rPr>
              <a:t>los modos de interacciones de sus protagonistas</a:t>
            </a:r>
            <a:r>
              <a:rPr lang="es-MX" b="1" dirty="0"/>
              <a:t>, de manera que </a:t>
            </a:r>
            <a:r>
              <a:rPr lang="es-MX" b="1" dirty="0">
                <a:solidFill>
                  <a:srgbClr val="002060"/>
                </a:solidFill>
              </a:rPr>
              <a:t>la escuela sea un verdadero sistema abierto, flexible, dinámico y que facilite la articulación de los integrantes de la comunidad educativa: maestros, estudiantes, padres, directivos y comunidad en general.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0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b="1" dirty="0" smtClean="0"/>
              <a:t>6.- Principios básicos de los Ambientes de Aprendizaje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>
                <a:solidFill>
                  <a:srgbClr val="002060"/>
                </a:solidFill>
              </a:rPr>
              <a:t>1:</a:t>
            </a:r>
            <a:r>
              <a:rPr lang="es-MX" sz="2800" b="1" dirty="0">
                <a:solidFill>
                  <a:srgbClr val="002060"/>
                </a:solidFill>
              </a:rPr>
              <a:t> </a:t>
            </a:r>
            <a:r>
              <a:rPr lang="es-MX" sz="2800" i="1" dirty="0">
                <a:solidFill>
                  <a:srgbClr val="002060"/>
                </a:solidFill>
              </a:rPr>
              <a:t>El ambiente de la clase ha de posibilitar el conocimiento de todas las personas del grupo y el acercamiento de unos hacia otros. Progresivamente ha de hacer factible la construcción de un grupo humano cohesionado con los objetivos, metas e ilusiones comunes.</a:t>
            </a:r>
            <a:endParaRPr lang="es-MX" sz="2800" dirty="0">
              <a:solidFill>
                <a:srgbClr val="00206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82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2:</a:t>
            </a:r>
            <a:r>
              <a:rPr lang="es-MX" b="1" dirty="0"/>
              <a:t> </a:t>
            </a:r>
            <a:r>
              <a:rPr lang="es-MX" i="1" dirty="0"/>
              <a:t>El entorno escolar ha de facilitar a todos y a todas el contacto con materiales y actividades diversas que permitan abarcar un amplio abanico de aprendizajes cognitivos, afectivos y sociales</a:t>
            </a:r>
            <a:r>
              <a:rPr lang="es-MX" i="1" dirty="0" smtClean="0"/>
              <a:t>.</a:t>
            </a:r>
          </a:p>
          <a:p>
            <a:pPr algn="just"/>
            <a:r>
              <a:rPr lang="es-MX" dirty="0">
                <a:solidFill>
                  <a:srgbClr val="002060"/>
                </a:solidFill>
              </a:rPr>
              <a:t>3: </a:t>
            </a:r>
            <a:r>
              <a:rPr lang="es-MX" i="1" dirty="0">
                <a:solidFill>
                  <a:srgbClr val="002060"/>
                </a:solidFill>
              </a:rPr>
              <a:t>El medio ambiente escolar ha de ser diverso, debiendo trascender la idea de que todo aprendizaje se desarrolla entre las cuatro paredes del aula. Deberán ofrecerse escenarios distintos ­ya sean construidos o naturales­ dependiendo de las tareas emprendidas y de los objetivos perseguidos</a:t>
            </a:r>
            <a:r>
              <a:rPr lang="es-MX" i="1" dirty="0" smtClean="0">
                <a:solidFill>
                  <a:srgbClr val="002060"/>
                </a:solidFill>
              </a:rPr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5488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 4: El</a:t>
            </a:r>
            <a:r>
              <a:rPr lang="es-MX" sz="2800" i="1" dirty="0"/>
              <a:t> entorno escolar ha de ofrecer distintos </a:t>
            </a:r>
            <a:r>
              <a:rPr lang="es-MX" sz="2800" i="1" dirty="0" smtClean="0"/>
              <a:t>sub escenarios </a:t>
            </a:r>
            <a:r>
              <a:rPr lang="es-MX" sz="2800" i="1" dirty="0"/>
              <a:t>de tal forma que las personas del grupo puedan sentirse acogidas, según distintos estados de ánimo, expectativas e intereses</a:t>
            </a:r>
            <a:r>
              <a:rPr lang="es-MX" sz="2800" i="1" dirty="0" smtClean="0"/>
              <a:t>.</a:t>
            </a:r>
          </a:p>
          <a:p>
            <a:pPr algn="just"/>
            <a:r>
              <a:rPr lang="es-MX" sz="2800" dirty="0">
                <a:solidFill>
                  <a:srgbClr val="002060"/>
                </a:solidFill>
              </a:rPr>
              <a:t>5:</a:t>
            </a:r>
            <a:r>
              <a:rPr lang="es-MX" sz="2800" b="1" dirty="0">
                <a:solidFill>
                  <a:srgbClr val="002060"/>
                </a:solidFill>
              </a:rPr>
              <a:t> </a:t>
            </a:r>
            <a:r>
              <a:rPr lang="es-MX" sz="2800" i="1" dirty="0">
                <a:solidFill>
                  <a:srgbClr val="002060"/>
                </a:solidFill>
              </a:rPr>
              <a:t>El entorno ha de ser construido activamente por todos los miembros del grupo al que acoge, viéndose en él reflejadas sus peculiaridades, su propia identidad.</a:t>
            </a:r>
            <a:endParaRPr lang="es-MX" sz="2800" dirty="0">
              <a:solidFill>
                <a:srgbClr val="00206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3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Ambientes altamente favorables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853551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8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7.- Ambientes centrados en: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131795"/>
              </p:ext>
            </p:extLst>
          </p:nvPr>
        </p:nvGraphicFramePr>
        <p:xfrm>
          <a:off x="0" y="685800"/>
          <a:ext cx="8964486" cy="4039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081"/>
                <a:gridCol w="1494081"/>
                <a:gridCol w="1494081"/>
                <a:gridCol w="1494081"/>
                <a:gridCol w="1494081"/>
                <a:gridCol w="1494081"/>
              </a:tblGrid>
              <a:tr h="2873842">
                <a:tc>
                  <a:txBody>
                    <a:bodyPr/>
                    <a:lstStyle/>
                    <a:p>
                      <a:r>
                        <a:rPr lang="es-MX" dirty="0" smtClean="0"/>
                        <a:t>Lo LÚDICO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Lo VIRTUAL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que APRENDE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CONOCI</a:t>
                      </a:r>
                    </a:p>
                    <a:p>
                      <a:r>
                        <a:rPr lang="es-MX" dirty="0" smtClean="0"/>
                        <a:t>MIENTO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la EVALUA</a:t>
                      </a:r>
                    </a:p>
                    <a:p>
                      <a:r>
                        <a:rPr lang="es-MX" dirty="0" smtClean="0"/>
                        <a:t>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la COMUNI</a:t>
                      </a:r>
                    </a:p>
                    <a:p>
                      <a:r>
                        <a:rPr lang="es-MX" dirty="0" smtClean="0"/>
                        <a:t>DAD</a:t>
                      </a:r>
                      <a:endParaRPr lang="es-MX" dirty="0"/>
                    </a:p>
                  </a:txBody>
                  <a:tcPr/>
                </a:tc>
              </a:tr>
              <a:tr h="1165502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Que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las alumnas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llenen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estos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espacios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individual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6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924944"/>
            <a:ext cx="7364288" cy="3247256"/>
          </a:xfrm>
        </p:spPr>
        <p:txBody>
          <a:bodyPr>
            <a:normAutofit/>
          </a:bodyPr>
          <a:lstStyle/>
          <a:p>
            <a:r>
              <a:rPr lang="es-MX" sz="4400" dirty="0" smtClean="0"/>
              <a:t>1.- ¿Qué son?…una aproximación </a:t>
            </a:r>
            <a:r>
              <a:rPr lang="es-MX" sz="4400" dirty="0"/>
              <a:t>conceptual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22188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2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dirty="0"/>
              <a:t>1.- </a:t>
            </a:r>
            <a:r>
              <a:rPr lang="es-MX" sz="4000" dirty="0" smtClean="0"/>
              <a:t>¿Qué son?…una </a:t>
            </a:r>
            <a:r>
              <a:rPr lang="es-MX" sz="4000" dirty="0"/>
              <a:t>aproximación conceptual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En su construcción destacan los siguientes aspectos:</a:t>
            </a:r>
          </a:p>
          <a:p>
            <a:r>
              <a:rPr lang="es-MX" dirty="0"/>
              <a:t>· La claridad respecto del aprendizaje que se espera logre el estudiante.</a:t>
            </a:r>
          </a:p>
          <a:p>
            <a:r>
              <a:rPr lang="es-MX" dirty="0"/>
              <a:t>· El reconocimiento de los elementos del contexto: la historia del lugar, las prácticas y costumbres, las</a:t>
            </a:r>
          </a:p>
          <a:p>
            <a:r>
              <a:rPr lang="es-MX" dirty="0"/>
              <a:t>tradiciones, el carácter rural, </a:t>
            </a:r>
            <a:r>
              <a:rPr lang="es-MX" dirty="0" err="1" smtClean="0"/>
              <a:t>semi</a:t>
            </a:r>
            <a:r>
              <a:rPr lang="es-MX" dirty="0" smtClean="0"/>
              <a:t> rural </a:t>
            </a:r>
            <a:r>
              <a:rPr lang="es-MX" dirty="0"/>
              <a:t>o urbano del lugar, el clima, la flora y la fauna.</a:t>
            </a:r>
          </a:p>
          <a:p>
            <a:r>
              <a:rPr lang="es-MX" dirty="0"/>
              <a:t>· La relevancia de los materiales educativos impresos, audiovisuales y digitales.</a:t>
            </a:r>
          </a:p>
          <a:p>
            <a:r>
              <a:rPr lang="es-MX" dirty="0"/>
              <a:t>· Las interacciones entre los estudiantes y el maestro.</a:t>
            </a:r>
          </a:p>
          <a:p>
            <a:r>
              <a:rPr lang="es-MX" dirty="0"/>
              <a:t>Asimismo, en el hogar, como ambiente de aprendizaje, los estudiantes y los padres de familia tienen </a:t>
            </a:r>
            <a:r>
              <a:rPr lang="es-MX" dirty="0" smtClean="0"/>
              <a:t>un marco </a:t>
            </a:r>
            <a:r>
              <a:rPr lang="es-MX" dirty="0"/>
              <a:t>de intervención para apoyar las actividades académicas, al organizar el tiempo y el espacio en casa.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72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2.- Reflexiones en torno a Ambientes de Aprendizaje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144137"/>
              </p:ext>
            </p:extLst>
          </p:nvPr>
        </p:nvGraphicFramePr>
        <p:xfrm>
          <a:off x="755576" y="548680"/>
          <a:ext cx="7543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6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/>
              <a:t>Según </a:t>
            </a:r>
            <a:r>
              <a:rPr lang="es-MX" dirty="0">
                <a:hlinkClick r:id="rId2"/>
              </a:rPr>
              <a:t>Daniel </a:t>
            </a:r>
            <a:r>
              <a:rPr lang="es-MX" dirty="0" err="1">
                <a:hlinkClick r:id="rId2"/>
              </a:rPr>
              <a:t>Raichvarg</a:t>
            </a:r>
            <a:r>
              <a:rPr lang="es-MX" dirty="0">
                <a:hlinkClick r:id="rId2"/>
              </a:rPr>
              <a:t> (1994)</a:t>
            </a:r>
            <a:r>
              <a:rPr lang="es-MX" dirty="0"/>
              <a:t>,</a:t>
            </a:r>
            <a:r>
              <a:rPr lang="es-MX" b="1" dirty="0"/>
              <a:t> </a:t>
            </a:r>
            <a:r>
              <a:rPr lang="es-MX" dirty="0"/>
              <a:t>la</a:t>
            </a:r>
            <a:r>
              <a:rPr lang="es-MX" b="1" dirty="0"/>
              <a:t> </a:t>
            </a:r>
            <a:r>
              <a:rPr lang="es-MX" dirty="0"/>
              <a:t>palabra "ambiente" data de 1921, y fue introducida por los geógrafos que consideraban que la palabra "medio" era insuficiente para dar cuenta de la acción de los seres humanos sobre su medio. </a:t>
            </a:r>
            <a:endParaRPr lang="es-MX" dirty="0" smtClean="0"/>
          </a:p>
          <a:p>
            <a:pPr algn="just"/>
            <a:r>
              <a:rPr lang="es-MX" b="1" dirty="0" smtClean="0">
                <a:solidFill>
                  <a:srgbClr val="FF0000"/>
                </a:solidFill>
              </a:rPr>
              <a:t>El </a:t>
            </a:r>
            <a:r>
              <a:rPr lang="es-MX" b="1" dirty="0">
                <a:solidFill>
                  <a:srgbClr val="FF0000"/>
                </a:solidFill>
              </a:rPr>
              <a:t>ambiente se deriva de la interacción del hombre con el entorno natural que lo rodea. </a:t>
            </a:r>
            <a:endParaRPr lang="es-MX" b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dirty="0" smtClean="0"/>
              <a:t>Se </a:t>
            </a:r>
            <a:r>
              <a:rPr lang="es-MX" b="1" dirty="0"/>
              <a:t>trata de una concepción activa que involucra al ser humano y, por tanto, involucra acciones pedagógicas en las que quienes aprenden están en condiciones de reflexionar sobre su propia acción y sobre las de otros, en relación con el ambiente.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4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07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b="1" dirty="0"/>
              <a:t>E</a:t>
            </a:r>
            <a:r>
              <a:rPr lang="es-MX" b="1" dirty="0" smtClean="0"/>
              <a:t>l </a:t>
            </a:r>
            <a:r>
              <a:rPr lang="es-MX" b="1" dirty="0"/>
              <a:t>ambiente es concebido como el conjunto de factores internos ­biológicos y químicos­ y externos ­físicos y psicosociales­ que favorecen o dificultan la interacción social. </a:t>
            </a:r>
            <a:endParaRPr lang="es-MX" b="1" dirty="0" smtClean="0"/>
          </a:p>
          <a:p>
            <a:pPr algn="just"/>
            <a:r>
              <a:rPr lang="es-MX" dirty="0" smtClean="0">
                <a:solidFill>
                  <a:srgbClr val="FF0000"/>
                </a:solidFill>
              </a:rPr>
              <a:t>El </a:t>
            </a:r>
            <a:r>
              <a:rPr lang="es-MX" dirty="0">
                <a:solidFill>
                  <a:srgbClr val="FF0000"/>
                </a:solidFill>
              </a:rPr>
              <a:t>ambiente debe trascender entonces la noción simplista de espacio físico, como contorno natural y abrirse a las diversas relaciones humanas que aportan sentido a su existencia. </a:t>
            </a:r>
            <a:endParaRPr lang="es-MX" dirty="0" smtClean="0">
              <a:solidFill>
                <a:srgbClr val="FF0000"/>
              </a:solidFill>
            </a:endParaRPr>
          </a:p>
          <a:p>
            <a:pPr algn="just"/>
            <a:r>
              <a:rPr lang="es-MX" b="1" dirty="0" smtClean="0"/>
              <a:t>Desde </a:t>
            </a:r>
            <a:r>
              <a:rPr lang="es-MX" b="1" dirty="0"/>
              <a:t>esta perspectiva se trata de un espacio de construcción significativa de la cultura</a:t>
            </a:r>
            <a:r>
              <a:rPr lang="es-MX" b="1" dirty="0" smtClean="0"/>
              <a:t>.</a:t>
            </a:r>
            <a:r>
              <a:rPr lang="es-MX" b="1" dirty="0"/>
              <a:t> el ambiente es concebido como el conjunto de factores internos ­biológicos y químicos­ y externos ­físicos y psicosociales­ que favorecen o dificultan la interacción social. </a:t>
            </a:r>
            <a:endParaRPr lang="es-MX" b="1" dirty="0" smtClean="0"/>
          </a:p>
          <a:p>
            <a:pPr algn="just"/>
            <a:r>
              <a:rPr lang="es-MX" dirty="0" smtClean="0">
                <a:solidFill>
                  <a:srgbClr val="FF0000"/>
                </a:solidFill>
              </a:rPr>
              <a:t>El </a:t>
            </a:r>
            <a:r>
              <a:rPr lang="es-MX" dirty="0">
                <a:solidFill>
                  <a:srgbClr val="FF0000"/>
                </a:solidFill>
              </a:rPr>
              <a:t>ambiente debe trascender entonces la noción simplista de espacio físico, como contorno natural y abrirse a las diversas relaciones humanas que aportan sentido a su existencia. </a:t>
            </a:r>
            <a:endParaRPr lang="es-MX" dirty="0" smtClean="0">
              <a:solidFill>
                <a:srgbClr val="FF0000"/>
              </a:solidFill>
            </a:endParaRPr>
          </a:p>
          <a:p>
            <a:pPr algn="just"/>
            <a:r>
              <a:rPr lang="es-MX" b="1" dirty="0" smtClean="0"/>
              <a:t>Desde </a:t>
            </a:r>
            <a:r>
              <a:rPr lang="es-MX" b="1" dirty="0"/>
              <a:t>esta perspectiva se trata de un espacio de construcción significativa de la cultura.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45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058472" cy="1600200"/>
          </a:xfrm>
        </p:spPr>
        <p:txBody>
          <a:bodyPr>
            <a:noAutofit/>
          </a:bodyPr>
          <a:lstStyle/>
          <a:p>
            <a:pPr algn="just"/>
            <a:r>
              <a:rPr lang="es-MX" sz="2200" dirty="0" smtClean="0"/>
              <a:t>3.- </a:t>
            </a:r>
            <a:r>
              <a:rPr lang="es-MX" sz="2200" dirty="0" err="1" smtClean="0"/>
              <a:t>Lucié</a:t>
            </a:r>
            <a:r>
              <a:rPr lang="es-MX" sz="2200" dirty="0"/>
              <a:t> </a:t>
            </a:r>
            <a:r>
              <a:rPr lang="es-MX" sz="2200" dirty="0" err="1">
                <a:solidFill>
                  <a:schemeClr val="tx2"/>
                </a:solidFill>
                <a:hlinkClick r:id="rId2"/>
              </a:rPr>
              <a:t>Sauvé</a:t>
            </a:r>
            <a:r>
              <a:rPr lang="es-MX" sz="2200" dirty="0">
                <a:solidFill>
                  <a:schemeClr val="tx2"/>
                </a:solidFill>
                <a:hlinkClick r:id="rId2"/>
              </a:rPr>
              <a:t> (1994)</a:t>
            </a:r>
            <a:r>
              <a:rPr lang="es-MX" sz="2200" dirty="0">
                <a:solidFill>
                  <a:schemeClr val="tx2"/>
                </a:solidFill>
              </a:rPr>
              <a:t>, </a:t>
            </a:r>
            <a:r>
              <a:rPr lang="es-MX" sz="2200" dirty="0" smtClean="0"/>
              <a:t>en su </a:t>
            </a:r>
            <a:r>
              <a:rPr lang="es-MX" sz="2200" dirty="0"/>
              <a:t>estudio de los diferentes discursos y la observación de las diversas prácticas en la educación relativa al ambiente ha permitido identificar seis concepciones sobre el </a:t>
            </a:r>
            <a:r>
              <a:rPr lang="es-MX" sz="2200" dirty="0" smtClean="0"/>
              <a:t>mismo</a:t>
            </a:r>
            <a:endParaRPr lang="es-MX" sz="2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813539"/>
              </p:ext>
            </p:extLst>
          </p:nvPr>
        </p:nvGraphicFramePr>
        <p:xfrm>
          <a:off x="179512" y="476672"/>
          <a:ext cx="8640960" cy="4104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49"/>
                <a:gridCol w="5303231"/>
                <a:gridCol w="2520280"/>
              </a:tblGrid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Concepciones de ambiente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Palabra Clave</a:t>
                      </a:r>
                      <a:endParaRPr lang="es-MX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El ambiente como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=que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ambiente como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</a:t>
                      </a:r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las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ambiente como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naturaleza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alumnas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ambiente como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biósfera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llenen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ambiente como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 de vida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este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s-MX" dirty="0" smtClean="0"/>
                        <a:t>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ambiente </a:t>
                      </a:r>
                      <a:r>
                        <a:rPr lang="es-MX" sz="2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comunitario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rgbClr val="FF0000"/>
                          </a:solidFill>
                        </a:rPr>
                        <a:t>espacio=</a:t>
                      </a:r>
                      <a:endParaRPr lang="es-MX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2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4.- Otros estudios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508166"/>
              </p:ext>
            </p:extLst>
          </p:nvPr>
        </p:nvGraphicFramePr>
        <p:xfrm>
          <a:off x="251520" y="685800"/>
          <a:ext cx="8640960" cy="46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1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>
                <a:solidFill>
                  <a:srgbClr val="FF0000"/>
                </a:solidFill>
              </a:rPr>
              <a:t>Los ambientes educativos también están signados por la identidad, pues la gestión de las identidades y lo cultural propio es la posibilidad de creación de relaciones de solidaridad, comprensión y apoyo mutuo e interacción social</a:t>
            </a:r>
            <a:r>
              <a:rPr lang="es-MX" dirty="0" smtClean="0"/>
              <a:t>.</a:t>
            </a:r>
          </a:p>
          <a:p>
            <a:pPr algn="just"/>
            <a:r>
              <a:rPr lang="es-MX" b="1" u="sng" dirty="0"/>
              <a:t>El ambiente educativo no se limita a las condiciones materiales necesarias para la implementación del currículo</a:t>
            </a:r>
            <a:r>
              <a:rPr lang="es-MX" dirty="0"/>
              <a:t>, cualquiera que sea su concepción, </a:t>
            </a:r>
            <a:r>
              <a:rPr lang="es-MX" b="1" dirty="0"/>
              <a:t>o a las relaciones interpersonales básicas entre maestros y alumnos.</a:t>
            </a:r>
            <a:r>
              <a:rPr lang="es-MX" dirty="0"/>
              <a:t> </a:t>
            </a:r>
            <a:endParaRPr lang="es-MX" dirty="0" smtClean="0"/>
          </a:p>
          <a:p>
            <a:pPr algn="just"/>
            <a:r>
              <a:rPr lang="es-MX" dirty="0" smtClean="0"/>
              <a:t>Se </a:t>
            </a:r>
            <a:r>
              <a:rPr lang="es-MX" dirty="0"/>
              <a:t>instaura en las dinámicas que constituyen los procesos educativos y que involucran acciones, experiencias y vivencias por cada uno de los participantes; actitudes, condiciones materiales y </a:t>
            </a:r>
            <a:r>
              <a:rPr lang="es-MX" dirty="0" err="1"/>
              <a:t>socioafectivas</a:t>
            </a:r>
            <a:r>
              <a:rPr lang="es-MX" dirty="0"/>
              <a:t>, </a:t>
            </a:r>
            <a:r>
              <a:rPr lang="es-MX" dirty="0" smtClean="0"/>
              <a:t>múltiples.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9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291</TotalTime>
  <Words>1077</Words>
  <Application>Microsoft Office PowerPoint</Application>
  <PresentationFormat>Presentación en pantalla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NewsPrint</vt:lpstr>
      <vt:lpstr>AMBIENTES DE APRENDIZAJE …una aproximación conceptual</vt:lpstr>
      <vt:lpstr>1.- ¿Qué son?…una aproximación conceptual</vt:lpstr>
      <vt:lpstr>1.- ¿Qué son?…una aproximación conceptual</vt:lpstr>
      <vt:lpstr>2.- Reflexiones en torno a Ambientes de Aprendizaje</vt:lpstr>
      <vt:lpstr>Presentación de PowerPoint</vt:lpstr>
      <vt:lpstr>Presentación de PowerPoint</vt:lpstr>
      <vt:lpstr>3.- Lucié Sauvé (1994), en su estudio de los diferentes discursos y la observación de las diversas prácticas en la educación relativa al ambiente ha permitido identificar seis concepciones sobre el mismo</vt:lpstr>
      <vt:lpstr>4.- Otros estudios</vt:lpstr>
      <vt:lpstr>Presentación de PowerPoint</vt:lpstr>
      <vt:lpstr>Se entiende por ambiente educativo…</vt:lpstr>
      <vt:lpstr>5.- ¿Cómo diseñarlos?...Tips</vt:lpstr>
      <vt:lpstr>Crítica a los Ambientes de Aprendizaje</vt:lpstr>
      <vt:lpstr>Lo que hay que hacer…</vt:lpstr>
      <vt:lpstr>6.- Principios básicos de los Ambientes de Aprendizaje</vt:lpstr>
      <vt:lpstr>Presentación de PowerPoint</vt:lpstr>
      <vt:lpstr>Presentación de PowerPoint</vt:lpstr>
      <vt:lpstr>Ambientes altamente favorables</vt:lpstr>
      <vt:lpstr>7.- Ambientes centrados 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APENDIZAJE …una aproximación conceptual</dc:title>
  <dc:creator>Adán</dc:creator>
  <cp:lastModifiedBy>Adán</cp:lastModifiedBy>
  <cp:revision>22</cp:revision>
  <dcterms:created xsi:type="dcterms:W3CDTF">2013-09-18T02:44:01Z</dcterms:created>
  <dcterms:modified xsi:type="dcterms:W3CDTF">2013-09-18T15:13:09Z</dcterms:modified>
</cp:coreProperties>
</file>