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9" r:id="rId3"/>
    <p:sldId id="261" r:id="rId4"/>
    <p:sldId id="266" r:id="rId5"/>
    <p:sldId id="267" r:id="rId6"/>
    <p:sldId id="262" r:id="rId7"/>
    <p:sldId id="263" r:id="rId8"/>
    <p:sldId id="264" r:id="rId9"/>
    <p:sldId id="268" r:id="rId10"/>
    <p:sldId id="271" r:id="rId11"/>
    <p:sldId id="272" r:id="rId12"/>
    <p:sldId id="281" r:id="rId13"/>
    <p:sldId id="282" r:id="rId14"/>
    <p:sldId id="283" r:id="rId15"/>
    <p:sldId id="273" r:id="rId16"/>
    <p:sldId id="274" r:id="rId17"/>
    <p:sldId id="275" r:id="rId18"/>
    <p:sldId id="270" r:id="rId19"/>
    <p:sldId id="276" r:id="rId20"/>
    <p:sldId id="277" r:id="rId21"/>
    <p:sldId id="278" r:id="rId22"/>
    <p:sldId id="258" r:id="rId23"/>
    <p:sldId id="279" r:id="rId24"/>
    <p:sldId id="280"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78"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pPr/>
              <a:t>20/02/2017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pPr/>
              <a:t>20/02/2017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pPr/>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5291"/>
            <a:ext cx="8933273"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r="10433" b="2681"/>
          <a:stretch>
            <a:fillRect/>
          </a:stretch>
        </p:blipFill>
        <p:spPr bwMode="auto">
          <a:xfrm>
            <a:off x="2141784" y="2851350"/>
            <a:ext cx="5886600" cy="2953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7956376" y="5445224"/>
            <a:ext cx="792088" cy="369332"/>
          </a:xfrm>
          <a:prstGeom prst="rect">
            <a:avLst/>
          </a:prstGeom>
          <a:noFill/>
        </p:spPr>
        <p:txBody>
          <a:bodyPr wrap="square" rtlCol="0">
            <a:spAutoFit/>
          </a:bodyPr>
          <a:lstStyle/>
          <a:p>
            <a:r>
              <a:rPr lang="es-MX" dirty="0" smtClean="0"/>
              <a:t>2017</a:t>
            </a:r>
            <a:endParaRPr lang="es-MX" dirty="0"/>
          </a:p>
        </p:txBody>
      </p:sp>
      <p:sp>
        <p:nvSpPr>
          <p:cNvPr id="6" name="5 Rectángulo"/>
          <p:cNvSpPr/>
          <p:nvPr/>
        </p:nvSpPr>
        <p:spPr>
          <a:xfrm>
            <a:off x="755576" y="6093296"/>
            <a:ext cx="86409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
        <p:nvSpPr>
          <p:cNvPr id="8" name="7 CuadroTexto"/>
          <p:cNvSpPr txBox="1"/>
          <p:nvPr/>
        </p:nvSpPr>
        <p:spPr>
          <a:xfrm>
            <a:off x="2051720" y="5229200"/>
            <a:ext cx="5184576" cy="584775"/>
          </a:xfrm>
          <a:prstGeom prst="rect">
            <a:avLst/>
          </a:prstGeom>
          <a:noFill/>
        </p:spPr>
        <p:txBody>
          <a:bodyPr wrap="square" rtlCol="0">
            <a:spAutoFit/>
          </a:bodyPr>
          <a:lstStyle/>
          <a:p>
            <a:r>
              <a:rPr lang="es-MX" sz="3200" dirty="0" smtClean="0"/>
              <a:t>Rosa Elvia González García.</a:t>
            </a:r>
            <a:endParaRPr lang="es-MX" sz="3200" dirty="0"/>
          </a:p>
        </p:txBody>
      </p:sp>
    </p:spTree>
    <p:extLst>
      <p:ext uri="{BB962C8B-B14F-4D97-AF65-F5344CB8AC3E}">
        <p14:creationId xmlns:p14="http://schemas.microsoft.com/office/powerpoint/2010/main" val="33387731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381000" y="457200"/>
            <a:ext cx="8610600" cy="6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s-MX" b="1">
                <a:solidFill>
                  <a:srgbClr val="4B4B4B"/>
                </a:solidFill>
              </a:rPr>
              <a:t>Competencias profesionales del perfil de egreso a las </a:t>
            </a:r>
            <a:r>
              <a:rPr lang="en-US" altLang="es-MX" sz="2000" b="1">
                <a:solidFill>
                  <a:srgbClr val="4B4B4B"/>
                </a:solidFill>
              </a:rPr>
              <a:t>que</a:t>
            </a:r>
            <a:r>
              <a:rPr lang="en-US" altLang="es-MX" b="1">
                <a:solidFill>
                  <a:srgbClr val="4B4B4B"/>
                </a:solidFill>
              </a:rPr>
              <a:t> contribuye el curso</a:t>
            </a:r>
          </a:p>
        </p:txBody>
      </p:sp>
      <p:sp>
        <p:nvSpPr>
          <p:cNvPr id="3" name="Rectangle 10"/>
          <p:cNvSpPr>
            <a:spLocks noChangeArrowheads="1"/>
          </p:cNvSpPr>
          <p:nvPr/>
        </p:nvSpPr>
        <p:spPr bwMode="auto">
          <a:xfrm>
            <a:off x="-304800" y="1371600"/>
            <a:ext cx="8686800" cy="525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lgn="just" eaLnBrk="0" hangingPunct="0">
              <a:lnSpc>
                <a:spcPct val="130000"/>
              </a:lnSpc>
            </a:pPr>
            <a:r>
              <a:rPr lang="en-US" altLang="es-MX" sz="2000">
                <a:solidFill>
                  <a:srgbClr val="4B4B4B"/>
                </a:solidFill>
                <a:cs typeface="Times New Roman" pitchFamily="-128" charset="0"/>
              </a:rPr>
              <a:t>1.	</a:t>
            </a:r>
            <a:r>
              <a:rPr lang="en-US" altLang="es-MX" sz="2000">
                <a:solidFill>
                  <a:srgbClr val="4B4B4B"/>
                </a:solidFill>
              </a:rPr>
              <a:t>Diseña planeaciones didácticas aplicando sus conocimientos pedagógicos y disciplinares para responder a las necesidades del contexto en el marco de los planes y programas de educación básica.</a:t>
            </a:r>
          </a:p>
          <a:p>
            <a:pPr lvl="2" eaLnBrk="0" hangingPunct="0">
              <a:lnSpc>
                <a:spcPct val="130000"/>
              </a:lnSpc>
            </a:pPr>
            <a:r>
              <a:rPr lang="en-US" altLang="es-MX" sz="2000">
                <a:solidFill>
                  <a:srgbClr val="4B4B4B"/>
                </a:solidFill>
                <a:cs typeface="Times New Roman" pitchFamily="-128" charset="0"/>
              </a:rPr>
              <a:t>2.	</a:t>
            </a:r>
            <a:r>
              <a:rPr lang="en-US" altLang="es-MX" sz="2000">
                <a:solidFill>
                  <a:srgbClr val="4B4B4B"/>
                </a:solidFill>
              </a:rPr>
              <a:t>Genera ambientes formativos para propiciar la autonomía y promover el desarrollo de conocimientos, habilidades, actitudes y valores en los alumnos.</a:t>
            </a:r>
          </a:p>
          <a:p>
            <a:pPr lvl="2" eaLnBrk="0" hangingPunct="0">
              <a:lnSpc>
                <a:spcPct val="130000"/>
              </a:lnSpc>
            </a:pPr>
            <a:r>
              <a:rPr lang="en-US" altLang="es-MX" sz="2000">
                <a:solidFill>
                  <a:srgbClr val="4B4B4B"/>
                </a:solidFill>
                <a:cs typeface="Times New Roman" pitchFamily="-128" charset="0"/>
              </a:rPr>
              <a:t>3.	</a:t>
            </a:r>
            <a:r>
              <a:rPr lang="en-US" altLang="es-MX" sz="2000">
                <a:solidFill>
                  <a:srgbClr val="4B4B4B"/>
                </a:solidFill>
              </a:rPr>
              <a:t>Usa las TIC como herramienta de enseñanza y aprendizaje.</a:t>
            </a:r>
          </a:p>
          <a:p>
            <a:pPr lvl="2" eaLnBrk="0" hangingPunct="0">
              <a:lnSpc>
                <a:spcPct val="130000"/>
              </a:lnSpc>
            </a:pPr>
            <a:r>
              <a:rPr lang="en-US" altLang="es-MX" sz="2000">
                <a:solidFill>
                  <a:srgbClr val="4B4B4B"/>
                </a:solidFill>
                <a:cs typeface="Times New Roman" pitchFamily="-128" charset="0"/>
              </a:rPr>
              <a:t>4.	</a:t>
            </a:r>
            <a:r>
              <a:rPr lang="en-US" altLang="es-MX" sz="2000">
                <a:solidFill>
                  <a:srgbClr val="4B4B4B"/>
                </a:solidFill>
              </a:rPr>
              <a:t>Propicia y regula espacios de aprendizaje incluyentes para todos los alumnos, con el fin de promover la convivencia, el respeto y la aceptación.</a:t>
            </a:r>
            <a:endParaRPr lang="es-ES_tradnl" altLang="es-MX" sz="2000">
              <a:latin typeface="Times New Roman" pitchFamily="-128" charset="0"/>
            </a:endParaRPr>
          </a:p>
          <a:p>
            <a:pPr>
              <a:lnSpc>
                <a:spcPct val="130000"/>
              </a:lnSpc>
            </a:pPr>
            <a:endParaRPr lang="en-US" altLang="es-MX" sz="2000"/>
          </a:p>
        </p:txBody>
      </p:sp>
      <p:sp>
        <p:nvSpPr>
          <p:cNvPr id="4" name="3 Rectángulo"/>
          <p:cNvSpPr/>
          <p:nvPr/>
        </p:nvSpPr>
        <p:spPr>
          <a:xfrm>
            <a:off x="755576" y="6093296"/>
            <a:ext cx="864096"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7029861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057400" y="381000"/>
            <a:ext cx="5461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800" b="1">
                <a:solidFill>
                  <a:srgbClr val="4B4B4B"/>
                </a:solidFill>
              </a:rPr>
              <a:t>Competencia general del curso</a:t>
            </a:r>
          </a:p>
        </p:txBody>
      </p:sp>
      <p:sp>
        <p:nvSpPr>
          <p:cNvPr id="3" name="Rectangle 5"/>
          <p:cNvSpPr>
            <a:spLocks noChangeArrowheads="1"/>
          </p:cNvSpPr>
          <p:nvPr/>
        </p:nvSpPr>
        <p:spPr bwMode="auto">
          <a:xfrm>
            <a:off x="-304800" y="1447800"/>
            <a:ext cx="86106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cs typeface="Arial" charset="0"/>
              </a:defRPr>
            </a:lvl1pPr>
            <a:lvl2pPr marL="800100" indent="-342900" eaLnBrk="0" hangingPunct="0">
              <a:defRPr>
                <a:solidFill>
                  <a:schemeClr val="tx1"/>
                </a:solidFill>
                <a:latin typeface="Arial" charset="0"/>
                <a:cs typeface="Arial" charset="0"/>
              </a:defRPr>
            </a:lvl2pPr>
            <a:lvl3pPr marL="1257300" indent="-342900" eaLnBrk="0" hangingPunct="0">
              <a:defRPr>
                <a:solidFill>
                  <a:schemeClr val="tx1"/>
                </a:solidFill>
                <a:latin typeface="Arial" charset="0"/>
                <a:cs typeface="Arial" charset="0"/>
              </a:defRPr>
            </a:lvl3pPr>
            <a:lvl4pPr marL="1714500" indent="-342900" eaLnBrk="0" hangingPunct="0">
              <a:defRPr>
                <a:solidFill>
                  <a:schemeClr val="tx1"/>
                </a:solidFill>
                <a:latin typeface="Arial" charset="0"/>
                <a:cs typeface="Arial" charset="0"/>
              </a:defRPr>
            </a:lvl4pPr>
            <a:lvl5pPr marL="2171700" indent="-342900" eaLnBrk="0" hangingPunct="0">
              <a:defRPr>
                <a:solidFill>
                  <a:schemeClr val="tx1"/>
                </a:solidFill>
                <a:latin typeface="Arial" charset="0"/>
                <a:cs typeface="Arial" charset="0"/>
              </a:defRPr>
            </a:lvl5pPr>
            <a:lvl6pPr marL="2628900" indent="-342900" eaLnBrk="0" fontAlgn="base" hangingPunct="0">
              <a:spcBef>
                <a:spcPct val="0"/>
              </a:spcBef>
              <a:spcAft>
                <a:spcPct val="0"/>
              </a:spcAft>
              <a:defRPr>
                <a:solidFill>
                  <a:schemeClr val="tx1"/>
                </a:solidFill>
                <a:latin typeface="Arial" charset="0"/>
                <a:cs typeface="Arial" charset="0"/>
              </a:defRPr>
            </a:lvl6pPr>
            <a:lvl7pPr marL="3086100" indent="-342900" eaLnBrk="0" fontAlgn="base" hangingPunct="0">
              <a:spcBef>
                <a:spcPct val="0"/>
              </a:spcBef>
              <a:spcAft>
                <a:spcPct val="0"/>
              </a:spcAft>
              <a:defRPr>
                <a:solidFill>
                  <a:schemeClr val="tx1"/>
                </a:solidFill>
                <a:latin typeface="Arial" charset="0"/>
                <a:cs typeface="Arial" charset="0"/>
              </a:defRPr>
            </a:lvl7pPr>
            <a:lvl8pPr marL="3543300" indent="-342900" eaLnBrk="0" fontAlgn="base" hangingPunct="0">
              <a:spcBef>
                <a:spcPct val="0"/>
              </a:spcBef>
              <a:spcAft>
                <a:spcPct val="0"/>
              </a:spcAft>
              <a:defRPr>
                <a:solidFill>
                  <a:schemeClr val="tx1"/>
                </a:solidFill>
                <a:latin typeface="Arial" charset="0"/>
                <a:cs typeface="Arial" charset="0"/>
              </a:defRPr>
            </a:lvl8pPr>
            <a:lvl9pPr marL="4000500" indent="-342900" eaLnBrk="0" fontAlgn="base" hangingPunct="0">
              <a:spcBef>
                <a:spcPct val="0"/>
              </a:spcBef>
              <a:spcAft>
                <a:spcPct val="0"/>
              </a:spcAft>
              <a:defRPr>
                <a:solidFill>
                  <a:schemeClr val="tx1"/>
                </a:solidFill>
                <a:latin typeface="Arial" charset="0"/>
                <a:cs typeface="Arial" charset="0"/>
              </a:defRPr>
            </a:lvl9pPr>
          </a:lstStyle>
          <a:p>
            <a:pPr lvl="2" algn="just">
              <a:lnSpc>
                <a:spcPct val="140000"/>
              </a:lnSpc>
              <a:buFont typeface="Arial" charset="0"/>
              <a:buChar char="•"/>
            </a:pPr>
            <a:r>
              <a:rPr lang="en-US" altLang="es-MX" sz="2000">
                <a:solidFill>
                  <a:srgbClr val="4B4B4B"/>
                </a:solidFill>
              </a:rPr>
              <a:t>Construye marcos explicativos y propuestas didácticas que le permiten comprender, problematizar e intervenir en la promoción estratégica del aprendizaje escolar de manera ajustada y pertinente a las necesidades de los educandos provenientes de los contextos socioculturales y educativos en donde desarrolla su práctica docente, con la perspectiva de promover en éstos aprendizajes significativos y con sentido, orientados a la adquisición de competencias para la comunicación, la colaboración y la convivencia democrática y el uso responsable y seguro de las tecnologías informáticas</a:t>
            </a:r>
            <a:endParaRPr lang="es-ES_tradnl" altLang="es-MX" sz="2000">
              <a:latin typeface="Times New Roman" pitchFamily="-128" charset="0"/>
            </a:endParaRPr>
          </a:p>
          <a:p>
            <a:pPr algn="just" eaLnBrk="1" hangingPunct="1">
              <a:lnSpc>
                <a:spcPct val="140000"/>
              </a:lnSpc>
            </a:pPr>
            <a:endParaRPr lang="en-US" altLang="es-MX" sz="2000"/>
          </a:p>
        </p:txBody>
      </p:sp>
      <p:sp>
        <p:nvSpPr>
          <p:cNvPr id="4" name="3 Rectángulo"/>
          <p:cNvSpPr/>
          <p:nvPr/>
        </p:nvSpPr>
        <p:spPr>
          <a:xfrm>
            <a:off x="755576" y="6093296"/>
            <a:ext cx="864096"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414819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052736"/>
            <a:ext cx="8229600" cy="4525963"/>
          </a:xfrm>
        </p:spPr>
        <p:txBody>
          <a:bodyPr/>
          <a:lstStyle/>
          <a:p>
            <a:r>
              <a:rPr lang="es-MX" dirty="0" smtClean="0"/>
              <a:t>Curso que antecede: psicología del desarrollo infantil.</a:t>
            </a:r>
          </a:p>
          <a:p>
            <a:r>
              <a:rPr lang="es-MX" dirty="0" smtClean="0"/>
              <a:t>Cursos subsecuentes: ambientes de aprendizaje, evaluación para el aprendizaje, atención a la diversidad, diagnóstico e intervención socioeducativa y atención educativa para la inclusión.</a:t>
            </a:r>
            <a:endParaRPr lang="es-MX" dirty="0"/>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504056" cy="504056"/>
          </a:xfrm>
          <a:prstGeom prst="rect">
            <a:avLst/>
          </a:prstGeom>
          <a:noFill/>
          <a:ln>
            <a:noFill/>
          </a:ln>
        </p:spPr>
      </p:pic>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Relación de la materia con cursos del mismo semestre.</a:t>
            </a:r>
            <a:endParaRPr lang="es-MX" dirty="0"/>
          </a:p>
        </p:txBody>
      </p:sp>
      <p:sp>
        <p:nvSpPr>
          <p:cNvPr id="3" name="2 Marcador de contenido"/>
          <p:cNvSpPr>
            <a:spLocks noGrp="1"/>
          </p:cNvSpPr>
          <p:nvPr>
            <p:ph idx="1"/>
          </p:nvPr>
        </p:nvSpPr>
        <p:spPr/>
        <p:txBody>
          <a:bodyPr/>
          <a:lstStyle/>
          <a:p>
            <a:r>
              <a:rPr lang="es-MX" dirty="0" smtClean="0"/>
              <a:t>Planeación educativa.</a:t>
            </a:r>
          </a:p>
          <a:p>
            <a:r>
              <a:rPr lang="es-MX" dirty="0" smtClean="0"/>
              <a:t>Prácticas sociales del lenguaje.</a:t>
            </a:r>
          </a:p>
          <a:p>
            <a:r>
              <a:rPr lang="es-MX" dirty="0" smtClean="0"/>
              <a:t>Observación y análisis de la práctica escolar.</a:t>
            </a:r>
            <a:endParaRPr lang="es-MX" dirty="0"/>
          </a:p>
        </p:txBody>
      </p:sp>
      <p:sp>
        <p:nvSpPr>
          <p:cNvPr id="4"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504056" cy="50405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Bibliografía y materiales de apoyo.</a:t>
            </a:r>
            <a:endParaRPr lang="es-MX" dirty="0"/>
          </a:p>
        </p:txBody>
      </p:sp>
      <p:sp>
        <p:nvSpPr>
          <p:cNvPr id="3" name="2 Marcador de contenido"/>
          <p:cNvSpPr>
            <a:spLocks noGrp="1"/>
          </p:cNvSpPr>
          <p:nvPr>
            <p:ph idx="1"/>
          </p:nvPr>
        </p:nvSpPr>
        <p:spPr/>
        <p:txBody>
          <a:bodyPr>
            <a:normAutofit fontScale="85000" lnSpcReduction="10000"/>
          </a:bodyPr>
          <a:lstStyle/>
          <a:p>
            <a:pPr algn="just">
              <a:lnSpc>
                <a:spcPct val="90000"/>
              </a:lnSpc>
            </a:pPr>
            <a:r>
              <a:rPr lang="es-ES" altLang="es-MX" dirty="0" smtClean="0"/>
              <a:t>Debido a la índole de las actividades previstas en torno a las situaciones didácticas que se trabajarán en los distintas unidades, no se considera conveniente contar con un único libro de texto. </a:t>
            </a:r>
          </a:p>
          <a:p>
            <a:pPr algn="just">
              <a:lnSpc>
                <a:spcPct val="90000"/>
              </a:lnSpc>
            </a:pPr>
            <a:r>
              <a:rPr lang="es-ES" altLang="es-MX" dirty="0" smtClean="0"/>
              <a:t>En función de las actividades y proyectos de trabajo de los estudiantes, se hace la </a:t>
            </a:r>
            <a:r>
              <a:rPr lang="es-MX" altLang="es-MX" dirty="0" smtClean="0"/>
              <a:t>sugerencia de distintas obras (capítulos de libros, artículos de revista y </a:t>
            </a:r>
            <a:r>
              <a:rPr lang="es-MX" altLang="es-MX" dirty="0" err="1" smtClean="0"/>
              <a:t>hemerográficos</a:t>
            </a:r>
            <a:r>
              <a:rPr lang="es-MX" altLang="es-MX" dirty="0" smtClean="0"/>
              <a:t>, </a:t>
            </a:r>
            <a:r>
              <a:rPr lang="es-ES" altLang="es-MX" dirty="0" smtClean="0"/>
              <a:t>textos digitales, sitios web, videos, entre otros) y se da la pauta a la búsqueda de materiales complementarios o alternativos en algunas de las actividades. (Ver los materiales básicos</a:t>
            </a:r>
          </a:p>
          <a:p>
            <a:pPr algn="just">
              <a:lnSpc>
                <a:spcPct val="90000"/>
              </a:lnSpc>
            </a:pPr>
            <a:r>
              <a:rPr lang="es-MX" altLang="es-MX" dirty="0" smtClean="0"/>
              <a:t>indicados en cada unidad).</a:t>
            </a:r>
            <a:endParaRPr lang="es-MX" dirty="0"/>
          </a:p>
        </p:txBody>
      </p:sp>
      <p:sp>
        <p:nvSpPr>
          <p:cNvPr id="4"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504056" cy="50405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81000" y="609600"/>
            <a:ext cx="8305800"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sz="1900">
                <a:solidFill>
                  <a:srgbClr val="4B4B4B"/>
                </a:solidFill>
              </a:rPr>
              <a:t>La primera unidad </a:t>
            </a:r>
          </a:p>
          <a:p>
            <a:r>
              <a:rPr lang="en-US" altLang="es-MX" sz="1900" b="1">
                <a:solidFill>
                  <a:srgbClr val="4B4B4B"/>
                </a:solidFill>
              </a:rPr>
              <a:t>"Las concepciones docentes sobre el aprendizaje escolar”</a:t>
            </a:r>
          </a:p>
          <a:p>
            <a:pPr lvl="1" eaLnBrk="0" hangingPunct="0"/>
            <a:endParaRPr lang="en-US" altLang="es-MX">
              <a:solidFill>
                <a:srgbClr val="4B4B4B"/>
              </a:solidFill>
            </a:endParaRPr>
          </a:p>
        </p:txBody>
      </p:sp>
      <p:sp>
        <p:nvSpPr>
          <p:cNvPr id="3" name="Rectangle 3"/>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4" name="Rectangle 5"/>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5" name="Rectangle 7"/>
          <p:cNvSpPr>
            <a:spLocks noChangeArrowheads="1"/>
          </p:cNvSpPr>
          <p:nvPr/>
        </p:nvSpPr>
        <p:spPr bwMode="auto">
          <a:xfrm>
            <a:off x="2209800" y="228600"/>
            <a:ext cx="3967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000"/>
              <a:t>EVIDENCIAS DE APRENDIZAJE</a:t>
            </a:r>
          </a:p>
        </p:txBody>
      </p:sp>
      <p:sp>
        <p:nvSpPr>
          <p:cNvPr id="6" name="Rectangle 9"/>
          <p:cNvSpPr>
            <a:spLocks noChangeArrowheads="1"/>
          </p:cNvSpPr>
          <p:nvPr/>
        </p:nvSpPr>
        <p:spPr bwMode="auto">
          <a:xfrm>
            <a:off x="-76200" y="1566863"/>
            <a:ext cx="8915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0" hangingPunct="0"/>
            <a:r>
              <a:rPr lang="en-US" altLang="es-MX" dirty="0"/>
              <a:t>U1. SITUACI</a:t>
            </a:r>
            <a:r>
              <a:rPr lang="en-US" altLang="ja-JP" dirty="0"/>
              <a:t>Ó</a:t>
            </a:r>
            <a:r>
              <a:rPr lang="en-US" altLang="es-MX" dirty="0"/>
              <a:t>N DID</a:t>
            </a:r>
            <a:r>
              <a:rPr lang="en-US" altLang="ja-JP" dirty="0"/>
              <a:t>Á</a:t>
            </a:r>
            <a:r>
              <a:rPr lang="en-US" altLang="es-MX" dirty="0"/>
              <a:t>CTICA 1. </a:t>
            </a:r>
            <a:endParaRPr lang="en-US" altLang="es-MX" dirty="0">
              <a:solidFill>
                <a:srgbClr val="4B4B4B"/>
              </a:solidFill>
              <a:cs typeface="Times New Roman" pitchFamily="-128" charset="0"/>
            </a:endParaRPr>
          </a:p>
          <a:p>
            <a:pPr lvl="2" eaLnBrk="0" hangingPunct="0"/>
            <a:r>
              <a:rPr lang="en-US" altLang="es-MX" dirty="0">
                <a:solidFill>
                  <a:srgbClr val="4B4B4B"/>
                </a:solidFill>
                <a:cs typeface="Times New Roman" pitchFamily="-128" charset="0"/>
              </a:rPr>
              <a:t>1.	</a:t>
            </a:r>
            <a:r>
              <a:rPr lang="en-US" altLang="es-MX" dirty="0" err="1">
                <a:solidFill>
                  <a:srgbClr val="4B4B4B"/>
                </a:solidFill>
              </a:rPr>
              <a:t>Reporte</a:t>
            </a:r>
            <a:r>
              <a:rPr lang="en-US" altLang="es-MX" dirty="0">
                <a:solidFill>
                  <a:srgbClr val="4B4B4B"/>
                </a:solidFill>
              </a:rPr>
              <a:t> </a:t>
            </a:r>
            <a:r>
              <a:rPr lang="en-US" altLang="es-MX" dirty="0" err="1">
                <a:solidFill>
                  <a:srgbClr val="4B4B4B"/>
                </a:solidFill>
              </a:rPr>
              <a:t>por</a:t>
            </a:r>
            <a:r>
              <a:rPr lang="en-US" altLang="es-MX" dirty="0">
                <a:solidFill>
                  <a:srgbClr val="4B4B4B"/>
                </a:solidFill>
              </a:rPr>
              <a:t> </a:t>
            </a:r>
            <a:r>
              <a:rPr lang="en-US" altLang="es-MX" dirty="0" err="1">
                <a:solidFill>
                  <a:srgbClr val="4B4B4B"/>
                </a:solidFill>
              </a:rPr>
              <a:t>equipo</a:t>
            </a:r>
            <a:r>
              <a:rPr lang="en-US" altLang="es-MX" dirty="0">
                <a:solidFill>
                  <a:srgbClr val="4B4B4B"/>
                </a:solidFill>
              </a:rPr>
              <a:t> de los </a:t>
            </a:r>
            <a:r>
              <a:rPr lang="en-US" altLang="es-MX" dirty="0" err="1">
                <a:solidFill>
                  <a:srgbClr val="4B4B4B"/>
                </a:solidFill>
              </a:rPr>
              <a:t>resultados</a:t>
            </a:r>
            <a:r>
              <a:rPr lang="en-US" altLang="es-MX" dirty="0">
                <a:solidFill>
                  <a:srgbClr val="4B4B4B"/>
                </a:solidFill>
              </a:rPr>
              <a:t> del </a:t>
            </a:r>
            <a:r>
              <a:rPr lang="en-US" altLang="es-MX" dirty="0" err="1">
                <a:solidFill>
                  <a:srgbClr val="4B4B4B"/>
                </a:solidFill>
              </a:rPr>
              <a:t>cuestionario</a:t>
            </a:r>
            <a:r>
              <a:rPr lang="en-US" altLang="es-MX" dirty="0">
                <a:solidFill>
                  <a:srgbClr val="4B4B4B"/>
                </a:solidFill>
              </a:rPr>
              <a:t> </a:t>
            </a:r>
            <a:r>
              <a:rPr lang="en-US" altLang="es-MX" dirty="0" err="1">
                <a:solidFill>
                  <a:srgbClr val="4B4B4B"/>
                </a:solidFill>
              </a:rPr>
              <a:t>aplicado</a:t>
            </a:r>
            <a:r>
              <a:rPr lang="en-US" altLang="es-MX" dirty="0">
                <a:solidFill>
                  <a:srgbClr val="4B4B4B"/>
                </a:solidFill>
              </a:rPr>
              <a:t> (base y </a:t>
            </a:r>
            <a:r>
              <a:rPr lang="en-US" altLang="es-MX" dirty="0" err="1">
                <a:solidFill>
                  <a:srgbClr val="4B4B4B"/>
                </a:solidFill>
              </a:rPr>
              <a:t>tabla</a:t>
            </a:r>
            <a:r>
              <a:rPr lang="en-US" altLang="es-MX" dirty="0">
                <a:solidFill>
                  <a:srgbClr val="4B4B4B"/>
                </a:solidFill>
              </a:rPr>
              <a:t> de </a:t>
            </a:r>
            <a:r>
              <a:rPr lang="en-US" altLang="es-MX" dirty="0" err="1">
                <a:solidFill>
                  <a:srgbClr val="4B4B4B"/>
                </a:solidFill>
              </a:rPr>
              <a:t>datos</a:t>
            </a:r>
            <a:r>
              <a:rPr lang="en-US" altLang="es-MX" dirty="0">
                <a:solidFill>
                  <a:srgbClr val="4B4B4B"/>
                </a:solidFill>
              </a:rPr>
              <a:t> y </a:t>
            </a:r>
            <a:r>
              <a:rPr lang="en-US" altLang="es-MX" dirty="0" err="1">
                <a:solidFill>
                  <a:srgbClr val="4B4B4B"/>
                </a:solidFill>
              </a:rPr>
              <a:t>gráficas</a:t>
            </a:r>
            <a:r>
              <a:rPr lang="en-US" altLang="es-MX" dirty="0">
                <a:solidFill>
                  <a:srgbClr val="4B4B4B"/>
                </a:solidFill>
              </a:rPr>
              <a:t>).</a:t>
            </a:r>
          </a:p>
          <a:p>
            <a:pPr lvl="2" eaLnBrk="0" hangingPunct="0"/>
            <a:r>
              <a:rPr lang="en-US" altLang="es-MX" dirty="0">
                <a:solidFill>
                  <a:srgbClr val="4B4B4B"/>
                </a:solidFill>
                <a:cs typeface="Times New Roman" pitchFamily="-128" charset="0"/>
              </a:rPr>
              <a:t>2</a:t>
            </a:r>
            <a:r>
              <a:rPr lang="en-US" altLang="es-MX" dirty="0" smtClean="0">
                <a:solidFill>
                  <a:srgbClr val="4B4B4B"/>
                </a:solidFill>
                <a:cs typeface="Times New Roman" pitchFamily="-128" charset="0"/>
              </a:rPr>
              <a:t>.</a:t>
            </a:r>
            <a:r>
              <a:rPr lang="en-US" altLang="es-MX" dirty="0">
                <a:solidFill>
                  <a:srgbClr val="4B4B4B"/>
                </a:solidFill>
                <a:cs typeface="Times New Roman" pitchFamily="-128" charset="0"/>
              </a:rPr>
              <a:t>	</a:t>
            </a:r>
            <a:r>
              <a:rPr lang="en-US" altLang="es-MX" dirty="0" err="1">
                <a:solidFill>
                  <a:srgbClr val="4B4B4B"/>
                </a:solidFill>
              </a:rPr>
              <a:t>Presentación</a:t>
            </a:r>
            <a:r>
              <a:rPr lang="en-US" altLang="es-MX" dirty="0">
                <a:solidFill>
                  <a:srgbClr val="4B4B4B"/>
                </a:solidFill>
              </a:rPr>
              <a:t> en Power Point (PPT) de los </a:t>
            </a:r>
            <a:r>
              <a:rPr lang="en-US" altLang="es-MX" dirty="0" err="1">
                <a:solidFill>
                  <a:srgbClr val="4B4B4B"/>
                </a:solidFill>
              </a:rPr>
              <a:t>resultados</a:t>
            </a:r>
            <a:r>
              <a:rPr lang="en-US" altLang="es-MX" dirty="0">
                <a:solidFill>
                  <a:srgbClr val="4B4B4B"/>
                </a:solidFill>
              </a:rPr>
              <a:t> </a:t>
            </a:r>
            <a:r>
              <a:rPr lang="en-US" altLang="es-MX" dirty="0" err="1">
                <a:solidFill>
                  <a:srgbClr val="4B4B4B"/>
                </a:solidFill>
              </a:rPr>
              <a:t>integrados</a:t>
            </a:r>
            <a:r>
              <a:rPr lang="en-US" altLang="es-MX" dirty="0">
                <a:solidFill>
                  <a:srgbClr val="4B4B4B"/>
                </a:solidFill>
              </a:rPr>
              <a:t> de </a:t>
            </a:r>
            <a:r>
              <a:rPr lang="en-US" altLang="es-MX" dirty="0" err="1">
                <a:solidFill>
                  <a:srgbClr val="4B4B4B"/>
                </a:solidFill>
              </a:rPr>
              <a:t>todo</a:t>
            </a:r>
            <a:r>
              <a:rPr lang="en-US" altLang="es-MX" dirty="0">
                <a:solidFill>
                  <a:srgbClr val="4B4B4B"/>
                </a:solidFill>
              </a:rPr>
              <a:t> el </a:t>
            </a:r>
            <a:r>
              <a:rPr lang="en-US" altLang="es-MX" dirty="0" err="1">
                <a:solidFill>
                  <a:srgbClr val="4B4B4B"/>
                </a:solidFill>
              </a:rPr>
              <a:t>grupo</a:t>
            </a:r>
            <a:r>
              <a:rPr lang="en-US" altLang="es-MX" dirty="0">
                <a:solidFill>
                  <a:srgbClr val="4B4B4B"/>
                </a:solidFill>
              </a:rPr>
              <a:t>.</a:t>
            </a:r>
          </a:p>
          <a:p>
            <a:endParaRPr lang="en-US" altLang="es-MX" dirty="0"/>
          </a:p>
        </p:txBody>
      </p:sp>
      <p:sp>
        <p:nvSpPr>
          <p:cNvPr id="7" name="Rectangle 11"/>
          <p:cNvSpPr>
            <a:spLocks noChangeArrowheads="1"/>
          </p:cNvSpPr>
          <p:nvPr/>
        </p:nvSpPr>
        <p:spPr bwMode="auto">
          <a:xfrm>
            <a:off x="381000" y="3971925"/>
            <a:ext cx="8229600"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pPr>
            <a:r>
              <a:rPr lang="en-US" altLang="es-MX" dirty="0"/>
              <a:t>      U1. SITUACI</a:t>
            </a:r>
            <a:r>
              <a:rPr lang="en-US" altLang="ja-JP" dirty="0"/>
              <a:t>Ó</a:t>
            </a:r>
            <a:r>
              <a:rPr lang="en-US" altLang="es-MX" dirty="0"/>
              <a:t>N DID</a:t>
            </a:r>
            <a:r>
              <a:rPr lang="en-US" altLang="ja-JP" dirty="0"/>
              <a:t>Á</a:t>
            </a:r>
            <a:r>
              <a:rPr lang="en-US" altLang="es-MX" dirty="0"/>
              <a:t>CTICA 2.</a:t>
            </a:r>
          </a:p>
          <a:p>
            <a:pPr lvl="1" eaLnBrk="0" hangingPunct="0">
              <a:lnSpc>
                <a:spcPct val="110000"/>
              </a:lnSpc>
            </a:pPr>
            <a:r>
              <a:rPr lang="en-US" altLang="es-MX" dirty="0" smtClean="0">
                <a:solidFill>
                  <a:srgbClr val="4B4B4B"/>
                </a:solidFill>
                <a:cs typeface="Times New Roman" pitchFamily="-128" charset="0"/>
              </a:rPr>
              <a:t>1.</a:t>
            </a:r>
            <a:r>
              <a:rPr lang="en-US" altLang="es-MX" dirty="0">
                <a:solidFill>
                  <a:srgbClr val="4B4B4B"/>
                </a:solidFill>
                <a:cs typeface="Times New Roman" pitchFamily="-128" charset="0"/>
              </a:rPr>
              <a:t>	</a:t>
            </a:r>
            <a:r>
              <a:rPr lang="en-US" altLang="es-MX" dirty="0" err="1">
                <a:solidFill>
                  <a:srgbClr val="4B4B4B"/>
                </a:solidFill>
              </a:rPr>
              <a:t>Elaboración</a:t>
            </a:r>
            <a:r>
              <a:rPr lang="en-US" altLang="es-MX" dirty="0">
                <a:solidFill>
                  <a:srgbClr val="4B4B4B"/>
                </a:solidFill>
              </a:rPr>
              <a:t> de un </a:t>
            </a:r>
            <a:r>
              <a:rPr lang="en-US" altLang="es-MX" dirty="0" err="1">
                <a:solidFill>
                  <a:srgbClr val="4B4B4B"/>
                </a:solidFill>
              </a:rPr>
              <a:t>ensayo</a:t>
            </a:r>
            <a:r>
              <a:rPr lang="en-US" altLang="es-MX" dirty="0">
                <a:solidFill>
                  <a:srgbClr val="4B4B4B"/>
                </a:solidFill>
              </a:rPr>
              <a:t> </a:t>
            </a:r>
            <a:r>
              <a:rPr lang="en-US" altLang="es-MX" dirty="0" err="1">
                <a:solidFill>
                  <a:srgbClr val="4B4B4B"/>
                </a:solidFill>
              </a:rPr>
              <a:t>académico</a:t>
            </a:r>
            <a:r>
              <a:rPr lang="en-US" altLang="es-MX" dirty="0">
                <a:solidFill>
                  <a:srgbClr val="4B4B4B"/>
                </a:solidFill>
              </a:rPr>
              <a:t> u </a:t>
            </a:r>
            <a:r>
              <a:rPr lang="en-US" altLang="es-MX" dirty="0" err="1">
                <a:solidFill>
                  <a:srgbClr val="4B4B4B"/>
                </a:solidFill>
              </a:rPr>
              <a:t>otra</a:t>
            </a:r>
            <a:r>
              <a:rPr lang="en-US" altLang="es-MX" dirty="0">
                <a:solidFill>
                  <a:srgbClr val="4B4B4B"/>
                </a:solidFill>
              </a:rPr>
              <a:t> </a:t>
            </a:r>
            <a:r>
              <a:rPr lang="en-US" altLang="es-MX" dirty="0" err="1">
                <a:solidFill>
                  <a:srgbClr val="4B4B4B"/>
                </a:solidFill>
              </a:rPr>
              <a:t>producción</a:t>
            </a:r>
            <a:r>
              <a:rPr lang="en-US" altLang="es-MX" dirty="0">
                <a:solidFill>
                  <a:srgbClr val="4B4B4B"/>
                </a:solidFill>
              </a:rPr>
              <a:t> </a:t>
            </a:r>
            <a:r>
              <a:rPr lang="en-US" altLang="es-MX" dirty="0" err="1">
                <a:solidFill>
                  <a:srgbClr val="4B4B4B"/>
                </a:solidFill>
              </a:rPr>
              <a:t>académica</a:t>
            </a:r>
            <a:r>
              <a:rPr lang="en-US" altLang="es-MX" dirty="0">
                <a:solidFill>
                  <a:srgbClr val="4B4B4B"/>
                </a:solidFill>
              </a:rPr>
              <a:t> (</a:t>
            </a:r>
            <a:r>
              <a:rPr lang="en-US" altLang="es-MX" dirty="0" err="1">
                <a:solidFill>
                  <a:srgbClr val="4B4B4B"/>
                </a:solidFill>
              </a:rPr>
              <a:t>vídeo</a:t>
            </a:r>
            <a:r>
              <a:rPr lang="en-US" altLang="es-MX" dirty="0">
                <a:solidFill>
                  <a:srgbClr val="4B4B4B"/>
                </a:solidFill>
              </a:rPr>
              <a:t>, </a:t>
            </a:r>
            <a:r>
              <a:rPr lang="en-US" altLang="es-MX" dirty="0" err="1">
                <a:solidFill>
                  <a:srgbClr val="4B4B4B"/>
                </a:solidFill>
              </a:rPr>
              <a:t>cuaderno</a:t>
            </a:r>
            <a:r>
              <a:rPr lang="en-US" altLang="es-MX" dirty="0">
                <a:solidFill>
                  <a:srgbClr val="4B4B4B"/>
                </a:solidFill>
              </a:rPr>
              <a:t> digital en </a:t>
            </a:r>
            <a:r>
              <a:rPr lang="en-US" altLang="es-MX" dirty="0" err="1">
                <a:solidFill>
                  <a:srgbClr val="4B4B4B"/>
                </a:solidFill>
              </a:rPr>
              <a:t>Wix</a:t>
            </a:r>
            <a:r>
              <a:rPr lang="en-US" altLang="es-MX" dirty="0">
                <a:solidFill>
                  <a:srgbClr val="4B4B4B"/>
                </a:solidFill>
              </a:rPr>
              <a:t>, etc.) en </a:t>
            </a:r>
            <a:r>
              <a:rPr lang="en-US" altLang="es-MX" dirty="0" err="1">
                <a:solidFill>
                  <a:srgbClr val="4B4B4B"/>
                </a:solidFill>
              </a:rPr>
              <a:t>donde</a:t>
            </a:r>
            <a:r>
              <a:rPr lang="en-US" altLang="es-MX" dirty="0">
                <a:solidFill>
                  <a:srgbClr val="4B4B4B"/>
                </a:solidFill>
              </a:rPr>
              <a:t> </a:t>
            </a:r>
            <a:r>
              <a:rPr lang="en-US" altLang="es-MX" dirty="0" err="1">
                <a:solidFill>
                  <a:srgbClr val="4B4B4B"/>
                </a:solidFill>
              </a:rPr>
              <a:t>exponga</a:t>
            </a:r>
            <a:r>
              <a:rPr lang="en-US" altLang="es-MX" dirty="0">
                <a:solidFill>
                  <a:srgbClr val="4B4B4B"/>
                </a:solidFill>
              </a:rPr>
              <a:t> los </a:t>
            </a:r>
            <a:r>
              <a:rPr lang="en-US" altLang="es-MX" dirty="0" err="1">
                <a:solidFill>
                  <a:srgbClr val="4B4B4B"/>
                </a:solidFill>
              </a:rPr>
              <a:t>principales</a:t>
            </a:r>
            <a:r>
              <a:rPr lang="en-US" altLang="es-MX" dirty="0">
                <a:solidFill>
                  <a:srgbClr val="4B4B4B"/>
                </a:solidFill>
              </a:rPr>
              <a:t> </a:t>
            </a:r>
            <a:r>
              <a:rPr lang="en-US" altLang="es-MX" dirty="0" err="1">
                <a:solidFill>
                  <a:srgbClr val="4B4B4B"/>
                </a:solidFill>
              </a:rPr>
              <a:t>argumentos</a:t>
            </a:r>
            <a:r>
              <a:rPr lang="en-US" altLang="es-MX" dirty="0">
                <a:solidFill>
                  <a:srgbClr val="4B4B4B"/>
                </a:solidFill>
              </a:rPr>
              <a:t> </a:t>
            </a:r>
            <a:r>
              <a:rPr lang="en-US" altLang="es-MX" dirty="0" err="1">
                <a:solidFill>
                  <a:srgbClr val="4B4B4B"/>
                </a:solidFill>
              </a:rPr>
              <a:t>respecto</a:t>
            </a:r>
            <a:r>
              <a:rPr lang="en-US" altLang="es-MX" dirty="0">
                <a:solidFill>
                  <a:srgbClr val="4B4B4B"/>
                </a:solidFill>
              </a:rPr>
              <a:t> a los </a:t>
            </a:r>
            <a:r>
              <a:rPr lang="en-US" altLang="es-MX" dirty="0" err="1">
                <a:solidFill>
                  <a:srgbClr val="4B4B4B"/>
                </a:solidFill>
              </a:rPr>
              <a:t>asuntos</a:t>
            </a:r>
            <a:r>
              <a:rPr lang="en-US" altLang="es-MX" dirty="0">
                <a:solidFill>
                  <a:srgbClr val="4B4B4B"/>
                </a:solidFill>
              </a:rPr>
              <a:t> </a:t>
            </a:r>
            <a:r>
              <a:rPr lang="en-US" altLang="es-MX" dirty="0" err="1">
                <a:solidFill>
                  <a:srgbClr val="4B4B4B"/>
                </a:solidFill>
              </a:rPr>
              <a:t>centrales</a:t>
            </a:r>
            <a:r>
              <a:rPr lang="en-US" altLang="es-MX" dirty="0">
                <a:solidFill>
                  <a:srgbClr val="4B4B4B"/>
                </a:solidFill>
              </a:rPr>
              <a:t> </a:t>
            </a:r>
            <a:r>
              <a:rPr lang="en-US" altLang="es-MX" dirty="0" err="1">
                <a:solidFill>
                  <a:srgbClr val="4B4B4B"/>
                </a:solidFill>
              </a:rPr>
              <a:t>revisados</a:t>
            </a:r>
            <a:r>
              <a:rPr lang="en-US" altLang="es-MX" dirty="0">
                <a:solidFill>
                  <a:srgbClr val="4B4B4B"/>
                </a:solidFill>
              </a:rPr>
              <a:t> en </a:t>
            </a:r>
            <a:r>
              <a:rPr lang="en-US" altLang="es-MX" dirty="0" smtClean="0">
                <a:solidFill>
                  <a:srgbClr val="4B4B4B"/>
                </a:solidFill>
              </a:rPr>
              <a:t>la </a:t>
            </a:r>
            <a:r>
              <a:rPr lang="en-US" altLang="es-MX" dirty="0" err="1" smtClean="0">
                <a:solidFill>
                  <a:srgbClr val="4B4B4B"/>
                </a:solidFill>
              </a:rPr>
              <a:t>unidad</a:t>
            </a:r>
            <a:r>
              <a:rPr lang="en-US" altLang="es-MX" dirty="0" smtClean="0">
                <a:solidFill>
                  <a:srgbClr val="4B4B4B"/>
                </a:solidFill>
              </a:rPr>
              <a:t> y </a:t>
            </a:r>
            <a:r>
              <a:rPr lang="en-US" altLang="es-MX" dirty="0" err="1">
                <a:solidFill>
                  <a:srgbClr val="4B4B4B"/>
                </a:solidFill>
              </a:rPr>
              <a:t>defina</a:t>
            </a:r>
            <a:r>
              <a:rPr lang="en-US" altLang="es-MX" dirty="0">
                <a:solidFill>
                  <a:srgbClr val="4B4B4B"/>
                </a:solidFill>
              </a:rPr>
              <a:t> </a:t>
            </a:r>
            <a:r>
              <a:rPr lang="en-US" altLang="es-MX" dirty="0" err="1">
                <a:solidFill>
                  <a:srgbClr val="4B4B4B"/>
                </a:solidFill>
              </a:rPr>
              <a:t>claramente</a:t>
            </a:r>
            <a:r>
              <a:rPr lang="en-US" altLang="es-MX" dirty="0">
                <a:solidFill>
                  <a:srgbClr val="4B4B4B"/>
                </a:solidFill>
              </a:rPr>
              <a:t> </a:t>
            </a:r>
            <a:r>
              <a:rPr lang="en-US" altLang="es-MX" dirty="0" err="1">
                <a:solidFill>
                  <a:srgbClr val="4B4B4B"/>
                </a:solidFill>
              </a:rPr>
              <a:t>su</a:t>
            </a:r>
            <a:r>
              <a:rPr lang="en-US" altLang="es-MX" dirty="0">
                <a:solidFill>
                  <a:srgbClr val="4B4B4B"/>
                </a:solidFill>
              </a:rPr>
              <a:t> </a:t>
            </a:r>
            <a:r>
              <a:rPr lang="en-US" altLang="es-MX" dirty="0" err="1">
                <a:solidFill>
                  <a:srgbClr val="4B4B4B"/>
                </a:solidFill>
              </a:rPr>
              <a:t>toma</a:t>
            </a:r>
            <a:r>
              <a:rPr lang="en-US" altLang="es-MX" dirty="0">
                <a:solidFill>
                  <a:srgbClr val="4B4B4B"/>
                </a:solidFill>
              </a:rPr>
              <a:t> de </a:t>
            </a:r>
            <a:r>
              <a:rPr lang="en-US" altLang="es-MX" dirty="0" err="1">
                <a:solidFill>
                  <a:srgbClr val="4B4B4B"/>
                </a:solidFill>
              </a:rPr>
              <a:t>postura</a:t>
            </a:r>
            <a:r>
              <a:rPr lang="en-US" altLang="es-MX" dirty="0">
                <a:solidFill>
                  <a:srgbClr val="4B4B4B"/>
                </a:solidFill>
              </a:rPr>
              <a:t> </a:t>
            </a:r>
            <a:r>
              <a:rPr lang="en-US" altLang="es-MX" dirty="0" err="1">
                <a:solidFill>
                  <a:srgbClr val="4B4B4B"/>
                </a:solidFill>
              </a:rPr>
              <a:t>frente</a:t>
            </a:r>
            <a:r>
              <a:rPr lang="en-US" altLang="es-MX" dirty="0">
                <a:solidFill>
                  <a:srgbClr val="4B4B4B"/>
                </a:solidFill>
              </a:rPr>
              <a:t> a los </a:t>
            </a:r>
            <a:r>
              <a:rPr lang="en-US" altLang="es-MX" dirty="0" err="1">
                <a:solidFill>
                  <a:srgbClr val="4B4B4B"/>
                </a:solidFill>
              </a:rPr>
              <a:t>mismos</a:t>
            </a:r>
            <a:r>
              <a:rPr lang="en-US" altLang="es-MX" dirty="0">
                <a:solidFill>
                  <a:srgbClr val="4B4B4B"/>
                </a:solidFill>
              </a:rPr>
              <a:t>.</a:t>
            </a:r>
            <a:endParaRPr lang="en-US" altLang="es-MX" dirty="0">
              <a:latin typeface="Times New Roman" pitchFamily="-128" charset="0"/>
            </a:endParaRPr>
          </a:p>
          <a:p>
            <a:pPr>
              <a:lnSpc>
                <a:spcPct val="110000"/>
              </a:lnSpc>
            </a:pPr>
            <a:endParaRPr lang="en-US" altLang="es-MX" dirty="0"/>
          </a:p>
        </p:txBody>
      </p:sp>
      <p:sp>
        <p:nvSpPr>
          <p:cNvPr id="8" name="Rectangle 12"/>
          <p:cNvSpPr>
            <a:spLocks noChangeArrowheads="1"/>
          </p:cNvSpPr>
          <p:nvPr/>
        </p:nvSpPr>
        <p:spPr bwMode="auto">
          <a:xfrm>
            <a:off x="3903663" y="3497263"/>
            <a:ext cx="1841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a:p>
            <a:endParaRPr lang="en-US" altLang="es-MX"/>
          </a:p>
          <a:p>
            <a:endParaRPr lang="en-US" altLang="es-MX"/>
          </a:p>
        </p:txBody>
      </p:sp>
      <p:sp>
        <p:nvSpPr>
          <p:cNvPr id="9" name="8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374677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3" name="Rectangle 4"/>
          <p:cNvSpPr>
            <a:spLocks noChangeArrowheads="1"/>
          </p:cNvSpPr>
          <p:nvPr/>
        </p:nvSpPr>
        <p:spPr bwMode="auto">
          <a:xfrm>
            <a:off x="457200" y="381000"/>
            <a:ext cx="8229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en-US" altLang="es-MX">
              <a:solidFill>
                <a:srgbClr val="4B4B4B"/>
              </a:solidFill>
            </a:endParaRPr>
          </a:p>
          <a:p>
            <a:pPr algn="just"/>
            <a:r>
              <a:rPr lang="en-US" altLang="es-MX">
                <a:solidFill>
                  <a:srgbClr val="4B4B4B"/>
                </a:solidFill>
              </a:rPr>
              <a:t>La </a:t>
            </a:r>
            <a:r>
              <a:rPr lang="en-US" altLang="es-MX" b="1">
                <a:solidFill>
                  <a:srgbClr val="4B4B4B"/>
                </a:solidFill>
              </a:rPr>
              <a:t>segunda unidad </a:t>
            </a:r>
          </a:p>
          <a:p>
            <a:pPr algn="just"/>
            <a:r>
              <a:rPr lang="en-US" altLang="es-MX" sz="1900" b="1">
                <a:solidFill>
                  <a:srgbClr val="4B4B4B"/>
                </a:solidFill>
              </a:rPr>
              <a:t>"Aportaciones de la psicología al estudio del aprendizaje en contextos escolares"</a:t>
            </a:r>
            <a:r>
              <a:rPr lang="en-US" altLang="es-MX" b="1">
                <a:solidFill>
                  <a:srgbClr val="4B4B4B"/>
                </a:solidFill>
              </a:rPr>
              <a:t>,</a:t>
            </a:r>
            <a:endParaRPr lang="en-US" altLang="es-MX">
              <a:solidFill>
                <a:srgbClr val="4B4B4B"/>
              </a:solidFill>
            </a:endParaRPr>
          </a:p>
        </p:txBody>
      </p:sp>
      <p:sp>
        <p:nvSpPr>
          <p:cNvPr id="4" name="Rectangle 5"/>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5" name="Rectangle 7"/>
          <p:cNvSpPr>
            <a:spLocks noChangeArrowheads="1"/>
          </p:cNvSpPr>
          <p:nvPr/>
        </p:nvSpPr>
        <p:spPr bwMode="auto">
          <a:xfrm>
            <a:off x="2209800" y="228600"/>
            <a:ext cx="3967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000"/>
              <a:t>EVIDENCIAS DE APRENDIZAJE</a:t>
            </a:r>
          </a:p>
        </p:txBody>
      </p:sp>
      <p:sp>
        <p:nvSpPr>
          <p:cNvPr id="6" name="Rectangle 8"/>
          <p:cNvSpPr>
            <a:spLocks noChangeArrowheads="1"/>
          </p:cNvSpPr>
          <p:nvPr/>
        </p:nvSpPr>
        <p:spPr bwMode="auto">
          <a:xfrm>
            <a:off x="-76200" y="1295400"/>
            <a:ext cx="891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0" hangingPunct="0"/>
            <a:endParaRPr lang="en-US" altLang="es-MX">
              <a:solidFill>
                <a:srgbClr val="4B4B4B"/>
              </a:solidFill>
            </a:endParaRPr>
          </a:p>
          <a:p>
            <a:endParaRPr lang="en-US" altLang="es-MX"/>
          </a:p>
        </p:txBody>
      </p:sp>
      <p:sp>
        <p:nvSpPr>
          <p:cNvPr id="7" name="Rectangle 9"/>
          <p:cNvSpPr>
            <a:spLocks noChangeArrowheads="1"/>
          </p:cNvSpPr>
          <p:nvPr/>
        </p:nvSpPr>
        <p:spPr bwMode="auto">
          <a:xfrm>
            <a:off x="457200" y="1600200"/>
            <a:ext cx="8077200"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altLang="es-MX" dirty="0"/>
              <a:t> U2. SITUACI</a:t>
            </a:r>
            <a:r>
              <a:rPr lang="en-US" altLang="ja-JP" dirty="0"/>
              <a:t>Ó</a:t>
            </a:r>
            <a:r>
              <a:rPr lang="en-US" altLang="es-MX" dirty="0"/>
              <a:t>N DID</a:t>
            </a:r>
            <a:r>
              <a:rPr lang="en-US" altLang="ja-JP" dirty="0"/>
              <a:t>Á</a:t>
            </a:r>
            <a:r>
              <a:rPr lang="en-US" altLang="es-MX" dirty="0"/>
              <a:t>CTICA 1.</a:t>
            </a:r>
          </a:p>
          <a:p>
            <a:pPr lvl="2" algn="just" eaLnBrk="0" hangingPunct="0">
              <a:lnSpc>
                <a:spcPct val="110000"/>
              </a:lnSpc>
            </a:pPr>
            <a:r>
              <a:rPr lang="en-US" altLang="es-MX" dirty="0" smtClean="0">
                <a:solidFill>
                  <a:srgbClr val="4B4B4B"/>
                </a:solidFill>
                <a:cs typeface="Times New Roman" pitchFamily="-128" charset="0"/>
              </a:rPr>
              <a:t>1.</a:t>
            </a:r>
            <a:r>
              <a:rPr lang="en-US" altLang="es-MX" dirty="0">
                <a:solidFill>
                  <a:srgbClr val="4B4B4B"/>
                </a:solidFill>
                <a:cs typeface="Times New Roman" pitchFamily="-128" charset="0"/>
              </a:rPr>
              <a:t>	</a:t>
            </a:r>
            <a:r>
              <a:rPr lang="en-US" altLang="es-MX" dirty="0">
                <a:solidFill>
                  <a:srgbClr val="4B4B4B"/>
                </a:solidFill>
              </a:rPr>
              <a:t>Material </a:t>
            </a:r>
            <a:r>
              <a:rPr lang="en-US" altLang="es-MX" dirty="0" err="1">
                <a:solidFill>
                  <a:srgbClr val="4B4B4B"/>
                </a:solidFill>
              </a:rPr>
              <a:t>didáctico</a:t>
            </a:r>
            <a:r>
              <a:rPr lang="en-US" altLang="es-MX" dirty="0">
                <a:solidFill>
                  <a:srgbClr val="4B4B4B"/>
                </a:solidFill>
              </a:rPr>
              <a:t> en </a:t>
            </a:r>
            <a:r>
              <a:rPr lang="en-US" altLang="es-MX" dirty="0" err="1">
                <a:solidFill>
                  <a:srgbClr val="4B4B4B"/>
                </a:solidFill>
              </a:rPr>
              <a:t>formato</a:t>
            </a:r>
            <a:r>
              <a:rPr lang="en-US" altLang="es-MX" dirty="0">
                <a:solidFill>
                  <a:srgbClr val="4B4B4B"/>
                </a:solidFill>
              </a:rPr>
              <a:t> digital o audiovisual </a:t>
            </a:r>
            <a:r>
              <a:rPr lang="en-US" altLang="es-MX" dirty="0" err="1">
                <a:solidFill>
                  <a:srgbClr val="4B4B4B"/>
                </a:solidFill>
              </a:rPr>
              <a:t>sobre</a:t>
            </a:r>
            <a:r>
              <a:rPr lang="en-US" altLang="es-MX" dirty="0">
                <a:solidFill>
                  <a:srgbClr val="4B4B4B"/>
                </a:solidFill>
              </a:rPr>
              <a:t> </a:t>
            </a:r>
            <a:r>
              <a:rPr lang="en-US" altLang="es-MX" dirty="0" err="1" smtClean="0">
                <a:solidFill>
                  <a:srgbClr val="4B4B4B"/>
                </a:solidFill>
              </a:rPr>
              <a:t>las</a:t>
            </a:r>
            <a:r>
              <a:rPr lang="en-US" altLang="es-MX" dirty="0" smtClean="0">
                <a:solidFill>
                  <a:srgbClr val="4B4B4B"/>
                </a:solidFill>
              </a:rPr>
              <a:t> </a:t>
            </a:r>
            <a:r>
              <a:rPr lang="en-US" altLang="es-MX" dirty="0" err="1">
                <a:solidFill>
                  <a:srgbClr val="4B4B4B"/>
                </a:solidFill>
              </a:rPr>
              <a:t>teoría</a:t>
            </a:r>
            <a:r>
              <a:rPr lang="en-US" altLang="es-MX" dirty="0">
                <a:solidFill>
                  <a:srgbClr val="4B4B4B"/>
                </a:solidFill>
              </a:rPr>
              <a:t> del </a:t>
            </a:r>
            <a:r>
              <a:rPr lang="en-US" altLang="es-MX" dirty="0" err="1" smtClean="0">
                <a:solidFill>
                  <a:srgbClr val="4B4B4B"/>
                </a:solidFill>
              </a:rPr>
              <a:t>aprendizaje</a:t>
            </a:r>
            <a:r>
              <a:rPr lang="en-US" altLang="es-MX" dirty="0" smtClean="0">
                <a:solidFill>
                  <a:srgbClr val="4B4B4B"/>
                </a:solidFill>
              </a:rPr>
              <a:t> </a:t>
            </a:r>
            <a:r>
              <a:rPr lang="en-US" altLang="es-MX" dirty="0" err="1" smtClean="0">
                <a:solidFill>
                  <a:srgbClr val="4B4B4B"/>
                </a:solidFill>
              </a:rPr>
              <a:t>revisadas</a:t>
            </a:r>
            <a:r>
              <a:rPr lang="en-US" altLang="es-MX" dirty="0" smtClean="0">
                <a:solidFill>
                  <a:srgbClr val="4B4B4B"/>
                </a:solidFill>
              </a:rPr>
              <a:t>.</a:t>
            </a:r>
            <a:endParaRPr lang="en-US" altLang="es-MX" dirty="0">
              <a:solidFill>
                <a:srgbClr val="4B4B4B"/>
              </a:solidFill>
            </a:endParaRPr>
          </a:p>
          <a:p>
            <a:pPr lvl="2" algn="just" eaLnBrk="0" hangingPunct="0">
              <a:lnSpc>
                <a:spcPct val="110000"/>
              </a:lnSpc>
            </a:pPr>
            <a:r>
              <a:rPr lang="en-US" altLang="es-MX" dirty="0">
                <a:solidFill>
                  <a:srgbClr val="4B4B4B"/>
                </a:solidFill>
                <a:cs typeface="Times New Roman" pitchFamily="-128" charset="0"/>
              </a:rPr>
              <a:t>2</a:t>
            </a:r>
            <a:r>
              <a:rPr lang="en-US" altLang="es-MX" dirty="0" smtClean="0">
                <a:solidFill>
                  <a:srgbClr val="4B4B4B"/>
                </a:solidFill>
                <a:cs typeface="Times New Roman" pitchFamily="-128" charset="0"/>
              </a:rPr>
              <a:t>.</a:t>
            </a:r>
            <a:r>
              <a:rPr lang="en-US" altLang="es-MX" dirty="0">
                <a:solidFill>
                  <a:srgbClr val="4B4B4B"/>
                </a:solidFill>
                <a:cs typeface="Times New Roman" pitchFamily="-128" charset="0"/>
              </a:rPr>
              <a:t>	</a:t>
            </a:r>
            <a:r>
              <a:rPr lang="en-US" altLang="es-MX" dirty="0" err="1">
                <a:solidFill>
                  <a:srgbClr val="4B4B4B"/>
                </a:solidFill>
              </a:rPr>
              <a:t>Reporte</a:t>
            </a:r>
            <a:r>
              <a:rPr lang="en-US" altLang="es-MX" dirty="0">
                <a:solidFill>
                  <a:srgbClr val="4B4B4B"/>
                </a:solidFill>
              </a:rPr>
              <a:t> de </a:t>
            </a:r>
            <a:r>
              <a:rPr lang="en-US" altLang="es-MX" dirty="0" err="1">
                <a:solidFill>
                  <a:srgbClr val="4B4B4B"/>
                </a:solidFill>
              </a:rPr>
              <a:t>análisis</a:t>
            </a:r>
            <a:r>
              <a:rPr lang="en-US" altLang="es-MX" dirty="0">
                <a:solidFill>
                  <a:srgbClr val="4B4B4B"/>
                </a:solidFill>
              </a:rPr>
              <a:t> de videos con </a:t>
            </a:r>
            <a:r>
              <a:rPr lang="en-US" altLang="es-MX" dirty="0" err="1">
                <a:solidFill>
                  <a:srgbClr val="4B4B4B"/>
                </a:solidFill>
              </a:rPr>
              <a:t>situaciones</a:t>
            </a:r>
            <a:r>
              <a:rPr lang="en-US" altLang="es-MX" dirty="0">
                <a:solidFill>
                  <a:srgbClr val="4B4B4B"/>
                </a:solidFill>
              </a:rPr>
              <a:t> de aula </a:t>
            </a:r>
            <a:r>
              <a:rPr lang="en-US" altLang="es-MX" dirty="0" err="1">
                <a:solidFill>
                  <a:srgbClr val="4B4B4B"/>
                </a:solidFill>
              </a:rPr>
              <a:t>desde</a:t>
            </a:r>
            <a:r>
              <a:rPr lang="en-US" altLang="es-MX" dirty="0">
                <a:solidFill>
                  <a:srgbClr val="4B4B4B"/>
                </a:solidFill>
              </a:rPr>
              <a:t> la </a:t>
            </a:r>
            <a:r>
              <a:rPr lang="en-US" altLang="es-MX" dirty="0" err="1">
                <a:solidFill>
                  <a:srgbClr val="4B4B4B"/>
                </a:solidFill>
              </a:rPr>
              <a:t>perspectiva</a:t>
            </a:r>
            <a:r>
              <a:rPr lang="en-US" altLang="es-MX" dirty="0">
                <a:solidFill>
                  <a:srgbClr val="4B4B4B"/>
                </a:solidFill>
              </a:rPr>
              <a:t> de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teorías</a:t>
            </a:r>
            <a:r>
              <a:rPr lang="en-US" altLang="es-MX" dirty="0">
                <a:solidFill>
                  <a:srgbClr val="4B4B4B"/>
                </a:solidFill>
              </a:rPr>
              <a:t> </a:t>
            </a:r>
            <a:r>
              <a:rPr lang="en-US" altLang="es-MX" dirty="0" err="1">
                <a:solidFill>
                  <a:srgbClr val="4B4B4B"/>
                </a:solidFill>
              </a:rPr>
              <a:t>psicológicas</a:t>
            </a:r>
            <a:r>
              <a:rPr lang="en-US" altLang="es-MX" dirty="0">
                <a:solidFill>
                  <a:srgbClr val="4B4B4B"/>
                </a:solidFill>
              </a:rPr>
              <a:t> del </a:t>
            </a:r>
            <a:r>
              <a:rPr lang="en-US" altLang="es-MX" dirty="0" err="1">
                <a:solidFill>
                  <a:srgbClr val="4B4B4B"/>
                </a:solidFill>
              </a:rPr>
              <a:t>aprendizaje</a:t>
            </a:r>
            <a:r>
              <a:rPr lang="en-US" altLang="es-MX" dirty="0">
                <a:solidFill>
                  <a:srgbClr val="4B4B4B"/>
                </a:solidFill>
              </a:rPr>
              <a:t>.</a:t>
            </a:r>
            <a:endParaRPr lang="es-ES_tradnl" altLang="es-MX" dirty="0">
              <a:latin typeface="Times New Roman" pitchFamily="-128" charset="0"/>
            </a:endParaRPr>
          </a:p>
          <a:p>
            <a:pPr algn="just">
              <a:lnSpc>
                <a:spcPct val="110000"/>
              </a:lnSpc>
            </a:pPr>
            <a:endParaRPr lang="en-US" altLang="es-MX" dirty="0"/>
          </a:p>
        </p:txBody>
      </p:sp>
      <p:sp>
        <p:nvSpPr>
          <p:cNvPr id="8" name="Rectangle 10"/>
          <p:cNvSpPr>
            <a:spLocks noChangeArrowheads="1"/>
          </p:cNvSpPr>
          <p:nvPr/>
        </p:nvSpPr>
        <p:spPr bwMode="auto">
          <a:xfrm>
            <a:off x="381000" y="4191000"/>
            <a:ext cx="84582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t> U2. SITUACI</a:t>
            </a:r>
            <a:r>
              <a:rPr lang="en-US" altLang="ja-JP"/>
              <a:t>Ó</a:t>
            </a:r>
            <a:r>
              <a:rPr lang="en-US" altLang="es-MX"/>
              <a:t>N DID</a:t>
            </a:r>
            <a:r>
              <a:rPr lang="en-US" altLang="ja-JP"/>
              <a:t>Á</a:t>
            </a:r>
            <a:r>
              <a:rPr lang="en-US" altLang="es-MX"/>
              <a:t>CTICA 2.</a:t>
            </a:r>
          </a:p>
          <a:p>
            <a:pPr lvl="2" eaLnBrk="0" hangingPunct="0"/>
            <a:r>
              <a:rPr lang="en-US" altLang="es-MX">
                <a:solidFill>
                  <a:srgbClr val="4B4B4B"/>
                </a:solidFill>
                <a:cs typeface="Times New Roman" pitchFamily="-128" charset="0"/>
              </a:rPr>
              <a:t>1.	</a:t>
            </a:r>
            <a:r>
              <a:rPr lang="en-US" altLang="es-MX">
                <a:solidFill>
                  <a:srgbClr val="4B4B4B"/>
                </a:solidFill>
              </a:rPr>
              <a:t>Línea de tiempo que explique cuáles teorías psicológicas del aprendizaje han influído en las reformas curriculares de la educación básica en México</a:t>
            </a:r>
          </a:p>
          <a:p>
            <a:pPr lvl="2" eaLnBrk="0" hangingPunct="0"/>
            <a:r>
              <a:rPr lang="en-US" altLang="es-MX">
                <a:solidFill>
                  <a:srgbClr val="4B4B4B"/>
                </a:solidFill>
                <a:cs typeface="Times New Roman" pitchFamily="-128" charset="0"/>
              </a:rPr>
              <a:t>2.	</a:t>
            </a:r>
            <a:r>
              <a:rPr lang="en-US" altLang="es-MX">
                <a:solidFill>
                  <a:srgbClr val="4B4B4B"/>
                </a:solidFill>
              </a:rPr>
              <a:t>Ensayo crítico donde se discute la presencia de las teorías psicológicas del aprendizaje en la reforma curricular más reciente en el nivel educativo de interés</a:t>
            </a:r>
            <a:endParaRPr lang="es-ES_tradnl" altLang="es-MX">
              <a:latin typeface="Times New Roman" pitchFamily="-128" charset="0"/>
            </a:endParaRPr>
          </a:p>
          <a:p>
            <a:endParaRPr lang="en-US" altLang="es-MX"/>
          </a:p>
        </p:txBody>
      </p:sp>
      <p:sp>
        <p:nvSpPr>
          <p:cNvPr id="9" name="8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4149936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3" name="Rectangle 4"/>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4" name="Rectangle 5"/>
          <p:cNvSpPr>
            <a:spLocks noChangeArrowheads="1"/>
          </p:cNvSpPr>
          <p:nvPr/>
        </p:nvSpPr>
        <p:spPr bwMode="auto">
          <a:xfrm>
            <a:off x="457200" y="609600"/>
            <a:ext cx="8153400" cy="123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tercera unidad </a:t>
            </a:r>
          </a:p>
          <a:p>
            <a:r>
              <a:rPr lang="en-US" altLang="es-MX" sz="1900" b="1">
                <a:solidFill>
                  <a:srgbClr val="4B4B4B"/>
                </a:solidFill>
              </a:rPr>
              <a:t>"Procesos de intervención psicoeducativa y acción docente para promover el aprendizaje estratégico de los alumnos en contextos escolares",</a:t>
            </a:r>
            <a:endParaRPr lang="en-US" altLang="es-MX">
              <a:solidFill>
                <a:srgbClr val="4B4B4B"/>
              </a:solidFill>
            </a:endParaRPr>
          </a:p>
        </p:txBody>
      </p:sp>
      <p:sp>
        <p:nvSpPr>
          <p:cNvPr id="5" name="Rectangle 6"/>
          <p:cNvSpPr>
            <a:spLocks noChangeArrowheads="1"/>
          </p:cNvSpPr>
          <p:nvPr/>
        </p:nvSpPr>
        <p:spPr bwMode="auto">
          <a:xfrm>
            <a:off x="2209800" y="228600"/>
            <a:ext cx="3967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000"/>
              <a:t>EVIDENCIAS DE APRENDIZAJE</a:t>
            </a:r>
          </a:p>
        </p:txBody>
      </p:sp>
      <p:sp>
        <p:nvSpPr>
          <p:cNvPr id="6" name="Rectangle 7"/>
          <p:cNvSpPr>
            <a:spLocks noChangeArrowheads="1"/>
          </p:cNvSpPr>
          <p:nvPr/>
        </p:nvSpPr>
        <p:spPr bwMode="auto">
          <a:xfrm>
            <a:off x="-76200" y="1295400"/>
            <a:ext cx="891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0" hangingPunct="0"/>
            <a:endParaRPr lang="en-US" altLang="es-MX">
              <a:solidFill>
                <a:srgbClr val="4B4B4B"/>
              </a:solidFill>
            </a:endParaRPr>
          </a:p>
          <a:p>
            <a:endParaRPr lang="en-US" altLang="es-MX"/>
          </a:p>
        </p:txBody>
      </p:sp>
      <p:sp>
        <p:nvSpPr>
          <p:cNvPr id="7" name="Rectangle 9"/>
          <p:cNvSpPr>
            <a:spLocks noChangeArrowheads="1"/>
          </p:cNvSpPr>
          <p:nvPr/>
        </p:nvSpPr>
        <p:spPr bwMode="auto">
          <a:xfrm>
            <a:off x="533400" y="2057400"/>
            <a:ext cx="80772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s-MX"/>
              <a:t> U3. SITUACI</a:t>
            </a:r>
            <a:r>
              <a:rPr lang="en-US" altLang="ja-JP"/>
              <a:t>Ó</a:t>
            </a:r>
            <a:r>
              <a:rPr lang="en-US" altLang="es-MX"/>
              <a:t>N DID</a:t>
            </a:r>
            <a:r>
              <a:rPr lang="en-US" altLang="ja-JP"/>
              <a:t>Á</a:t>
            </a:r>
            <a:r>
              <a:rPr lang="en-US" altLang="es-MX"/>
              <a:t>CTICA 1.</a:t>
            </a:r>
          </a:p>
          <a:p>
            <a:pPr lvl="2" algn="just" eaLnBrk="0" hangingPunct="0"/>
            <a:r>
              <a:rPr lang="en-US" altLang="es-MX">
                <a:solidFill>
                  <a:srgbClr val="4B4B4B"/>
                </a:solidFill>
                <a:cs typeface="Times New Roman" pitchFamily="-128" charset="0"/>
              </a:rPr>
              <a:t>1.	</a:t>
            </a:r>
            <a:r>
              <a:rPr lang="en-US" altLang="es-MX">
                <a:solidFill>
                  <a:srgbClr val="4B4B4B"/>
                </a:solidFill>
              </a:rPr>
              <a:t>Presentación escrita y puesta en común del reporte de la observación/indagación realizada en el escenario educativo de interés donde identifiquen problemática y necesidades de intervención en el ámbito del aprendizaje escolar.</a:t>
            </a:r>
            <a:endParaRPr lang="es-ES_tradnl" altLang="es-MX">
              <a:latin typeface="Times New Roman" pitchFamily="-128" charset="0"/>
            </a:endParaRPr>
          </a:p>
          <a:p>
            <a:pPr algn="just"/>
            <a:r>
              <a:rPr lang="en-US" altLang="es-MX"/>
              <a:t>.</a:t>
            </a:r>
          </a:p>
        </p:txBody>
      </p:sp>
      <p:sp>
        <p:nvSpPr>
          <p:cNvPr id="8" name="Rectangle 10"/>
          <p:cNvSpPr>
            <a:spLocks noChangeArrowheads="1"/>
          </p:cNvSpPr>
          <p:nvPr/>
        </p:nvSpPr>
        <p:spPr bwMode="auto">
          <a:xfrm>
            <a:off x="457200" y="3733800"/>
            <a:ext cx="81534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s-MX"/>
              <a:t> U3. SITUACI</a:t>
            </a:r>
            <a:r>
              <a:rPr lang="en-US" altLang="ja-JP"/>
              <a:t>Ó</a:t>
            </a:r>
            <a:r>
              <a:rPr lang="en-US" altLang="es-MX"/>
              <a:t>N DID</a:t>
            </a:r>
            <a:r>
              <a:rPr lang="en-US" altLang="ja-JP"/>
              <a:t>Á</a:t>
            </a:r>
            <a:r>
              <a:rPr lang="en-US" altLang="es-MX"/>
              <a:t>CTICA 2</a:t>
            </a:r>
          </a:p>
          <a:p>
            <a:pPr algn="just" eaLnBrk="0" hangingPunct="0"/>
            <a:r>
              <a:rPr lang="en-US" altLang="es-MX">
                <a:solidFill>
                  <a:srgbClr val="4B4B4B"/>
                </a:solidFill>
              </a:rPr>
              <a:t>Reporte, por equipo, de los sitios web analizados (por lo menos un sitio por cada ámbito de aprendizaje estratégico y búsqueda propia de un sitio no enlistado) en el formato de análisis de sitios web educativos proporcionado. Incluir en dicho reporte las conclusiones por equipo en cada caso respecto a la concepción y teoría del aprendizaje que respalda el sitio, a los principios educativos en que se basa y a la pertinencia de sus aportaciones a la educación en función de la problemática detectada en las escuelas por los participantes.</a:t>
            </a:r>
            <a:endParaRPr lang="es-ES_tradnl" altLang="es-MX">
              <a:latin typeface="Times New Roman" pitchFamily="-128" charset="0"/>
            </a:endParaRPr>
          </a:p>
          <a:p>
            <a:pPr algn="just"/>
            <a:r>
              <a:rPr lang="en-US" altLang="es-MX"/>
              <a:t>.</a:t>
            </a:r>
          </a:p>
        </p:txBody>
      </p:sp>
      <p:sp>
        <p:nvSpPr>
          <p:cNvPr id="9" name="8 Rectángulo"/>
          <p:cNvSpPr/>
          <p:nvPr/>
        </p:nvSpPr>
        <p:spPr>
          <a:xfrm>
            <a:off x="539552" y="6021288"/>
            <a:ext cx="1008112"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613797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3" name="Rectangle 3"/>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4" name="Rectangle 4"/>
          <p:cNvSpPr>
            <a:spLocks noChangeArrowheads="1"/>
          </p:cNvSpPr>
          <p:nvPr/>
        </p:nvSpPr>
        <p:spPr bwMode="auto">
          <a:xfrm>
            <a:off x="457200" y="609600"/>
            <a:ext cx="8153400" cy="123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tercera unidad </a:t>
            </a:r>
          </a:p>
          <a:p>
            <a:r>
              <a:rPr lang="en-US" altLang="es-MX" sz="1900" b="1">
                <a:solidFill>
                  <a:srgbClr val="4B4B4B"/>
                </a:solidFill>
              </a:rPr>
              <a:t>"Procesos de intervención psicoeducativa y acción docente para promover el aprendizaje estratégico de los alumnos en contextos escolares",</a:t>
            </a:r>
            <a:endParaRPr lang="en-US" altLang="es-MX">
              <a:solidFill>
                <a:srgbClr val="4B4B4B"/>
              </a:solidFill>
            </a:endParaRPr>
          </a:p>
        </p:txBody>
      </p:sp>
      <p:sp>
        <p:nvSpPr>
          <p:cNvPr id="5" name="Rectangle 5"/>
          <p:cNvSpPr>
            <a:spLocks noChangeArrowheads="1"/>
          </p:cNvSpPr>
          <p:nvPr/>
        </p:nvSpPr>
        <p:spPr bwMode="auto">
          <a:xfrm>
            <a:off x="2209800" y="228600"/>
            <a:ext cx="3967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000"/>
              <a:t>EVIDENCIAS DE APRENDIZAJE</a:t>
            </a:r>
          </a:p>
        </p:txBody>
      </p:sp>
      <p:sp>
        <p:nvSpPr>
          <p:cNvPr id="6" name="Rectangle 6"/>
          <p:cNvSpPr>
            <a:spLocks noChangeArrowheads="1"/>
          </p:cNvSpPr>
          <p:nvPr/>
        </p:nvSpPr>
        <p:spPr bwMode="auto">
          <a:xfrm>
            <a:off x="-76200" y="1295400"/>
            <a:ext cx="8915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0" hangingPunct="0"/>
            <a:endParaRPr lang="en-US" altLang="es-MX">
              <a:solidFill>
                <a:srgbClr val="4B4B4B"/>
              </a:solidFill>
            </a:endParaRPr>
          </a:p>
          <a:p>
            <a:endParaRPr lang="en-US" altLang="es-MX"/>
          </a:p>
        </p:txBody>
      </p:sp>
      <p:sp>
        <p:nvSpPr>
          <p:cNvPr id="7" name="Rectangle 9"/>
          <p:cNvSpPr>
            <a:spLocks noChangeArrowheads="1"/>
          </p:cNvSpPr>
          <p:nvPr/>
        </p:nvSpPr>
        <p:spPr bwMode="auto">
          <a:xfrm>
            <a:off x="457200" y="2057400"/>
            <a:ext cx="815340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es-MX"/>
              <a:t> U3. SITUACI</a:t>
            </a:r>
            <a:r>
              <a:rPr lang="en-US" altLang="ja-JP"/>
              <a:t>Ó</a:t>
            </a:r>
            <a:r>
              <a:rPr lang="en-US" altLang="es-MX"/>
              <a:t>N DID</a:t>
            </a:r>
            <a:r>
              <a:rPr lang="en-US" altLang="ja-JP"/>
              <a:t>Á</a:t>
            </a:r>
            <a:r>
              <a:rPr lang="en-US" altLang="es-MX"/>
              <a:t>CTICA 3.</a:t>
            </a:r>
          </a:p>
          <a:p>
            <a:pPr eaLnBrk="0" hangingPunct="0">
              <a:lnSpc>
                <a:spcPct val="120000"/>
              </a:lnSpc>
            </a:pPr>
            <a:r>
              <a:rPr lang="en-US" altLang="es-MX">
                <a:solidFill>
                  <a:srgbClr val="4B4B4B"/>
                </a:solidFill>
              </a:rPr>
              <a:t>Documento en formato power point en el que se exponga el análisis realizado, argumentación, toma de postura, fuentes de consulta y conclusiones a las que arribó el equipo de trabajo respecto a las propuestas o sitios web revisados</a:t>
            </a:r>
            <a:endParaRPr lang="es-ES_tradnl" altLang="es-MX">
              <a:latin typeface="Times New Roman" pitchFamily="-128" charset="0"/>
            </a:endParaRPr>
          </a:p>
          <a:p>
            <a:pPr>
              <a:lnSpc>
                <a:spcPct val="120000"/>
              </a:lnSpc>
            </a:pPr>
            <a:endParaRPr lang="en-US" altLang="es-MX"/>
          </a:p>
          <a:p>
            <a:pPr>
              <a:lnSpc>
                <a:spcPct val="120000"/>
              </a:lnSpc>
            </a:pPr>
            <a:endParaRPr lang="en-US" altLang="es-MX"/>
          </a:p>
        </p:txBody>
      </p:sp>
      <p:sp>
        <p:nvSpPr>
          <p:cNvPr id="8" name="Rectangle 10"/>
          <p:cNvSpPr>
            <a:spLocks noChangeArrowheads="1"/>
          </p:cNvSpPr>
          <p:nvPr/>
        </p:nvSpPr>
        <p:spPr bwMode="auto">
          <a:xfrm>
            <a:off x="533400" y="4191000"/>
            <a:ext cx="8077200"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110000"/>
              </a:lnSpc>
            </a:pPr>
            <a:r>
              <a:rPr lang="en-US" altLang="es-MX"/>
              <a:t> U3. SITUACI</a:t>
            </a:r>
            <a:r>
              <a:rPr lang="en-US" altLang="ja-JP"/>
              <a:t>Ó</a:t>
            </a:r>
            <a:r>
              <a:rPr lang="en-US" altLang="es-MX"/>
              <a:t>N DID</a:t>
            </a:r>
            <a:r>
              <a:rPr lang="en-US" altLang="ja-JP"/>
              <a:t>Á</a:t>
            </a:r>
            <a:r>
              <a:rPr lang="en-US" altLang="es-MX"/>
              <a:t>CTICA 4.</a:t>
            </a:r>
          </a:p>
          <a:p>
            <a:pPr algn="just">
              <a:lnSpc>
                <a:spcPct val="110000"/>
              </a:lnSpc>
            </a:pPr>
            <a:r>
              <a:rPr lang="en-US" altLang="es-MX">
                <a:solidFill>
                  <a:srgbClr val="4B4B4B"/>
                </a:solidFill>
              </a:rPr>
              <a:t>Propuesta de intervención psicoeducativa en aprendizaje estratégico diseñada por los equipos de participantes que cubra los rubros acordados</a:t>
            </a:r>
          </a:p>
        </p:txBody>
      </p:sp>
      <p:sp>
        <p:nvSpPr>
          <p:cNvPr id="9" name="8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97821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57200" y="2209800"/>
            <a:ext cx="8229600" cy="36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s-MX" sz="2100">
                <a:solidFill>
                  <a:srgbClr val="4B4B4B"/>
                </a:solidFill>
              </a:rPr>
              <a:t>intenta recuperar el análisis de las principales concepciones que tanto docentes como estudiantes de la Escuelas Normales tienen sobre la naturaleza del aprendizaje, tematizarlas explícitamente, contrastarlas con aportes de investigación empírica y valorar su influencia sobre las propias prácticas educativas en el aula de educación básica. Se busca que el estudiante problematice los alcances y restricciones de las concepciones y prácticas prevalecientes entre los profesores en relación al aprendizaje escolar e identifique la dimensión y dirección de la necesidad del cambio de formas de pensar y actuar de los principales actores de la educación.</a:t>
            </a:r>
          </a:p>
        </p:txBody>
      </p:sp>
      <p:sp>
        <p:nvSpPr>
          <p:cNvPr id="3" name="Rectangle 7"/>
          <p:cNvSpPr>
            <a:spLocks noChangeArrowheads="1"/>
          </p:cNvSpPr>
          <p:nvPr/>
        </p:nvSpPr>
        <p:spPr bwMode="auto">
          <a:xfrm>
            <a:off x="609600" y="457200"/>
            <a:ext cx="7148513"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100">
                <a:solidFill>
                  <a:srgbClr val="4B4B4B"/>
                </a:solidFill>
              </a:rPr>
              <a:t>Primera unidad</a:t>
            </a:r>
          </a:p>
          <a:p>
            <a:r>
              <a:rPr lang="en-US" altLang="es-MX" sz="2100">
                <a:solidFill>
                  <a:srgbClr val="4B4B4B"/>
                </a:solidFill>
              </a:rPr>
              <a:t>"Las concepciones docentes sobre el aprendizaje escolar",</a:t>
            </a:r>
          </a:p>
        </p:txBody>
      </p:sp>
      <p:sp>
        <p:nvSpPr>
          <p:cNvPr id="4" name="Rectangle 8"/>
          <p:cNvSpPr>
            <a:spLocks noChangeArrowheads="1"/>
          </p:cNvSpPr>
          <p:nvPr/>
        </p:nvSpPr>
        <p:spPr bwMode="auto">
          <a:xfrm>
            <a:off x="838200" y="1371600"/>
            <a:ext cx="160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2400" b="1">
                <a:solidFill>
                  <a:srgbClr val="4B4B4B"/>
                </a:solidFill>
              </a:rPr>
              <a:t>Propósito</a:t>
            </a:r>
          </a:p>
        </p:txBody>
      </p:sp>
      <p:sp>
        <p:nvSpPr>
          <p:cNvPr id="5" name="4 Rectángulo"/>
          <p:cNvSpPr/>
          <p:nvPr/>
        </p:nvSpPr>
        <p:spPr>
          <a:xfrm>
            <a:off x="755576" y="6093296"/>
            <a:ext cx="792088"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79081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577363"/>
            <a:ext cx="1447191" cy="461665"/>
          </a:xfrm>
          <a:prstGeom prst="rect">
            <a:avLst/>
          </a:prstGeom>
          <a:noFill/>
        </p:spPr>
        <p:txBody>
          <a:bodyPr wrap="none" rtlCol="0">
            <a:spAutoFit/>
          </a:bodyPr>
          <a:lstStyle/>
          <a:p>
            <a:r>
              <a:rPr lang="es-MX" sz="2400" b="1" dirty="0" smtClean="0"/>
              <a:t>ENFOQUE</a:t>
            </a:r>
            <a:endParaRPr lang="es-MX" sz="2400" b="1" dirty="0"/>
          </a:p>
        </p:txBody>
      </p:sp>
      <p:sp>
        <p:nvSpPr>
          <p:cNvPr id="4" name="3 CuadroTexto"/>
          <p:cNvSpPr txBox="1"/>
          <p:nvPr/>
        </p:nvSpPr>
        <p:spPr>
          <a:xfrm>
            <a:off x="467544" y="1278052"/>
            <a:ext cx="7847982" cy="369332"/>
          </a:xfrm>
          <a:prstGeom prst="rect">
            <a:avLst/>
          </a:prstGeom>
          <a:noFill/>
        </p:spPr>
        <p:txBody>
          <a:bodyPr wrap="none" rtlCol="0">
            <a:spAutoFit/>
          </a:bodyPr>
          <a:lstStyle/>
          <a:p>
            <a:r>
              <a:rPr lang="es-MX" b="1" dirty="0"/>
              <a:t>Enfoque </a:t>
            </a:r>
            <a:r>
              <a:rPr lang="es-MX" b="1" dirty="0" err="1"/>
              <a:t>socioconstructivista</a:t>
            </a:r>
            <a:r>
              <a:rPr lang="es-MX" b="1" dirty="0"/>
              <a:t> del aprendizaje y perspectiva de enseñanza situada</a:t>
            </a:r>
            <a:endParaRPr lang="es-MX" dirty="0"/>
          </a:p>
        </p:txBody>
      </p:sp>
      <p:sp>
        <p:nvSpPr>
          <p:cNvPr id="5" name="4 CuadroTexto"/>
          <p:cNvSpPr txBox="1"/>
          <p:nvPr/>
        </p:nvSpPr>
        <p:spPr>
          <a:xfrm>
            <a:off x="323528" y="1772816"/>
            <a:ext cx="8280920" cy="3416320"/>
          </a:xfrm>
          <a:prstGeom prst="rect">
            <a:avLst/>
          </a:prstGeom>
          <a:noFill/>
        </p:spPr>
        <p:txBody>
          <a:bodyPr wrap="square" rtlCol="0">
            <a:spAutoFit/>
          </a:bodyPr>
          <a:lstStyle/>
          <a:p>
            <a:pPr algn="just">
              <a:lnSpc>
                <a:spcPct val="200000"/>
              </a:lnSpc>
            </a:pPr>
            <a:r>
              <a:rPr lang="es-MX" dirty="0"/>
              <a:t>L</a:t>
            </a:r>
            <a:r>
              <a:rPr lang="es-MX" dirty="0" smtClean="0"/>
              <a:t>a línea psicológica </a:t>
            </a:r>
            <a:r>
              <a:rPr lang="es-MX" dirty="0"/>
              <a:t>tiene como referente principal la concepción constructivista y sociocultural </a:t>
            </a:r>
            <a:r>
              <a:rPr lang="es-MX" dirty="0" smtClean="0"/>
              <a:t>del aprendizaje </a:t>
            </a:r>
            <a:r>
              <a:rPr lang="es-MX" dirty="0"/>
              <a:t>y la </a:t>
            </a:r>
            <a:r>
              <a:rPr lang="es-MX" dirty="0" smtClean="0"/>
              <a:t>enseñanza, </a:t>
            </a:r>
            <a:r>
              <a:rPr lang="es-MX" dirty="0"/>
              <a:t>la formación </a:t>
            </a:r>
            <a:r>
              <a:rPr lang="es-MX" dirty="0" smtClean="0"/>
              <a:t>profesional orientada </a:t>
            </a:r>
            <a:r>
              <a:rPr lang="es-MX" dirty="0"/>
              <a:t>a la práctica </a:t>
            </a:r>
            <a:r>
              <a:rPr lang="es-MX" dirty="0" smtClean="0"/>
              <a:t>reflexiva. </a:t>
            </a:r>
            <a:r>
              <a:rPr lang="es-MX" dirty="0"/>
              <a:t>Desde </a:t>
            </a:r>
            <a:r>
              <a:rPr lang="es-MX" dirty="0" smtClean="0"/>
              <a:t>la perspectiva </a:t>
            </a:r>
            <a:r>
              <a:rPr lang="es-MX" dirty="0"/>
              <a:t>asumida, el aprendizaje consiste en proceso activo y consciente que tiene </a:t>
            </a:r>
            <a:r>
              <a:rPr lang="es-MX" dirty="0" smtClean="0"/>
              <a:t>como </a:t>
            </a:r>
            <a:r>
              <a:rPr lang="es-MX" dirty="0"/>
              <a:t>principal finalidad la construcción de significados y la atribución de sentido a </a:t>
            </a:r>
            <a:r>
              <a:rPr lang="es-MX" dirty="0" smtClean="0"/>
              <a:t>los contenidos </a:t>
            </a:r>
            <a:r>
              <a:rPr lang="es-MX" dirty="0"/>
              <a:t>y experiencias por parte de la persona que aprende.</a:t>
            </a:r>
          </a:p>
        </p:txBody>
      </p:sp>
      <p:sp>
        <p:nvSpPr>
          <p:cNvPr id="6" name="5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720416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609600" y="1330325"/>
            <a:ext cx="74676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s-MX" sz="2400">
                <a:solidFill>
                  <a:srgbClr val="4B4B4B"/>
                </a:solidFill>
              </a:rPr>
              <a:t>se propone la revisión de algunas de las principales teorías psicológicas del aprendizaje, así como de sus métodos de estudio e intervención, y su metáfora educativa (concepción de aprendizaje, enseñanza, papel del profesor y del alumno). Se pretende con esto que los estudiantes puedan fundamentar el quehacer pedagógico sobre la base del conocimiento científico emanado de las diversas teorías que han explicado los procesos de aprendizaje en el contexto escolar, explorando las variables que lo afectan y particularmente las consecuencias de la intervención psicoeducativa</a:t>
            </a:r>
          </a:p>
        </p:txBody>
      </p:sp>
      <p:sp>
        <p:nvSpPr>
          <p:cNvPr id="3" name="Rectangle 8"/>
          <p:cNvSpPr>
            <a:spLocks noChangeArrowheads="1"/>
          </p:cNvSpPr>
          <p:nvPr/>
        </p:nvSpPr>
        <p:spPr bwMode="auto">
          <a:xfrm>
            <a:off x="754063" y="381000"/>
            <a:ext cx="78565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segunda unidad </a:t>
            </a:r>
            <a:r>
              <a:rPr lang="en-US" altLang="es-MX">
                <a:solidFill>
                  <a:srgbClr val="4B4B4B"/>
                </a:solidFill>
              </a:rPr>
              <a:t>"Aportaciones de la psicología al estudio del aprendizaje en contextos escolares",</a:t>
            </a:r>
          </a:p>
        </p:txBody>
      </p:sp>
      <p:sp>
        <p:nvSpPr>
          <p:cNvPr id="4" name="3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26461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533400" y="1625600"/>
            <a:ext cx="80010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lnSpc>
                <a:spcPct val="140000"/>
              </a:lnSpc>
            </a:pPr>
            <a:r>
              <a:rPr lang="en-US" altLang="es-MX" sz="2000">
                <a:solidFill>
                  <a:srgbClr val="4B4B4B"/>
                </a:solidFill>
              </a:rPr>
              <a:t>permitirá al futuro docente el manejo de elementos de análisis y diseño educativo de situaciones y propuestas que propicien el aprendizaje estratégico en la educación básica, así como la capacidad de convertirse en usuarios estratégicos de modelos educativos y materiales didácticos soportados en las tecnologías que apoyan dicho aprendizaje. Por otro lado, se plantea la necesidad de promover una mirada crítica del profesor en formación en torno a propuestas educativas poco sólidas y con fundamentos endebles respecto a los procesos de aprendizaje que suelen ofertarse en el ámbito de la educación básica.</a:t>
            </a:r>
            <a:endParaRPr lang="es-ES_tradnl" altLang="es-MX" sz="2000">
              <a:latin typeface="Times New Roman" pitchFamily="-128" charset="0"/>
            </a:endParaRPr>
          </a:p>
          <a:p>
            <a:pPr algn="just">
              <a:lnSpc>
                <a:spcPct val="140000"/>
              </a:lnSpc>
            </a:pPr>
            <a:endParaRPr lang="en-US" altLang="es-MX" sz="2000"/>
          </a:p>
        </p:txBody>
      </p:sp>
      <p:sp>
        <p:nvSpPr>
          <p:cNvPr id="3" name="Rectangle 7"/>
          <p:cNvSpPr>
            <a:spLocks noChangeArrowheads="1"/>
          </p:cNvSpPr>
          <p:nvPr/>
        </p:nvSpPr>
        <p:spPr bwMode="auto">
          <a:xfrm>
            <a:off x="762000" y="381000"/>
            <a:ext cx="74152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tercera unidad </a:t>
            </a:r>
            <a:r>
              <a:rPr lang="en-US" altLang="es-MX">
                <a:solidFill>
                  <a:srgbClr val="4B4B4B"/>
                </a:solidFill>
              </a:rPr>
              <a:t>"Procesos de intervención psicoeducativa y acción docente para promover el aprendizaje estratégico de los alumnos en contextos escolares",</a:t>
            </a:r>
          </a:p>
        </p:txBody>
      </p:sp>
      <p:sp>
        <p:nvSpPr>
          <p:cNvPr id="4" name="3 Rectángulo"/>
          <p:cNvSpPr/>
          <p:nvPr/>
        </p:nvSpPr>
        <p:spPr>
          <a:xfrm>
            <a:off x="755576" y="6021288"/>
            <a:ext cx="792088"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3665823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6156176" y="6021288"/>
            <a:ext cx="432048"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27 Rectángulo"/>
          <p:cNvSpPr/>
          <p:nvPr/>
        </p:nvSpPr>
        <p:spPr>
          <a:xfrm>
            <a:off x="755576" y="6021288"/>
            <a:ext cx="792088"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6162" y="188640"/>
            <a:ext cx="6127750"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44799" y="4365104"/>
            <a:ext cx="5614987" cy="2384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2470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3608" y="1196752"/>
            <a:ext cx="6912768" cy="369332"/>
          </a:xfrm>
          <a:prstGeom prst="rect">
            <a:avLst/>
          </a:prstGeom>
        </p:spPr>
        <p:txBody>
          <a:bodyPr wrap="square">
            <a:spAutoFit/>
          </a:bodyPr>
          <a:lstStyle/>
          <a:p>
            <a:pPr lvl="0"/>
            <a:r>
              <a:rPr lang="es-MX" dirty="0"/>
              <a:t>Fechas de evaluación y jornadas de observación y práctica docente</a:t>
            </a:r>
            <a:endParaRPr lang="es-ES" dirty="0"/>
          </a:p>
        </p:txBody>
      </p:sp>
      <p:graphicFrame>
        <p:nvGraphicFramePr>
          <p:cNvPr id="3" name="2 Tabla"/>
          <p:cNvGraphicFramePr>
            <a:graphicFrameLocks noGrp="1"/>
          </p:cNvGraphicFramePr>
          <p:nvPr>
            <p:extLst>
              <p:ext uri="{D42A27DB-BD31-4B8C-83A1-F6EECF244321}">
                <p14:modId xmlns:p14="http://schemas.microsoft.com/office/powerpoint/2010/main" val="606491108"/>
              </p:ext>
            </p:extLst>
          </p:nvPr>
        </p:nvGraphicFramePr>
        <p:xfrm>
          <a:off x="1451992" y="4005064"/>
          <a:ext cx="6096000" cy="1728192"/>
        </p:xfrm>
        <a:graphic>
          <a:graphicData uri="http://schemas.openxmlformats.org/drawingml/2006/table">
            <a:tbl>
              <a:tblPr firstRow="1" bandRow="1">
                <a:tableStyleId>{5C22544A-7EE6-4342-B048-85BDC9FD1C3A}</a:tableStyleId>
              </a:tblPr>
              <a:tblGrid>
                <a:gridCol w="3048000"/>
                <a:gridCol w="3048000"/>
              </a:tblGrid>
              <a:tr h="432048">
                <a:tc>
                  <a:txBody>
                    <a:bodyPr/>
                    <a:lstStyle/>
                    <a:p>
                      <a:r>
                        <a:rPr lang="es-MX" dirty="0" smtClean="0"/>
                        <a:t>Periodo de Práctica</a:t>
                      </a:r>
                      <a:endParaRPr lang="es-MX" dirty="0"/>
                    </a:p>
                  </a:txBody>
                  <a:tcPr/>
                </a:tc>
                <a:tc>
                  <a:txBody>
                    <a:bodyPr/>
                    <a:lstStyle/>
                    <a:p>
                      <a:r>
                        <a:rPr lang="es-MX" dirty="0" smtClean="0"/>
                        <a:t>Fecha</a:t>
                      </a:r>
                      <a:endParaRPr lang="es-MX" dirty="0"/>
                    </a:p>
                  </a:txBody>
                  <a:tcPr/>
                </a:tc>
              </a:tr>
              <a:tr h="432048">
                <a:tc>
                  <a:txBody>
                    <a:bodyPr/>
                    <a:lstStyle/>
                    <a:p>
                      <a:r>
                        <a:rPr lang="es-MX" dirty="0" smtClean="0"/>
                        <a:t>1ª Jornada Observación</a:t>
                      </a:r>
                      <a:endParaRPr lang="es-MX" dirty="0"/>
                    </a:p>
                  </a:txBody>
                  <a:tcPr/>
                </a:tc>
                <a:tc>
                  <a:txBody>
                    <a:bodyPr/>
                    <a:lstStyle/>
                    <a:p>
                      <a:r>
                        <a:rPr lang="es-MX" dirty="0" smtClean="0"/>
                        <a:t>6- 8 marzo</a:t>
                      </a:r>
                      <a:endParaRPr lang="es-MX" dirty="0"/>
                    </a:p>
                  </a:txBody>
                  <a:tcPr/>
                </a:tc>
              </a:tr>
              <a:tr h="432048">
                <a:tc>
                  <a:txBody>
                    <a:bodyPr/>
                    <a:lstStyle/>
                    <a:p>
                      <a:r>
                        <a:rPr lang="es-MX" dirty="0" smtClean="0"/>
                        <a:t>2ª</a:t>
                      </a:r>
                      <a:r>
                        <a:rPr lang="es-MX" baseline="0" dirty="0" smtClean="0"/>
                        <a:t> </a:t>
                      </a:r>
                      <a:r>
                        <a:rPr lang="es-MX" dirty="0" smtClean="0"/>
                        <a:t> Jornada Observación</a:t>
                      </a:r>
                      <a:endParaRPr lang="es-MX" dirty="0"/>
                    </a:p>
                  </a:txBody>
                  <a:tcPr/>
                </a:tc>
                <a:tc>
                  <a:txBody>
                    <a:bodyPr/>
                    <a:lstStyle/>
                    <a:p>
                      <a:r>
                        <a:rPr lang="es-MX" dirty="0" smtClean="0"/>
                        <a:t>26-28 abril</a:t>
                      </a:r>
                      <a:endParaRPr lang="es-MX" dirty="0"/>
                    </a:p>
                  </a:txBody>
                  <a:tcPr/>
                </a:tc>
              </a:tr>
              <a:tr h="432048">
                <a:tc>
                  <a:txBody>
                    <a:bodyPr/>
                    <a:lstStyle/>
                    <a:p>
                      <a:r>
                        <a:rPr lang="es-MX" dirty="0" smtClean="0"/>
                        <a:t>3ª Jornada Observación</a:t>
                      </a:r>
                      <a:endParaRPr lang="es-MX" dirty="0"/>
                    </a:p>
                  </a:txBody>
                  <a:tcPr/>
                </a:tc>
                <a:tc>
                  <a:txBody>
                    <a:bodyPr/>
                    <a:lstStyle/>
                    <a:p>
                      <a:r>
                        <a:rPr lang="es-MX" dirty="0" smtClean="0"/>
                        <a:t>19-21 junio</a:t>
                      </a:r>
                      <a:endParaRPr lang="es-MX" dirty="0"/>
                    </a:p>
                  </a:txBody>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1835124515"/>
              </p:ext>
            </p:extLst>
          </p:nvPr>
        </p:nvGraphicFramePr>
        <p:xfrm>
          <a:off x="1451992" y="2132856"/>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s-MX" dirty="0" smtClean="0"/>
                        <a:t>Periodo de evaluación</a:t>
                      </a:r>
                      <a:endParaRPr lang="es-MX" dirty="0"/>
                    </a:p>
                  </a:txBody>
                  <a:tcPr/>
                </a:tc>
                <a:tc>
                  <a:txBody>
                    <a:bodyPr/>
                    <a:lstStyle/>
                    <a:p>
                      <a:r>
                        <a:rPr lang="es-MX" dirty="0" smtClean="0"/>
                        <a:t>Fecha</a:t>
                      </a:r>
                      <a:endParaRPr lang="es-MX" dirty="0"/>
                    </a:p>
                  </a:txBody>
                  <a:tcPr/>
                </a:tc>
              </a:tr>
              <a:tr h="370840">
                <a:tc>
                  <a:txBody>
                    <a:bodyPr/>
                    <a:lstStyle/>
                    <a:p>
                      <a:r>
                        <a:rPr lang="es-MX" dirty="0" smtClean="0"/>
                        <a:t>1ª Evaluación </a:t>
                      </a:r>
                      <a:endParaRPr lang="es-MX" dirty="0"/>
                    </a:p>
                  </a:txBody>
                  <a:tcPr/>
                </a:tc>
                <a:tc>
                  <a:txBody>
                    <a:bodyPr/>
                    <a:lstStyle/>
                    <a:p>
                      <a:r>
                        <a:rPr lang="es-MX" dirty="0" smtClean="0"/>
                        <a:t>13-17marzo</a:t>
                      </a:r>
                      <a:endParaRPr lang="es-MX" dirty="0"/>
                    </a:p>
                  </a:txBody>
                  <a:tcPr/>
                </a:tc>
              </a:tr>
              <a:tr h="370840">
                <a:tc>
                  <a:txBody>
                    <a:bodyPr/>
                    <a:lstStyle/>
                    <a:p>
                      <a:r>
                        <a:rPr lang="es-MX" dirty="0" smtClean="0"/>
                        <a:t>2ª Evaluación</a:t>
                      </a:r>
                      <a:endParaRPr lang="es-MX" dirty="0"/>
                    </a:p>
                  </a:txBody>
                  <a:tcPr/>
                </a:tc>
                <a:tc>
                  <a:txBody>
                    <a:bodyPr/>
                    <a:lstStyle/>
                    <a:p>
                      <a:r>
                        <a:rPr lang="es-MX" dirty="0" smtClean="0"/>
                        <a:t>22-26 mayo</a:t>
                      </a:r>
                      <a:endParaRPr lang="es-MX" dirty="0"/>
                    </a:p>
                  </a:txBody>
                  <a:tcPr/>
                </a:tc>
              </a:tr>
              <a:tr h="370840">
                <a:tc>
                  <a:txBody>
                    <a:bodyPr/>
                    <a:lstStyle/>
                    <a:p>
                      <a:r>
                        <a:rPr lang="es-MX" dirty="0" smtClean="0"/>
                        <a:t>Exámenes</a:t>
                      </a:r>
                      <a:r>
                        <a:rPr lang="es-MX" baseline="0" dirty="0" smtClean="0"/>
                        <a:t> de recuperación</a:t>
                      </a:r>
                      <a:endParaRPr lang="es-MX" dirty="0"/>
                    </a:p>
                  </a:txBody>
                  <a:tcPr/>
                </a:tc>
                <a:tc>
                  <a:txBody>
                    <a:bodyPr/>
                    <a:lstStyle/>
                    <a:p>
                      <a:r>
                        <a:rPr lang="es-MX" dirty="0" smtClean="0"/>
                        <a:t>03-07 julio</a:t>
                      </a:r>
                      <a:endParaRPr lang="es-MX" dirty="0"/>
                    </a:p>
                  </a:txBody>
                  <a:tcPr/>
                </a:tc>
              </a:tr>
            </a:tbl>
          </a:graphicData>
        </a:graphic>
      </p:graphicFrame>
      <p:sp>
        <p:nvSpPr>
          <p:cNvPr id="6" name="5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1290923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47664" y="836712"/>
            <a:ext cx="1610121" cy="369332"/>
          </a:xfrm>
          <a:prstGeom prst="rect">
            <a:avLst/>
          </a:prstGeom>
          <a:noFill/>
        </p:spPr>
        <p:txBody>
          <a:bodyPr wrap="none" rtlCol="0">
            <a:spAutoFit/>
          </a:bodyPr>
          <a:lstStyle/>
          <a:p>
            <a:r>
              <a:rPr lang="es-MX" dirty="0"/>
              <a:t>R</a:t>
            </a:r>
            <a:r>
              <a:rPr lang="es-MX" dirty="0" smtClean="0"/>
              <a:t>EGLALMENTO</a:t>
            </a:r>
            <a:endParaRPr lang="es-MX" dirty="0"/>
          </a:p>
        </p:txBody>
      </p:sp>
      <p:sp>
        <p:nvSpPr>
          <p:cNvPr id="3" name="2 CuadroTexto"/>
          <p:cNvSpPr txBox="1"/>
          <p:nvPr/>
        </p:nvSpPr>
        <p:spPr>
          <a:xfrm>
            <a:off x="1605212" y="1372400"/>
            <a:ext cx="3105145" cy="369332"/>
          </a:xfrm>
          <a:prstGeom prst="rect">
            <a:avLst/>
          </a:prstGeom>
          <a:noFill/>
        </p:spPr>
        <p:txBody>
          <a:bodyPr wrap="none" rtlCol="0">
            <a:spAutoFit/>
          </a:bodyPr>
          <a:lstStyle/>
          <a:p>
            <a:r>
              <a:rPr lang="es-MX" dirty="0" smtClean="0"/>
              <a:t>Reglamento Interno de la ENEP</a:t>
            </a:r>
            <a:endParaRPr lang="es-MX" dirty="0"/>
          </a:p>
        </p:txBody>
      </p:sp>
      <p:sp>
        <p:nvSpPr>
          <p:cNvPr id="4" name="3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3995937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00" y="404664"/>
            <a:ext cx="8255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7"/>
          <p:cNvSpPr>
            <a:spLocks noChangeArrowheads="1"/>
          </p:cNvSpPr>
          <p:nvPr/>
        </p:nvSpPr>
        <p:spPr bwMode="auto">
          <a:xfrm>
            <a:off x="-228600" y="1219200"/>
            <a:ext cx="8839200" cy="492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spcAft>
                <a:spcPts val="1300"/>
              </a:spcAft>
            </a:pPr>
            <a:r>
              <a:rPr lang="en-US" altLang="es-MX" dirty="0">
                <a:solidFill>
                  <a:srgbClr val="4B4B4B"/>
                </a:solidFill>
              </a:rPr>
              <a:t>              </a:t>
            </a:r>
            <a:r>
              <a:rPr lang="en-US" altLang="es-MX" dirty="0" err="1">
                <a:solidFill>
                  <a:srgbClr val="4B4B4B"/>
                </a:solidFill>
              </a:rPr>
              <a:t>Promover</a:t>
            </a:r>
            <a:r>
              <a:rPr lang="en-US" altLang="es-MX" dirty="0">
                <a:solidFill>
                  <a:srgbClr val="4B4B4B"/>
                </a:solidFill>
              </a:rPr>
              <a:t> </a:t>
            </a:r>
            <a:r>
              <a:rPr lang="en-US" altLang="es-MX" dirty="0" err="1">
                <a:solidFill>
                  <a:srgbClr val="4B4B4B"/>
                </a:solidFill>
              </a:rPr>
              <a:t>en</a:t>
            </a:r>
            <a:r>
              <a:rPr lang="en-US" altLang="es-MX" dirty="0">
                <a:solidFill>
                  <a:srgbClr val="4B4B4B"/>
                </a:solidFill>
              </a:rPr>
              <a:t> el </a:t>
            </a:r>
            <a:r>
              <a:rPr lang="en-US" altLang="es-MX" dirty="0" err="1">
                <a:solidFill>
                  <a:srgbClr val="4B4B4B"/>
                </a:solidFill>
              </a:rPr>
              <a:t>estudiante</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siguientes</a:t>
            </a:r>
            <a:r>
              <a:rPr lang="en-US" altLang="es-MX" dirty="0">
                <a:solidFill>
                  <a:srgbClr val="4B4B4B"/>
                </a:solidFill>
              </a:rPr>
              <a:t> </a:t>
            </a:r>
            <a:r>
              <a:rPr lang="en-US" altLang="es-MX" dirty="0" err="1">
                <a:solidFill>
                  <a:srgbClr val="4B4B4B"/>
                </a:solidFill>
              </a:rPr>
              <a:t>capacidades</a:t>
            </a:r>
            <a:r>
              <a:rPr lang="en-US" altLang="es-MX" dirty="0">
                <a:solidFill>
                  <a:srgbClr val="4B4B4B"/>
                </a:solidFill>
              </a:rPr>
              <a:t> y </a:t>
            </a:r>
            <a:r>
              <a:rPr lang="en-US" altLang="es-MX" dirty="0" err="1">
                <a:solidFill>
                  <a:srgbClr val="4B4B4B"/>
                </a:solidFill>
              </a:rPr>
              <a:t>actitudes</a:t>
            </a:r>
            <a:r>
              <a:rPr lang="en-US" altLang="es-MX" dirty="0">
                <a:solidFill>
                  <a:srgbClr val="4B4B4B"/>
                </a:solidFill>
              </a:rPr>
              <a:t>:</a:t>
            </a:r>
          </a:p>
          <a:p>
            <a:pPr lvl="2" algn="just" eaLnBrk="0" hangingPunct="0">
              <a:buFont typeface="Times" pitchFamily="-128" charset="0"/>
              <a:buNone/>
            </a:pPr>
            <a:r>
              <a:rPr lang="en-US" altLang="es-MX" dirty="0">
                <a:solidFill>
                  <a:srgbClr val="4B4B4B"/>
                </a:solidFill>
              </a:rPr>
              <a:t>P1. </a:t>
            </a:r>
            <a:r>
              <a:rPr lang="en-US" altLang="es-MX" dirty="0" err="1">
                <a:solidFill>
                  <a:srgbClr val="4B4B4B"/>
                </a:solidFill>
              </a:rPr>
              <a:t>Identificar</a:t>
            </a:r>
            <a:r>
              <a:rPr lang="en-US" altLang="es-MX" dirty="0">
                <a:solidFill>
                  <a:srgbClr val="4B4B4B"/>
                </a:solidFill>
              </a:rPr>
              <a:t> y </a:t>
            </a:r>
            <a:r>
              <a:rPr lang="en-US" altLang="es-MX" dirty="0" err="1">
                <a:solidFill>
                  <a:srgbClr val="4B4B4B"/>
                </a:solidFill>
              </a:rPr>
              <a:t>analizar</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ideas </a:t>
            </a:r>
            <a:r>
              <a:rPr lang="en-US" altLang="es-MX" dirty="0" err="1">
                <a:solidFill>
                  <a:srgbClr val="4B4B4B"/>
                </a:solidFill>
              </a:rPr>
              <a:t>implícitas</a:t>
            </a:r>
            <a:r>
              <a:rPr lang="en-US" altLang="es-MX" dirty="0">
                <a:solidFill>
                  <a:srgbClr val="4B4B4B"/>
                </a:solidFill>
              </a:rPr>
              <a:t> de los </a:t>
            </a:r>
            <a:r>
              <a:rPr lang="en-US" altLang="es-MX" dirty="0" err="1">
                <a:solidFill>
                  <a:srgbClr val="4B4B4B"/>
                </a:solidFill>
              </a:rPr>
              <a:t>docentes</a:t>
            </a:r>
            <a:r>
              <a:rPr lang="en-US" altLang="es-MX" dirty="0">
                <a:solidFill>
                  <a:srgbClr val="4B4B4B"/>
                </a:solidFill>
              </a:rPr>
              <a:t> y </a:t>
            </a:r>
            <a:r>
              <a:rPr lang="en-US" altLang="es-MX" dirty="0" err="1">
                <a:solidFill>
                  <a:srgbClr val="4B4B4B"/>
                </a:solidFill>
              </a:rPr>
              <a:t>estudiantes</a:t>
            </a:r>
            <a:r>
              <a:rPr lang="en-US" altLang="es-MX" dirty="0">
                <a:solidFill>
                  <a:srgbClr val="4B4B4B"/>
                </a:solidFill>
              </a:rPr>
              <a:t> de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Escuelas</a:t>
            </a:r>
            <a:r>
              <a:rPr lang="en-US" altLang="es-MX" dirty="0">
                <a:solidFill>
                  <a:srgbClr val="4B4B4B"/>
                </a:solidFill>
              </a:rPr>
              <a:t> </a:t>
            </a:r>
            <a:r>
              <a:rPr lang="en-US" altLang="es-MX" dirty="0" err="1">
                <a:solidFill>
                  <a:srgbClr val="4B4B4B"/>
                </a:solidFill>
              </a:rPr>
              <a:t>Normales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torno</a:t>
            </a:r>
            <a:r>
              <a:rPr lang="en-US" altLang="es-MX" dirty="0">
                <a:solidFill>
                  <a:srgbClr val="4B4B4B"/>
                </a:solidFill>
              </a:rPr>
              <a:t> a ¿</a:t>
            </a:r>
            <a:r>
              <a:rPr lang="en-US" altLang="es-MX" dirty="0" err="1">
                <a:solidFill>
                  <a:srgbClr val="4B4B4B"/>
                </a:solidFill>
              </a:rPr>
              <a:t>qué</a:t>
            </a:r>
            <a:r>
              <a:rPr lang="en-US" altLang="es-MX" dirty="0">
                <a:solidFill>
                  <a:srgbClr val="4B4B4B"/>
                </a:solidFill>
              </a:rPr>
              <a:t> </a:t>
            </a:r>
            <a:r>
              <a:rPr lang="en-US" altLang="es-MX" dirty="0" err="1">
                <a:solidFill>
                  <a:srgbClr val="4B4B4B"/>
                </a:solidFill>
              </a:rPr>
              <a:t>es</a:t>
            </a:r>
            <a:r>
              <a:rPr lang="en-US" altLang="es-MX" dirty="0">
                <a:solidFill>
                  <a:srgbClr val="4B4B4B"/>
                </a:solidFill>
              </a:rPr>
              <a:t> el </a:t>
            </a:r>
            <a:r>
              <a:rPr lang="en-US" altLang="es-MX" dirty="0" err="1">
                <a:solidFill>
                  <a:srgbClr val="4B4B4B"/>
                </a:solidFill>
              </a:rPr>
              <a:t>aprendizaje</a:t>
            </a:r>
            <a:r>
              <a:rPr lang="en-US" altLang="es-MX" dirty="0">
                <a:solidFill>
                  <a:srgbClr val="4B4B4B"/>
                </a:solidFill>
              </a:rPr>
              <a:t> y </a:t>
            </a:r>
            <a:r>
              <a:rPr lang="en-US" altLang="es-MX" dirty="0" err="1">
                <a:solidFill>
                  <a:srgbClr val="4B4B4B"/>
                </a:solidFill>
              </a:rPr>
              <a:t>cómo</a:t>
            </a:r>
            <a:r>
              <a:rPr lang="en-US" altLang="es-MX" dirty="0">
                <a:solidFill>
                  <a:srgbClr val="4B4B4B"/>
                </a:solidFill>
              </a:rPr>
              <a:t> se </a:t>
            </a:r>
            <a:r>
              <a:rPr lang="en-US" altLang="es-MX" dirty="0" err="1">
                <a:solidFill>
                  <a:srgbClr val="4B4B4B"/>
                </a:solidFill>
              </a:rPr>
              <a:t>aprende</a:t>
            </a:r>
            <a:r>
              <a:rPr lang="en-US" altLang="es-MX" dirty="0">
                <a:solidFill>
                  <a:srgbClr val="4B4B4B"/>
                </a:solidFill>
              </a:rPr>
              <a:t>?, a fin de </a:t>
            </a:r>
            <a:r>
              <a:rPr lang="en-US" altLang="es-MX" dirty="0" err="1">
                <a:solidFill>
                  <a:srgbClr val="4B4B4B"/>
                </a:solidFill>
              </a:rPr>
              <a:t>tematizar</a:t>
            </a:r>
            <a:r>
              <a:rPr lang="en-US" altLang="es-MX" dirty="0">
                <a:solidFill>
                  <a:srgbClr val="4B4B4B"/>
                </a:solidFill>
              </a:rPr>
              <a:t> </a:t>
            </a:r>
            <a:r>
              <a:rPr lang="en-US" altLang="es-MX" dirty="0" err="1">
                <a:solidFill>
                  <a:srgbClr val="4B4B4B"/>
                </a:solidFill>
              </a:rPr>
              <a:t>explícitamente</a:t>
            </a:r>
            <a:r>
              <a:rPr lang="en-US" altLang="es-MX" dirty="0">
                <a:solidFill>
                  <a:srgbClr val="4B4B4B"/>
                </a:solidFill>
              </a:rPr>
              <a:t> </a:t>
            </a:r>
            <a:r>
              <a:rPr lang="en-US" altLang="es-MX" dirty="0" err="1">
                <a:solidFill>
                  <a:srgbClr val="4B4B4B"/>
                </a:solidFill>
              </a:rPr>
              <a:t>dichas</a:t>
            </a:r>
            <a:r>
              <a:rPr lang="en-US" altLang="es-MX" dirty="0">
                <a:solidFill>
                  <a:srgbClr val="4B4B4B"/>
                </a:solidFill>
              </a:rPr>
              <a:t> </a:t>
            </a:r>
            <a:r>
              <a:rPr lang="en-US" altLang="es-MX" dirty="0" err="1">
                <a:solidFill>
                  <a:srgbClr val="4B4B4B"/>
                </a:solidFill>
              </a:rPr>
              <a:t>concepciones</a:t>
            </a:r>
            <a:r>
              <a:rPr lang="en-US" altLang="es-MX" dirty="0">
                <a:solidFill>
                  <a:srgbClr val="4B4B4B"/>
                </a:solidFill>
              </a:rPr>
              <a:t>, </a:t>
            </a:r>
            <a:r>
              <a:rPr lang="en-US" altLang="es-MX" dirty="0" err="1">
                <a:solidFill>
                  <a:srgbClr val="4B4B4B"/>
                </a:solidFill>
              </a:rPr>
              <a:t>contrastarlas</a:t>
            </a:r>
            <a:r>
              <a:rPr lang="en-US" altLang="es-MX" dirty="0">
                <a:solidFill>
                  <a:srgbClr val="4B4B4B"/>
                </a:solidFill>
              </a:rPr>
              <a:t> con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explicaciones</a:t>
            </a:r>
            <a:r>
              <a:rPr lang="en-US" altLang="es-MX" dirty="0">
                <a:solidFill>
                  <a:srgbClr val="4B4B4B"/>
                </a:solidFill>
              </a:rPr>
              <a:t> o </a:t>
            </a:r>
            <a:r>
              <a:rPr lang="en-US" altLang="es-MX" dirty="0" err="1">
                <a:solidFill>
                  <a:srgbClr val="4B4B4B"/>
                </a:solidFill>
              </a:rPr>
              <a:t>modelos</a:t>
            </a:r>
            <a:r>
              <a:rPr lang="en-US" altLang="es-MX" dirty="0">
                <a:solidFill>
                  <a:srgbClr val="4B4B4B"/>
                </a:solidFill>
              </a:rPr>
              <a:t> </a:t>
            </a:r>
            <a:r>
              <a:rPr lang="en-US" altLang="es-MX" dirty="0" err="1">
                <a:solidFill>
                  <a:srgbClr val="4B4B4B"/>
                </a:solidFill>
              </a:rPr>
              <a:t>reportados</a:t>
            </a:r>
            <a:r>
              <a:rPr lang="en-US" altLang="es-MX" dirty="0">
                <a:solidFill>
                  <a:srgbClr val="4B4B4B"/>
                </a:solidFill>
              </a:rPr>
              <a:t> </a:t>
            </a:r>
            <a:r>
              <a:rPr lang="en-US" altLang="es-MX" dirty="0" err="1">
                <a:solidFill>
                  <a:srgbClr val="4B4B4B"/>
                </a:solidFill>
              </a:rPr>
              <a:t>por</a:t>
            </a:r>
            <a:r>
              <a:rPr lang="en-US" altLang="es-MX" dirty="0">
                <a:solidFill>
                  <a:srgbClr val="4B4B4B"/>
                </a:solidFill>
              </a:rPr>
              <a:t> la </a:t>
            </a:r>
            <a:r>
              <a:rPr lang="en-US" altLang="es-MX" dirty="0" err="1">
                <a:solidFill>
                  <a:srgbClr val="4B4B4B"/>
                </a:solidFill>
              </a:rPr>
              <a:t>investigación</a:t>
            </a:r>
            <a:r>
              <a:rPr lang="en-US" altLang="es-MX" dirty="0">
                <a:solidFill>
                  <a:srgbClr val="4B4B4B"/>
                </a:solidFill>
              </a:rPr>
              <a:t> y </a:t>
            </a:r>
            <a:r>
              <a:rPr lang="en-US" altLang="es-MX" dirty="0" err="1">
                <a:solidFill>
                  <a:srgbClr val="4B4B4B"/>
                </a:solidFill>
              </a:rPr>
              <a:t>asumir</a:t>
            </a:r>
            <a:r>
              <a:rPr lang="en-US" altLang="es-MX" dirty="0">
                <a:solidFill>
                  <a:srgbClr val="4B4B4B"/>
                </a:solidFill>
              </a:rPr>
              <a:t> </a:t>
            </a:r>
            <a:r>
              <a:rPr lang="en-US" altLang="es-MX" dirty="0" err="1">
                <a:solidFill>
                  <a:srgbClr val="4B4B4B"/>
                </a:solidFill>
              </a:rPr>
              <a:t>una</a:t>
            </a:r>
            <a:r>
              <a:rPr lang="en-US" altLang="es-MX" dirty="0">
                <a:solidFill>
                  <a:srgbClr val="4B4B4B"/>
                </a:solidFill>
              </a:rPr>
              <a:t> </a:t>
            </a:r>
            <a:r>
              <a:rPr lang="en-US" altLang="es-MX" dirty="0" err="1">
                <a:solidFill>
                  <a:srgbClr val="4B4B4B"/>
                </a:solidFill>
              </a:rPr>
              <a:t>postura</a:t>
            </a:r>
            <a:r>
              <a:rPr lang="en-US" altLang="es-MX" dirty="0">
                <a:solidFill>
                  <a:srgbClr val="4B4B4B"/>
                </a:solidFill>
              </a:rPr>
              <a:t> </a:t>
            </a:r>
            <a:r>
              <a:rPr lang="en-US" altLang="es-MX" dirty="0" err="1">
                <a:solidFill>
                  <a:srgbClr val="4B4B4B"/>
                </a:solidFill>
              </a:rPr>
              <a:t>crítica</a:t>
            </a:r>
            <a:r>
              <a:rPr lang="en-US" altLang="es-MX" dirty="0">
                <a:solidFill>
                  <a:srgbClr val="4B4B4B"/>
                </a:solidFill>
              </a:rPr>
              <a:t> </a:t>
            </a:r>
            <a:r>
              <a:rPr lang="en-US" altLang="es-MX" dirty="0" err="1">
                <a:solidFill>
                  <a:srgbClr val="4B4B4B"/>
                </a:solidFill>
              </a:rPr>
              <a:t>que</a:t>
            </a:r>
            <a:r>
              <a:rPr lang="en-US" altLang="es-MX" dirty="0">
                <a:solidFill>
                  <a:srgbClr val="4B4B4B"/>
                </a:solidFill>
              </a:rPr>
              <a:t> les </a:t>
            </a:r>
            <a:r>
              <a:rPr lang="en-US" altLang="es-MX" dirty="0" err="1">
                <a:solidFill>
                  <a:srgbClr val="4B4B4B"/>
                </a:solidFill>
              </a:rPr>
              <a:t>permita</a:t>
            </a:r>
            <a:r>
              <a:rPr lang="en-US" altLang="es-MX" dirty="0">
                <a:solidFill>
                  <a:srgbClr val="4B4B4B"/>
                </a:solidFill>
              </a:rPr>
              <a:t> </a:t>
            </a:r>
            <a:r>
              <a:rPr lang="en-US" altLang="es-MX" dirty="0" err="1">
                <a:solidFill>
                  <a:srgbClr val="4B4B4B"/>
                </a:solidFill>
              </a:rPr>
              <a:t>transferir</a:t>
            </a:r>
            <a:r>
              <a:rPr lang="en-US" altLang="es-MX" dirty="0">
                <a:solidFill>
                  <a:srgbClr val="4B4B4B"/>
                </a:solidFill>
              </a:rPr>
              <a:t> </a:t>
            </a:r>
            <a:r>
              <a:rPr lang="en-US" altLang="es-MX" dirty="0" err="1">
                <a:solidFill>
                  <a:srgbClr val="4B4B4B"/>
                </a:solidFill>
              </a:rPr>
              <a:t>este</a:t>
            </a:r>
            <a:r>
              <a:rPr lang="en-US" altLang="es-MX" dirty="0">
                <a:solidFill>
                  <a:srgbClr val="4B4B4B"/>
                </a:solidFill>
              </a:rPr>
              <a:t> </a:t>
            </a:r>
            <a:r>
              <a:rPr lang="en-US" altLang="es-MX" dirty="0" err="1">
                <a:solidFill>
                  <a:srgbClr val="4B4B4B"/>
                </a:solidFill>
              </a:rPr>
              <a:t>conocimiento</a:t>
            </a:r>
            <a:r>
              <a:rPr lang="en-US" altLang="es-MX" dirty="0">
                <a:solidFill>
                  <a:srgbClr val="4B4B4B"/>
                </a:solidFill>
              </a:rPr>
              <a:t> a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prácticas</a:t>
            </a:r>
            <a:r>
              <a:rPr lang="en-US" altLang="es-MX" dirty="0">
                <a:solidFill>
                  <a:srgbClr val="4B4B4B"/>
                </a:solidFill>
              </a:rPr>
              <a:t> e </a:t>
            </a:r>
            <a:r>
              <a:rPr lang="en-US" altLang="es-MX" dirty="0" err="1">
                <a:solidFill>
                  <a:srgbClr val="4B4B4B"/>
                </a:solidFill>
              </a:rPr>
              <a:t>interacciones</a:t>
            </a:r>
            <a:r>
              <a:rPr lang="en-US" altLang="es-MX" dirty="0">
                <a:solidFill>
                  <a:srgbClr val="4B4B4B"/>
                </a:solidFill>
              </a:rPr>
              <a:t> </a:t>
            </a:r>
            <a:r>
              <a:rPr lang="en-US" altLang="es-MX" dirty="0" err="1">
                <a:solidFill>
                  <a:srgbClr val="4B4B4B"/>
                </a:solidFill>
              </a:rPr>
              <a:t>pedagógicas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sus</a:t>
            </a:r>
            <a:r>
              <a:rPr lang="en-US" altLang="es-MX" dirty="0">
                <a:solidFill>
                  <a:srgbClr val="4B4B4B"/>
                </a:solidFill>
              </a:rPr>
              <a:t> </a:t>
            </a:r>
            <a:r>
              <a:rPr lang="en-US" altLang="es-MX" dirty="0" err="1">
                <a:solidFill>
                  <a:srgbClr val="4B4B4B"/>
                </a:solidFill>
              </a:rPr>
              <a:t>contextos</a:t>
            </a:r>
            <a:r>
              <a:rPr lang="en-US" altLang="es-MX" dirty="0">
                <a:solidFill>
                  <a:srgbClr val="4B4B4B"/>
                </a:solidFill>
              </a:rPr>
              <a:t> de </a:t>
            </a:r>
            <a:r>
              <a:rPr lang="en-US" altLang="es-MX" dirty="0" err="1">
                <a:solidFill>
                  <a:srgbClr val="4B4B4B"/>
                </a:solidFill>
              </a:rPr>
              <a:t>influencia</a:t>
            </a:r>
            <a:r>
              <a:rPr lang="en-US" altLang="es-MX" dirty="0">
                <a:solidFill>
                  <a:srgbClr val="4B4B4B"/>
                </a:solidFill>
              </a:rPr>
              <a:t>.</a:t>
            </a:r>
          </a:p>
          <a:p>
            <a:pPr lvl="2" algn="just" eaLnBrk="0" hangingPunct="0">
              <a:buFont typeface="Times" pitchFamily="-128" charset="0"/>
              <a:buChar char="•"/>
            </a:pPr>
            <a:endParaRPr lang="en-US" altLang="es-MX" dirty="0">
              <a:solidFill>
                <a:srgbClr val="4B4B4B"/>
              </a:solidFill>
            </a:endParaRPr>
          </a:p>
          <a:p>
            <a:pPr lvl="2" algn="just" eaLnBrk="0" hangingPunct="0">
              <a:buFont typeface="Times" pitchFamily="-128" charset="0"/>
              <a:buNone/>
            </a:pPr>
            <a:r>
              <a:rPr lang="en-US" altLang="es-MX" dirty="0">
                <a:solidFill>
                  <a:srgbClr val="4B4B4B"/>
                </a:solidFill>
              </a:rPr>
              <a:t>P2. </a:t>
            </a:r>
            <a:r>
              <a:rPr lang="en-US" altLang="es-MX" dirty="0" err="1">
                <a:solidFill>
                  <a:srgbClr val="4B4B4B"/>
                </a:solidFill>
              </a:rPr>
              <a:t>Desarrollar</a:t>
            </a:r>
            <a:r>
              <a:rPr lang="en-US" altLang="es-MX" dirty="0">
                <a:solidFill>
                  <a:srgbClr val="4B4B4B"/>
                </a:solidFill>
              </a:rPr>
              <a:t> </a:t>
            </a:r>
            <a:r>
              <a:rPr lang="en-US" altLang="es-MX" dirty="0" err="1">
                <a:solidFill>
                  <a:srgbClr val="4B4B4B"/>
                </a:solidFill>
              </a:rPr>
              <a:t>una</a:t>
            </a:r>
            <a:r>
              <a:rPr lang="en-US" altLang="es-MX" dirty="0">
                <a:solidFill>
                  <a:srgbClr val="4B4B4B"/>
                </a:solidFill>
              </a:rPr>
              <a:t> </a:t>
            </a:r>
            <a:r>
              <a:rPr lang="en-US" altLang="es-MX" dirty="0" err="1">
                <a:solidFill>
                  <a:srgbClr val="4B4B4B"/>
                </a:solidFill>
              </a:rPr>
              <a:t>actitud</a:t>
            </a:r>
            <a:r>
              <a:rPr lang="en-US" altLang="es-MX" dirty="0">
                <a:solidFill>
                  <a:srgbClr val="4B4B4B"/>
                </a:solidFill>
              </a:rPr>
              <a:t> </a:t>
            </a:r>
            <a:r>
              <a:rPr lang="en-US" altLang="es-MX" dirty="0" err="1">
                <a:solidFill>
                  <a:srgbClr val="4B4B4B"/>
                </a:solidFill>
              </a:rPr>
              <a:t>crítica</a:t>
            </a:r>
            <a:r>
              <a:rPr lang="en-US" altLang="es-MX" dirty="0">
                <a:solidFill>
                  <a:srgbClr val="4B4B4B"/>
                </a:solidFill>
              </a:rPr>
              <a:t> y </a:t>
            </a:r>
            <a:r>
              <a:rPr lang="en-US" altLang="es-MX" dirty="0" err="1">
                <a:solidFill>
                  <a:srgbClr val="4B4B4B"/>
                </a:solidFill>
              </a:rPr>
              <a:t>una</a:t>
            </a:r>
            <a:r>
              <a:rPr lang="en-US" altLang="es-MX" dirty="0">
                <a:solidFill>
                  <a:srgbClr val="4B4B4B"/>
                </a:solidFill>
              </a:rPr>
              <a:t> </a:t>
            </a:r>
            <a:r>
              <a:rPr lang="en-US" altLang="es-MX" dirty="0" err="1">
                <a:solidFill>
                  <a:srgbClr val="4B4B4B"/>
                </a:solidFill>
              </a:rPr>
              <a:t>toma</a:t>
            </a:r>
            <a:r>
              <a:rPr lang="en-US" altLang="es-MX" dirty="0">
                <a:solidFill>
                  <a:srgbClr val="4B4B4B"/>
                </a:solidFill>
              </a:rPr>
              <a:t> de </a:t>
            </a:r>
            <a:r>
              <a:rPr lang="en-US" altLang="es-MX" dirty="0" err="1">
                <a:solidFill>
                  <a:srgbClr val="4B4B4B"/>
                </a:solidFill>
              </a:rPr>
              <a:t>postura</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relación</a:t>
            </a:r>
            <a:r>
              <a:rPr lang="en-US" altLang="es-MX" dirty="0">
                <a:solidFill>
                  <a:srgbClr val="4B4B4B"/>
                </a:solidFill>
              </a:rPr>
              <a:t> con los </a:t>
            </a:r>
            <a:r>
              <a:rPr lang="en-US" altLang="es-MX" dirty="0" err="1">
                <a:solidFill>
                  <a:srgbClr val="4B4B4B"/>
                </a:solidFill>
              </a:rPr>
              <a:t>saberes</a:t>
            </a:r>
            <a:r>
              <a:rPr lang="en-US" altLang="es-MX" dirty="0">
                <a:solidFill>
                  <a:srgbClr val="4B4B4B"/>
                </a:solidFill>
              </a:rPr>
              <a:t>, </a:t>
            </a:r>
            <a:r>
              <a:rPr lang="en-US" altLang="es-MX" dirty="0" err="1">
                <a:solidFill>
                  <a:srgbClr val="4B4B4B"/>
                </a:solidFill>
              </a:rPr>
              <a:t>valores</a:t>
            </a:r>
            <a:r>
              <a:rPr lang="en-US" altLang="es-MX" dirty="0">
                <a:solidFill>
                  <a:srgbClr val="4B4B4B"/>
                </a:solidFill>
              </a:rPr>
              <a:t> y </a:t>
            </a:r>
            <a:r>
              <a:rPr lang="en-US" altLang="es-MX" dirty="0" err="1">
                <a:solidFill>
                  <a:srgbClr val="4B4B4B"/>
                </a:solidFill>
              </a:rPr>
              <a:t>prácticas</a:t>
            </a:r>
            <a:r>
              <a:rPr lang="en-US" altLang="es-MX" dirty="0">
                <a:solidFill>
                  <a:srgbClr val="4B4B4B"/>
                </a:solidFill>
              </a:rPr>
              <a:t> </a:t>
            </a:r>
            <a:r>
              <a:rPr lang="en-US" altLang="es-MX" dirty="0" err="1">
                <a:solidFill>
                  <a:srgbClr val="4B4B4B"/>
                </a:solidFill>
              </a:rPr>
              <a:t>que</a:t>
            </a:r>
            <a:r>
              <a:rPr lang="en-US" altLang="es-MX" dirty="0">
                <a:solidFill>
                  <a:srgbClr val="4B4B4B"/>
                </a:solidFill>
              </a:rPr>
              <a:t> </a:t>
            </a:r>
            <a:r>
              <a:rPr lang="en-US" altLang="es-MX" dirty="0" err="1">
                <a:solidFill>
                  <a:srgbClr val="4B4B4B"/>
                </a:solidFill>
              </a:rPr>
              <a:t>promueven</a:t>
            </a:r>
            <a:r>
              <a:rPr lang="en-US" altLang="es-MX" dirty="0">
                <a:solidFill>
                  <a:srgbClr val="4B4B4B"/>
                </a:solidFill>
              </a:rPr>
              <a:t> la </a:t>
            </a:r>
            <a:r>
              <a:rPr lang="en-US" altLang="es-MX" dirty="0" err="1">
                <a:solidFill>
                  <a:srgbClr val="4B4B4B"/>
                </a:solidFill>
              </a:rPr>
              <a:t>escuela</a:t>
            </a:r>
            <a:r>
              <a:rPr lang="en-US" altLang="es-MX" dirty="0">
                <a:solidFill>
                  <a:srgbClr val="4B4B4B"/>
                </a:solidFill>
              </a:rPr>
              <a:t> </a:t>
            </a:r>
            <a:r>
              <a:rPr lang="en-US" altLang="es-MX" dirty="0" err="1">
                <a:solidFill>
                  <a:srgbClr val="4B4B4B"/>
                </a:solidFill>
              </a:rPr>
              <a:t>como</a:t>
            </a:r>
            <a:r>
              <a:rPr lang="en-US" altLang="es-MX" dirty="0">
                <a:solidFill>
                  <a:srgbClr val="4B4B4B"/>
                </a:solidFill>
              </a:rPr>
              <a:t> </a:t>
            </a:r>
            <a:r>
              <a:rPr lang="en-US" altLang="es-MX" dirty="0" err="1">
                <a:solidFill>
                  <a:srgbClr val="4B4B4B"/>
                </a:solidFill>
              </a:rPr>
              <a:t>institución</a:t>
            </a:r>
            <a:r>
              <a:rPr lang="en-US" altLang="es-MX" dirty="0">
                <a:solidFill>
                  <a:srgbClr val="4B4B4B"/>
                </a:solidFill>
              </a:rPr>
              <a:t> social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torno</a:t>
            </a:r>
            <a:r>
              <a:rPr lang="en-US" altLang="es-MX" dirty="0">
                <a:solidFill>
                  <a:srgbClr val="4B4B4B"/>
                </a:solidFill>
              </a:rPr>
              <a:t> al </a:t>
            </a:r>
            <a:r>
              <a:rPr lang="en-US" altLang="es-MX" dirty="0" err="1">
                <a:solidFill>
                  <a:srgbClr val="4B4B4B"/>
                </a:solidFill>
              </a:rPr>
              <a:t>proceso</a:t>
            </a:r>
            <a:r>
              <a:rPr lang="en-US" altLang="es-MX" dirty="0">
                <a:solidFill>
                  <a:srgbClr val="4B4B4B"/>
                </a:solidFill>
              </a:rPr>
              <a:t> de </a:t>
            </a:r>
            <a:r>
              <a:rPr lang="en-US" altLang="es-MX" dirty="0" err="1">
                <a:solidFill>
                  <a:srgbClr val="4B4B4B"/>
                </a:solidFill>
              </a:rPr>
              <a:t>aprendizaje</a:t>
            </a:r>
            <a:r>
              <a:rPr lang="en-US" altLang="es-MX" dirty="0">
                <a:solidFill>
                  <a:srgbClr val="4B4B4B"/>
                </a:solidFill>
              </a:rPr>
              <a:t> escolar de los </a:t>
            </a:r>
            <a:r>
              <a:rPr lang="en-US" altLang="es-MX" dirty="0" err="1">
                <a:solidFill>
                  <a:srgbClr val="4B4B4B"/>
                </a:solidFill>
              </a:rPr>
              <a:t>alumnos</a:t>
            </a:r>
            <a:r>
              <a:rPr lang="en-US" altLang="es-MX" dirty="0">
                <a:solidFill>
                  <a:srgbClr val="4B4B4B"/>
                </a:solidFill>
              </a:rPr>
              <a:t>, </a:t>
            </a:r>
            <a:r>
              <a:rPr lang="en-US" altLang="es-MX" dirty="0" err="1">
                <a:solidFill>
                  <a:srgbClr val="4B4B4B"/>
                </a:solidFill>
              </a:rPr>
              <a:t>valorando</a:t>
            </a:r>
            <a:r>
              <a:rPr lang="en-US" altLang="es-MX" dirty="0">
                <a:solidFill>
                  <a:srgbClr val="4B4B4B"/>
                </a:solidFill>
              </a:rPr>
              <a:t> </a:t>
            </a:r>
            <a:r>
              <a:rPr lang="en-US" altLang="es-MX" dirty="0" err="1">
                <a:solidFill>
                  <a:srgbClr val="4B4B4B"/>
                </a:solidFill>
              </a:rPr>
              <a:t>especialmente</a:t>
            </a:r>
            <a:r>
              <a:rPr lang="en-US" altLang="es-MX" dirty="0">
                <a:solidFill>
                  <a:srgbClr val="4B4B4B"/>
                </a:solidFill>
              </a:rPr>
              <a:t> el </a:t>
            </a:r>
            <a:r>
              <a:rPr lang="en-US" altLang="es-MX" dirty="0" err="1">
                <a:solidFill>
                  <a:srgbClr val="4B4B4B"/>
                </a:solidFill>
              </a:rPr>
              <a:t>papel</a:t>
            </a:r>
            <a:r>
              <a:rPr lang="en-US" altLang="es-MX" dirty="0">
                <a:solidFill>
                  <a:srgbClr val="4B4B4B"/>
                </a:solidFill>
              </a:rPr>
              <a:t> del </a:t>
            </a:r>
            <a:r>
              <a:rPr lang="en-US" altLang="es-MX" dirty="0" err="1">
                <a:solidFill>
                  <a:srgbClr val="4B4B4B"/>
                </a:solidFill>
              </a:rPr>
              <a:t>docente</a:t>
            </a:r>
            <a:r>
              <a:rPr lang="en-US" altLang="es-MX" dirty="0">
                <a:solidFill>
                  <a:srgbClr val="4B4B4B"/>
                </a:solidFill>
              </a:rPr>
              <a:t> </a:t>
            </a:r>
            <a:r>
              <a:rPr lang="en-US" altLang="es-MX" dirty="0" err="1">
                <a:solidFill>
                  <a:srgbClr val="4B4B4B"/>
                </a:solidFill>
              </a:rPr>
              <a:t>como</a:t>
            </a:r>
            <a:r>
              <a:rPr lang="en-US" altLang="es-MX" dirty="0">
                <a:solidFill>
                  <a:srgbClr val="4B4B4B"/>
                </a:solidFill>
              </a:rPr>
              <a:t> </a:t>
            </a:r>
            <a:r>
              <a:rPr lang="en-US" altLang="es-MX" dirty="0" err="1">
                <a:solidFill>
                  <a:srgbClr val="4B4B4B"/>
                </a:solidFill>
              </a:rPr>
              <a:t>agente</a:t>
            </a:r>
            <a:r>
              <a:rPr lang="en-US" altLang="es-MX" dirty="0">
                <a:solidFill>
                  <a:srgbClr val="4B4B4B"/>
                </a:solidFill>
              </a:rPr>
              <a:t> fundamental </a:t>
            </a:r>
            <a:r>
              <a:rPr lang="en-US" altLang="es-MX" dirty="0" err="1">
                <a:solidFill>
                  <a:srgbClr val="4B4B4B"/>
                </a:solidFill>
              </a:rPr>
              <a:t>en</a:t>
            </a:r>
            <a:r>
              <a:rPr lang="en-US" altLang="es-MX" dirty="0">
                <a:solidFill>
                  <a:srgbClr val="4B4B4B"/>
                </a:solidFill>
              </a:rPr>
              <a:t> la </a:t>
            </a:r>
            <a:r>
              <a:rPr lang="en-US" altLang="es-MX" dirty="0" err="1">
                <a:solidFill>
                  <a:srgbClr val="4B4B4B"/>
                </a:solidFill>
              </a:rPr>
              <a:t>adquisición</a:t>
            </a:r>
            <a:r>
              <a:rPr lang="en-US" altLang="es-MX" dirty="0">
                <a:solidFill>
                  <a:srgbClr val="4B4B4B"/>
                </a:solidFill>
              </a:rPr>
              <a:t> de </a:t>
            </a:r>
            <a:r>
              <a:rPr lang="en-US" altLang="es-MX" dirty="0" err="1">
                <a:solidFill>
                  <a:srgbClr val="4B4B4B"/>
                </a:solidFill>
              </a:rPr>
              <a:t>formas</a:t>
            </a:r>
            <a:r>
              <a:rPr lang="en-US" altLang="es-MX" dirty="0">
                <a:solidFill>
                  <a:srgbClr val="4B4B4B"/>
                </a:solidFill>
              </a:rPr>
              <a:t> de </a:t>
            </a:r>
            <a:r>
              <a:rPr lang="en-US" altLang="es-MX" dirty="0" err="1">
                <a:solidFill>
                  <a:srgbClr val="4B4B4B"/>
                </a:solidFill>
              </a:rPr>
              <a:t>aprender</a:t>
            </a:r>
            <a:r>
              <a:rPr lang="en-US" altLang="es-MX" dirty="0">
                <a:solidFill>
                  <a:srgbClr val="4B4B4B"/>
                </a:solidFill>
              </a:rPr>
              <a:t> </a:t>
            </a:r>
            <a:r>
              <a:rPr lang="en-US" altLang="es-MX" dirty="0" err="1">
                <a:solidFill>
                  <a:srgbClr val="4B4B4B"/>
                </a:solidFill>
              </a:rPr>
              <a:t>más</a:t>
            </a:r>
            <a:r>
              <a:rPr lang="en-US" altLang="es-MX" dirty="0">
                <a:solidFill>
                  <a:srgbClr val="4B4B4B"/>
                </a:solidFill>
              </a:rPr>
              <a:t> </a:t>
            </a:r>
            <a:r>
              <a:rPr lang="en-US" altLang="es-MX" dirty="0" err="1">
                <a:solidFill>
                  <a:srgbClr val="4B4B4B"/>
                </a:solidFill>
              </a:rPr>
              <a:t>significativas</a:t>
            </a:r>
            <a:r>
              <a:rPr lang="en-US" altLang="es-MX" dirty="0">
                <a:solidFill>
                  <a:srgbClr val="4B4B4B"/>
                </a:solidFill>
              </a:rPr>
              <a:t>, </a:t>
            </a:r>
            <a:r>
              <a:rPr lang="en-US" altLang="es-MX" dirty="0" err="1">
                <a:solidFill>
                  <a:srgbClr val="4B4B4B"/>
                </a:solidFill>
              </a:rPr>
              <a:t>complejas</a:t>
            </a:r>
            <a:r>
              <a:rPr lang="en-US" altLang="es-MX" dirty="0">
                <a:solidFill>
                  <a:srgbClr val="4B4B4B"/>
                </a:solidFill>
              </a:rPr>
              <a:t>, </a:t>
            </a:r>
            <a:r>
              <a:rPr lang="en-US" altLang="es-MX" dirty="0" err="1">
                <a:solidFill>
                  <a:srgbClr val="4B4B4B"/>
                </a:solidFill>
              </a:rPr>
              <a:t>estratégicas</a:t>
            </a:r>
            <a:r>
              <a:rPr lang="en-US" altLang="es-MX" dirty="0">
                <a:solidFill>
                  <a:srgbClr val="4B4B4B"/>
                </a:solidFill>
              </a:rPr>
              <a:t> y </a:t>
            </a:r>
            <a:r>
              <a:rPr lang="en-US" altLang="es-MX" dirty="0" err="1">
                <a:solidFill>
                  <a:srgbClr val="4B4B4B"/>
                </a:solidFill>
              </a:rPr>
              <a:t>colaborativas</a:t>
            </a:r>
            <a:r>
              <a:rPr lang="en-US" altLang="es-MX" dirty="0">
                <a:solidFill>
                  <a:srgbClr val="4B4B4B"/>
                </a:solidFill>
              </a:rPr>
              <a:t>, a la par </a:t>
            </a:r>
            <a:r>
              <a:rPr lang="en-US" altLang="es-MX" dirty="0" err="1">
                <a:solidFill>
                  <a:srgbClr val="4B4B4B"/>
                </a:solidFill>
              </a:rPr>
              <a:t>que</a:t>
            </a:r>
            <a:r>
              <a:rPr lang="en-US" altLang="es-MX" dirty="0">
                <a:solidFill>
                  <a:srgbClr val="4B4B4B"/>
                </a:solidFill>
              </a:rPr>
              <a:t> </a:t>
            </a:r>
            <a:r>
              <a:rPr lang="en-US" altLang="es-MX" dirty="0" err="1">
                <a:solidFill>
                  <a:srgbClr val="4B4B4B"/>
                </a:solidFill>
              </a:rPr>
              <a:t>más</a:t>
            </a:r>
            <a:r>
              <a:rPr lang="en-US" altLang="es-MX" dirty="0">
                <a:solidFill>
                  <a:srgbClr val="4B4B4B"/>
                </a:solidFill>
              </a:rPr>
              <a:t> </a:t>
            </a:r>
            <a:r>
              <a:rPr lang="en-US" altLang="es-MX" dirty="0" err="1">
                <a:solidFill>
                  <a:srgbClr val="4B4B4B"/>
                </a:solidFill>
              </a:rPr>
              <a:t>ajustadas</a:t>
            </a:r>
            <a:r>
              <a:rPr lang="en-US" altLang="es-MX" dirty="0">
                <a:solidFill>
                  <a:srgbClr val="4B4B4B"/>
                </a:solidFill>
              </a:rPr>
              <a:t> a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necesidades</a:t>
            </a:r>
            <a:r>
              <a:rPr lang="en-US" altLang="es-MX" dirty="0">
                <a:solidFill>
                  <a:srgbClr val="4B4B4B"/>
                </a:solidFill>
              </a:rPr>
              <a:t> y </a:t>
            </a:r>
            <a:r>
              <a:rPr lang="en-US" altLang="es-MX" dirty="0" err="1">
                <a:solidFill>
                  <a:srgbClr val="4B4B4B"/>
                </a:solidFill>
              </a:rPr>
              <a:t>diversidad</a:t>
            </a:r>
            <a:r>
              <a:rPr lang="en-US" altLang="es-MX" dirty="0">
                <a:solidFill>
                  <a:srgbClr val="4B4B4B"/>
                </a:solidFill>
              </a:rPr>
              <a:t> de </a:t>
            </a:r>
            <a:r>
              <a:rPr lang="en-US" altLang="es-MX" dirty="0" err="1">
                <a:solidFill>
                  <a:srgbClr val="4B4B4B"/>
                </a:solidFill>
              </a:rPr>
              <a:t>intereses</a:t>
            </a:r>
            <a:r>
              <a:rPr lang="en-US" altLang="es-MX" dirty="0">
                <a:solidFill>
                  <a:srgbClr val="4B4B4B"/>
                </a:solidFill>
              </a:rPr>
              <a:t> y </a:t>
            </a:r>
            <a:r>
              <a:rPr lang="en-US" altLang="es-MX" dirty="0" err="1">
                <a:solidFill>
                  <a:srgbClr val="4B4B4B"/>
                </a:solidFill>
              </a:rPr>
              <a:t>capacidades</a:t>
            </a:r>
            <a:r>
              <a:rPr lang="en-US" altLang="es-MX" dirty="0">
                <a:solidFill>
                  <a:srgbClr val="4B4B4B"/>
                </a:solidFill>
              </a:rPr>
              <a:t> de </a:t>
            </a:r>
            <a:r>
              <a:rPr lang="en-US" altLang="es-MX" dirty="0" err="1">
                <a:solidFill>
                  <a:srgbClr val="4B4B4B"/>
                </a:solidFill>
              </a:rPr>
              <a:t>éstos</a:t>
            </a:r>
            <a:r>
              <a:rPr lang="en-US" altLang="es-MX" dirty="0">
                <a:solidFill>
                  <a:srgbClr val="4B4B4B"/>
                </a:solidFill>
              </a:rPr>
              <a:t>...</a:t>
            </a:r>
          </a:p>
          <a:p>
            <a:pPr lvl="2" algn="just" eaLnBrk="0" hangingPunct="0"/>
            <a:r>
              <a:rPr lang="en-US" altLang="es-MX" dirty="0">
                <a:solidFill>
                  <a:srgbClr val="4B4B4B"/>
                </a:solidFill>
                <a:latin typeface="Symbol" pitchFamily="-128" charset="2"/>
                <a:cs typeface="Times New Roman" pitchFamily="-128" charset="0"/>
                <a:sym typeface="Symbol" pitchFamily="-128" charset="2"/>
              </a:rPr>
              <a:t>	</a:t>
            </a:r>
            <a:endParaRPr lang="en-US" altLang="es-MX" dirty="0"/>
          </a:p>
        </p:txBody>
      </p:sp>
      <p:sp>
        <p:nvSpPr>
          <p:cNvPr id="5" name="4 Rectángulo"/>
          <p:cNvSpPr/>
          <p:nvPr/>
        </p:nvSpPr>
        <p:spPr>
          <a:xfrm>
            <a:off x="683568" y="6021288"/>
            <a:ext cx="864096"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544768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00" y="404664"/>
            <a:ext cx="8255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a:spLocks noChangeArrowheads="1"/>
          </p:cNvSpPr>
          <p:nvPr/>
        </p:nvSpPr>
        <p:spPr bwMode="auto">
          <a:xfrm>
            <a:off x="-304800" y="914400"/>
            <a:ext cx="8991600" cy="486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lnSpc>
                <a:spcPct val="140000"/>
              </a:lnSpc>
              <a:spcAft>
                <a:spcPts val="1300"/>
              </a:spcAft>
            </a:pPr>
            <a:r>
              <a:rPr lang="en-US" altLang="es-MX" dirty="0">
                <a:solidFill>
                  <a:srgbClr val="4B4B4B"/>
                </a:solidFill>
              </a:rPr>
              <a:t>           </a:t>
            </a:r>
            <a:r>
              <a:rPr lang="en-US" altLang="es-MX" dirty="0" err="1">
                <a:solidFill>
                  <a:srgbClr val="4B4B4B"/>
                </a:solidFill>
              </a:rPr>
              <a:t>Promover</a:t>
            </a:r>
            <a:r>
              <a:rPr lang="en-US" altLang="es-MX" dirty="0">
                <a:solidFill>
                  <a:srgbClr val="4B4B4B"/>
                </a:solidFill>
              </a:rPr>
              <a:t> </a:t>
            </a:r>
            <a:r>
              <a:rPr lang="en-US" altLang="es-MX" dirty="0" err="1">
                <a:solidFill>
                  <a:srgbClr val="4B4B4B"/>
                </a:solidFill>
              </a:rPr>
              <a:t>en</a:t>
            </a:r>
            <a:r>
              <a:rPr lang="en-US" altLang="es-MX" dirty="0">
                <a:solidFill>
                  <a:srgbClr val="4B4B4B"/>
                </a:solidFill>
              </a:rPr>
              <a:t> el </a:t>
            </a:r>
            <a:r>
              <a:rPr lang="en-US" altLang="es-MX" dirty="0" err="1">
                <a:solidFill>
                  <a:srgbClr val="4B4B4B"/>
                </a:solidFill>
              </a:rPr>
              <a:t>estudiante</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siguientes</a:t>
            </a:r>
            <a:r>
              <a:rPr lang="en-US" altLang="es-MX" dirty="0">
                <a:solidFill>
                  <a:srgbClr val="4B4B4B"/>
                </a:solidFill>
              </a:rPr>
              <a:t> </a:t>
            </a:r>
            <a:r>
              <a:rPr lang="en-US" altLang="es-MX" dirty="0" err="1">
                <a:solidFill>
                  <a:srgbClr val="4B4B4B"/>
                </a:solidFill>
              </a:rPr>
              <a:t>capacidades</a:t>
            </a:r>
            <a:r>
              <a:rPr lang="en-US" altLang="es-MX" dirty="0">
                <a:solidFill>
                  <a:srgbClr val="4B4B4B"/>
                </a:solidFill>
              </a:rPr>
              <a:t> y </a:t>
            </a:r>
            <a:r>
              <a:rPr lang="en-US" altLang="es-MX" dirty="0" err="1">
                <a:solidFill>
                  <a:srgbClr val="4B4B4B"/>
                </a:solidFill>
              </a:rPr>
              <a:t>actitudes</a:t>
            </a:r>
            <a:r>
              <a:rPr lang="en-US" altLang="es-MX" dirty="0">
                <a:solidFill>
                  <a:srgbClr val="4B4B4B"/>
                </a:solidFill>
              </a:rPr>
              <a:t>:</a:t>
            </a:r>
          </a:p>
          <a:p>
            <a:pPr lvl="2" algn="just" eaLnBrk="0" hangingPunct="0">
              <a:lnSpc>
                <a:spcPct val="140000"/>
              </a:lnSpc>
            </a:pPr>
            <a:r>
              <a:rPr lang="en-US" altLang="es-MX" dirty="0">
                <a:solidFill>
                  <a:srgbClr val="4B4B4B"/>
                </a:solidFill>
              </a:rPr>
              <a:t>P3. </a:t>
            </a:r>
            <a:r>
              <a:rPr lang="en-US" altLang="es-MX" dirty="0" err="1">
                <a:solidFill>
                  <a:srgbClr val="4B4B4B"/>
                </a:solidFill>
              </a:rPr>
              <a:t>Valorar</a:t>
            </a:r>
            <a:r>
              <a:rPr lang="en-US" altLang="es-MX" dirty="0">
                <a:solidFill>
                  <a:srgbClr val="4B4B4B"/>
                </a:solidFill>
              </a:rPr>
              <a:t> la </a:t>
            </a:r>
            <a:r>
              <a:rPr lang="en-US" altLang="es-MX" dirty="0" err="1">
                <a:solidFill>
                  <a:srgbClr val="4B4B4B"/>
                </a:solidFill>
              </a:rPr>
              <a:t>influencia</a:t>
            </a:r>
            <a:r>
              <a:rPr lang="en-US" altLang="es-MX" dirty="0">
                <a:solidFill>
                  <a:srgbClr val="4B4B4B"/>
                </a:solidFill>
              </a:rPr>
              <a:t> de los </a:t>
            </a:r>
            <a:r>
              <a:rPr lang="en-US" altLang="es-MX" dirty="0" err="1">
                <a:solidFill>
                  <a:srgbClr val="4B4B4B"/>
                </a:solidFill>
              </a:rPr>
              <a:t>factores</a:t>
            </a:r>
            <a:r>
              <a:rPr lang="en-US" altLang="es-MX" dirty="0">
                <a:solidFill>
                  <a:srgbClr val="4B4B4B"/>
                </a:solidFill>
              </a:rPr>
              <a:t> </a:t>
            </a:r>
            <a:r>
              <a:rPr lang="en-US" altLang="es-MX" dirty="0" err="1">
                <a:solidFill>
                  <a:srgbClr val="4B4B4B"/>
                </a:solidFill>
              </a:rPr>
              <a:t>más</a:t>
            </a:r>
            <a:r>
              <a:rPr lang="en-US" altLang="es-MX" dirty="0">
                <a:solidFill>
                  <a:srgbClr val="4B4B4B"/>
                </a:solidFill>
              </a:rPr>
              <a:t> </a:t>
            </a:r>
            <a:r>
              <a:rPr lang="en-US" altLang="es-MX" dirty="0" err="1">
                <a:solidFill>
                  <a:srgbClr val="4B4B4B"/>
                </a:solidFill>
              </a:rPr>
              <a:t>relevantes</a:t>
            </a:r>
            <a:r>
              <a:rPr lang="en-US" altLang="es-MX" dirty="0">
                <a:solidFill>
                  <a:srgbClr val="4B4B4B"/>
                </a:solidFill>
              </a:rPr>
              <a:t> </a:t>
            </a:r>
            <a:r>
              <a:rPr lang="en-US" altLang="es-MX" dirty="0" err="1">
                <a:solidFill>
                  <a:srgbClr val="4B4B4B"/>
                </a:solidFill>
              </a:rPr>
              <a:t>propios</a:t>
            </a:r>
            <a:r>
              <a:rPr lang="en-US" altLang="es-MX" dirty="0">
                <a:solidFill>
                  <a:srgbClr val="4B4B4B"/>
                </a:solidFill>
              </a:rPr>
              <a:t> de </a:t>
            </a:r>
            <a:r>
              <a:rPr lang="en-US" altLang="es-MX" dirty="0" err="1">
                <a:solidFill>
                  <a:srgbClr val="4B4B4B"/>
                </a:solidFill>
              </a:rPr>
              <a:t>diversos</a:t>
            </a:r>
            <a:r>
              <a:rPr lang="en-US" altLang="es-MX" dirty="0">
                <a:solidFill>
                  <a:srgbClr val="4B4B4B"/>
                </a:solidFill>
              </a:rPr>
              <a:t> </a:t>
            </a:r>
            <a:r>
              <a:rPr lang="en-US" altLang="es-MX" dirty="0" err="1">
                <a:solidFill>
                  <a:srgbClr val="4B4B4B"/>
                </a:solidFill>
              </a:rPr>
              <a:t>contextos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los </a:t>
            </a:r>
            <a:r>
              <a:rPr lang="en-US" altLang="es-MX" dirty="0" err="1">
                <a:solidFill>
                  <a:srgbClr val="4B4B4B"/>
                </a:solidFill>
              </a:rPr>
              <a:t>que</a:t>
            </a:r>
            <a:r>
              <a:rPr lang="en-US" altLang="es-MX" dirty="0">
                <a:solidFill>
                  <a:srgbClr val="4B4B4B"/>
                </a:solidFill>
              </a:rPr>
              <a:t> </a:t>
            </a:r>
            <a:r>
              <a:rPr lang="en-US" altLang="es-MX" dirty="0" err="1">
                <a:solidFill>
                  <a:srgbClr val="4B4B4B"/>
                </a:solidFill>
              </a:rPr>
              <a:t>ocurre</a:t>
            </a:r>
            <a:r>
              <a:rPr lang="en-US" altLang="es-MX" dirty="0">
                <a:solidFill>
                  <a:srgbClr val="4B4B4B"/>
                </a:solidFill>
              </a:rPr>
              <a:t> el </a:t>
            </a:r>
            <a:r>
              <a:rPr lang="en-US" altLang="es-MX" dirty="0" err="1">
                <a:solidFill>
                  <a:srgbClr val="4B4B4B"/>
                </a:solidFill>
              </a:rPr>
              <a:t>proceso</a:t>
            </a:r>
            <a:r>
              <a:rPr lang="en-US" altLang="es-MX" dirty="0">
                <a:solidFill>
                  <a:srgbClr val="4B4B4B"/>
                </a:solidFill>
              </a:rPr>
              <a:t> </a:t>
            </a:r>
            <a:r>
              <a:rPr lang="en-US" altLang="es-MX" dirty="0" err="1">
                <a:solidFill>
                  <a:srgbClr val="4B4B4B"/>
                </a:solidFill>
              </a:rPr>
              <a:t>educativo</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instituciones</a:t>
            </a:r>
            <a:r>
              <a:rPr lang="en-US" altLang="es-MX" dirty="0">
                <a:solidFill>
                  <a:srgbClr val="4B4B4B"/>
                </a:solidFill>
              </a:rPr>
              <a:t> </a:t>
            </a:r>
            <a:r>
              <a:rPr lang="en-US" altLang="es-MX" dirty="0" err="1">
                <a:solidFill>
                  <a:srgbClr val="4B4B4B"/>
                </a:solidFill>
              </a:rPr>
              <a:t>escolares</a:t>
            </a:r>
            <a:r>
              <a:rPr lang="en-US" altLang="es-MX" dirty="0">
                <a:solidFill>
                  <a:srgbClr val="4B4B4B"/>
                </a:solidFill>
              </a:rPr>
              <a:t> y con base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ello</a:t>
            </a:r>
            <a:r>
              <a:rPr lang="en-US" altLang="es-MX" dirty="0">
                <a:solidFill>
                  <a:srgbClr val="4B4B4B"/>
                </a:solidFill>
              </a:rPr>
              <a:t>, </a:t>
            </a:r>
            <a:r>
              <a:rPr lang="en-US" altLang="es-MX" dirty="0" err="1">
                <a:solidFill>
                  <a:srgbClr val="4B4B4B"/>
                </a:solidFill>
              </a:rPr>
              <a:t>detectar</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necesidades</a:t>
            </a:r>
            <a:r>
              <a:rPr lang="en-US" altLang="es-MX" dirty="0">
                <a:solidFill>
                  <a:srgbClr val="4B4B4B"/>
                </a:solidFill>
              </a:rPr>
              <a:t> y </a:t>
            </a:r>
            <a:r>
              <a:rPr lang="en-US" altLang="es-MX" dirty="0" err="1">
                <a:solidFill>
                  <a:srgbClr val="4B4B4B"/>
                </a:solidFill>
              </a:rPr>
              <a:t>problemas</a:t>
            </a:r>
            <a:r>
              <a:rPr lang="en-US" altLang="es-MX" dirty="0">
                <a:solidFill>
                  <a:srgbClr val="4B4B4B"/>
                </a:solidFill>
              </a:rPr>
              <a:t> </a:t>
            </a:r>
            <a:r>
              <a:rPr lang="en-US" altLang="es-MX" dirty="0" err="1">
                <a:solidFill>
                  <a:srgbClr val="4B4B4B"/>
                </a:solidFill>
              </a:rPr>
              <a:t>referidos</a:t>
            </a:r>
            <a:r>
              <a:rPr lang="en-US" altLang="es-MX" dirty="0">
                <a:solidFill>
                  <a:srgbClr val="4B4B4B"/>
                </a:solidFill>
              </a:rPr>
              <a:t> a los </a:t>
            </a:r>
            <a:r>
              <a:rPr lang="en-US" altLang="es-MX" dirty="0" err="1">
                <a:solidFill>
                  <a:srgbClr val="4B4B4B"/>
                </a:solidFill>
              </a:rPr>
              <a:t>procesos</a:t>
            </a:r>
            <a:r>
              <a:rPr lang="en-US" altLang="es-MX" dirty="0">
                <a:solidFill>
                  <a:srgbClr val="4B4B4B"/>
                </a:solidFill>
              </a:rPr>
              <a:t> de </a:t>
            </a:r>
            <a:r>
              <a:rPr lang="en-US" altLang="es-MX" dirty="0" err="1">
                <a:solidFill>
                  <a:srgbClr val="4B4B4B"/>
                </a:solidFill>
              </a:rPr>
              <a:t>aprendizaje</a:t>
            </a:r>
            <a:r>
              <a:rPr lang="en-US" altLang="es-MX" dirty="0">
                <a:solidFill>
                  <a:srgbClr val="4B4B4B"/>
                </a:solidFill>
              </a:rPr>
              <a:t> de </a:t>
            </a:r>
            <a:r>
              <a:rPr lang="en-US" altLang="es-MX" dirty="0" err="1">
                <a:solidFill>
                  <a:srgbClr val="4B4B4B"/>
                </a:solidFill>
              </a:rPr>
              <a:t>sus</a:t>
            </a:r>
            <a:r>
              <a:rPr lang="en-US" altLang="es-MX" dirty="0">
                <a:solidFill>
                  <a:srgbClr val="4B4B4B"/>
                </a:solidFill>
              </a:rPr>
              <a:t> </a:t>
            </a:r>
            <a:r>
              <a:rPr lang="en-US" altLang="es-MX" dirty="0" err="1">
                <a:solidFill>
                  <a:srgbClr val="4B4B4B"/>
                </a:solidFill>
              </a:rPr>
              <a:t>alumnos</a:t>
            </a:r>
            <a:r>
              <a:rPr lang="en-US" altLang="es-MX" dirty="0">
                <a:solidFill>
                  <a:srgbClr val="4B4B4B"/>
                </a:solidFill>
              </a:rPr>
              <a:t>.</a:t>
            </a:r>
          </a:p>
          <a:p>
            <a:pPr lvl="2" algn="just" eaLnBrk="0" hangingPunct="0">
              <a:lnSpc>
                <a:spcPct val="140000"/>
              </a:lnSpc>
              <a:buFontTx/>
              <a:buChar char="•"/>
            </a:pPr>
            <a:endParaRPr lang="en-US" altLang="es-MX" dirty="0">
              <a:solidFill>
                <a:srgbClr val="4B4B4B"/>
              </a:solidFill>
            </a:endParaRPr>
          </a:p>
          <a:p>
            <a:pPr lvl="2" algn="just" eaLnBrk="0" hangingPunct="0">
              <a:lnSpc>
                <a:spcPct val="140000"/>
              </a:lnSpc>
            </a:pPr>
            <a:r>
              <a:rPr lang="en-US" altLang="es-MX" dirty="0">
                <a:solidFill>
                  <a:srgbClr val="4B4B4B"/>
                </a:solidFill>
              </a:rPr>
              <a:t>P4. </a:t>
            </a:r>
            <a:r>
              <a:rPr lang="en-US" altLang="es-MX" dirty="0" err="1">
                <a:solidFill>
                  <a:srgbClr val="4B4B4B"/>
                </a:solidFill>
              </a:rPr>
              <a:t>Fundamentar</a:t>
            </a:r>
            <a:r>
              <a:rPr lang="en-US" altLang="es-MX" dirty="0">
                <a:solidFill>
                  <a:srgbClr val="4B4B4B"/>
                </a:solidFill>
              </a:rPr>
              <a:t> el </a:t>
            </a:r>
            <a:r>
              <a:rPr lang="en-US" altLang="es-MX" dirty="0" err="1">
                <a:solidFill>
                  <a:srgbClr val="4B4B4B"/>
                </a:solidFill>
              </a:rPr>
              <a:t>quehacer</a:t>
            </a:r>
            <a:r>
              <a:rPr lang="en-US" altLang="es-MX" dirty="0">
                <a:solidFill>
                  <a:srgbClr val="4B4B4B"/>
                </a:solidFill>
              </a:rPr>
              <a:t> </a:t>
            </a:r>
            <a:r>
              <a:rPr lang="en-US" altLang="es-MX" dirty="0" err="1">
                <a:solidFill>
                  <a:srgbClr val="4B4B4B"/>
                </a:solidFill>
              </a:rPr>
              <a:t>pedagógico</a:t>
            </a:r>
            <a:r>
              <a:rPr lang="en-US" altLang="es-MX" dirty="0">
                <a:solidFill>
                  <a:srgbClr val="4B4B4B"/>
                </a:solidFill>
              </a:rPr>
              <a:t> del </a:t>
            </a:r>
            <a:r>
              <a:rPr lang="en-US" altLang="es-MX" dirty="0" err="1">
                <a:solidFill>
                  <a:srgbClr val="4B4B4B"/>
                </a:solidFill>
              </a:rPr>
              <a:t>futuro</a:t>
            </a:r>
            <a:r>
              <a:rPr lang="en-US" altLang="es-MX" dirty="0">
                <a:solidFill>
                  <a:srgbClr val="4B4B4B"/>
                </a:solidFill>
              </a:rPr>
              <a:t> </a:t>
            </a:r>
            <a:r>
              <a:rPr lang="en-US" altLang="es-MX" dirty="0" err="1">
                <a:solidFill>
                  <a:srgbClr val="4B4B4B"/>
                </a:solidFill>
              </a:rPr>
              <a:t>docente</a:t>
            </a:r>
            <a:r>
              <a:rPr lang="en-US" altLang="es-MX" dirty="0">
                <a:solidFill>
                  <a:srgbClr val="4B4B4B"/>
                </a:solidFill>
              </a:rPr>
              <a:t> a </a:t>
            </a:r>
            <a:r>
              <a:rPr lang="en-US" altLang="es-MX" dirty="0" err="1">
                <a:solidFill>
                  <a:srgbClr val="4B4B4B"/>
                </a:solidFill>
              </a:rPr>
              <a:t>través</a:t>
            </a:r>
            <a:r>
              <a:rPr lang="en-US" altLang="es-MX" dirty="0">
                <a:solidFill>
                  <a:srgbClr val="4B4B4B"/>
                </a:solidFill>
              </a:rPr>
              <a:t> del </a:t>
            </a:r>
            <a:r>
              <a:rPr lang="en-US" altLang="es-MX" dirty="0" err="1">
                <a:solidFill>
                  <a:srgbClr val="4B4B4B"/>
                </a:solidFill>
              </a:rPr>
              <a:t>análisis</a:t>
            </a:r>
            <a:r>
              <a:rPr lang="en-US" altLang="es-MX" dirty="0">
                <a:solidFill>
                  <a:srgbClr val="4B4B4B"/>
                </a:solidFill>
              </a:rPr>
              <a:t> y </a:t>
            </a:r>
            <a:r>
              <a:rPr lang="en-US" altLang="es-MX" dirty="0" err="1">
                <a:solidFill>
                  <a:srgbClr val="4B4B4B"/>
                </a:solidFill>
              </a:rPr>
              <a:t>entendimiento</a:t>
            </a:r>
            <a:r>
              <a:rPr lang="en-US" altLang="es-MX" dirty="0">
                <a:solidFill>
                  <a:srgbClr val="4B4B4B"/>
                </a:solidFill>
              </a:rPr>
              <a:t> de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diversas</a:t>
            </a:r>
            <a:r>
              <a:rPr lang="en-US" altLang="es-MX" dirty="0">
                <a:solidFill>
                  <a:srgbClr val="4B4B4B"/>
                </a:solidFill>
              </a:rPr>
              <a:t> </a:t>
            </a:r>
            <a:r>
              <a:rPr lang="en-US" altLang="es-MX" dirty="0" err="1">
                <a:solidFill>
                  <a:srgbClr val="4B4B4B"/>
                </a:solidFill>
              </a:rPr>
              <a:t>teorías</a:t>
            </a:r>
            <a:r>
              <a:rPr lang="en-US" altLang="es-MX" dirty="0">
                <a:solidFill>
                  <a:srgbClr val="4B4B4B"/>
                </a:solidFill>
              </a:rPr>
              <a:t> </a:t>
            </a:r>
            <a:r>
              <a:rPr lang="en-US" altLang="es-MX" dirty="0" err="1">
                <a:solidFill>
                  <a:srgbClr val="4B4B4B"/>
                </a:solidFill>
              </a:rPr>
              <a:t>psicológicas</a:t>
            </a:r>
            <a:r>
              <a:rPr lang="en-US" altLang="es-MX" dirty="0">
                <a:solidFill>
                  <a:srgbClr val="4B4B4B"/>
                </a:solidFill>
              </a:rPr>
              <a:t> </a:t>
            </a:r>
            <a:r>
              <a:rPr lang="en-US" altLang="es-MX" dirty="0" err="1">
                <a:solidFill>
                  <a:srgbClr val="4B4B4B"/>
                </a:solidFill>
              </a:rPr>
              <a:t>que</a:t>
            </a:r>
            <a:r>
              <a:rPr lang="en-US" altLang="es-MX" dirty="0">
                <a:solidFill>
                  <a:srgbClr val="4B4B4B"/>
                </a:solidFill>
              </a:rPr>
              <a:t> </a:t>
            </a:r>
            <a:r>
              <a:rPr lang="en-US" altLang="es-MX" dirty="0" err="1">
                <a:solidFill>
                  <a:srgbClr val="4B4B4B"/>
                </a:solidFill>
              </a:rPr>
              <a:t>examinan</a:t>
            </a:r>
            <a:r>
              <a:rPr lang="en-US" altLang="es-MX" dirty="0">
                <a:solidFill>
                  <a:srgbClr val="4B4B4B"/>
                </a:solidFill>
              </a:rPr>
              <a:t> el </a:t>
            </a:r>
            <a:r>
              <a:rPr lang="en-US" altLang="es-MX" dirty="0" err="1">
                <a:solidFill>
                  <a:srgbClr val="4B4B4B"/>
                </a:solidFill>
              </a:rPr>
              <a:t>aprendizaje</a:t>
            </a:r>
            <a:r>
              <a:rPr lang="en-US" altLang="es-MX" dirty="0">
                <a:solidFill>
                  <a:srgbClr val="4B4B4B"/>
                </a:solidFill>
              </a:rPr>
              <a:t>, de la </a:t>
            </a:r>
            <a:r>
              <a:rPr lang="en-US" altLang="es-MX" dirty="0" err="1">
                <a:solidFill>
                  <a:srgbClr val="4B4B4B"/>
                </a:solidFill>
              </a:rPr>
              <a:t>comprensión</a:t>
            </a:r>
            <a:r>
              <a:rPr lang="en-US" altLang="es-MX" dirty="0">
                <a:solidFill>
                  <a:srgbClr val="4B4B4B"/>
                </a:solidFill>
              </a:rPr>
              <a:t> de los </a:t>
            </a:r>
            <a:r>
              <a:rPr lang="en-US" altLang="es-MX" dirty="0" err="1">
                <a:solidFill>
                  <a:srgbClr val="4B4B4B"/>
                </a:solidFill>
              </a:rPr>
              <a:t>modelos</a:t>
            </a:r>
            <a:r>
              <a:rPr lang="en-US" altLang="es-MX" dirty="0">
                <a:solidFill>
                  <a:srgbClr val="4B4B4B"/>
                </a:solidFill>
              </a:rPr>
              <a:t> </a:t>
            </a:r>
            <a:r>
              <a:rPr lang="en-US" altLang="es-MX" dirty="0" err="1">
                <a:solidFill>
                  <a:srgbClr val="4B4B4B"/>
                </a:solidFill>
              </a:rPr>
              <a:t>explicativos</a:t>
            </a:r>
            <a:r>
              <a:rPr lang="en-US" altLang="es-MX" dirty="0">
                <a:solidFill>
                  <a:srgbClr val="4B4B4B"/>
                </a:solidFill>
              </a:rPr>
              <a:t> </a:t>
            </a:r>
            <a:r>
              <a:rPr lang="en-US" altLang="es-MX" dirty="0" err="1">
                <a:solidFill>
                  <a:srgbClr val="4B4B4B"/>
                </a:solidFill>
              </a:rPr>
              <a:t>derivados</a:t>
            </a:r>
            <a:r>
              <a:rPr lang="en-US" altLang="es-MX" dirty="0">
                <a:solidFill>
                  <a:srgbClr val="4B4B4B"/>
                </a:solidFill>
              </a:rPr>
              <a:t> de </a:t>
            </a:r>
            <a:r>
              <a:rPr lang="en-US" altLang="es-MX" dirty="0" err="1">
                <a:solidFill>
                  <a:srgbClr val="4B4B4B"/>
                </a:solidFill>
              </a:rPr>
              <a:t>éstas</a:t>
            </a:r>
            <a:r>
              <a:rPr lang="en-US" altLang="es-MX" dirty="0">
                <a:solidFill>
                  <a:srgbClr val="4B4B4B"/>
                </a:solidFill>
              </a:rPr>
              <a:t>, </a:t>
            </a:r>
            <a:r>
              <a:rPr lang="en-US" altLang="es-MX" dirty="0" err="1">
                <a:solidFill>
                  <a:srgbClr val="4B4B4B"/>
                </a:solidFill>
              </a:rPr>
              <a:t>sus</a:t>
            </a:r>
            <a:r>
              <a:rPr lang="en-US" altLang="es-MX" dirty="0">
                <a:solidFill>
                  <a:srgbClr val="4B4B4B"/>
                </a:solidFill>
              </a:rPr>
              <a:t> </a:t>
            </a:r>
            <a:r>
              <a:rPr lang="en-US" altLang="es-MX" dirty="0" err="1">
                <a:solidFill>
                  <a:srgbClr val="4B4B4B"/>
                </a:solidFill>
              </a:rPr>
              <a:t>constructos</a:t>
            </a:r>
            <a:r>
              <a:rPr lang="en-US" altLang="es-MX" dirty="0">
                <a:solidFill>
                  <a:srgbClr val="4B4B4B"/>
                </a:solidFill>
              </a:rPr>
              <a:t> clave y </a:t>
            </a:r>
            <a:r>
              <a:rPr lang="en-US" altLang="es-MX" dirty="0" err="1">
                <a:solidFill>
                  <a:srgbClr val="4B4B4B"/>
                </a:solidFill>
              </a:rPr>
              <a:t>métodos</a:t>
            </a:r>
            <a:r>
              <a:rPr lang="en-US" altLang="es-MX" dirty="0">
                <a:solidFill>
                  <a:srgbClr val="4B4B4B"/>
                </a:solidFill>
              </a:rPr>
              <a:t> de </a:t>
            </a:r>
            <a:r>
              <a:rPr lang="en-US" altLang="es-MX" dirty="0" err="1">
                <a:solidFill>
                  <a:srgbClr val="4B4B4B"/>
                </a:solidFill>
              </a:rPr>
              <a:t>indagación</a:t>
            </a:r>
            <a:r>
              <a:rPr lang="en-US" altLang="es-MX" dirty="0">
                <a:solidFill>
                  <a:srgbClr val="4B4B4B"/>
                </a:solidFill>
              </a:rPr>
              <a:t>, y </a:t>
            </a:r>
            <a:r>
              <a:rPr lang="en-US" altLang="es-MX" dirty="0" err="1">
                <a:solidFill>
                  <a:srgbClr val="4B4B4B"/>
                </a:solidFill>
              </a:rPr>
              <a:t>sus</a:t>
            </a:r>
            <a:r>
              <a:rPr lang="en-US" altLang="es-MX" dirty="0">
                <a:solidFill>
                  <a:srgbClr val="4B4B4B"/>
                </a:solidFill>
              </a:rPr>
              <a:t> </a:t>
            </a:r>
            <a:r>
              <a:rPr lang="en-US" altLang="es-MX" dirty="0" err="1">
                <a:solidFill>
                  <a:srgbClr val="4B4B4B"/>
                </a:solidFill>
              </a:rPr>
              <a:t>implicaciones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la </a:t>
            </a:r>
            <a:r>
              <a:rPr lang="en-US" altLang="es-MX" dirty="0" err="1">
                <a:solidFill>
                  <a:srgbClr val="4B4B4B"/>
                </a:solidFill>
              </a:rPr>
              <a:t>proyección</a:t>
            </a:r>
            <a:r>
              <a:rPr lang="en-US" altLang="es-MX" dirty="0">
                <a:solidFill>
                  <a:srgbClr val="4B4B4B"/>
                </a:solidFill>
              </a:rPr>
              <a:t> cultural de la </a:t>
            </a:r>
            <a:r>
              <a:rPr lang="en-US" altLang="es-MX" dirty="0" err="1">
                <a:solidFill>
                  <a:srgbClr val="4B4B4B"/>
                </a:solidFill>
              </a:rPr>
              <a:t>escuela</a:t>
            </a:r>
            <a:r>
              <a:rPr lang="en-US" altLang="es-MX" dirty="0">
                <a:solidFill>
                  <a:srgbClr val="4B4B4B"/>
                </a:solidFill>
              </a:rPr>
              <a:t> y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prácticas</a:t>
            </a:r>
            <a:r>
              <a:rPr lang="en-US" altLang="es-MX" dirty="0">
                <a:solidFill>
                  <a:srgbClr val="4B4B4B"/>
                </a:solidFill>
              </a:rPr>
              <a:t> </a:t>
            </a:r>
            <a:r>
              <a:rPr lang="en-US" altLang="es-MX" dirty="0" err="1">
                <a:solidFill>
                  <a:srgbClr val="4B4B4B"/>
                </a:solidFill>
              </a:rPr>
              <a:t>pedagógicas</a:t>
            </a:r>
            <a:r>
              <a:rPr lang="en-US" altLang="es-MX" dirty="0">
                <a:solidFill>
                  <a:srgbClr val="4B4B4B"/>
                </a:solidFill>
              </a:rPr>
              <a:t>.</a:t>
            </a:r>
          </a:p>
          <a:p>
            <a:pPr lvl="2" algn="just" eaLnBrk="0" hangingPunct="0">
              <a:lnSpc>
                <a:spcPct val="140000"/>
              </a:lnSpc>
              <a:buFontTx/>
              <a:buChar char="•"/>
            </a:pPr>
            <a:endParaRPr lang="en-US" altLang="es-MX" dirty="0">
              <a:solidFill>
                <a:srgbClr val="4B4B4B"/>
              </a:solidFill>
            </a:endParaRPr>
          </a:p>
        </p:txBody>
      </p:sp>
      <p:sp>
        <p:nvSpPr>
          <p:cNvPr id="5" name="4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274900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00" y="404664"/>
            <a:ext cx="8255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3"/>
          <p:cNvSpPr>
            <a:spLocks noChangeArrowheads="1"/>
          </p:cNvSpPr>
          <p:nvPr/>
        </p:nvSpPr>
        <p:spPr bwMode="auto">
          <a:xfrm>
            <a:off x="-457200" y="1556792"/>
            <a:ext cx="9220200" cy="3827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spcAft>
                <a:spcPts val="1300"/>
              </a:spcAft>
            </a:pPr>
            <a:r>
              <a:rPr lang="en-US" altLang="es-MX" dirty="0">
                <a:solidFill>
                  <a:srgbClr val="4B4B4B"/>
                </a:solidFill>
              </a:rPr>
              <a:t>           </a:t>
            </a:r>
            <a:r>
              <a:rPr lang="en-US" altLang="es-MX" dirty="0" err="1">
                <a:solidFill>
                  <a:srgbClr val="4B4B4B"/>
                </a:solidFill>
              </a:rPr>
              <a:t>Promover</a:t>
            </a:r>
            <a:r>
              <a:rPr lang="en-US" altLang="es-MX" dirty="0">
                <a:solidFill>
                  <a:srgbClr val="4B4B4B"/>
                </a:solidFill>
              </a:rPr>
              <a:t> </a:t>
            </a:r>
            <a:r>
              <a:rPr lang="en-US" altLang="es-MX" dirty="0" err="1">
                <a:solidFill>
                  <a:srgbClr val="4B4B4B"/>
                </a:solidFill>
              </a:rPr>
              <a:t>en</a:t>
            </a:r>
            <a:r>
              <a:rPr lang="en-US" altLang="es-MX" dirty="0">
                <a:solidFill>
                  <a:srgbClr val="4B4B4B"/>
                </a:solidFill>
              </a:rPr>
              <a:t> el </a:t>
            </a:r>
            <a:r>
              <a:rPr lang="en-US" altLang="es-MX" dirty="0" err="1">
                <a:solidFill>
                  <a:srgbClr val="4B4B4B"/>
                </a:solidFill>
              </a:rPr>
              <a:t>estudiante</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siguientes</a:t>
            </a:r>
            <a:r>
              <a:rPr lang="en-US" altLang="es-MX" dirty="0">
                <a:solidFill>
                  <a:srgbClr val="4B4B4B"/>
                </a:solidFill>
              </a:rPr>
              <a:t> </a:t>
            </a:r>
            <a:r>
              <a:rPr lang="en-US" altLang="es-MX" dirty="0" err="1">
                <a:solidFill>
                  <a:srgbClr val="4B4B4B"/>
                </a:solidFill>
              </a:rPr>
              <a:t>capacidades</a:t>
            </a:r>
            <a:r>
              <a:rPr lang="en-US" altLang="es-MX" dirty="0">
                <a:solidFill>
                  <a:srgbClr val="4B4B4B"/>
                </a:solidFill>
              </a:rPr>
              <a:t> y </a:t>
            </a:r>
            <a:r>
              <a:rPr lang="en-US" altLang="es-MX" dirty="0" err="1">
                <a:solidFill>
                  <a:srgbClr val="4B4B4B"/>
                </a:solidFill>
              </a:rPr>
              <a:t>actitudes</a:t>
            </a:r>
            <a:r>
              <a:rPr lang="en-US" altLang="es-MX" dirty="0">
                <a:solidFill>
                  <a:srgbClr val="4B4B4B"/>
                </a:solidFill>
              </a:rPr>
              <a:t>:</a:t>
            </a:r>
          </a:p>
          <a:p>
            <a:pPr lvl="2" algn="just" eaLnBrk="0" hangingPunct="0">
              <a:buFontTx/>
              <a:buChar char="•"/>
            </a:pPr>
            <a:endParaRPr lang="en-US" altLang="es-MX" dirty="0">
              <a:solidFill>
                <a:srgbClr val="4B4B4B"/>
              </a:solidFill>
            </a:endParaRPr>
          </a:p>
          <a:p>
            <a:pPr lvl="2" algn="just" eaLnBrk="0" hangingPunct="0">
              <a:buFontTx/>
              <a:buChar char="•"/>
            </a:pPr>
            <a:endParaRPr lang="en-US" altLang="es-MX" dirty="0">
              <a:solidFill>
                <a:srgbClr val="4B4B4B"/>
              </a:solidFill>
            </a:endParaRPr>
          </a:p>
          <a:p>
            <a:pPr lvl="2" algn="just" eaLnBrk="0" hangingPunct="0"/>
            <a:r>
              <a:rPr lang="en-US" altLang="es-MX" dirty="0">
                <a:solidFill>
                  <a:srgbClr val="4B4B4B"/>
                </a:solidFill>
              </a:rPr>
              <a:t>P5. </a:t>
            </a:r>
            <a:r>
              <a:rPr lang="en-US" altLang="es-MX" dirty="0" err="1">
                <a:solidFill>
                  <a:srgbClr val="4B4B4B"/>
                </a:solidFill>
              </a:rPr>
              <a:t>Analizar</a:t>
            </a:r>
            <a:r>
              <a:rPr lang="en-US" altLang="es-MX" dirty="0">
                <a:solidFill>
                  <a:srgbClr val="4B4B4B"/>
                </a:solidFill>
              </a:rPr>
              <a:t> </a:t>
            </a:r>
            <a:r>
              <a:rPr lang="en-US" altLang="es-MX" dirty="0" err="1">
                <a:solidFill>
                  <a:srgbClr val="4B4B4B"/>
                </a:solidFill>
              </a:rPr>
              <a:t>críticamente</a:t>
            </a:r>
            <a:r>
              <a:rPr lang="en-US" altLang="es-MX" dirty="0">
                <a:solidFill>
                  <a:srgbClr val="4B4B4B"/>
                </a:solidFill>
              </a:rPr>
              <a:t> el </a:t>
            </a:r>
            <a:r>
              <a:rPr lang="en-US" altLang="es-MX" dirty="0" err="1">
                <a:solidFill>
                  <a:srgbClr val="4B4B4B"/>
                </a:solidFill>
              </a:rPr>
              <a:t>sustento</a:t>
            </a:r>
            <a:r>
              <a:rPr lang="en-US" altLang="es-MX" dirty="0">
                <a:solidFill>
                  <a:srgbClr val="4B4B4B"/>
                </a:solidFill>
              </a:rPr>
              <a:t> </a:t>
            </a:r>
            <a:r>
              <a:rPr lang="en-US" altLang="es-MX" dirty="0" err="1">
                <a:solidFill>
                  <a:srgbClr val="4B4B4B"/>
                </a:solidFill>
              </a:rPr>
              <a:t>teórico</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torno</a:t>
            </a:r>
            <a:r>
              <a:rPr lang="en-US" altLang="es-MX" dirty="0">
                <a:solidFill>
                  <a:srgbClr val="4B4B4B"/>
                </a:solidFill>
              </a:rPr>
              <a:t> al </a:t>
            </a:r>
            <a:r>
              <a:rPr lang="en-US" altLang="es-MX" dirty="0" err="1">
                <a:solidFill>
                  <a:srgbClr val="4B4B4B"/>
                </a:solidFill>
              </a:rPr>
              <a:t>aprendizaje</a:t>
            </a:r>
            <a:r>
              <a:rPr lang="en-US" altLang="es-MX" dirty="0">
                <a:solidFill>
                  <a:srgbClr val="4B4B4B"/>
                </a:solidFill>
              </a:rPr>
              <a:t> </a:t>
            </a:r>
            <a:r>
              <a:rPr lang="en-US" altLang="es-MX" dirty="0" err="1">
                <a:solidFill>
                  <a:srgbClr val="4B4B4B"/>
                </a:solidFill>
              </a:rPr>
              <a:t>que</a:t>
            </a:r>
            <a:r>
              <a:rPr lang="en-US" altLang="es-MX" dirty="0">
                <a:solidFill>
                  <a:srgbClr val="4B4B4B"/>
                </a:solidFill>
              </a:rPr>
              <a:t> </a:t>
            </a:r>
            <a:r>
              <a:rPr lang="en-US" altLang="es-MX" dirty="0" err="1">
                <a:solidFill>
                  <a:srgbClr val="4B4B4B"/>
                </a:solidFill>
              </a:rPr>
              <a:t>tiene</a:t>
            </a:r>
            <a:r>
              <a:rPr lang="en-US" altLang="es-MX" dirty="0">
                <a:solidFill>
                  <a:srgbClr val="4B4B4B"/>
                </a:solidFill>
              </a:rPr>
              <a:t> </a:t>
            </a:r>
            <a:r>
              <a:rPr lang="en-US" altLang="es-MX" dirty="0" err="1">
                <a:solidFill>
                  <a:srgbClr val="4B4B4B"/>
                </a:solidFill>
              </a:rPr>
              <a:t>como</a:t>
            </a:r>
            <a:r>
              <a:rPr lang="en-US" altLang="es-MX" dirty="0">
                <a:solidFill>
                  <a:srgbClr val="4B4B4B"/>
                </a:solidFill>
              </a:rPr>
              <a:t> base a los </a:t>
            </a:r>
            <a:r>
              <a:rPr lang="en-US" altLang="es-MX" dirty="0" err="1">
                <a:solidFill>
                  <a:srgbClr val="4B4B4B"/>
                </a:solidFill>
              </a:rPr>
              <a:t>enfoques</a:t>
            </a:r>
            <a:r>
              <a:rPr lang="en-US" altLang="es-MX" dirty="0">
                <a:solidFill>
                  <a:srgbClr val="4B4B4B"/>
                </a:solidFill>
              </a:rPr>
              <a:t> </a:t>
            </a:r>
            <a:r>
              <a:rPr lang="en-US" altLang="es-MX" dirty="0" err="1">
                <a:solidFill>
                  <a:srgbClr val="4B4B4B"/>
                </a:solidFill>
              </a:rPr>
              <a:t>psicoeducativos</a:t>
            </a:r>
            <a:r>
              <a:rPr lang="en-US" altLang="es-MX" dirty="0">
                <a:solidFill>
                  <a:srgbClr val="4B4B4B"/>
                </a:solidFill>
              </a:rPr>
              <a:t> </a:t>
            </a:r>
            <a:r>
              <a:rPr lang="en-US" altLang="es-MX" dirty="0" err="1">
                <a:solidFill>
                  <a:srgbClr val="4B4B4B"/>
                </a:solidFill>
              </a:rPr>
              <a:t>que</a:t>
            </a:r>
            <a:r>
              <a:rPr lang="en-US" altLang="es-MX" dirty="0">
                <a:solidFill>
                  <a:srgbClr val="4B4B4B"/>
                </a:solidFill>
              </a:rPr>
              <a:t> se </a:t>
            </a:r>
            <a:r>
              <a:rPr lang="en-US" altLang="es-MX" dirty="0" err="1">
                <a:solidFill>
                  <a:srgbClr val="4B4B4B"/>
                </a:solidFill>
              </a:rPr>
              <a:t>han</a:t>
            </a:r>
            <a:r>
              <a:rPr lang="en-US" altLang="es-MX" dirty="0">
                <a:solidFill>
                  <a:srgbClr val="4B4B4B"/>
                </a:solidFill>
              </a:rPr>
              <a:t> </a:t>
            </a:r>
            <a:r>
              <a:rPr lang="en-US" altLang="es-MX" dirty="0" err="1">
                <a:solidFill>
                  <a:srgbClr val="4B4B4B"/>
                </a:solidFill>
              </a:rPr>
              <a:t>incorporado</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las</a:t>
            </a:r>
            <a:r>
              <a:rPr lang="en-US" altLang="es-MX" dirty="0">
                <a:solidFill>
                  <a:srgbClr val="4B4B4B"/>
                </a:solidFill>
              </a:rPr>
              <a:t> </a:t>
            </a:r>
            <a:r>
              <a:rPr lang="en-US" altLang="es-MX" dirty="0" err="1">
                <a:solidFill>
                  <a:srgbClr val="4B4B4B"/>
                </a:solidFill>
              </a:rPr>
              <a:t>reformas</a:t>
            </a:r>
            <a:r>
              <a:rPr lang="en-US" altLang="es-MX" dirty="0">
                <a:solidFill>
                  <a:srgbClr val="4B4B4B"/>
                </a:solidFill>
              </a:rPr>
              <a:t> </a:t>
            </a:r>
            <a:r>
              <a:rPr lang="en-US" altLang="es-MX" dirty="0" err="1">
                <a:solidFill>
                  <a:srgbClr val="4B4B4B"/>
                </a:solidFill>
              </a:rPr>
              <a:t>curriculares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la </a:t>
            </a:r>
            <a:r>
              <a:rPr lang="en-US" altLang="es-MX" dirty="0" err="1">
                <a:solidFill>
                  <a:srgbClr val="4B4B4B"/>
                </a:solidFill>
              </a:rPr>
              <a:t>educación</a:t>
            </a:r>
            <a:r>
              <a:rPr lang="en-US" altLang="es-MX" dirty="0">
                <a:solidFill>
                  <a:srgbClr val="4B4B4B"/>
                </a:solidFill>
              </a:rPr>
              <a:t> </a:t>
            </a:r>
            <a:r>
              <a:rPr lang="en-US" altLang="es-MX" dirty="0" err="1">
                <a:solidFill>
                  <a:srgbClr val="4B4B4B"/>
                </a:solidFill>
              </a:rPr>
              <a:t>básica</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nuestro</a:t>
            </a:r>
            <a:r>
              <a:rPr lang="en-US" altLang="es-MX" dirty="0">
                <a:solidFill>
                  <a:srgbClr val="4B4B4B"/>
                </a:solidFill>
              </a:rPr>
              <a:t> </a:t>
            </a:r>
            <a:r>
              <a:rPr lang="en-US" altLang="es-MX" dirty="0" err="1">
                <a:solidFill>
                  <a:srgbClr val="4B4B4B"/>
                </a:solidFill>
              </a:rPr>
              <a:t>país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los </a:t>
            </a:r>
            <a:r>
              <a:rPr lang="en-US" altLang="es-MX" dirty="0" err="1">
                <a:solidFill>
                  <a:srgbClr val="4B4B4B"/>
                </a:solidFill>
              </a:rPr>
              <a:t>últimos</a:t>
            </a:r>
            <a:r>
              <a:rPr lang="en-US" altLang="es-MX" dirty="0">
                <a:solidFill>
                  <a:srgbClr val="4B4B4B"/>
                </a:solidFill>
              </a:rPr>
              <a:t> </a:t>
            </a:r>
            <a:r>
              <a:rPr lang="en-US" altLang="es-MX" dirty="0" err="1">
                <a:solidFill>
                  <a:srgbClr val="4B4B4B"/>
                </a:solidFill>
              </a:rPr>
              <a:t>años</a:t>
            </a:r>
            <a:r>
              <a:rPr lang="en-US" altLang="es-MX" dirty="0">
                <a:solidFill>
                  <a:srgbClr val="4B4B4B"/>
                </a:solidFill>
              </a:rPr>
              <a:t>.</a:t>
            </a:r>
          </a:p>
          <a:p>
            <a:pPr lvl="2" algn="just" eaLnBrk="0" hangingPunct="0">
              <a:buFontTx/>
              <a:buChar char="•"/>
            </a:pPr>
            <a:endParaRPr lang="en-US" altLang="es-MX" dirty="0">
              <a:solidFill>
                <a:srgbClr val="4B4B4B"/>
              </a:solidFill>
            </a:endParaRPr>
          </a:p>
          <a:p>
            <a:pPr lvl="2" algn="just" eaLnBrk="0" hangingPunct="0"/>
            <a:r>
              <a:rPr lang="en-US" altLang="es-MX" dirty="0">
                <a:solidFill>
                  <a:srgbClr val="4B4B4B"/>
                </a:solidFill>
              </a:rPr>
              <a:t>P6. </a:t>
            </a:r>
            <a:r>
              <a:rPr lang="en-US" altLang="es-MX" dirty="0" err="1">
                <a:solidFill>
                  <a:srgbClr val="4B4B4B"/>
                </a:solidFill>
              </a:rPr>
              <a:t>Comprender</a:t>
            </a:r>
            <a:r>
              <a:rPr lang="en-US" altLang="es-MX" dirty="0">
                <a:solidFill>
                  <a:srgbClr val="4B4B4B"/>
                </a:solidFill>
              </a:rPr>
              <a:t> los </a:t>
            </a:r>
            <a:r>
              <a:rPr lang="en-US" altLang="es-MX" dirty="0" err="1">
                <a:solidFill>
                  <a:srgbClr val="4B4B4B"/>
                </a:solidFill>
              </a:rPr>
              <a:t>procesos</a:t>
            </a:r>
            <a:r>
              <a:rPr lang="en-US" altLang="es-MX" dirty="0">
                <a:solidFill>
                  <a:srgbClr val="4B4B4B"/>
                </a:solidFill>
              </a:rPr>
              <a:t> de </a:t>
            </a:r>
            <a:r>
              <a:rPr lang="en-US" altLang="es-MX" dirty="0" err="1">
                <a:solidFill>
                  <a:srgbClr val="4B4B4B"/>
                </a:solidFill>
              </a:rPr>
              <a:t>intervención</a:t>
            </a:r>
            <a:r>
              <a:rPr lang="en-US" altLang="es-MX" dirty="0">
                <a:solidFill>
                  <a:srgbClr val="4B4B4B"/>
                </a:solidFill>
              </a:rPr>
              <a:t> del </a:t>
            </a:r>
            <a:r>
              <a:rPr lang="en-US" altLang="es-MX" dirty="0" err="1">
                <a:solidFill>
                  <a:srgbClr val="4B4B4B"/>
                </a:solidFill>
              </a:rPr>
              <a:t>docente</a:t>
            </a:r>
            <a:r>
              <a:rPr lang="en-US" altLang="es-MX" dirty="0">
                <a:solidFill>
                  <a:srgbClr val="4B4B4B"/>
                </a:solidFill>
              </a:rPr>
              <a:t> para </a:t>
            </a:r>
            <a:r>
              <a:rPr lang="en-US" altLang="es-MX" dirty="0" err="1">
                <a:solidFill>
                  <a:srgbClr val="4B4B4B"/>
                </a:solidFill>
              </a:rPr>
              <a:t>promover</a:t>
            </a:r>
            <a:r>
              <a:rPr lang="en-US" altLang="es-MX" dirty="0">
                <a:solidFill>
                  <a:srgbClr val="4B4B4B"/>
                </a:solidFill>
              </a:rPr>
              <a:t> el </a:t>
            </a:r>
            <a:r>
              <a:rPr lang="en-US" altLang="es-MX" dirty="0" err="1">
                <a:solidFill>
                  <a:srgbClr val="4B4B4B"/>
                </a:solidFill>
              </a:rPr>
              <a:t>aprendizaje</a:t>
            </a:r>
            <a:r>
              <a:rPr lang="en-US" altLang="es-MX" dirty="0">
                <a:solidFill>
                  <a:srgbClr val="4B4B4B"/>
                </a:solidFill>
              </a:rPr>
              <a:t> </a:t>
            </a:r>
            <a:r>
              <a:rPr lang="en-US" altLang="es-MX" dirty="0" err="1">
                <a:solidFill>
                  <a:srgbClr val="4B4B4B"/>
                </a:solidFill>
              </a:rPr>
              <a:t>estratégico</a:t>
            </a:r>
            <a:r>
              <a:rPr lang="en-US" altLang="es-MX" dirty="0">
                <a:solidFill>
                  <a:srgbClr val="4B4B4B"/>
                </a:solidFill>
              </a:rPr>
              <a:t> de </a:t>
            </a:r>
            <a:r>
              <a:rPr lang="en-US" altLang="es-MX" dirty="0" err="1">
                <a:solidFill>
                  <a:srgbClr val="4B4B4B"/>
                </a:solidFill>
              </a:rPr>
              <a:t>sus</a:t>
            </a:r>
            <a:r>
              <a:rPr lang="en-US" altLang="es-MX" dirty="0">
                <a:solidFill>
                  <a:srgbClr val="4B4B4B"/>
                </a:solidFill>
              </a:rPr>
              <a:t> </a:t>
            </a:r>
            <a:r>
              <a:rPr lang="en-US" altLang="es-MX" dirty="0" err="1">
                <a:solidFill>
                  <a:srgbClr val="4B4B4B"/>
                </a:solidFill>
              </a:rPr>
              <a:t>alumnos</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contextos</a:t>
            </a:r>
            <a:r>
              <a:rPr lang="en-US" altLang="es-MX" dirty="0">
                <a:solidFill>
                  <a:srgbClr val="4B4B4B"/>
                </a:solidFill>
              </a:rPr>
              <a:t> </a:t>
            </a:r>
            <a:r>
              <a:rPr lang="en-US" altLang="es-MX" dirty="0" err="1">
                <a:solidFill>
                  <a:srgbClr val="4B4B4B"/>
                </a:solidFill>
              </a:rPr>
              <a:t>específicos</a:t>
            </a:r>
            <a:r>
              <a:rPr lang="en-US" altLang="es-MX" dirty="0">
                <a:solidFill>
                  <a:srgbClr val="4B4B4B"/>
                </a:solidFill>
              </a:rPr>
              <a:t> y a </a:t>
            </a:r>
            <a:r>
              <a:rPr lang="en-US" altLang="es-MX" dirty="0" err="1">
                <a:solidFill>
                  <a:srgbClr val="4B4B4B"/>
                </a:solidFill>
              </a:rPr>
              <a:t>partir</a:t>
            </a:r>
            <a:r>
              <a:rPr lang="en-US" altLang="es-MX" dirty="0">
                <a:solidFill>
                  <a:srgbClr val="4B4B4B"/>
                </a:solidFill>
              </a:rPr>
              <a:t> de </a:t>
            </a:r>
            <a:r>
              <a:rPr lang="en-US" altLang="es-MX" dirty="0" err="1">
                <a:solidFill>
                  <a:srgbClr val="4B4B4B"/>
                </a:solidFill>
              </a:rPr>
              <a:t>ellos</a:t>
            </a:r>
            <a:r>
              <a:rPr lang="en-US" altLang="es-MX" dirty="0">
                <a:solidFill>
                  <a:srgbClr val="4B4B4B"/>
                </a:solidFill>
              </a:rPr>
              <a:t>, </a:t>
            </a:r>
            <a:r>
              <a:rPr lang="en-US" altLang="es-MX" dirty="0" err="1">
                <a:solidFill>
                  <a:srgbClr val="4B4B4B"/>
                </a:solidFill>
              </a:rPr>
              <a:t>conducir</a:t>
            </a:r>
            <a:r>
              <a:rPr lang="en-US" altLang="es-MX" dirty="0">
                <a:solidFill>
                  <a:srgbClr val="4B4B4B"/>
                </a:solidFill>
              </a:rPr>
              <a:t> el </a:t>
            </a:r>
            <a:r>
              <a:rPr lang="en-US" altLang="es-MX" dirty="0" err="1">
                <a:solidFill>
                  <a:srgbClr val="4B4B4B"/>
                </a:solidFill>
              </a:rPr>
              <a:t>análisis</a:t>
            </a:r>
            <a:r>
              <a:rPr lang="en-US" altLang="es-MX" dirty="0">
                <a:solidFill>
                  <a:srgbClr val="4B4B4B"/>
                </a:solidFill>
              </a:rPr>
              <a:t> y </a:t>
            </a:r>
            <a:r>
              <a:rPr lang="en-US" altLang="es-MX" dirty="0" err="1">
                <a:solidFill>
                  <a:srgbClr val="4B4B4B"/>
                </a:solidFill>
              </a:rPr>
              <a:t>propuesta</a:t>
            </a:r>
            <a:r>
              <a:rPr lang="en-US" altLang="es-MX" dirty="0">
                <a:solidFill>
                  <a:srgbClr val="4B4B4B"/>
                </a:solidFill>
              </a:rPr>
              <a:t> de </a:t>
            </a:r>
            <a:r>
              <a:rPr lang="en-US" altLang="es-MX" dirty="0" err="1">
                <a:solidFill>
                  <a:srgbClr val="4B4B4B"/>
                </a:solidFill>
              </a:rPr>
              <a:t>modelos</a:t>
            </a:r>
            <a:r>
              <a:rPr lang="en-US" altLang="es-MX" dirty="0">
                <a:solidFill>
                  <a:srgbClr val="4B4B4B"/>
                </a:solidFill>
              </a:rPr>
              <a:t> de </a:t>
            </a:r>
            <a:r>
              <a:rPr lang="en-US" altLang="es-MX" dirty="0" err="1">
                <a:solidFill>
                  <a:srgbClr val="4B4B4B"/>
                </a:solidFill>
              </a:rPr>
              <a:t>intervención</a:t>
            </a:r>
            <a:r>
              <a:rPr lang="en-US" altLang="es-MX" dirty="0">
                <a:solidFill>
                  <a:srgbClr val="4B4B4B"/>
                </a:solidFill>
              </a:rPr>
              <a:t>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diversos</a:t>
            </a:r>
            <a:r>
              <a:rPr lang="en-US" altLang="es-MX" dirty="0">
                <a:solidFill>
                  <a:srgbClr val="4B4B4B"/>
                </a:solidFill>
              </a:rPr>
              <a:t> </a:t>
            </a:r>
            <a:r>
              <a:rPr lang="en-US" altLang="es-MX" dirty="0" err="1">
                <a:solidFill>
                  <a:srgbClr val="4B4B4B"/>
                </a:solidFill>
              </a:rPr>
              <a:t>ámbitos</a:t>
            </a:r>
            <a:r>
              <a:rPr lang="en-US" altLang="es-MX" dirty="0">
                <a:solidFill>
                  <a:srgbClr val="4B4B4B"/>
                </a:solidFill>
              </a:rPr>
              <a:t> </a:t>
            </a:r>
            <a:r>
              <a:rPr lang="en-US" altLang="es-MX" dirty="0" err="1">
                <a:solidFill>
                  <a:srgbClr val="4B4B4B"/>
                </a:solidFill>
              </a:rPr>
              <a:t>relacionados</a:t>
            </a:r>
            <a:r>
              <a:rPr lang="en-US" altLang="es-MX" dirty="0">
                <a:solidFill>
                  <a:srgbClr val="4B4B4B"/>
                </a:solidFill>
              </a:rPr>
              <a:t> con el </a:t>
            </a:r>
            <a:r>
              <a:rPr lang="en-US" altLang="es-MX" dirty="0" err="1">
                <a:solidFill>
                  <a:srgbClr val="4B4B4B"/>
                </a:solidFill>
              </a:rPr>
              <a:t>aprendizaje</a:t>
            </a:r>
            <a:r>
              <a:rPr lang="en-US" altLang="es-MX" dirty="0">
                <a:solidFill>
                  <a:srgbClr val="4B4B4B"/>
                </a:solidFill>
              </a:rPr>
              <a:t> escolar </a:t>
            </a:r>
            <a:r>
              <a:rPr lang="en-US" altLang="es-MX" dirty="0" err="1">
                <a:solidFill>
                  <a:srgbClr val="4B4B4B"/>
                </a:solidFill>
              </a:rPr>
              <a:t>en</a:t>
            </a:r>
            <a:r>
              <a:rPr lang="en-US" altLang="es-MX" dirty="0">
                <a:solidFill>
                  <a:srgbClr val="4B4B4B"/>
                </a:solidFill>
              </a:rPr>
              <a:t> </a:t>
            </a:r>
            <a:r>
              <a:rPr lang="en-US" altLang="es-MX" dirty="0" err="1">
                <a:solidFill>
                  <a:srgbClr val="4B4B4B"/>
                </a:solidFill>
              </a:rPr>
              <a:t>educación</a:t>
            </a:r>
            <a:r>
              <a:rPr lang="en-US" altLang="es-MX" dirty="0">
                <a:solidFill>
                  <a:srgbClr val="4B4B4B"/>
                </a:solidFill>
              </a:rPr>
              <a:t> </a:t>
            </a:r>
            <a:r>
              <a:rPr lang="en-US" altLang="es-MX" dirty="0" err="1">
                <a:solidFill>
                  <a:srgbClr val="4B4B4B"/>
                </a:solidFill>
              </a:rPr>
              <a:t>básica</a:t>
            </a:r>
            <a:r>
              <a:rPr lang="en-US" altLang="es-MX" dirty="0">
                <a:solidFill>
                  <a:srgbClr val="4B4B4B"/>
                </a:solidFill>
              </a:rPr>
              <a:t>.</a:t>
            </a:r>
            <a:endParaRPr lang="es-ES_tradnl" altLang="es-MX" dirty="0">
              <a:latin typeface="Times New Roman" pitchFamily="-128" charset="0"/>
            </a:endParaRPr>
          </a:p>
          <a:p>
            <a:pPr algn="just"/>
            <a:endParaRPr lang="en-US" altLang="es-MX" dirty="0"/>
          </a:p>
        </p:txBody>
      </p:sp>
      <p:sp>
        <p:nvSpPr>
          <p:cNvPr id="4" name="3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4142816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1524000" y="228600"/>
            <a:ext cx="6011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3200" b="1" dirty="0" err="1">
                <a:solidFill>
                  <a:srgbClr val="4B4B4B"/>
                </a:solidFill>
              </a:rPr>
              <a:t>Estructura</a:t>
            </a:r>
            <a:r>
              <a:rPr lang="en-US" altLang="es-MX" sz="3200" b="1" dirty="0">
                <a:solidFill>
                  <a:srgbClr val="4B4B4B"/>
                </a:solidFill>
              </a:rPr>
              <a:t> </a:t>
            </a:r>
            <a:r>
              <a:rPr lang="en-US" altLang="es-MX" sz="3200" b="1" dirty="0" err="1">
                <a:solidFill>
                  <a:srgbClr val="4B4B4B"/>
                </a:solidFill>
              </a:rPr>
              <a:t>did</a:t>
            </a:r>
            <a:r>
              <a:rPr lang="en-US" altLang="ja-JP" sz="3200" b="1" dirty="0" err="1">
                <a:solidFill>
                  <a:srgbClr val="4B4B4B"/>
                </a:solidFill>
                <a:ea typeface="ヒラギノ角ゴ ProN W3" pitchFamily="-128" charset="-128"/>
              </a:rPr>
              <a:t>ác</a:t>
            </a:r>
            <a:r>
              <a:rPr lang="es-MX" altLang="es-MX" sz="3200" b="1" dirty="0">
                <a:solidFill>
                  <a:srgbClr val="4B4B4B"/>
                </a:solidFill>
              </a:rPr>
              <a:t>t</a:t>
            </a:r>
            <a:r>
              <a:rPr lang="en-US" altLang="es-MX" sz="3200" b="1" dirty="0" err="1">
                <a:solidFill>
                  <a:srgbClr val="4B4B4B"/>
                </a:solidFill>
              </a:rPr>
              <a:t>ica</a:t>
            </a:r>
            <a:r>
              <a:rPr lang="en-US" altLang="es-MX" sz="3200" b="1" dirty="0">
                <a:solidFill>
                  <a:srgbClr val="4B4B4B"/>
                </a:solidFill>
              </a:rPr>
              <a:t> del </a:t>
            </a:r>
            <a:r>
              <a:rPr lang="en-US" altLang="es-MX" sz="3200" b="1" dirty="0" err="1">
                <a:solidFill>
                  <a:srgbClr val="4B4B4B"/>
                </a:solidFill>
              </a:rPr>
              <a:t>curso</a:t>
            </a:r>
            <a:endParaRPr lang="en-US" altLang="es-MX" sz="3200" b="1" dirty="0">
              <a:solidFill>
                <a:srgbClr val="4B4B4B"/>
              </a:solidFill>
            </a:endParaRPr>
          </a:p>
        </p:txBody>
      </p:sp>
      <p:sp>
        <p:nvSpPr>
          <p:cNvPr id="3" name="Rectangle 9"/>
          <p:cNvSpPr>
            <a:spLocks noChangeArrowheads="1"/>
          </p:cNvSpPr>
          <p:nvPr/>
        </p:nvSpPr>
        <p:spPr bwMode="auto">
          <a:xfrm>
            <a:off x="381000" y="914400"/>
            <a:ext cx="83058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sz="1900">
                <a:solidFill>
                  <a:srgbClr val="4B4B4B"/>
                </a:solidFill>
              </a:rPr>
              <a:t>La primera unidad </a:t>
            </a:r>
          </a:p>
          <a:p>
            <a:r>
              <a:rPr lang="en-US" altLang="es-MX" sz="1900" b="1">
                <a:solidFill>
                  <a:srgbClr val="4B4B4B"/>
                </a:solidFill>
              </a:rPr>
              <a:t>"Las concepciones docentes sobre el aprendizaje escolar”</a:t>
            </a:r>
          </a:p>
          <a:p>
            <a:pPr lvl="1" eaLnBrk="0" hangingPunct="0"/>
            <a:r>
              <a:rPr lang="en-US" altLang="es-MX" b="1">
                <a:solidFill>
                  <a:srgbClr val="4B4B4B"/>
                </a:solidFill>
              </a:rPr>
              <a:t>I.1.</a:t>
            </a:r>
            <a:r>
              <a:rPr lang="en-US" altLang="es-MX">
                <a:solidFill>
                  <a:srgbClr val="4B4B4B"/>
                </a:solidFill>
              </a:rPr>
              <a:t> ¿Qué es el aprendizaje y cómo se aprende?</a:t>
            </a:r>
          </a:p>
          <a:p>
            <a:pPr lvl="1" eaLnBrk="0" hangingPunct="0"/>
            <a:r>
              <a:rPr lang="en-US" altLang="es-MX" b="1">
                <a:solidFill>
                  <a:srgbClr val="4B4B4B"/>
                </a:solidFill>
              </a:rPr>
              <a:t>I.2.</a:t>
            </a:r>
            <a:r>
              <a:rPr lang="en-US" altLang="es-MX">
                <a:solidFill>
                  <a:srgbClr val="4B4B4B"/>
                </a:solidFill>
              </a:rPr>
              <a:t> Las concepciones de los docentes sobre el aprendizaje y sus efectos en la práctica educativa.</a:t>
            </a:r>
          </a:p>
          <a:p>
            <a:pPr lvl="1" eaLnBrk="0" hangingPunct="0"/>
            <a:r>
              <a:rPr lang="en-US" altLang="es-MX" b="1">
                <a:solidFill>
                  <a:srgbClr val="4B4B4B"/>
                </a:solidFill>
              </a:rPr>
              <a:t>I.3.</a:t>
            </a:r>
            <a:r>
              <a:rPr lang="en-US" altLang="es-MX">
                <a:solidFill>
                  <a:srgbClr val="4B4B4B"/>
                </a:solidFill>
              </a:rPr>
              <a:t> ¿Qué significa aprender en la escuela? Educabilidad y aprendizaje en contextos escolares.</a:t>
            </a:r>
          </a:p>
        </p:txBody>
      </p:sp>
      <p:sp>
        <p:nvSpPr>
          <p:cNvPr id="4" name="Rectangle 10"/>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5" name="Rectangle 11"/>
          <p:cNvSpPr>
            <a:spLocks noChangeArrowheads="1"/>
          </p:cNvSpPr>
          <p:nvPr/>
        </p:nvSpPr>
        <p:spPr bwMode="auto">
          <a:xfrm>
            <a:off x="457200" y="2741613"/>
            <a:ext cx="8229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en-US" altLang="es-MX">
              <a:solidFill>
                <a:srgbClr val="4B4B4B"/>
              </a:solidFill>
            </a:endParaRPr>
          </a:p>
          <a:p>
            <a:pPr algn="just"/>
            <a:r>
              <a:rPr lang="en-US" altLang="es-MX">
                <a:solidFill>
                  <a:srgbClr val="4B4B4B"/>
                </a:solidFill>
              </a:rPr>
              <a:t>La </a:t>
            </a:r>
            <a:r>
              <a:rPr lang="en-US" altLang="es-MX" b="1">
                <a:solidFill>
                  <a:srgbClr val="4B4B4B"/>
                </a:solidFill>
              </a:rPr>
              <a:t>segunda unidad </a:t>
            </a:r>
          </a:p>
          <a:p>
            <a:pPr algn="just"/>
            <a:r>
              <a:rPr lang="en-US" altLang="es-MX" sz="1900" b="1">
                <a:solidFill>
                  <a:srgbClr val="4B4B4B"/>
                </a:solidFill>
              </a:rPr>
              <a:t>"Aportaciones de la psicología al estudio del aprendizaje en contextos escolares"</a:t>
            </a:r>
            <a:r>
              <a:rPr lang="en-US" altLang="es-MX" b="1">
                <a:solidFill>
                  <a:srgbClr val="4B4B4B"/>
                </a:solidFill>
              </a:rPr>
              <a:t>,</a:t>
            </a:r>
            <a:endParaRPr lang="en-US" altLang="es-MX">
              <a:solidFill>
                <a:srgbClr val="4B4B4B"/>
              </a:solidFill>
            </a:endParaRPr>
          </a:p>
        </p:txBody>
      </p:sp>
      <p:sp>
        <p:nvSpPr>
          <p:cNvPr id="6" name="Rectangle 12"/>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7" name="Rectangle 13"/>
          <p:cNvSpPr>
            <a:spLocks noChangeArrowheads="1"/>
          </p:cNvSpPr>
          <p:nvPr/>
        </p:nvSpPr>
        <p:spPr bwMode="auto">
          <a:xfrm>
            <a:off x="533400" y="4572000"/>
            <a:ext cx="8153400" cy="123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tercera unidad </a:t>
            </a:r>
          </a:p>
          <a:p>
            <a:r>
              <a:rPr lang="en-US" altLang="es-MX" sz="1900" b="1">
                <a:solidFill>
                  <a:srgbClr val="4B4B4B"/>
                </a:solidFill>
              </a:rPr>
              <a:t>"Procesos de intervención psicoeducativa y acción docente para promover el aprendizaje estratégico de los alumnos en contextos escolares",</a:t>
            </a:r>
            <a:endParaRPr lang="en-US" altLang="es-MX">
              <a:solidFill>
                <a:srgbClr val="4B4B4B"/>
              </a:solidFill>
            </a:endParaRPr>
          </a:p>
        </p:txBody>
      </p:sp>
      <p:sp>
        <p:nvSpPr>
          <p:cNvPr id="8" name="7 Rectángulo"/>
          <p:cNvSpPr/>
          <p:nvPr/>
        </p:nvSpPr>
        <p:spPr>
          <a:xfrm>
            <a:off x="755576" y="6093296"/>
            <a:ext cx="792088" cy="4320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803527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0" y="228600"/>
            <a:ext cx="6011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3200" b="1">
                <a:solidFill>
                  <a:srgbClr val="4B4B4B"/>
                </a:solidFill>
              </a:rPr>
              <a:t>Estructura did</a:t>
            </a:r>
            <a:r>
              <a:rPr lang="en-US" altLang="ja-JP" sz="3200" b="1">
                <a:solidFill>
                  <a:srgbClr val="4B4B4B"/>
                </a:solidFill>
                <a:ea typeface="ヒラギノ角ゴ ProN W3" pitchFamily="-128" charset="-128"/>
              </a:rPr>
              <a:t>ác</a:t>
            </a:r>
            <a:r>
              <a:rPr lang="es-MX" altLang="es-MX" sz="3200" b="1">
                <a:solidFill>
                  <a:srgbClr val="4B4B4B"/>
                </a:solidFill>
              </a:rPr>
              <a:t>t</a:t>
            </a:r>
            <a:r>
              <a:rPr lang="en-US" altLang="es-MX" sz="3200" b="1">
                <a:solidFill>
                  <a:srgbClr val="4B4B4B"/>
                </a:solidFill>
              </a:rPr>
              <a:t>ica del curso</a:t>
            </a:r>
          </a:p>
        </p:txBody>
      </p:sp>
      <p:sp>
        <p:nvSpPr>
          <p:cNvPr id="3" name="Rectangle 4"/>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4" name="Rectangle 5"/>
          <p:cNvSpPr>
            <a:spLocks noChangeArrowheads="1"/>
          </p:cNvSpPr>
          <p:nvPr/>
        </p:nvSpPr>
        <p:spPr bwMode="auto">
          <a:xfrm>
            <a:off x="381000" y="914400"/>
            <a:ext cx="8229600" cy="558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s-MX">
                <a:solidFill>
                  <a:srgbClr val="4B4B4B"/>
                </a:solidFill>
              </a:rPr>
              <a:t>La </a:t>
            </a:r>
            <a:r>
              <a:rPr lang="en-US" altLang="es-MX" b="1">
                <a:solidFill>
                  <a:srgbClr val="4B4B4B"/>
                </a:solidFill>
              </a:rPr>
              <a:t>segunda unidad </a:t>
            </a:r>
          </a:p>
          <a:p>
            <a:pPr algn="just"/>
            <a:r>
              <a:rPr lang="en-US" altLang="es-MX" b="1">
                <a:solidFill>
                  <a:srgbClr val="4B4B4B"/>
                </a:solidFill>
              </a:rPr>
              <a:t>"Aportaciones de la psicología al estudio del aprendizaje en contextos escolares",</a:t>
            </a:r>
          </a:p>
          <a:p>
            <a:pPr algn="just" eaLnBrk="0" hangingPunct="0"/>
            <a:r>
              <a:rPr lang="en-US" altLang="es-MX" b="1">
                <a:solidFill>
                  <a:srgbClr val="4B4B4B"/>
                </a:solidFill>
              </a:rPr>
              <a:t>2.1.</a:t>
            </a:r>
            <a:r>
              <a:rPr lang="en-US" altLang="es-MX">
                <a:solidFill>
                  <a:srgbClr val="4B4B4B"/>
                </a:solidFill>
              </a:rPr>
              <a:t> Lo que sabemos del aprendizaje a través de las miradas de las teorías psicológicas.</a:t>
            </a:r>
          </a:p>
          <a:p>
            <a:pPr algn="just" eaLnBrk="0" hangingPunct="0"/>
            <a:r>
              <a:rPr lang="en-US" altLang="es-MX" b="1">
                <a:solidFill>
                  <a:srgbClr val="4B4B4B"/>
                </a:solidFill>
              </a:rPr>
              <a:t>2.1.1.</a:t>
            </a:r>
            <a:r>
              <a:rPr lang="en-US" altLang="es-MX">
                <a:solidFill>
                  <a:srgbClr val="4B4B4B"/>
                </a:solidFill>
              </a:rPr>
              <a:t> Aportaciones de la teoría y la investigación psicológica a la comprensión de los procesos de aprendizaje.</a:t>
            </a:r>
          </a:p>
          <a:p>
            <a:pPr algn="just" eaLnBrk="0" hangingPunct="0"/>
            <a:r>
              <a:rPr lang="en-US" altLang="es-MX" b="1">
                <a:solidFill>
                  <a:srgbClr val="4B4B4B"/>
                </a:solidFill>
              </a:rPr>
              <a:t>2.1.2.</a:t>
            </a:r>
            <a:r>
              <a:rPr lang="en-US" altLang="es-MX">
                <a:solidFill>
                  <a:srgbClr val="4B4B4B"/>
                </a:solidFill>
              </a:rPr>
              <a:t> La mirada conductista y el control de la conducta a través del reforzamiento.</a:t>
            </a:r>
          </a:p>
          <a:p>
            <a:pPr algn="just" eaLnBrk="0" hangingPunct="0"/>
            <a:r>
              <a:rPr lang="en-US" altLang="es-MX" b="1">
                <a:solidFill>
                  <a:srgbClr val="4B4B4B"/>
                </a:solidFill>
              </a:rPr>
              <a:t>2.1.3.</a:t>
            </a:r>
            <a:r>
              <a:rPr lang="en-US" altLang="es-MX">
                <a:solidFill>
                  <a:srgbClr val="4B4B4B"/>
                </a:solidFill>
              </a:rPr>
              <a:t> La corriente humanista y la promoción del potencial de autorrealización de la persona.</a:t>
            </a:r>
          </a:p>
          <a:p>
            <a:pPr algn="just" eaLnBrk="0" hangingPunct="0"/>
            <a:r>
              <a:rPr lang="en-US" altLang="es-MX" b="1">
                <a:solidFill>
                  <a:srgbClr val="4B4B4B"/>
                </a:solidFill>
              </a:rPr>
              <a:t>2.1.4.</a:t>
            </a:r>
            <a:r>
              <a:rPr lang="en-US" altLang="es-MX">
                <a:solidFill>
                  <a:srgbClr val="4B4B4B"/>
                </a:solidFill>
              </a:rPr>
              <a:t> La postura psicogenética piagetiana y el vínculo entre el aprendizaje y el desarrollo cognitivo.</a:t>
            </a:r>
          </a:p>
          <a:p>
            <a:pPr algn="just" eaLnBrk="0" hangingPunct="0"/>
            <a:r>
              <a:rPr lang="en-US" altLang="es-MX" b="1">
                <a:solidFill>
                  <a:srgbClr val="4B4B4B"/>
                </a:solidFill>
              </a:rPr>
              <a:t>2.1.5.</a:t>
            </a:r>
            <a:r>
              <a:rPr lang="en-US" altLang="es-MX">
                <a:solidFill>
                  <a:srgbClr val="4B4B4B"/>
                </a:solidFill>
              </a:rPr>
              <a:t> Una mirada cognitiva en la educación: la teoría ausubeliana del aprendizaje significativo.</a:t>
            </a:r>
          </a:p>
          <a:p>
            <a:pPr algn="just" eaLnBrk="0" hangingPunct="0"/>
            <a:r>
              <a:rPr lang="en-US" altLang="es-MX" b="1">
                <a:solidFill>
                  <a:srgbClr val="4B4B4B"/>
                </a:solidFill>
              </a:rPr>
              <a:t>2.1.6.</a:t>
            </a:r>
            <a:r>
              <a:rPr lang="en-US" altLang="es-MX">
                <a:solidFill>
                  <a:srgbClr val="4B4B4B"/>
                </a:solidFill>
              </a:rPr>
              <a:t> El enfoque sociocultural: el aprendizaje como acto social e internalización mediada de la cultura.</a:t>
            </a:r>
          </a:p>
          <a:p>
            <a:pPr algn="just" eaLnBrk="0" hangingPunct="0"/>
            <a:r>
              <a:rPr lang="en-US" altLang="es-MX" b="1">
                <a:solidFill>
                  <a:srgbClr val="4B4B4B"/>
                </a:solidFill>
              </a:rPr>
              <a:t>2.1.7.</a:t>
            </a:r>
            <a:r>
              <a:rPr lang="en-US" altLang="es-MX">
                <a:solidFill>
                  <a:srgbClr val="4B4B4B"/>
                </a:solidFill>
              </a:rPr>
              <a:t> Otras aproximaciones teóricas a los procesos de aprendizaje en contextos escolares.</a:t>
            </a:r>
          </a:p>
          <a:p>
            <a:pPr algn="just" eaLnBrk="0" hangingPunct="0"/>
            <a:endParaRPr lang="en-US" altLang="es-MX">
              <a:solidFill>
                <a:srgbClr val="4B4B4B"/>
              </a:solidFill>
            </a:endParaRPr>
          </a:p>
        </p:txBody>
      </p:sp>
      <p:sp>
        <p:nvSpPr>
          <p:cNvPr id="5" name="Rectangle 6"/>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6" name="5 Rectángulo"/>
          <p:cNvSpPr/>
          <p:nvPr/>
        </p:nvSpPr>
        <p:spPr>
          <a:xfrm>
            <a:off x="755576" y="6093296"/>
            <a:ext cx="792088"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1277258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0" y="228600"/>
            <a:ext cx="6011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3200" b="1">
                <a:solidFill>
                  <a:srgbClr val="4B4B4B"/>
                </a:solidFill>
              </a:rPr>
              <a:t>Estructura did</a:t>
            </a:r>
            <a:r>
              <a:rPr lang="en-US" altLang="ja-JP" sz="3200" b="1">
                <a:solidFill>
                  <a:srgbClr val="4B4B4B"/>
                </a:solidFill>
                <a:ea typeface="ヒラギノ角ゴ ProN W3" pitchFamily="-128" charset="-128"/>
              </a:rPr>
              <a:t>ác</a:t>
            </a:r>
            <a:r>
              <a:rPr lang="es-MX" altLang="es-MX" sz="3200" b="1">
                <a:solidFill>
                  <a:srgbClr val="4B4B4B"/>
                </a:solidFill>
              </a:rPr>
              <a:t>t</a:t>
            </a:r>
            <a:r>
              <a:rPr lang="en-US" altLang="es-MX" sz="3200" b="1">
                <a:solidFill>
                  <a:srgbClr val="4B4B4B"/>
                </a:solidFill>
              </a:rPr>
              <a:t>ica del curso</a:t>
            </a:r>
          </a:p>
        </p:txBody>
      </p:sp>
      <p:sp>
        <p:nvSpPr>
          <p:cNvPr id="3" name="Rectangle 3"/>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4" name="Rectangle 4"/>
          <p:cNvSpPr>
            <a:spLocks noChangeArrowheads="1"/>
          </p:cNvSpPr>
          <p:nvPr/>
        </p:nvSpPr>
        <p:spPr bwMode="auto">
          <a:xfrm>
            <a:off x="914400" y="914400"/>
            <a:ext cx="76962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endParaRPr lang="en-US" altLang="es-MX">
              <a:solidFill>
                <a:srgbClr val="4B4B4B"/>
              </a:solidFill>
            </a:endParaRPr>
          </a:p>
          <a:p>
            <a:pPr algn="just"/>
            <a:r>
              <a:rPr lang="en-US" altLang="es-MX">
                <a:solidFill>
                  <a:srgbClr val="4B4B4B"/>
                </a:solidFill>
              </a:rPr>
              <a:t>La </a:t>
            </a:r>
            <a:r>
              <a:rPr lang="en-US" altLang="es-MX" b="1">
                <a:solidFill>
                  <a:srgbClr val="4B4B4B"/>
                </a:solidFill>
              </a:rPr>
              <a:t>segunda unidad </a:t>
            </a:r>
          </a:p>
          <a:p>
            <a:pPr algn="just"/>
            <a:r>
              <a:rPr lang="en-US" altLang="es-MX" b="1">
                <a:solidFill>
                  <a:srgbClr val="4B4B4B"/>
                </a:solidFill>
              </a:rPr>
              <a:t>"Aportaciones de la psicología al estudio del aprendizaje en contextos escolares",</a:t>
            </a:r>
          </a:p>
          <a:p>
            <a:pPr algn="just"/>
            <a:endParaRPr lang="en-US" altLang="es-MX" b="1">
              <a:solidFill>
                <a:srgbClr val="4B4B4B"/>
              </a:solidFill>
            </a:endParaRPr>
          </a:p>
          <a:p>
            <a:pPr algn="just"/>
            <a:endParaRPr lang="en-US" altLang="es-MX" b="1">
              <a:solidFill>
                <a:srgbClr val="4B4B4B"/>
              </a:solidFill>
            </a:endParaRPr>
          </a:p>
          <a:p>
            <a:pPr eaLnBrk="0" hangingPunct="0"/>
            <a:r>
              <a:rPr lang="en-US" altLang="es-MX" b="1">
                <a:solidFill>
                  <a:srgbClr val="4B4B4B"/>
                </a:solidFill>
              </a:rPr>
              <a:t>2.2.</a:t>
            </a:r>
            <a:r>
              <a:rPr lang="en-US" altLang="es-MX">
                <a:solidFill>
                  <a:srgbClr val="4B4B4B"/>
                </a:solidFill>
              </a:rPr>
              <a:t> Incorporación de las teorías psicológicas del aprendizaje en el currículo escolar de la educación básica.</a:t>
            </a:r>
          </a:p>
          <a:p>
            <a:pPr eaLnBrk="0" hangingPunct="0"/>
            <a:endParaRPr lang="en-US" altLang="es-MX">
              <a:solidFill>
                <a:srgbClr val="4B4B4B"/>
              </a:solidFill>
            </a:endParaRPr>
          </a:p>
          <a:p>
            <a:pPr eaLnBrk="0" hangingPunct="0"/>
            <a:r>
              <a:rPr lang="en-US" altLang="es-MX" b="1">
                <a:solidFill>
                  <a:srgbClr val="4B4B4B"/>
                </a:solidFill>
              </a:rPr>
              <a:t>2.2.1.</a:t>
            </a:r>
            <a:r>
              <a:rPr lang="en-US" altLang="es-MX">
                <a:solidFill>
                  <a:srgbClr val="4B4B4B"/>
                </a:solidFill>
              </a:rPr>
              <a:t> Análisis crítico de las innovaciones curriculares y educativas dentro del marco de las teorías psicológicas del aprendizaje escolar: alcances y limitaciones.</a:t>
            </a:r>
          </a:p>
          <a:p>
            <a:pPr eaLnBrk="0" hangingPunct="0"/>
            <a:endParaRPr lang="en-US" altLang="es-MX">
              <a:solidFill>
                <a:srgbClr val="4B4B4B"/>
              </a:solidFill>
            </a:endParaRPr>
          </a:p>
          <a:p>
            <a:pPr eaLnBrk="0" hangingPunct="0"/>
            <a:r>
              <a:rPr lang="en-US" altLang="es-MX" b="1">
                <a:solidFill>
                  <a:srgbClr val="4B4B4B"/>
                </a:solidFill>
              </a:rPr>
              <a:t>2.2.2.</a:t>
            </a:r>
            <a:r>
              <a:rPr lang="en-US" altLang="es-MX">
                <a:solidFill>
                  <a:srgbClr val="4B4B4B"/>
                </a:solidFill>
              </a:rPr>
              <a:t> El aprendizaje en la sociedad del conocimiento: propuestas y realidades para el aprendizaje y la enseñanza en los contextos global y local.</a:t>
            </a:r>
            <a:endParaRPr lang="es-ES_tradnl" altLang="es-MX"/>
          </a:p>
          <a:p>
            <a:endParaRPr lang="en-US" altLang="es-MX">
              <a:solidFill>
                <a:srgbClr val="4B4B4B"/>
              </a:solidFill>
            </a:endParaRPr>
          </a:p>
          <a:p>
            <a:pPr algn="just" eaLnBrk="0" hangingPunct="0"/>
            <a:endParaRPr lang="en-US" altLang="es-MX">
              <a:solidFill>
                <a:srgbClr val="4B4B4B"/>
              </a:solidFill>
            </a:endParaRPr>
          </a:p>
        </p:txBody>
      </p:sp>
      <p:sp>
        <p:nvSpPr>
          <p:cNvPr id="5" name="Rectangle 5"/>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6" name="5 Rectángulo"/>
          <p:cNvSpPr/>
          <p:nvPr/>
        </p:nvSpPr>
        <p:spPr>
          <a:xfrm>
            <a:off x="755576" y="6093296"/>
            <a:ext cx="792088"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830606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524000" y="228600"/>
            <a:ext cx="60118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s-MX" sz="3200" b="1">
                <a:solidFill>
                  <a:srgbClr val="4B4B4B"/>
                </a:solidFill>
              </a:rPr>
              <a:t>Estructura did</a:t>
            </a:r>
            <a:r>
              <a:rPr lang="en-US" altLang="ja-JP" sz="3200" b="1">
                <a:solidFill>
                  <a:srgbClr val="4B4B4B"/>
                </a:solidFill>
                <a:ea typeface="ヒラギノ角ゴ ProN W3" pitchFamily="-128" charset="-128"/>
              </a:rPr>
              <a:t>ác</a:t>
            </a:r>
            <a:r>
              <a:rPr lang="es-MX" altLang="es-MX" sz="3200" b="1">
                <a:solidFill>
                  <a:srgbClr val="4B4B4B"/>
                </a:solidFill>
              </a:rPr>
              <a:t>t</a:t>
            </a:r>
            <a:r>
              <a:rPr lang="en-US" altLang="es-MX" sz="3200" b="1">
                <a:solidFill>
                  <a:srgbClr val="4B4B4B"/>
                </a:solidFill>
              </a:rPr>
              <a:t>ica del curso</a:t>
            </a:r>
          </a:p>
        </p:txBody>
      </p:sp>
      <p:sp>
        <p:nvSpPr>
          <p:cNvPr id="7" name="Rectangle 3"/>
          <p:cNvSpPr>
            <a:spLocks noChangeArrowheads="1"/>
          </p:cNvSpPr>
          <p:nvPr/>
        </p:nvSpPr>
        <p:spPr bwMode="auto">
          <a:xfrm>
            <a:off x="2887663" y="4208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8" name="Rectangle 4"/>
          <p:cNvSpPr>
            <a:spLocks noChangeArrowheads="1"/>
          </p:cNvSpPr>
          <p:nvPr/>
        </p:nvSpPr>
        <p:spPr bwMode="auto">
          <a:xfrm>
            <a:off x="457200" y="2286000"/>
            <a:ext cx="7696200" cy="504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lnSpc>
                <a:spcPct val="150000"/>
              </a:lnSpc>
            </a:pPr>
            <a:r>
              <a:rPr lang="en-US" altLang="es-MX" b="1">
                <a:solidFill>
                  <a:srgbClr val="4B4B4B"/>
                </a:solidFill>
              </a:rPr>
              <a:t>3.1.</a:t>
            </a:r>
            <a:r>
              <a:rPr lang="en-US" altLang="es-MX">
                <a:solidFill>
                  <a:srgbClr val="4B4B4B"/>
                </a:solidFill>
              </a:rPr>
              <a:t> El aprendizaje estratégico y la actividad escolar del estudiante: un problema de querer, saber y poder.</a:t>
            </a:r>
          </a:p>
          <a:p>
            <a:pPr algn="just" eaLnBrk="0" hangingPunct="0">
              <a:lnSpc>
                <a:spcPct val="150000"/>
              </a:lnSpc>
            </a:pPr>
            <a:r>
              <a:rPr lang="en-US" altLang="es-MX" b="1">
                <a:solidFill>
                  <a:srgbClr val="4B4B4B"/>
                </a:solidFill>
              </a:rPr>
              <a:t>3.2.</a:t>
            </a:r>
            <a:r>
              <a:rPr lang="en-US" altLang="es-MX">
                <a:solidFill>
                  <a:srgbClr val="4B4B4B"/>
                </a:solidFill>
              </a:rPr>
              <a:t> Aprender a comunicarse y a (inter) pensar de forma oral y escrita.</a:t>
            </a:r>
          </a:p>
          <a:p>
            <a:pPr algn="just" eaLnBrk="0" hangingPunct="0">
              <a:lnSpc>
                <a:spcPct val="150000"/>
              </a:lnSpc>
            </a:pPr>
            <a:r>
              <a:rPr lang="en-US" altLang="es-MX" b="1">
                <a:solidFill>
                  <a:srgbClr val="4B4B4B"/>
                </a:solidFill>
              </a:rPr>
              <a:t>3.3.</a:t>
            </a:r>
            <a:r>
              <a:rPr lang="en-US" altLang="es-MX">
                <a:solidFill>
                  <a:srgbClr val="4B4B4B"/>
                </a:solidFill>
              </a:rPr>
              <a:t> Aprender a colaborar, convivir y a construir el conocimiento con los otros.</a:t>
            </a:r>
          </a:p>
          <a:p>
            <a:pPr algn="just" eaLnBrk="0" hangingPunct="0">
              <a:lnSpc>
                <a:spcPct val="150000"/>
              </a:lnSpc>
            </a:pPr>
            <a:r>
              <a:rPr lang="en-US" altLang="es-MX" b="1">
                <a:solidFill>
                  <a:srgbClr val="4B4B4B"/>
                </a:solidFill>
              </a:rPr>
              <a:t>3.4.</a:t>
            </a:r>
            <a:r>
              <a:rPr lang="en-US" altLang="es-MX">
                <a:solidFill>
                  <a:srgbClr val="4B4B4B"/>
                </a:solidFill>
              </a:rPr>
              <a:t> Aprender nuevos motivos para aprender y a autorregular el propio aprendizaje.</a:t>
            </a:r>
          </a:p>
          <a:p>
            <a:pPr eaLnBrk="0" hangingPunct="0">
              <a:lnSpc>
                <a:spcPct val="150000"/>
              </a:lnSpc>
            </a:pPr>
            <a:r>
              <a:rPr lang="en-US" altLang="es-MX" b="1">
                <a:solidFill>
                  <a:srgbClr val="4B4B4B"/>
                </a:solidFill>
              </a:rPr>
              <a:t>3.5.</a:t>
            </a:r>
            <a:r>
              <a:rPr lang="en-US" altLang="es-MX">
                <a:solidFill>
                  <a:srgbClr val="4B4B4B"/>
                </a:solidFill>
              </a:rPr>
              <a:t> Aprender a aprender con apoyo de Internet y otras tecnologías de la información y comunicación</a:t>
            </a:r>
          </a:p>
          <a:p>
            <a:pPr algn="just">
              <a:lnSpc>
                <a:spcPct val="150000"/>
              </a:lnSpc>
            </a:pPr>
            <a:endParaRPr lang="en-US" altLang="es-MX" b="1">
              <a:solidFill>
                <a:srgbClr val="4B4B4B"/>
              </a:solidFill>
            </a:endParaRPr>
          </a:p>
          <a:p>
            <a:pPr algn="just">
              <a:lnSpc>
                <a:spcPct val="150000"/>
              </a:lnSpc>
            </a:pPr>
            <a:endParaRPr lang="en-US" altLang="es-MX" b="1">
              <a:solidFill>
                <a:srgbClr val="4B4B4B"/>
              </a:solidFill>
            </a:endParaRPr>
          </a:p>
          <a:p>
            <a:pPr algn="just">
              <a:lnSpc>
                <a:spcPct val="150000"/>
              </a:lnSpc>
            </a:pPr>
            <a:endParaRPr lang="en-US" altLang="es-MX" b="1">
              <a:solidFill>
                <a:srgbClr val="4B4B4B"/>
              </a:solidFill>
            </a:endParaRPr>
          </a:p>
        </p:txBody>
      </p:sp>
      <p:sp>
        <p:nvSpPr>
          <p:cNvPr id="9" name="Rectangle 5"/>
          <p:cNvSpPr>
            <a:spLocks noChangeArrowheads="1"/>
          </p:cNvSpPr>
          <p:nvPr/>
        </p:nvSpPr>
        <p:spPr bwMode="auto">
          <a:xfrm>
            <a:off x="906463" y="47339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s-MX"/>
          </a:p>
        </p:txBody>
      </p:sp>
      <p:sp>
        <p:nvSpPr>
          <p:cNvPr id="10" name="Rectangle 6"/>
          <p:cNvSpPr>
            <a:spLocks noChangeArrowheads="1"/>
          </p:cNvSpPr>
          <p:nvPr/>
        </p:nvSpPr>
        <p:spPr bwMode="auto">
          <a:xfrm>
            <a:off x="457200" y="823913"/>
            <a:ext cx="8153400" cy="1233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s-MX">
                <a:solidFill>
                  <a:srgbClr val="4B4B4B"/>
                </a:solidFill>
              </a:rPr>
              <a:t>La </a:t>
            </a:r>
            <a:r>
              <a:rPr lang="en-US" altLang="es-MX" b="1">
                <a:solidFill>
                  <a:srgbClr val="4B4B4B"/>
                </a:solidFill>
              </a:rPr>
              <a:t>tercera unidad </a:t>
            </a:r>
          </a:p>
          <a:p>
            <a:r>
              <a:rPr lang="en-US" altLang="es-MX" sz="1900" b="1">
                <a:solidFill>
                  <a:srgbClr val="4B4B4B"/>
                </a:solidFill>
              </a:rPr>
              <a:t>"Procesos de intervención psicoeducativa y acción docente para promover el aprendizaje estratégico de los alumnos en contextos escolares",</a:t>
            </a:r>
            <a:endParaRPr lang="en-US" altLang="es-MX">
              <a:solidFill>
                <a:srgbClr val="4B4B4B"/>
              </a:solidFill>
            </a:endParaRPr>
          </a:p>
        </p:txBody>
      </p:sp>
      <p:sp>
        <p:nvSpPr>
          <p:cNvPr id="11" name="10 Rectángulo"/>
          <p:cNvSpPr/>
          <p:nvPr/>
        </p:nvSpPr>
        <p:spPr>
          <a:xfrm>
            <a:off x="755576" y="6093296"/>
            <a:ext cx="792088"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6"/>
          <p:cNvSpPr txBox="1"/>
          <p:nvPr/>
        </p:nvSpPr>
        <p:spPr>
          <a:xfrm>
            <a:off x="683568" y="6021288"/>
            <a:ext cx="914033" cy="430887"/>
          </a:xfrm>
          <a:prstGeom prst="rect">
            <a:avLst/>
          </a:prstGeom>
          <a:noFill/>
        </p:spPr>
        <p:txBody>
          <a:bodyPr wrap="none" rtlCol="0">
            <a:spAutoFit/>
          </a:bodyPr>
          <a:lstStyle/>
          <a:p>
            <a:r>
              <a:rPr lang="es-ES_tradnl" sz="1100" dirty="0" smtClean="0"/>
              <a:t>ENEP-F-ST19</a:t>
            </a:r>
          </a:p>
          <a:p>
            <a:r>
              <a:rPr lang="es-ES_tradnl" sz="1100" dirty="0" smtClean="0"/>
              <a:t>V00/012016</a:t>
            </a:r>
            <a:endParaRPr lang="es-ES" sz="1100" dirty="0"/>
          </a:p>
        </p:txBody>
      </p:sp>
    </p:spTree>
    <p:extLst>
      <p:ext uri="{BB962C8B-B14F-4D97-AF65-F5344CB8AC3E}">
        <p14:creationId xmlns:p14="http://schemas.microsoft.com/office/powerpoint/2010/main" val="28676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1943</Words>
  <Application>Microsoft Office PowerPoint</Application>
  <PresentationFormat>Presentación en pantalla (4:3)</PresentationFormat>
  <Paragraphs>189</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Relación de la materia con cursos del mismo semestre.</vt:lpstr>
      <vt:lpstr>Bibliografía y materiales de apoyo.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ROSY</cp:lastModifiedBy>
  <cp:revision>35</cp:revision>
  <dcterms:created xsi:type="dcterms:W3CDTF">2015-02-09T15:06:54Z</dcterms:created>
  <dcterms:modified xsi:type="dcterms:W3CDTF">2017-02-20T06:53:59Z</dcterms:modified>
</cp:coreProperties>
</file>