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9" r:id="rId3"/>
    <p:sldId id="257" r:id="rId4"/>
    <p:sldId id="258" r:id="rId5"/>
    <p:sldId id="266" r:id="rId6"/>
    <p:sldId id="283" r:id="rId7"/>
    <p:sldId id="267" r:id="rId8"/>
    <p:sldId id="268" r:id="rId9"/>
    <p:sldId id="284" r:id="rId10"/>
    <p:sldId id="269" r:id="rId11"/>
    <p:sldId id="271" r:id="rId12"/>
    <p:sldId id="285" r:id="rId13"/>
    <p:sldId id="270" r:id="rId14"/>
    <p:sldId id="272" r:id="rId15"/>
    <p:sldId id="273" r:id="rId16"/>
    <p:sldId id="274" r:id="rId17"/>
    <p:sldId id="275" r:id="rId18"/>
    <p:sldId id="276" r:id="rId19"/>
    <p:sldId id="277" r:id="rId20"/>
    <p:sldId id="278" r:id="rId21"/>
    <p:sldId id="279" r:id="rId22"/>
    <p:sldId id="280" r:id="rId23"/>
    <p:sldId id="281" r:id="rId24"/>
    <p:sldId id="282" r:id="rId2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6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B599DF-CEA9-476E-9EF5-59320505CE13}" type="datetimeFigureOut">
              <a:rPr lang="es-MX" smtClean="0"/>
              <a:t>24/02/2017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69D7BF-6BD7-4536-93AA-83767DAEC350}" type="slidenum">
              <a:rPr lang="es-MX" smtClean="0"/>
              <a:t>‹Nº›</a:t>
            </a:fld>
            <a:endParaRPr lang="es-MX"/>
          </a:p>
        </p:txBody>
      </p:sp>
    </p:spTree>
    <p:extLst>
      <p:ext uri="{BB962C8B-B14F-4D97-AF65-F5344CB8AC3E}">
        <p14:creationId xmlns:p14="http://schemas.microsoft.com/office/powerpoint/2010/main" val="2100521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3</a:t>
            </a:fld>
            <a:endParaRPr lang="es-ES" dirty="0"/>
          </a:p>
        </p:txBody>
      </p:sp>
    </p:spTree>
    <p:extLst>
      <p:ext uri="{BB962C8B-B14F-4D97-AF65-F5344CB8AC3E}">
        <p14:creationId xmlns:p14="http://schemas.microsoft.com/office/powerpoint/2010/main" val="354031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12</a:t>
            </a:fld>
            <a:endParaRPr lang="es-ES" dirty="0"/>
          </a:p>
        </p:txBody>
      </p:sp>
    </p:spTree>
    <p:extLst>
      <p:ext uri="{BB962C8B-B14F-4D97-AF65-F5344CB8AC3E}">
        <p14:creationId xmlns:p14="http://schemas.microsoft.com/office/powerpoint/2010/main" val="3960496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13</a:t>
            </a:fld>
            <a:endParaRPr lang="es-ES" dirty="0"/>
          </a:p>
        </p:txBody>
      </p:sp>
    </p:spTree>
    <p:extLst>
      <p:ext uri="{BB962C8B-B14F-4D97-AF65-F5344CB8AC3E}">
        <p14:creationId xmlns:p14="http://schemas.microsoft.com/office/powerpoint/2010/main" val="2643519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14</a:t>
            </a:fld>
            <a:endParaRPr lang="es-ES" dirty="0"/>
          </a:p>
        </p:txBody>
      </p:sp>
    </p:spTree>
    <p:extLst>
      <p:ext uri="{BB962C8B-B14F-4D97-AF65-F5344CB8AC3E}">
        <p14:creationId xmlns:p14="http://schemas.microsoft.com/office/powerpoint/2010/main" val="3447103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15</a:t>
            </a:fld>
            <a:endParaRPr lang="es-ES" dirty="0"/>
          </a:p>
        </p:txBody>
      </p:sp>
    </p:spTree>
    <p:extLst>
      <p:ext uri="{BB962C8B-B14F-4D97-AF65-F5344CB8AC3E}">
        <p14:creationId xmlns:p14="http://schemas.microsoft.com/office/powerpoint/2010/main" val="1032995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16</a:t>
            </a:fld>
            <a:endParaRPr lang="es-ES" dirty="0"/>
          </a:p>
        </p:txBody>
      </p:sp>
    </p:spTree>
    <p:extLst>
      <p:ext uri="{BB962C8B-B14F-4D97-AF65-F5344CB8AC3E}">
        <p14:creationId xmlns:p14="http://schemas.microsoft.com/office/powerpoint/2010/main" val="568526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17</a:t>
            </a:fld>
            <a:endParaRPr lang="es-ES" dirty="0"/>
          </a:p>
        </p:txBody>
      </p:sp>
    </p:spTree>
    <p:extLst>
      <p:ext uri="{BB962C8B-B14F-4D97-AF65-F5344CB8AC3E}">
        <p14:creationId xmlns:p14="http://schemas.microsoft.com/office/powerpoint/2010/main" val="15549896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18</a:t>
            </a:fld>
            <a:endParaRPr lang="es-ES" dirty="0"/>
          </a:p>
        </p:txBody>
      </p:sp>
    </p:spTree>
    <p:extLst>
      <p:ext uri="{BB962C8B-B14F-4D97-AF65-F5344CB8AC3E}">
        <p14:creationId xmlns:p14="http://schemas.microsoft.com/office/powerpoint/2010/main" val="2201723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19</a:t>
            </a:fld>
            <a:endParaRPr lang="es-ES" dirty="0"/>
          </a:p>
        </p:txBody>
      </p:sp>
    </p:spTree>
    <p:extLst>
      <p:ext uri="{BB962C8B-B14F-4D97-AF65-F5344CB8AC3E}">
        <p14:creationId xmlns:p14="http://schemas.microsoft.com/office/powerpoint/2010/main" val="10676448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20</a:t>
            </a:fld>
            <a:endParaRPr lang="es-ES" dirty="0"/>
          </a:p>
        </p:txBody>
      </p:sp>
    </p:spTree>
    <p:extLst>
      <p:ext uri="{BB962C8B-B14F-4D97-AF65-F5344CB8AC3E}">
        <p14:creationId xmlns:p14="http://schemas.microsoft.com/office/powerpoint/2010/main" val="38108908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21</a:t>
            </a:fld>
            <a:endParaRPr lang="es-ES" dirty="0"/>
          </a:p>
        </p:txBody>
      </p:sp>
    </p:spTree>
    <p:extLst>
      <p:ext uri="{BB962C8B-B14F-4D97-AF65-F5344CB8AC3E}">
        <p14:creationId xmlns:p14="http://schemas.microsoft.com/office/powerpoint/2010/main" val="714007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4</a:t>
            </a:fld>
            <a:endParaRPr lang="es-ES" dirty="0"/>
          </a:p>
        </p:txBody>
      </p:sp>
    </p:spTree>
    <p:extLst>
      <p:ext uri="{BB962C8B-B14F-4D97-AF65-F5344CB8AC3E}">
        <p14:creationId xmlns:p14="http://schemas.microsoft.com/office/powerpoint/2010/main" val="12798613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22</a:t>
            </a:fld>
            <a:endParaRPr lang="es-ES" dirty="0"/>
          </a:p>
        </p:txBody>
      </p:sp>
    </p:spTree>
    <p:extLst>
      <p:ext uri="{BB962C8B-B14F-4D97-AF65-F5344CB8AC3E}">
        <p14:creationId xmlns:p14="http://schemas.microsoft.com/office/powerpoint/2010/main" val="10593599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23</a:t>
            </a:fld>
            <a:endParaRPr lang="es-ES" dirty="0"/>
          </a:p>
        </p:txBody>
      </p:sp>
    </p:spTree>
    <p:extLst>
      <p:ext uri="{BB962C8B-B14F-4D97-AF65-F5344CB8AC3E}">
        <p14:creationId xmlns:p14="http://schemas.microsoft.com/office/powerpoint/2010/main" val="9063145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24</a:t>
            </a:fld>
            <a:endParaRPr lang="es-ES" dirty="0"/>
          </a:p>
        </p:txBody>
      </p:sp>
    </p:spTree>
    <p:extLst>
      <p:ext uri="{BB962C8B-B14F-4D97-AF65-F5344CB8AC3E}">
        <p14:creationId xmlns:p14="http://schemas.microsoft.com/office/powerpoint/2010/main" val="2216447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5</a:t>
            </a:fld>
            <a:endParaRPr lang="es-ES" dirty="0"/>
          </a:p>
        </p:txBody>
      </p:sp>
    </p:spTree>
    <p:extLst>
      <p:ext uri="{BB962C8B-B14F-4D97-AF65-F5344CB8AC3E}">
        <p14:creationId xmlns:p14="http://schemas.microsoft.com/office/powerpoint/2010/main" val="1115137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6</a:t>
            </a:fld>
            <a:endParaRPr lang="es-ES" dirty="0"/>
          </a:p>
        </p:txBody>
      </p:sp>
    </p:spTree>
    <p:extLst>
      <p:ext uri="{BB962C8B-B14F-4D97-AF65-F5344CB8AC3E}">
        <p14:creationId xmlns:p14="http://schemas.microsoft.com/office/powerpoint/2010/main" val="2035246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7</a:t>
            </a:fld>
            <a:endParaRPr lang="es-ES" dirty="0"/>
          </a:p>
        </p:txBody>
      </p:sp>
    </p:spTree>
    <p:extLst>
      <p:ext uri="{BB962C8B-B14F-4D97-AF65-F5344CB8AC3E}">
        <p14:creationId xmlns:p14="http://schemas.microsoft.com/office/powerpoint/2010/main" val="2350125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8</a:t>
            </a:fld>
            <a:endParaRPr lang="es-ES" dirty="0"/>
          </a:p>
        </p:txBody>
      </p:sp>
    </p:spTree>
    <p:extLst>
      <p:ext uri="{BB962C8B-B14F-4D97-AF65-F5344CB8AC3E}">
        <p14:creationId xmlns:p14="http://schemas.microsoft.com/office/powerpoint/2010/main" val="1475739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9</a:t>
            </a:fld>
            <a:endParaRPr lang="es-ES" dirty="0"/>
          </a:p>
        </p:txBody>
      </p:sp>
    </p:spTree>
    <p:extLst>
      <p:ext uri="{BB962C8B-B14F-4D97-AF65-F5344CB8AC3E}">
        <p14:creationId xmlns:p14="http://schemas.microsoft.com/office/powerpoint/2010/main" val="3891017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10</a:t>
            </a:fld>
            <a:endParaRPr lang="es-ES" dirty="0"/>
          </a:p>
        </p:txBody>
      </p:sp>
    </p:spTree>
    <p:extLst>
      <p:ext uri="{BB962C8B-B14F-4D97-AF65-F5344CB8AC3E}">
        <p14:creationId xmlns:p14="http://schemas.microsoft.com/office/powerpoint/2010/main" val="15648238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t>11</a:t>
            </a:fld>
            <a:endParaRPr lang="es-ES" dirty="0"/>
          </a:p>
        </p:txBody>
      </p:sp>
    </p:spTree>
    <p:extLst>
      <p:ext uri="{BB962C8B-B14F-4D97-AF65-F5344CB8AC3E}">
        <p14:creationId xmlns:p14="http://schemas.microsoft.com/office/powerpoint/2010/main" val="3382955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24/02/2017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6837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24/02/2017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4959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24/02/2017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3063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C8F4FABC-93A8-463A-883D-ED0D9CEFCB18}" type="datetimeFigureOut">
              <a:rPr lang="es-MX" smtClean="0"/>
              <a:t>24/02/2017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132775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C8F4FABC-93A8-463A-883D-ED0D9CEFCB18}" type="datetimeFigureOut">
              <a:rPr lang="es-MX" smtClean="0"/>
              <a:t>24/02/2017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280556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C8F4FABC-93A8-463A-883D-ED0D9CEFCB18}" type="datetimeFigureOut">
              <a:rPr lang="es-MX" smtClean="0"/>
              <a:t>24/02/2017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302681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C8F4FABC-93A8-463A-883D-ED0D9CEFCB18}" type="datetimeFigureOut">
              <a:rPr lang="es-MX" smtClean="0"/>
              <a:t>24/02/2017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12176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C8F4FABC-93A8-463A-883D-ED0D9CEFCB18}" type="datetimeFigureOut">
              <a:rPr lang="es-MX" smtClean="0"/>
              <a:t>24/02/2017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3132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C8F4FABC-93A8-463A-883D-ED0D9CEFCB18}" type="datetimeFigureOut">
              <a:rPr lang="es-MX" smtClean="0"/>
              <a:t>24/02/2017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254168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24/02/2017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196768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C8F4FABC-93A8-463A-883D-ED0D9CEFCB18}" type="datetimeFigureOut">
              <a:rPr lang="es-MX" smtClean="0"/>
              <a:t>24/02/2017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4939EB7D-A1D2-4038-9DA7-89296893C43E}" type="slidenum">
              <a:rPr lang="es-MX" smtClean="0"/>
              <a:t>‹Nº›</a:t>
            </a:fld>
            <a:endParaRPr lang="es-MX"/>
          </a:p>
        </p:txBody>
      </p:sp>
    </p:spTree>
    <p:extLst>
      <p:ext uri="{BB962C8B-B14F-4D97-AF65-F5344CB8AC3E}">
        <p14:creationId xmlns:p14="http://schemas.microsoft.com/office/powerpoint/2010/main" val="38874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4FABC-93A8-463A-883D-ED0D9CEFCB18}" type="datetimeFigureOut">
              <a:rPr lang="es-MX" smtClean="0"/>
              <a:t>24/02/2017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39EB7D-A1D2-4038-9DA7-89296893C43E}" type="slidenum">
              <a:rPr lang="es-MX" smtClean="0"/>
              <a:t>‹Nº›</a:t>
            </a:fld>
            <a:endParaRPr lang="es-MX"/>
          </a:p>
        </p:txBody>
      </p:sp>
    </p:spTree>
    <p:extLst>
      <p:ext uri="{BB962C8B-B14F-4D97-AF65-F5344CB8AC3E}">
        <p14:creationId xmlns:p14="http://schemas.microsoft.com/office/powerpoint/2010/main" val="1209870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89709" y="609600"/>
            <a:ext cx="10972800" cy="5370701"/>
          </a:xfrm>
          <a:prstGeom prst="rect">
            <a:avLst/>
          </a:prstGeom>
        </p:spPr>
        <p:txBody>
          <a:bodyPr wrap="square">
            <a:spAutoFit/>
          </a:bodyPr>
          <a:lstStyle/>
          <a:p>
            <a:pPr lvl="0" algn="ctr"/>
            <a:r>
              <a:rPr lang="es-ES_tradnl" altLang="es-ES" sz="2800" dirty="0" smtClean="0">
                <a:ea typeface="Calibri" panose="020F0502020204030204" pitchFamily="34" charset="0"/>
                <a:cs typeface="Arial" panose="020B0604020202020204" pitchFamily="34" charset="0"/>
              </a:rPr>
              <a:t>Escuela Normal de Educación Preescolar</a:t>
            </a:r>
            <a:endParaRPr lang="es-ES" altLang="es-ES" sz="2800" dirty="0" smtClean="0">
              <a:cs typeface="Arial" panose="020B0604020202020204" pitchFamily="34" charset="0"/>
            </a:endParaRPr>
          </a:p>
          <a:p>
            <a:pPr lvl="0" algn="ctr"/>
            <a:endParaRPr lang="es-ES_tradnl" altLang="es-ES" sz="1200" b="1" dirty="0" smtClean="0">
              <a:ea typeface="Calibri" panose="020F0502020204030204" pitchFamily="34" charset="0"/>
              <a:cs typeface="Arial" panose="020B0604020202020204" pitchFamily="34" charset="0"/>
            </a:endParaRPr>
          </a:p>
          <a:p>
            <a:pPr lvl="0" algn="ctr"/>
            <a:r>
              <a:rPr lang="es-ES_tradnl" altLang="es-ES" sz="2400" b="1" dirty="0" smtClean="0">
                <a:ea typeface="Calibri" panose="020F0502020204030204" pitchFamily="34" charset="0"/>
                <a:cs typeface="Arial" panose="020B0604020202020204" pitchFamily="34" charset="0"/>
              </a:rPr>
              <a:t>Encuadre </a:t>
            </a:r>
          </a:p>
          <a:p>
            <a:pPr lvl="0" algn="ctr"/>
            <a:endParaRPr lang="es-ES_tradnl" altLang="es-ES" sz="900" b="1" dirty="0" smtClean="0">
              <a:cs typeface="Arial" panose="020B0604020202020204" pitchFamily="34" charset="0"/>
            </a:endParaRPr>
          </a:p>
          <a:p>
            <a:pPr lvl="0" algn="ctr"/>
            <a:endParaRPr lang="es-ES_tradnl" altLang="es-ES" sz="900" b="1" dirty="0" smtClean="0">
              <a:cs typeface="Arial" panose="020B0604020202020204" pitchFamily="34" charset="0"/>
            </a:endParaRPr>
          </a:p>
          <a:p>
            <a:pPr lvl="0" algn="ctr"/>
            <a:r>
              <a:rPr lang="es-ES_tradnl" altLang="es-ES" sz="2800" dirty="0" smtClean="0">
                <a:cs typeface="Arial" panose="020B0604020202020204" pitchFamily="34" charset="0"/>
              </a:rPr>
              <a:t>Licenciatura en Educación Preescolar</a:t>
            </a:r>
          </a:p>
          <a:p>
            <a:pPr lvl="0" algn="ctr"/>
            <a:endParaRPr lang="es-ES_tradnl" altLang="es-ES" sz="900" dirty="0" smtClean="0">
              <a:cs typeface="Arial" panose="020B0604020202020204" pitchFamily="34" charset="0"/>
            </a:endParaRPr>
          </a:p>
          <a:p>
            <a:pPr lvl="0" algn="ctr"/>
            <a:r>
              <a:rPr lang="es-ES_tradnl" altLang="es-ES" sz="2800" dirty="0" smtClean="0">
                <a:cs typeface="Arial" panose="020B0604020202020204" pitchFamily="34" charset="0"/>
              </a:rPr>
              <a:t>Segundo semestre</a:t>
            </a:r>
          </a:p>
          <a:p>
            <a:pPr lvl="0" algn="ctr"/>
            <a:endParaRPr lang="es-ES_tradnl" altLang="es-ES" sz="1400" dirty="0" smtClean="0">
              <a:cs typeface="Arial" panose="020B0604020202020204" pitchFamily="34" charset="0"/>
            </a:endParaRPr>
          </a:p>
          <a:p>
            <a:pPr lvl="0" algn="ctr"/>
            <a:endParaRPr lang="es-ES" altLang="es-ES" sz="1400" dirty="0" smtClean="0"/>
          </a:p>
          <a:p>
            <a:pPr lvl="0" algn="ctr"/>
            <a:r>
              <a:rPr lang="es-ES_tradnl" altLang="es-ES" sz="1600" dirty="0" smtClean="0">
                <a:ea typeface="Calibri" panose="020F0502020204030204" pitchFamily="34" charset="0"/>
                <a:cs typeface="Arial" panose="020B0604020202020204" pitchFamily="34" charset="0"/>
              </a:rPr>
              <a:t> </a:t>
            </a:r>
            <a:r>
              <a:rPr lang="es-ES_tradnl" altLang="es-ES" sz="3200" dirty="0" smtClean="0">
                <a:ea typeface="Calibri" panose="020F0502020204030204" pitchFamily="34" charset="0"/>
                <a:cs typeface="Arial" panose="020B0604020202020204" pitchFamily="34" charset="0"/>
              </a:rPr>
              <a:t>Curso: Observación</a:t>
            </a:r>
            <a:r>
              <a:rPr lang="es-MX" altLang="es-ES" sz="3200" dirty="0" smtClean="0">
                <a:ea typeface="Calibri" panose="020F0502020204030204" pitchFamily="34" charset="0"/>
                <a:cs typeface="Arial" panose="020B0604020202020204" pitchFamily="34" charset="0"/>
              </a:rPr>
              <a:t> y análisis de la practica escolar</a:t>
            </a:r>
            <a:endParaRPr lang="es-ES_tradnl" altLang="es-ES" sz="3200" dirty="0" smtClean="0">
              <a:ea typeface="Calibri" panose="020F0502020204030204" pitchFamily="34" charset="0"/>
              <a:cs typeface="Arial" panose="020B0604020202020204" pitchFamily="34" charset="0"/>
            </a:endParaRPr>
          </a:p>
          <a:p>
            <a:pPr lvl="0" algn="ctr"/>
            <a:endParaRPr lang="es-ES_tradnl" altLang="es-ES" sz="1400" dirty="0" smtClean="0">
              <a:ea typeface="Calibri" panose="020F0502020204030204" pitchFamily="34" charset="0"/>
              <a:cs typeface="Arial" panose="020B0604020202020204" pitchFamily="34" charset="0"/>
            </a:endParaRPr>
          </a:p>
          <a:p>
            <a:pPr lvl="0" algn="ctr"/>
            <a:r>
              <a:rPr lang="es-ES_tradnl" altLang="es-ES" sz="1400" dirty="0" smtClean="0">
                <a:ea typeface="Calibri" panose="020F0502020204030204" pitchFamily="34" charset="0"/>
                <a:cs typeface="Arial" panose="020B0604020202020204" pitchFamily="34" charset="0"/>
              </a:rPr>
              <a:t> </a:t>
            </a:r>
          </a:p>
          <a:p>
            <a:pPr lvl="0" algn="ctr"/>
            <a:r>
              <a:rPr lang="es-ES_tradnl" altLang="es-ES" sz="2800" dirty="0" smtClean="0">
                <a:ea typeface="Calibri" panose="020F0502020204030204" pitchFamily="34" charset="0"/>
                <a:cs typeface="Arial" panose="020B0604020202020204" pitchFamily="34" charset="0"/>
              </a:rPr>
              <a:t>Mtro.    Gerardo Garza Alcalá</a:t>
            </a:r>
          </a:p>
          <a:p>
            <a:pPr lvl="0" algn="ctr"/>
            <a:endParaRPr lang="es-ES_tradnl" altLang="es-ES" sz="1400" dirty="0" smtClean="0">
              <a:ea typeface="Calibri" panose="020F0502020204030204" pitchFamily="34" charset="0"/>
              <a:cs typeface="Arial" panose="020B0604020202020204" pitchFamily="34" charset="0"/>
            </a:endParaRPr>
          </a:p>
          <a:p>
            <a:pPr lvl="0" algn="ctr"/>
            <a:r>
              <a:rPr lang="es-ES_tradnl" altLang="es-ES" sz="2400" dirty="0" smtClean="0">
                <a:ea typeface="Calibri" panose="020F0502020204030204" pitchFamily="34" charset="0"/>
                <a:cs typeface="Arial" panose="020B0604020202020204" pitchFamily="34" charset="0"/>
              </a:rPr>
              <a:t>Saltillo, Coahuila. México.</a:t>
            </a:r>
          </a:p>
          <a:p>
            <a:pPr lvl="0" algn="ctr"/>
            <a:endParaRPr lang="es-ES_tradnl" altLang="es-ES" sz="1400" b="1" dirty="0" smtClean="0">
              <a:ea typeface="Calibri" panose="020F0502020204030204" pitchFamily="34" charset="0"/>
              <a:cs typeface="Arial" panose="020B0604020202020204" pitchFamily="34" charset="0"/>
            </a:endParaRPr>
          </a:p>
          <a:p>
            <a:pPr lvl="0" algn="ctr"/>
            <a:r>
              <a:rPr lang="es-ES_tradnl" altLang="es-ES" sz="2800" b="1" dirty="0" smtClean="0">
                <a:ea typeface="Calibri" panose="020F0502020204030204" pitchFamily="34" charset="0"/>
                <a:cs typeface="Arial" panose="020B0604020202020204" pitchFamily="34" charset="0"/>
              </a:rPr>
              <a:t>                                                                            </a:t>
            </a:r>
            <a:r>
              <a:rPr lang="es-ES_tradnl" altLang="es-ES" sz="2800" dirty="0" smtClean="0">
                <a:ea typeface="Calibri" panose="020F0502020204030204" pitchFamily="34" charset="0"/>
                <a:cs typeface="Arial" panose="020B0604020202020204" pitchFamily="34" charset="0"/>
              </a:rPr>
              <a:t>Febrero 2017</a:t>
            </a:r>
            <a:endParaRPr kumimoji="0" lang="es-ES" altLang="es-ES" sz="900" b="0" i="0" u="none" strike="noStrike" cap="none" normalizeH="0" baseline="0" dirty="0" smtClean="0">
              <a:ln>
                <a:noFill/>
              </a:ln>
              <a:solidFill>
                <a:schemeClr val="tx1"/>
              </a:solidFill>
              <a:effectLst/>
            </a:endParaRPr>
          </a:p>
        </p:txBody>
      </p:sp>
      <p:pic>
        <p:nvPicPr>
          <p:cNvPr id="102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2994" y="609600"/>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6979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413133"/>
            <a:ext cx="10945091" cy="754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Unidad </a:t>
            </a:r>
            <a:r>
              <a:rPr lang="es-MX" sz="2000" dirty="0"/>
              <a:t>de aprendizaje </a:t>
            </a:r>
            <a:r>
              <a:rPr lang="es-MX" sz="2000" dirty="0" smtClean="0"/>
              <a:t>II</a:t>
            </a:r>
          </a:p>
          <a:p>
            <a:pPr lvl="0" indent="0"/>
            <a:endParaRPr lang="es-MX" sz="2000" dirty="0" smtClean="0"/>
          </a:p>
          <a:p>
            <a:pPr lvl="0" indent="0"/>
            <a:r>
              <a:rPr lang="es-MX" sz="2000" dirty="0" smtClean="0"/>
              <a:t>Secuencia </a:t>
            </a:r>
            <a:r>
              <a:rPr lang="es-MX" sz="2000" dirty="0"/>
              <a:t>de contenidos </a:t>
            </a:r>
            <a:endParaRPr lang="es-MX" sz="2000" dirty="0" smtClean="0"/>
          </a:p>
          <a:p>
            <a:pPr lvl="0" indent="0"/>
            <a:endParaRPr lang="es-MX" sz="2000" dirty="0" smtClean="0"/>
          </a:p>
          <a:p>
            <a:pPr lvl="0" indent="0"/>
            <a:r>
              <a:rPr lang="es-MX" sz="2000" dirty="0" smtClean="0"/>
              <a:t>• </a:t>
            </a:r>
            <a:r>
              <a:rPr lang="es-MX" sz="2000" dirty="0"/>
              <a:t>La gestión escolar: cultura y clima institucional. </a:t>
            </a:r>
            <a:endParaRPr lang="es-MX" sz="2000" dirty="0" smtClean="0"/>
          </a:p>
          <a:p>
            <a:pPr marL="342900" lvl="0" indent="-342900">
              <a:buFontTx/>
              <a:buChar char="-"/>
            </a:pPr>
            <a:r>
              <a:rPr lang="es-MX" sz="2000" dirty="0" smtClean="0"/>
              <a:t>Gestión </a:t>
            </a:r>
            <a:r>
              <a:rPr lang="es-MX" sz="2000" dirty="0"/>
              <a:t>y equipo directivo. </a:t>
            </a:r>
            <a:endParaRPr lang="es-MX" sz="2000" dirty="0" smtClean="0"/>
          </a:p>
          <a:p>
            <a:pPr marL="342900" lvl="0" indent="-342900">
              <a:buFontTx/>
              <a:buChar char="-"/>
            </a:pPr>
            <a:r>
              <a:rPr lang="es-MX" sz="2000" dirty="0" smtClean="0"/>
              <a:t>Planeación </a:t>
            </a:r>
            <a:r>
              <a:rPr lang="es-MX" sz="2000" dirty="0"/>
              <a:t>y modelo de gestión (formas de negociación, relaciones de poder, conflicto en las instituciones). </a:t>
            </a:r>
            <a:endParaRPr lang="es-MX" sz="2000" dirty="0" smtClean="0"/>
          </a:p>
          <a:p>
            <a:pPr marL="342900" lvl="0" indent="-342900">
              <a:buFontTx/>
              <a:buChar char="-"/>
            </a:pPr>
            <a:r>
              <a:rPr lang="es-MX" sz="2000" dirty="0" smtClean="0"/>
              <a:t>Gestión </a:t>
            </a:r>
            <a:r>
              <a:rPr lang="es-MX" sz="2000" dirty="0"/>
              <a:t>de los recursos. </a:t>
            </a:r>
            <a:endParaRPr lang="es-MX" sz="2000" dirty="0" smtClean="0"/>
          </a:p>
          <a:p>
            <a:pPr marL="342900" lvl="0" indent="-342900">
              <a:buFontTx/>
              <a:buChar char="-"/>
            </a:pPr>
            <a:r>
              <a:rPr lang="es-MX" sz="2000" dirty="0" smtClean="0"/>
              <a:t>Atención </a:t>
            </a:r>
            <a:r>
              <a:rPr lang="es-MX" sz="2000" dirty="0"/>
              <a:t>a la diversidad. </a:t>
            </a:r>
            <a:endParaRPr lang="es-MX" sz="2000" dirty="0" smtClean="0"/>
          </a:p>
          <a:p>
            <a:pPr marL="342900" lvl="0" indent="-342900">
              <a:buFontTx/>
              <a:buChar char="-"/>
            </a:pPr>
            <a:r>
              <a:rPr lang="es-MX" sz="2000" dirty="0" smtClean="0"/>
              <a:t>Rutinas </a:t>
            </a:r>
            <a:r>
              <a:rPr lang="es-MX" sz="2000" dirty="0"/>
              <a:t>escolares que impactan a la gestión. </a:t>
            </a:r>
            <a:endParaRPr lang="es-MX" sz="2000" dirty="0" smtClean="0"/>
          </a:p>
          <a:p>
            <a:pPr marL="342900" lvl="0" indent="-342900">
              <a:buFontTx/>
              <a:buChar char="-"/>
            </a:pPr>
            <a:endParaRPr lang="es-MX" sz="2000" dirty="0" smtClean="0"/>
          </a:p>
          <a:p>
            <a:pPr lvl="0" indent="0"/>
            <a:r>
              <a:rPr lang="es-MX" sz="2000" dirty="0" smtClean="0"/>
              <a:t>• </a:t>
            </a:r>
            <a:r>
              <a:rPr lang="es-MX" sz="2000" dirty="0"/>
              <a:t>Características de las escuelas efectivas. </a:t>
            </a:r>
            <a:endParaRPr lang="es-MX" sz="2000" dirty="0" smtClean="0"/>
          </a:p>
          <a:p>
            <a:pPr marL="342900" lvl="0" indent="-342900">
              <a:buFontTx/>
              <a:buChar char="-"/>
            </a:pPr>
            <a:r>
              <a:rPr lang="es-MX" sz="2000" dirty="0" smtClean="0"/>
              <a:t>Altas </a:t>
            </a:r>
            <a:r>
              <a:rPr lang="es-MX" sz="2000" dirty="0"/>
              <a:t>expectativas de desarrollo. </a:t>
            </a:r>
            <a:endParaRPr lang="es-MX" sz="2000" dirty="0" smtClean="0"/>
          </a:p>
          <a:p>
            <a:pPr marL="342900" lvl="0" indent="-342900">
              <a:buFontTx/>
              <a:buChar char="-"/>
            </a:pPr>
            <a:r>
              <a:rPr lang="es-MX" sz="2000" dirty="0" smtClean="0"/>
              <a:t>Sistemas </a:t>
            </a:r>
            <a:r>
              <a:rPr lang="es-MX" sz="2000" dirty="0"/>
              <a:t>de evaluación de la gestión. </a:t>
            </a:r>
            <a:endParaRPr lang="es-MX" sz="2000" dirty="0" smtClean="0"/>
          </a:p>
          <a:p>
            <a:pPr marL="342900" lvl="0" indent="-342900">
              <a:buFontTx/>
              <a:buChar char="-"/>
            </a:pPr>
            <a:r>
              <a:rPr lang="es-MX" sz="2000" dirty="0" smtClean="0"/>
              <a:t>Formas </a:t>
            </a:r>
            <a:r>
              <a:rPr lang="es-MX" sz="2000" dirty="0"/>
              <a:t>de satisfacción de las demandas de la comunidad. </a:t>
            </a:r>
            <a:endParaRPr lang="es-MX" sz="2000" dirty="0" smtClean="0"/>
          </a:p>
          <a:p>
            <a:pPr marL="342900" lvl="0" indent="-342900">
              <a:buFontTx/>
              <a:buChar char="-"/>
            </a:pPr>
            <a:endParaRPr lang="es-MX" sz="2000" dirty="0" smtClean="0"/>
          </a:p>
          <a:p>
            <a:pPr lvl="0" indent="0"/>
            <a:r>
              <a:rPr lang="es-MX" sz="2000" dirty="0" smtClean="0"/>
              <a:t>• </a:t>
            </a:r>
            <a:r>
              <a:rPr lang="es-MX" sz="2000" dirty="0"/>
              <a:t>Gestión para la mejora. </a:t>
            </a:r>
            <a:endParaRPr lang="es-MX" sz="2000" dirty="0" smtClean="0"/>
          </a:p>
          <a:p>
            <a:pPr lvl="0" indent="0"/>
            <a:r>
              <a:rPr lang="es-MX" sz="2000" dirty="0" smtClean="0"/>
              <a:t>- </a:t>
            </a:r>
            <a:r>
              <a:rPr lang="es-MX" sz="2000" dirty="0"/>
              <a:t>Proyectos de intervención e innovación.</a:t>
            </a:r>
            <a:endParaRPr lang="es-MX" sz="2000" dirty="0" smtClean="0"/>
          </a:p>
          <a:p>
            <a:pPr lvl="0" indent="0"/>
            <a:endParaRPr lang="es-MX" sz="2000" dirty="0" smtClean="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204519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59242"/>
            <a:ext cx="10945091" cy="723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indent="0"/>
            <a:r>
              <a:rPr lang="es-MX" sz="2000" dirty="0" smtClean="0"/>
              <a:t>Unidad </a:t>
            </a:r>
            <a:r>
              <a:rPr lang="es-MX" sz="2000" dirty="0"/>
              <a:t>de aprendizaje </a:t>
            </a:r>
            <a:r>
              <a:rPr lang="es-MX" sz="2000" dirty="0" smtClean="0"/>
              <a:t>III     </a:t>
            </a:r>
            <a:r>
              <a:rPr lang="es-MX" sz="2000" b="1" dirty="0"/>
              <a:t>Procesos de interacción pedagógica en el aula de clases</a:t>
            </a:r>
          </a:p>
          <a:p>
            <a:pPr lvl="0" indent="0"/>
            <a:endParaRPr lang="es-MX" sz="2000" dirty="0" smtClean="0"/>
          </a:p>
          <a:p>
            <a:pPr lvl="0" indent="0"/>
            <a:endParaRPr lang="es-MX" sz="2000" dirty="0" smtClean="0"/>
          </a:p>
          <a:p>
            <a:pPr lvl="0" indent="0"/>
            <a:r>
              <a:rPr lang="es-MX" sz="2000" dirty="0"/>
              <a:t>Competencias de la unidad de aprendizaje </a:t>
            </a:r>
            <a:endParaRPr lang="es-MX" sz="2000" dirty="0" smtClean="0"/>
          </a:p>
          <a:p>
            <a:pPr lvl="0" indent="0"/>
            <a:endParaRPr lang="es-MX" sz="2000" dirty="0" smtClean="0"/>
          </a:p>
          <a:p>
            <a:pPr lvl="0" indent="0"/>
            <a:r>
              <a:rPr lang="es-MX" sz="2000" dirty="0" smtClean="0"/>
              <a:t>• </a:t>
            </a:r>
            <a:r>
              <a:rPr lang="es-MX" sz="2000" dirty="0"/>
              <a:t>Utiliza medios tecnológicos y las fuentes de información disponibles para mantenerse actualizado respecto a las diversas áreas disciplinarias y campos formativos que intervienen en su trabajo docente</a:t>
            </a:r>
            <a:r>
              <a:rPr lang="es-MX" sz="2000" dirty="0" smtClean="0"/>
              <a:t>.</a:t>
            </a:r>
          </a:p>
          <a:p>
            <a:pPr lvl="0" indent="0"/>
            <a:endParaRPr lang="es-MX" sz="2000" dirty="0" smtClean="0"/>
          </a:p>
          <a:p>
            <a:pPr lvl="0" indent="0"/>
            <a:r>
              <a:rPr lang="es-MX" sz="2000" dirty="0" smtClean="0"/>
              <a:t> </a:t>
            </a:r>
            <a:r>
              <a:rPr lang="es-MX" sz="2000" dirty="0"/>
              <a:t>• Observa y analiza con rigurosidad las diferentes dimensiones sociales que se articulan con la educación, la comunidad, la escuela y los sujetos que confluyen en ella. </a:t>
            </a:r>
            <a:endParaRPr lang="es-MX" sz="2000" dirty="0" smtClean="0"/>
          </a:p>
          <a:p>
            <a:pPr lvl="0" indent="0"/>
            <a:endParaRPr lang="es-MX" sz="2000" dirty="0" smtClean="0"/>
          </a:p>
          <a:p>
            <a:pPr lvl="0" indent="0"/>
            <a:r>
              <a:rPr lang="es-MX" sz="2000" dirty="0" smtClean="0"/>
              <a:t>• </a:t>
            </a:r>
            <a:r>
              <a:rPr lang="es-MX" sz="2000" dirty="0"/>
              <a:t>Profundiza acerca de las relaciones entre la escuela y la comunidad, la gestión y organización institucional, así como en las interacciones pedagógicas que se desarrollan al interior del aula de clase.</a:t>
            </a:r>
            <a:endParaRPr lang="es-MX" sz="2000" dirty="0" smtClean="0"/>
          </a:p>
          <a:p>
            <a:pPr lvl="0" indent="0"/>
            <a:endParaRPr lang="es-MX" sz="2000" dirty="0" smtClean="0"/>
          </a:p>
          <a:p>
            <a:pPr lvl="0" indent="0"/>
            <a:r>
              <a:rPr lang="es-MX" sz="2000" dirty="0" smtClean="0"/>
              <a:t> </a:t>
            </a:r>
          </a:p>
          <a:p>
            <a:pPr lvl="0" indent="0"/>
            <a:endParaRPr lang="es-MX" sz="2000" dirty="0" smtClean="0"/>
          </a:p>
          <a:p>
            <a:pPr lvl="0" indent="0"/>
            <a:endParaRPr lang="es-MX" sz="2000" dirty="0" smtClean="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676437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817971"/>
            <a:ext cx="10945091"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r>
              <a:rPr lang="es-MX" sz="2000" dirty="0" smtClean="0"/>
              <a:t>Unidad </a:t>
            </a:r>
            <a:r>
              <a:rPr lang="es-MX" sz="2000" dirty="0"/>
              <a:t>de aprendizaje </a:t>
            </a:r>
            <a:r>
              <a:rPr lang="es-MX" sz="2000" dirty="0" smtClean="0"/>
              <a:t>III     </a:t>
            </a:r>
            <a:r>
              <a:rPr lang="es-MX" sz="2000" b="1" dirty="0"/>
              <a:t>Procesos de interacción pedagógica en el aula de clases</a:t>
            </a:r>
          </a:p>
          <a:p>
            <a:pPr lvl="0" indent="0"/>
            <a:endParaRPr lang="es-MX" sz="2000" b="1" dirty="0" smtClean="0"/>
          </a:p>
          <a:p>
            <a:pPr lvl="0" indent="0"/>
            <a:r>
              <a:rPr lang="es-MX" sz="2000" b="1" dirty="0" smtClean="0"/>
              <a:t>Problema </a:t>
            </a:r>
            <a:r>
              <a:rPr lang="es-MX" sz="2000" b="1" dirty="0"/>
              <a:t>del contexto.</a:t>
            </a:r>
          </a:p>
          <a:p>
            <a:r>
              <a:rPr lang="es-MX" sz="2000" b="1" dirty="0"/>
              <a:t>-Necesidad</a:t>
            </a:r>
            <a:r>
              <a:rPr lang="es-MX" sz="2000" b="1" dirty="0" smtClean="0"/>
              <a:t>:</a:t>
            </a:r>
            <a:r>
              <a:rPr lang="es-MX" sz="2000" dirty="0" smtClean="0"/>
              <a:t>     </a:t>
            </a:r>
            <a:r>
              <a:rPr lang="es-MX" sz="2000" dirty="0"/>
              <a:t>El trabajo docente que se realiza al interior del salón de clases muestra una manera diferente de ser abordada según la concepción de cada educadora y como conciben los elementos que se establece en la práctica docente como los saberes previos , roles de alumnos y el maestro, ambientes de aprendizaje ,tipos de  interacción  ,organización del tiempo, el espacio, los recursos didácticos, materiales, humanos, económicos, técnicos, ,situaciones de aprendizaje, secuencia y estrategias didácticas, las actividades y estilos de aprendizaje y de enseñanza,( estrategias), las actitudes y aptitudes de los alumnos, la comunicación. El trabajo al interior de las aulas es muy compleja y diversa  desde las  interpretaciones, ideas y concepciones sobre la práctica docente paradigmas como   homogeneidad vs heterogeneidad, la escuela que enseña vs escuela que aprende así como la intencionalidad formativa</a:t>
            </a:r>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6938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567017"/>
            <a:ext cx="10945091" cy="784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Unidad </a:t>
            </a:r>
            <a:r>
              <a:rPr lang="es-MX" sz="2000" dirty="0"/>
              <a:t>de aprendizaje III    </a:t>
            </a:r>
            <a:endParaRPr lang="es-MX" sz="2000" dirty="0" smtClean="0"/>
          </a:p>
          <a:p>
            <a:pPr lvl="0" indent="0"/>
            <a:r>
              <a:rPr lang="es-MX" sz="2000" b="1" dirty="0" smtClean="0"/>
              <a:t>Procesos </a:t>
            </a:r>
            <a:r>
              <a:rPr lang="es-MX" sz="2000" b="1" dirty="0"/>
              <a:t>de interacción pedagógica en el aula de clases</a:t>
            </a:r>
            <a:endParaRPr lang="es-MX" sz="2000" b="1" dirty="0" smtClean="0"/>
          </a:p>
          <a:p>
            <a:pPr lvl="0" indent="0"/>
            <a:endParaRPr lang="es-MX" sz="2000" dirty="0" smtClean="0"/>
          </a:p>
          <a:p>
            <a:pPr lvl="0" indent="0"/>
            <a:r>
              <a:rPr lang="es-MX" sz="2000" dirty="0"/>
              <a:t>Secuencia de contenidos </a:t>
            </a:r>
            <a:endParaRPr lang="es-MX" sz="2000" dirty="0" smtClean="0"/>
          </a:p>
          <a:p>
            <a:pPr lvl="0" indent="0"/>
            <a:endParaRPr lang="es-MX" sz="2000" dirty="0" smtClean="0"/>
          </a:p>
          <a:p>
            <a:pPr lvl="0" indent="0"/>
            <a:r>
              <a:rPr lang="es-MX" sz="2000" dirty="0" smtClean="0"/>
              <a:t>• </a:t>
            </a:r>
            <a:r>
              <a:rPr lang="es-MX" sz="2000" dirty="0"/>
              <a:t>Las interacciones en la organización y gestión de la práctica docente en el aula. </a:t>
            </a:r>
            <a:endParaRPr lang="es-MX" sz="2000" dirty="0" smtClean="0"/>
          </a:p>
          <a:p>
            <a:pPr marL="342900" lvl="0" indent="-342900">
              <a:buFontTx/>
              <a:buChar char="-"/>
            </a:pPr>
            <a:r>
              <a:rPr lang="es-MX" sz="2000" dirty="0" smtClean="0"/>
              <a:t>Ideas </a:t>
            </a:r>
            <a:r>
              <a:rPr lang="es-MX" sz="2000" dirty="0"/>
              <a:t>iniciales sobre el concepto de práctica docente. </a:t>
            </a:r>
            <a:endParaRPr lang="es-MX" sz="2000" dirty="0" smtClean="0"/>
          </a:p>
          <a:p>
            <a:pPr marL="342900" lvl="0" indent="-342900">
              <a:buFontTx/>
              <a:buChar char="-"/>
            </a:pPr>
            <a:r>
              <a:rPr lang="es-MX" sz="2000" dirty="0" smtClean="0"/>
              <a:t>Las </a:t>
            </a:r>
            <a:r>
              <a:rPr lang="es-MX" sz="2000" dirty="0"/>
              <a:t>acciones en el aula: organización, actividades de aprendizaje y de enseñanza, </a:t>
            </a:r>
            <a:endParaRPr lang="es-MX" sz="2000" dirty="0" smtClean="0"/>
          </a:p>
          <a:p>
            <a:pPr lvl="0" indent="0"/>
            <a:r>
              <a:rPr lang="es-MX" sz="2000" dirty="0"/>
              <a:t> </a:t>
            </a:r>
            <a:r>
              <a:rPr lang="es-MX" sz="2000" dirty="0" smtClean="0"/>
              <a:t>    uso </a:t>
            </a:r>
            <a:r>
              <a:rPr lang="es-MX" sz="2000" dirty="0"/>
              <a:t>del espacio y tiempo, los recursos didácticos, entre otros. </a:t>
            </a:r>
            <a:endParaRPr lang="es-MX" sz="2000" dirty="0" smtClean="0"/>
          </a:p>
          <a:p>
            <a:pPr marL="342900" lvl="0" indent="-342900">
              <a:buFontTx/>
              <a:buChar char="-"/>
            </a:pPr>
            <a:r>
              <a:rPr lang="es-MX" sz="2000" dirty="0" smtClean="0"/>
              <a:t>Procesos </a:t>
            </a:r>
            <a:r>
              <a:rPr lang="es-MX" sz="2000" dirty="0"/>
              <a:t>de interacción a partir de la práctica docente: </a:t>
            </a:r>
            <a:endParaRPr lang="es-MX" sz="2000" dirty="0" smtClean="0"/>
          </a:p>
          <a:p>
            <a:pPr lvl="0" indent="0"/>
            <a:r>
              <a:rPr lang="es-MX" sz="2000" dirty="0"/>
              <a:t> </a:t>
            </a:r>
            <a:r>
              <a:rPr lang="es-MX" sz="2000" dirty="0" smtClean="0"/>
              <a:t>    › </a:t>
            </a:r>
            <a:r>
              <a:rPr lang="es-MX" sz="2000" dirty="0"/>
              <a:t>Los saberes de los alumnos y el maestro. </a:t>
            </a:r>
            <a:endParaRPr lang="es-MX" sz="2000" dirty="0" smtClean="0"/>
          </a:p>
          <a:p>
            <a:pPr lvl="0" indent="0"/>
            <a:r>
              <a:rPr lang="es-MX" sz="2000" dirty="0"/>
              <a:t> </a:t>
            </a:r>
            <a:r>
              <a:rPr lang="es-MX" sz="2000" dirty="0" smtClean="0"/>
              <a:t>    › </a:t>
            </a:r>
            <a:r>
              <a:rPr lang="es-MX" sz="2000" dirty="0"/>
              <a:t>Las implicaciones del rol del maestro y los alumnos. </a:t>
            </a:r>
            <a:endParaRPr lang="es-MX" sz="2000" dirty="0" smtClean="0"/>
          </a:p>
          <a:p>
            <a:pPr lvl="0" indent="0"/>
            <a:r>
              <a:rPr lang="es-MX" sz="2000" dirty="0"/>
              <a:t> </a:t>
            </a:r>
            <a:r>
              <a:rPr lang="es-MX" sz="2000" dirty="0" smtClean="0"/>
              <a:t>    › </a:t>
            </a:r>
            <a:r>
              <a:rPr lang="es-MX" sz="2000" dirty="0"/>
              <a:t>La comunicación como mediación entre las interacciones</a:t>
            </a:r>
            <a:r>
              <a:rPr lang="es-MX" sz="2000" dirty="0" smtClean="0"/>
              <a:t>.</a:t>
            </a:r>
          </a:p>
          <a:p>
            <a:pPr lvl="0" indent="0"/>
            <a:r>
              <a:rPr lang="es-MX" sz="2000" dirty="0"/>
              <a:t> </a:t>
            </a:r>
            <a:r>
              <a:rPr lang="es-MX" sz="2000" dirty="0" smtClean="0"/>
              <a:t>    </a:t>
            </a:r>
            <a:r>
              <a:rPr lang="es-MX" sz="2000" dirty="0"/>
              <a:t>› Actitudes y aptitudes. </a:t>
            </a:r>
            <a:endParaRPr lang="es-MX" sz="2000" dirty="0" smtClean="0"/>
          </a:p>
          <a:p>
            <a:pPr lvl="0" indent="0"/>
            <a:r>
              <a:rPr lang="es-MX" sz="2000" dirty="0"/>
              <a:t> </a:t>
            </a:r>
            <a:r>
              <a:rPr lang="es-MX" sz="2000" dirty="0" smtClean="0"/>
              <a:t>    › </a:t>
            </a:r>
            <a:r>
              <a:rPr lang="es-MX" sz="2000" dirty="0"/>
              <a:t>Ambientes de trabajo en el aula</a:t>
            </a:r>
            <a:r>
              <a:rPr lang="es-MX" sz="2000" dirty="0" smtClean="0"/>
              <a:t>.</a:t>
            </a:r>
          </a:p>
          <a:p>
            <a:pPr lvl="0" indent="0"/>
            <a:r>
              <a:rPr lang="es-MX" sz="2000" dirty="0"/>
              <a:t> </a:t>
            </a:r>
            <a:r>
              <a:rPr lang="es-MX" sz="2000" dirty="0" smtClean="0"/>
              <a:t>    </a:t>
            </a:r>
            <a:r>
              <a:rPr lang="es-MX" sz="2000" dirty="0"/>
              <a:t>› Diversidad e inclusión educativa. </a:t>
            </a:r>
            <a:endParaRPr lang="es-MX" sz="2000" dirty="0" smtClean="0"/>
          </a:p>
          <a:p>
            <a:pPr lvl="0" indent="0"/>
            <a:r>
              <a:rPr lang="es-MX" sz="2000" dirty="0" smtClean="0"/>
              <a:t>• </a:t>
            </a:r>
            <a:r>
              <a:rPr lang="es-MX" sz="2000" dirty="0"/>
              <a:t>Comprensión e interpretación de la práctica docente. </a:t>
            </a:r>
            <a:endParaRPr lang="es-MX" sz="2000" dirty="0" smtClean="0"/>
          </a:p>
          <a:p>
            <a:pPr marL="342900" lvl="0" indent="-342900">
              <a:buFontTx/>
              <a:buChar char="-"/>
            </a:pPr>
            <a:r>
              <a:rPr lang="es-MX" sz="2000" dirty="0" smtClean="0"/>
              <a:t>Tipos </a:t>
            </a:r>
            <a:r>
              <a:rPr lang="es-MX" sz="2000" dirty="0"/>
              <a:t>de interacciones en el aula. </a:t>
            </a:r>
            <a:endParaRPr lang="es-MX" sz="2000" dirty="0" smtClean="0"/>
          </a:p>
          <a:p>
            <a:pPr marL="342900" lvl="0" indent="-342900">
              <a:buFontTx/>
              <a:buChar char="-"/>
            </a:pPr>
            <a:r>
              <a:rPr lang="es-MX" sz="2000" dirty="0" smtClean="0"/>
              <a:t>Los </a:t>
            </a:r>
            <a:r>
              <a:rPr lang="es-MX" sz="2000" dirty="0"/>
              <a:t>estilos de enseñanza y aprendizaje y su relación con el saber. </a:t>
            </a:r>
            <a:endParaRPr lang="es-MX" sz="2000" dirty="0" smtClean="0"/>
          </a:p>
          <a:p>
            <a:pPr marL="342900" lvl="0" indent="-342900">
              <a:buFontTx/>
              <a:buChar char="-"/>
            </a:pPr>
            <a:r>
              <a:rPr lang="es-MX" sz="2000" dirty="0" smtClean="0"/>
              <a:t>La </a:t>
            </a:r>
            <a:r>
              <a:rPr lang="es-MX" sz="2000" dirty="0"/>
              <a:t>significación de la práctica docente: una mirada subjetiva e intersubjetiva.</a:t>
            </a:r>
            <a:endParaRPr lang="es-MX" sz="2000" dirty="0" smtClean="0"/>
          </a:p>
          <a:p>
            <a:pPr lvl="0" indent="0"/>
            <a:endParaRPr lang="es-MX" sz="2000" dirty="0" smtClean="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1378565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510203"/>
            <a:ext cx="10945091"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Cursos  que anteceden</a:t>
            </a:r>
          </a:p>
          <a:p>
            <a:pPr lvl="0" indent="0"/>
            <a:endParaRPr lang="es-MX" sz="2000" dirty="0"/>
          </a:p>
          <a:p>
            <a:pPr lvl="0" indent="0"/>
            <a:r>
              <a:rPr lang="es-MX" sz="2000" dirty="0" smtClean="0"/>
              <a:t>El sujeto y su formación profesional como docente</a:t>
            </a:r>
          </a:p>
          <a:p>
            <a:pPr lvl="0" indent="0"/>
            <a:r>
              <a:rPr lang="es-MX" sz="2000" dirty="0" smtClean="0"/>
              <a:t>Psicología del desarrollo infantil</a:t>
            </a:r>
          </a:p>
          <a:p>
            <a:pPr lvl="0" indent="0"/>
            <a:r>
              <a:rPr lang="es-MX" sz="2000" dirty="0" smtClean="0"/>
              <a:t>Historia de la educación en México</a:t>
            </a:r>
          </a:p>
          <a:p>
            <a:pPr lvl="0" indent="0"/>
            <a:r>
              <a:rPr lang="es-MX" sz="2000" dirty="0" smtClean="0"/>
              <a:t>Panorama actual de la educación básica en México</a:t>
            </a:r>
          </a:p>
          <a:p>
            <a:pPr lvl="0" indent="0"/>
            <a:r>
              <a:rPr lang="es-MX" sz="2000" dirty="0" smtClean="0"/>
              <a:t>Pensamiento cuantitativo</a:t>
            </a:r>
          </a:p>
          <a:p>
            <a:pPr lvl="0" indent="0"/>
            <a:r>
              <a:rPr lang="es-MX" sz="2000" dirty="0" smtClean="0"/>
              <a:t>Desarrollo físico y salud</a:t>
            </a:r>
          </a:p>
          <a:p>
            <a:pPr lvl="0" indent="0"/>
            <a:r>
              <a:rPr lang="es-MX" sz="2000" dirty="0" smtClean="0"/>
              <a:t>Las TIC en la educación</a:t>
            </a:r>
          </a:p>
          <a:p>
            <a:pPr lvl="0" indent="0"/>
            <a:r>
              <a:rPr lang="es-MX" sz="2000" dirty="0" smtClean="0"/>
              <a:t>Observación y análisis de la practica educativa</a:t>
            </a:r>
          </a:p>
          <a:p>
            <a:pPr lvl="0" indent="0"/>
            <a:endParaRPr lang="es-MX" sz="2000" dirty="0"/>
          </a:p>
          <a:p>
            <a:pPr lvl="0" indent="0"/>
            <a:endParaRPr lang="es-MX" sz="2000" dirty="0" smtClean="0"/>
          </a:p>
          <a:p>
            <a:pPr lvl="0" indent="0"/>
            <a:endParaRPr lang="es-MX" sz="2000" dirty="0" smtClean="0"/>
          </a:p>
          <a:p>
            <a:pPr lvl="0" indent="0"/>
            <a:endParaRPr lang="es-MX" sz="2000" dirty="0" smtClean="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1178351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971867"/>
            <a:ext cx="10945091"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Cursos  subsecuentes</a:t>
            </a:r>
          </a:p>
          <a:p>
            <a:pPr lvl="0" indent="0"/>
            <a:endParaRPr lang="es-MX" sz="2000" dirty="0"/>
          </a:p>
          <a:p>
            <a:pPr lvl="0" indent="0"/>
            <a:r>
              <a:rPr lang="es-MX" sz="2000" dirty="0" smtClean="0"/>
              <a:t>Adecuación curricular</a:t>
            </a:r>
          </a:p>
          <a:p>
            <a:pPr lvl="0" indent="0"/>
            <a:r>
              <a:rPr lang="es-MX" sz="2000" dirty="0" smtClean="0"/>
              <a:t>Ambientes de aprendizaje</a:t>
            </a:r>
          </a:p>
          <a:p>
            <a:pPr lvl="0" indent="0"/>
            <a:r>
              <a:rPr lang="es-MX" sz="2000" dirty="0" smtClean="0"/>
              <a:t>Desarrollo del pensamiento y lenguaje en la infancia</a:t>
            </a:r>
          </a:p>
          <a:p>
            <a:pPr lvl="0" indent="0"/>
            <a:r>
              <a:rPr lang="es-MX" sz="2000" dirty="0" smtClean="0"/>
              <a:t>Procesamiento de  información estadística</a:t>
            </a:r>
          </a:p>
          <a:p>
            <a:pPr lvl="0" indent="0"/>
            <a:r>
              <a:rPr lang="es-MX" sz="2000" dirty="0" smtClean="0"/>
              <a:t>Acercamiento a las ciencias naturales en el preescolar</a:t>
            </a:r>
          </a:p>
          <a:p>
            <a:pPr lvl="0" indent="0"/>
            <a:r>
              <a:rPr lang="es-MX" sz="2000" dirty="0" smtClean="0"/>
              <a:t>Ingles A1</a:t>
            </a:r>
          </a:p>
          <a:p>
            <a:pPr lvl="0" indent="0"/>
            <a:r>
              <a:rPr lang="es-MX" sz="2000" dirty="0" smtClean="0"/>
              <a:t>Iniciación  al trabajo docente.</a:t>
            </a:r>
          </a:p>
          <a:p>
            <a:pPr lvl="0" indent="0"/>
            <a:endParaRPr lang="es-MX" sz="2000" dirty="0" smtClean="0"/>
          </a:p>
          <a:p>
            <a:pPr lvl="0" indent="0"/>
            <a:endParaRPr lang="es-MX" sz="2000" dirty="0" smtClean="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1710875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817979"/>
            <a:ext cx="10945091"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Relación de la materia con cursos del mismo semestre</a:t>
            </a:r>
          </a:p>
          <a:p>
            <a:pPr lvl="0" indent="0"/>
            <a:endParaRPr lang="es-MX" sz="2000" dirty="0"/>
          </a:p>
          <a:p>
            <a:pPr lvl="0" indent="0"/>
            <a:r>
              <a:rPr lang="es-MX" sz="2000" dirty="0" smtClean="0"/>
              <a:t>Planeación educativa</a:t>
            </a:r>
          </a:p>
          <a:p>
            <a:pPr lvl="0" indent="0"/>
            <a:r>
              <a:rPr lang="es-MX" sz="2000" dirty="0" smtClean="0"/>
              <a:t>Bases psicológicas del aprendizaje</a:t>
            </a:r>
          </a:p>
          <a:p>
            <a:pPr lvl="0" indent="0"/>
            <a:r>
              <a:rPr lang="es-MX" sz="2000" dirty="0" smtClean="0"/>
              <a:t>Practicas sociales del lenguaje</a:t>
            </a:r>
          </a:p>
          <a:p>
            <a:pPr lvl="0" indent="0"/>
            <a:r>
              <a:rPr lang="es-MX" sz="2000" dirty="0" smtClean="0"/>
              <a:t>Forma espacio y medida</a:t>
            </a:r>
          </a:p>
          <a:p>
            <a:pPr lvl="0" indent="0"/>
            <a:r>
              <a:rPr lang="es-MX" sz="2000" dirty="0" smtClean="0"/>
              <a:t>Exploración del medio natural en el preescolar</a:t>
            </a:r>
          </a:p>
          <a:p>
            <a:pPr lvl="0" indent="0"/>
            <a:r>
              <a:rPr lang="es-MX" sz="2000" dirty="0" smtClean="0"/>
              <a:t>La tecnología informática aplicada a los centros escolares</a:t>
            </a:r>
          </a:p>
          <a:p>
            <a:pPr lvl="0" indent="0"/>
            <a:r>
              <a:rPr lang="es-MX" sz="2000" dirty="0" smtClean="0"/>
              <a:t>Observación y análisis  de la practica escolar</a:t>
            </a:r>
          </a:p>
          <a:p>
            <a:pPr lvl="0" indent="0"/>
            <a:endParaRPr lang="es-MX" sz="2000" dirty="0" smtClean="0"/>
          </a:p>
          <a:p>
            <a:pPr lvl="0" indent="0"/>
            <a:endParaRPr lang="es-MX" sz="2000" dirty="0" smtClean="0"/>
          </a:p>
          <a:p>
            <a:pPr lvl="0" indent="0"/>
            <a:endParaRPr lang="es-MX" sz="2000" dirty="0" smtClean="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1797302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540978"/>
            <a:ext cx="10945091"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dirty="0" smtClean="0"/>
              <a:t>Bibliografía básica</a:t>
            </a:r>
          </a:p>
          <a:p>
            <a:pPr lvl="0" indent="0"/>
            <a:endParaRPr lang="es-MX" sz="2000" dirty="0" smtClean="0"/>
          </a:p>
          <a:p>
            <a:pPr lvl="0" indent="0"/>
            <a:r>
              <a:rPr lang="es-MX" sz="2000" dirty="0" smtClean="0"/>
              <a:t>Unidad I</a:t>
            </a:r>
            <a:endParaRPr lang="es-MX" sz="2000" dirty="0"/>
          </a:p>
          <a:p>
            <a:pPr lvl="0" indent="0"/>
            <a:r>
              <a:rPr lang="es-MX" sz="2000" dirty="0"/>
              <a:t>Carbonell, J. (2002). La aventura de innovar. En El cambio en la escuela. Madrid: Morata, pp. 103-111. </a:t>
            </a:r>
            <a:endParaRPr lang="es-MX" sz="2000" dirty="0" smtClean="0"/>
          </a:p>
          <a:p>
            <a:pPr lvl="0" indent="0"/>
            <a:r>
              <a:rPr lang="es-MX" sz="2000" dirty="0" smtClean="0"/>
              <a:t>Dabas</a:t>
            </a:r>
            <a:r>
              <a:rPr lang="es-MX" sz="2000" dirty="0"/>
              <a:t>, E. (2003). Redes sociales, familias y escuela. Buenos Aires: Paidós. </a:t>
            </a:r>
            <a:endParaRPr lang="es-MX" sz="2000" dirty="0" smtClean="0"/>
          </a:p>
          <a:p>
            <a:pPr lvl="0" indent="0"/>
            <a:r>
              <a:rPr lang="es-MX" sz="2000" dirty="0" err="1" smtClean="0"/>
              <a:t>Delval</a:t>
            </a:r>
            <a:r>
              <a:rPr lang="es-MX" sz="2000" dirty="0"/>
              <a:t>, J. (2001). Aprender en la vida y en la escuela (2a ed.). Madrid: Morata, pp. 80-112. </a:t>
            </a:r>
            <a:r>
              <a:rPr lang="es-MX" sz="2000" dirty="0" err="1"/>
              <a:t>Geertz</a:t>
            </a:r>
            <a:r>
              <a:rPr lang="es-MX" sz="2000" dirty="0"/>
              <a:t>, C. (2001). La interpretación de las culturas. Barcelona: </a:t>
            </a:r>
            <a:r>
              <a:rPr lang="es-MX" sz="2000" dirty="0" err="1"/>
              <a:t>Gedisa</a:t>
            </a:r>
            <a:r>
              <a:rPr lang="es-MX" sz="2000" dirty="0"/>
              <a:t>, pp. 19-40. </a:t>
            </a:r>
            <a:endParaRPr lang="es-MX" sz="2000" dirty="0" smtClean="0"/>
          </a:p>
          <a:p>
            <a:pPr lvl="0" indent="0"/>
            <a:r>
              <a:rPr lang="es-MX" sz="2000" dirty="0" smtClean="0"/>
              <a:t>Giménez</a:t>
            </a:r>
            <a:r>
              <a:rPr lang="es-MX" sz="2000" dirty="0"/>
              <a:t>, M. G. (2008). La teoría y el análisis de la cultura. Cultura y representaciones sociales. México: </a:t>
            </a:r>
            <a:r>
              <a:rPr lang="es-MX" sz="2000" dirty="0" err="1"/>
              <a:t>Conaculta</a:t>
            </a:r>
            <a:r>
              <a:rPr lang="es-MX" sz="2000" dirty="0"/>
              <a:t>. </a:t>
            </a:r>
            <a:endParaRPr lang="es-MX" sz="2000" dirty="0" smtClean="0"/>
          </a:p>
          <a:p>
            <a:pPr lvl="0" indent="0"/>
            <a:r>
              <a:rPr lang="es-MX" sz="2000" dirty="0" err="1" smtClean="0"/>
              <a:t>Imbernón</a:t>
            </a:r>
            <a:r>
              <a:rPr lang="es-MX" sz="2000" dirty="0"/>
              <a:t>, F. (coord.) (2005). Vivencias de maestros y maestras. Barcelona: </a:t>
            </a:r>
            <a:r>
              <a:rPr lang="es-MX" sz="2000" dirty="0" err="1"/>
              <a:t>Graó</a:t>
            </a:r>
            <a:r>
              <a:rPr lang="es-MX" sz="2000" dirty="0"/>
              <a:t>. </a:t>
            </a:r>
            <a:endParaRPr lang="es-MX" sz="2000" dirty="0" smtClean="0"/>
          </a:p>
          <a:p>
            <a:pPr lvl="0" indent="0"/>
            <a:r>
              <a:rPr lang="es-MX" sz="2000" dirty="0" smtClean="0"/>
              <a:t>Mercado</a:t>
            </a:r>
            <a:r>
              <a:rPr lang="es-MX" sz="2000" dirty="0"/>
              <a:t>, E. (2007). Ser maestro. Prácticas, proceso y rituales en la escuela normal. México: Plaza y	Valdés,	</a:t>
            </a:r>
            <a:r>
              <a:rPr lang="es-MX" sz="2000" dirty="0" smtClean="0"/>
              <a:t>pp.45-99</a:t>
            </a:r>
            <a:r>
              <a:rPr lang="es-MX" sz="2000" dirty="0"/>
              <a:t>. </a:t>
            </a:r>
            <a:endParaRPr lang="es-MX" sz="2000" dirty="0" smtClean="0"/>
          </a:p>
          <a:p>
            <a:pPr lvl="0" indent="0"/>
            <a:r>
              <a:rPr lang="es-MX" sz="2000" dirty="0" smtClean="0"/>
              <a:t>Santos</a:t>
            </a:r>
            <a:r>
              <a:rPr lang="es-MX" sz="2000" dirty="0"/>
              <a:t>, M. A. (2006). La escuela que aprende. Madrid: Morata, pp. 23-49.</a:t>
            </a:r>
          </a:p>
          <a:p>
            <a:pPr lvl="0" indent="0"/>
            <a:r>
              <a:rPr lang="es-MX" sz="2000" dirty="0"/>
              <a:t>Otros recursos </a:t>
            </a:r>
            <a:endParaRPr lang="es-MX" sz="2000" dirty="0" smtClean="0"/>
          </a:p>
          <a:p>
            <a:pPr lvl="0" indent="0"/>
            <a:r>
              <a:rPr lang="es-MX" sz="2000" dirty="0" smtClean="0"/>
              <a:t>Seguimiento </a:t>
            </a:r>
            <a:r>
              <a:rPr lang="es-MX" sz="2000" dirty="0"/>
              <a:t>del caso o problemática (evidencia de aprendizaje del curso Observación y análisis de la práctica educativa). Registros de observación. </a:t>
            </a:r>
            <a:r>
              <a:rPr lang="es-MX" sz="2000" dirty="0" err="1"/>
              <a:t>Guión</a:t>
            </a:r>
            <a:r>
              <a:rPr lang="es-MX" sz="2000" dirty="0"/>
              <a:t> de entrevista.</a:t>
            </a:r>
            <a:endParaRPr lang="es-MX" sz="2000" dirty="0" smtClean="0"/>
          </a:p>
          <a:p>
            <a:pPr lvl="0" indent="0"/>
            <a:endParaRPr lang="es-MX" sz="2000" dirty="0"/>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3346383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33202"/>
            <a:ext cx="10945091"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dirty="0" smtClean="0"/>
              <a:t>Bibliografía básica</a:t>
            </a:r>
          </a:p>
          <a:p>
            <a:pPr lvl="0" indent="0"/>
            <a:r>
              <a:rPr lang="es-MX" sz="2000" dirty="0" smtClean="0"/>
              <a:t>Unidad  II</a:t>
            </a:r>
          </a:p>
          <a:p>
            <a:pPr lvl="0" indent="0"/>
            <a:endParaRPr lang="es-MX" sz="2000" dirty="0"/>
          </a:p>
          <a:p>
            <a:pPr lvl="0" indent="0"/>
            <a:r>
              <a:rPr lang="es-MX" sz="2000" dirty="0" err="1"/>
              <a:t>Espeleta</a:t>
            </a:r>
            <a:r>
              <a:rPr lang="es-MX" sz="2000" dirty="0"/>
              <a:t>, J. y </a:t>
            </a:r>
            <a:r>
              <a:rPr lang="es-MX" sz="2000" dirty="0" err="1"/>
              <a:t>Furlán</a:t>
            </a:r>
            <a:r>
              <a:rPr lang="es-MX" sz="2000" dirty="0"/>
              <a:t>, A. (</a:t>
            </a:r>
            <a:r>
              <a:rPr lang="es-MX" sz="2000" dirty="0" err="1"/>
              <a:t>comps</a:t>
            </a:r>
            <a:r>
              <a:rPr lang="es-MX" sz="2000" dirty="0"/>
              <a:t>.) (2004). La gestión pedagógica de la escuela. México: Ediciones </a:t>
            </a:r>
            <a:r>
              <a:rPr lang="es-MX" sz="2000" dirty="0" err="1"/>
              <a:t>unesco</a:t>
            </a:r>
            <a:r>
              <a:rPr lang="es-MX" sz="2000" dirty="0"/>
              <a:t>. </a:t>
            </a:r>
            <a:endParaRPr lang="es-MX" sz="2000" dirty="0" smtClean="0"/>
          </a:p>
          <a:p>
            <a:pPr lvl="0" indent="0"/>
            <a:r>
              <a:rPr lang="es-MX" sz="2000" dirty="0" smtClean="0"/>
              <a:t>Fernández</a:t>
            </a:r>
            <a:r>
              <a:rPr lang="es-MX" sz="2000" dirty="0"/>
              <a:t>, E. M. (1995). La profesión docente y la comunidad escolar. Crónica de un desencuentro. Madrid: Morata, pp. 108-178. </a:t>
            </a:r>
            <a:endParaRPr lang="es-MX" sz="2000" dirty="0" smtClean="0"/>
          </a:p>
          <a:p>
            <a:pPr lvl="0" indent="0"/>
            <a:r>
              <a:rPr lang="es-MX" sz="2000" dirty="0" smtClean="0"/>
              <a:t>Greco</a:t>
            </a:r>
            <a:r>
              <a:rPr lang="es-MX" sz="2000" dirty="0"/>
              <a:t>, M. B. (2007). La autoridad (pedagógica en cuestión). Una crítica al concepto de autoridad en tiempos de transformación. Rosario: Homo Sapiens. </a:t>
            </a:r>
            <a:endParaRPr lang="es-MX" sz="2000" dirty="0" smtClean="0"/>
          </a:p>
          <a:p>
            <a:pPr lvl="0" indent="0"/>
            <a:r>
              <a:rPr lang="es-MX" sz="2000" dirty="0" smtClean="0"/>
              <a:t>Huguet</a:t>
            </a:r>
            <a:r>
              <a:rPr lang="es-MX" sz="2000" dirty="0"/>
              <a:t>, C. T. (2006). Aprender juntos en el aula. Una propuesta inclusiva. Barcelona: </a:t>
            </a:r>
            <a:r>
              <a:rPr lang="es-MX" sz="2000" dirty="0" err="1"/>
              <a:t>Graó</a:t>
            </a:r>
            <a:r>
              <a:rPr lang="es-MX" sz="2000" dirty="0"/>
              <a:t>. Jackson, </a:t>
            </a:r>
            <a:r>
              <a:rPr lang="es-MX" sz="2000" dirty="0" err="1"/>
              <a:t>Ph</a:t>
            </a:r>
            <a:r>
              <a:rPr lang="es-MX" sz="2000" dirty="0"/>
              <a:t>. (2001). La vida en las aulas. Madrid: Morata, pp. 79-120 y 149-188. </a:t>
            </a:r>
            <a:endParaRPr lang="es-MX" sz="2000" dirty="0" smtClean="0"/>
          </a:p>
          <a:p>
            <a:pPr lvl="0" indent="0"/>
            <a:r>
              <a:rPr lang="es-MX" sz="2000" dirty="0" err="1" smtClean="0"/>
              <a:t>Namo</a:t>
            </a:r>
            <a:r>
              <a:rPr lang="es-MX" sz="2000" dirty="0" smtClean="0"/>
              <a:t> </a:t>
            </a:r>
            <a:r>
              <a:rPr lang="es-MX" sz="2000" dirty="0"/>
              <a:t>de Mello, G. (1998). Nuevas propuestas para la gestión educativa. México: </a:t>
            </a:r>
            <a:r>
              <a:rPr lang="es-MX" sz="2000" dirty="0" err="1"/>
              <a:t>sep</a:t>
            </a:r>
            <a:r>
              <a:rPr lang="es-MX" sz="2000" dirty="0"/>
              <a:t> (Biblioteca del Normalista). </a:t>
            </a:r>
            <a:endParaRPr lang="es-MX" sz="2000" dirty="0" smtClean="0"/>
          </a:p>
          <a:p>
            <a:pPr lvl="0" indent="0"/>
            <a:r>
              <a:rPr lang="es-MX" sz="2000" dirty="0" smtClean="0"/>
              <a:t>Romero</a:t>
            </a:r>
            <a:r>
              <a:rPr lang="es-MX" sz="2000" dirty="0"/>
              <a:t>, C. (2008). Hacer de una escuela, una nueva escuela. Evaluación y mejora de la gestión escolar. Buenos Aires: </a:t>
            </a:r>
            <a:r>
              <a:rPr lang="es-MX" sz="2000" dirty="0" err="1"/>
              <a:t>Aique</a:t>
            </a:r>
            <a:r>
              <a:rPr lang="es-MX" sz="2000" dirty="0"/>
              <a:t>. </a:t>
            </a:r>
            <a:endParaRPr lang="es-MX" sz="2000" dirty="0" smtClean="0"/>
          </a:p>
          <a:p>
            <a:pPr lvl="0" indent="0"/>
            <a:r>
              <a:rPr lang="es-MX" sz="2000" dirty="0" smtClean="0"/>
              <a:t>Santos</a:t>
            </a:r>
            <a:r>
              <a:rPr lang="es-MX" sz="2000" dirty="0"/>
              <a:t>, M. Á. (2000). La luz del prisma. Para comprender las organizaciones educativas. Málaga: Ediciones Aljibe. </a:t>
            </a:r>
            <a:endParaRPr lang="es-MX" sz="2000" dirty="0" smtClean="0"/>
          </a:p>
          <a:p>
            <a:pPr lvl="0" indent="0"/>
            <a:r>
              <a:rPr lang="es-MX" sz="2000" dirty="0" smtClean="0"/>
              <a:t>(</a:t>
            </a:r>
            <a:r>
              <a:rPr lang="es-MX" sz="2000" dirty="0"/>
              <a:t>2006). La escuela que aprende. Madrid: Morata</a:t>
            </a:r>
            <a:r>
              <a:rPr lang="es-MX" sz="2000" dirty="0" smtClean="0"/>
              <a:t>.</a:t>
            </a:r>
          </a:p>
          <a:p>
            <a:pPr lvl="0" indent="0"/>
            <a:r>
              <a:rPr lang="es-MX" sz="2000" dirty="0" smtClean="0"/>
              <a:t>(</a:t>
            </a:r>
            <a:r>
              <a:rPr lang="es-MX" sz="2000" dirty="0"/>
              <a:t>2006). Enseñar o el oficio de aprender: organización escolar y desarrollo profesional. Rosario: Homo Sapiens</a:t>
            </a:r>
            <a:r>
              <a:rPr lang="es-MX" sz="2000" dirty="0" smtClean="0"/>
              <a:t>.</a:t>
            </a: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2419294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429491" y="263980"/>
            <a:ext cx="11166763"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dirty="0" smtClean="0"/>
              <a:t>Bibliografía básica</a:t>
            </a:r>
          </a:p>
          <a:p>
            <a:pPr lvl="0" indent="0"/>
            <a:r>
              <a:rPr lang="es-MX" dirty="0" smtClean="0"/>
              <a:t>Unidad  III</a:t>
            </a:r>
          </a:p>
          <a:p>
            <a:pPr lvl="0" indent="0"/>
            <a:endParaRPr lang="es-MX" dirty="0"/>
          </a:p>
          <a:p>
            <a:pPr lvl="0" indent="0"/>
            <a:r>
              <a:rPr lang="es-MX" dirty="0" err="1"/>
              <a:t>Bazdresh</a:t>
            </a:r>
            <a:r>
              <a:rPr lang="es-MX" dirty="0"/>
              <a:t>, M. (2000). Vivir la educación, transformar la práctica. México: </a:t>
            </a:r>
            <a:r>
              <a:rPr lang="es-MX" dirty="0" err="1"/>
              <a:t>sej</a:t>
            </a:r>
            <a:r>
              <a:rPr lang="es-MX" dirty="0"/>
              <a:t>, pp. 13-66. </a:t>
            </a:r>
            <a:endParaRPr lang="es-MX" dirty="0" smtClean="0"/>
          </a:p>
          <a:p>
            <a:pPr lvl="0" indent="0"/>
            <a:r>
              <a:rPr lang="es-MX" dirty="0" err="1" smtClean="0"/>
              <a:t>Bernstein</a:t>
            </a:r>
            <a:r>
              <a:rPr lang="es-MX" dirty="0"/>
              <a:t>, B. (1997). La estructura del discurso pedagógico. Madrid: Morata, pp. 72-99. </a:t>
            </a:r>
            <a:endParaRPr lang="es-MX" dirty="0" smtClean="0"/>
          </a:p>
          <a:p>
            <a:pPr lvl="0" indent="0"/>
            <a:r>
              <a:rPr lang="es-MX" dirty="0" err="1" smtClean="0"/>
              <a:t>Goffman</a:t>
            </a:r>
            <a:r>
              <a:rPr lang="es-MX" dirty="0"/>
              <a:t>, E. (1995). Estigma. La identidad deteriorada. Argentina: </a:t>
            </a:r>
            <a:r>
              <a:rPr lang="es-MX" dirty="0" err="1"/>
              <a:t>Amorrortu</a:t>
            </a:r>
            <a:r>
              <a:rPr lang="es-MX" dirty="0"/>
              <a:t> editores, pp. 11-56. </a:t>
            </a:r>
            <a:endParaRPr lang="es-MX" dirty="0" smtClean="0"/>
          </a:p>
          <a:p>
            <a:pPr lvl="0" indent="0"/>
            <a:r>
              <a:rPr lang="es-MX" dirty="0" err="1" smtClean="0"/>
              <a:t>Hargreaves</a:t>
            </a:r>
            <a:r>
              <a:rPr lang="es-MX" dirty="0"/>
              <a:t>, A. (2005). Profesorado, cultura y posmodernidad. Cambian los tiempos, cambia el profesorado. Madrid: Morata, pp. 119-164 y 187-234. </a:t>
            </a:r>
            <a:endParaRPr lang="es-MX" dirty="0" smtClean="0"/>
          </a:p>
          <a:p>
            <a:pPr lvl="0" indent="0"/>
            <a:r>
              <a:rPr lang="es-MX" dirty="0" smtClean="0"/>
              <a:t>Huguet</a:t>
            </a:r>
            <a:r>
              <a:rPr lang="es-MX" dirty="0"/>
              <a:t>, T. (2006). Aprender juntos en la escuela. Barcelona: </a:t>
            </a:r>
            <a:r>
              <a:rPr lang="es-MX" dirty="0" err="1"/>
              <a:t>Graó</a:t>
            </a:r>
            <a:r>
              <a:rPr lang="es-MX" dirty="0"/>
              <a:t>. </a:t>
            </a:r>
            <a:endParaRPr lang="es-MX" dirty="0" smtClean="0"/>
          </a:p>
          <a:p>
            <a:pPr lvl="0" indent="0"/>
            <a:r>
              <a:rPr lang="es-MX" dirty="0" smtClean="0"/>
              <a:t>Mora</a:t>
            </a:r>
            <a:r>
              <a:rPr lang="es-MX" dirty="0"/>
              <a:t>, M. E. et al. (2003). La práctica y las acciones educativas, objeto construido y sus referentes conceptuales nacionales e internacionales. En Piña, J. M., </a:t>
            </a:r>
            <a:r>
              <a:rPr lang="es-MX" dirty="0" err="1"/>
              <a:t>Furlan</a:t>
            </a:r>
            <a:r>
              <a:rPr lang="es-MX" dirty="0"/>
              <a:t>, A. y Sañudo, L., Acciones, actores y prácticas educativas. México: </a:t>
            </a:r>
            <a:r>
              <a:rPr lang="es-MX" dirty="0" err="1"/>
              <a:t>comie</a:t>
            </a:r>
            <a:r>
              <a:rPr lang="es-MX" dirty="0"/>
              <a:t>, pp. 189-211. </a:t>
            </a:r>
            <a:endParaRPr lang="es-MX" dirty="0" smtClean="0"/>
          </a:p>
          <a:p>
            <a:pPr lvl="0" indent="0"/>
            <a:r>
              <a:rPr lang="es-MX" dirty="0" err="1" smtClean="0"/>
              <a:t>Tardif</a:t>
            </a:r>
            <a:r>
              <a:rPr lang="es-MX" dirty="0"/>
              <a:t>, M. (2009). Los saberes del docente y su desarrollo profesional. Madrid: Narcea, pp. 22-42. </a:t>
            </a:r>
            <a:endParaRPr lang="es-MX" dirty="0" smtClean="0"/>
          </a:p>
          <a:p>
            <a:pPr lvl="0" indent="0"/>
            <a:r>
              <a:rPr lang="es-MX" dirty="0" smtClean="0"/>
              <a:t>Zabala</a:t>
            </a:r>
            <a:r>
              <a:rPr lang="es-MX" dirty="0"/>
              <a:t>, A. (2005). La función social de la enseñanza y la concepción sobre los procesos de aprendizaje. En La práctica educativa. Cómo enseña. Barcelona: </a:t>
            </a:r>
            <a:r>
              <a:rPr lang="es-MX" dirty="0" err="1"/>
              <a:t>Graó</a:t>
            </a:r>
            <a:r>
              <a:rPr lang="es-MX" dirty="0"/>
              <a:t>, pp. 25-35.</a:t>
            </a:r>
          </a:p>
          <a:p>
            <a:pPr lvl="0" indent="0"/>
            <a:r>
              <a:rPr lang="es-MX" dirty="0"/>
              <a:t>Otros recursos </a:t>
            </a:r>
            <a:endParaRPr lang="es-MX" dirty="0" smtClean="0"/>
          </a:p>
          <a:p>
            <a:pPr lvl="0" indent="0"/>
            <a:r>
              <a:rPr lang="es-MX" dirty="0" err="1" smtClean="0"/>
              <a:t>Bovaira</a:t>
            </a:r>
            <a:r>
              <a:rPr lang="es-MX" dirty="0"/>
              <a:t>, F. (Productor), &amp; Cuerda, J. L. (Director). (1999). La lengua de las mariposas [Película]. España: Sociedad General de Televisión (</a:t>
            </a:r>
            <a:r>
              <a:rPr lang="es-MX" dirty="0" err="1"/>
              <a:t>Sogetel</a:t>
            </a:r>
            <a:r>
              <a:rPr lang="es-MX" dirty="0"/>
              <a:t>). </a:t>
            </a:r>
            <a:endParaRPr lang="es-MX" dirty="0" smtClean="0"/>
          </a:p>
          <a:p>
            <a:pPr lvl="0" indent="0"/>
            <a:r>
              <a:rPr lang="es-MX" dirty="0" smtClean="0"/>
              <a:t>Camino</a:t>
            </a:r>
            <a:r>
              <a:rPr lang="es-MX" dirty="0"/>
              <a:t>, J. (Director). (1967). Mañana será otro día [Película]. España: </a:t>
            </a:r>
            <a:r>
              <a:rPr lang="es-MX" dirty="0" err="1"/>
              <a:t>Tribidabo</a:t>
            </a:r>
            <a:r>
              <a:rPr lang="es-MX" dirty="0"/>
              <a:t> Films, S. A. </a:t>
            </a:r>
            <a:endParaRPr lang="es-MX" dirty="0" smtClean="0"/>
          </a:p>
          <a:p>
            <a:pPr lvl="0" indent="0"/>
            <a:r>
              <a:rPr lang="es-MX" dirty="0" smtClean="0"/>
              <a:t>Relato </a:t>
            </a:r>
            <a:r>
              <a:rPr lang="es-MX" dirty="0"/>
              <a:t>autobiográfico, evidencia de aprendizaje del curso El sujeto y su formación profesional como docente. </a:t>
            </a:r>
            <a:endParaRPr lang="es-MX" dirty="0" smtClean="0"/>
          </a:p>
          <a:p>
            <a:pPr lvl="0" indent="0"/>
            <a:r>
              <a:rPr lang="es-MX" dirty="0" smtClean="0"/>
              <a:t>La </a:t>
            </a:r>
            <a:r>
              <a:rPr lang="es-MX" dirty="0"/>
              <a:t>videograbación de la clase observada</a:t>
            </a:r>
            <a:r>
              <a:rPr lang="es-MX" dirty="0" smtClean="0"/>
              <a:t>.</a:t>
            </a: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3951561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87680" y="121920"/>
            <a:ext cx="11351029" cy="7171194"/>
          </a:xfrm>
          <a:prstGeom prst="rect">
            <a:avLst/>
          </a:prstGeom>
        </p:spPr>
        <p:txBody>
          <a:bodyPr wrap="square">
            <a:spAutoFit/>
          </a:bodyPr>
          <a:lstStyle/>
          <a:p>
            <a:pPr lvl="0" algn="ctr"/>
            <a:r>
              <a:rPr lang="es-ES_tradnl" altLang="es-ES" sz="2800" dirty="0" smtClean="0">
                <a:ea typeface="Calibri" panose="020F0502020204030204" pitchFamily="34" charset="0"/>
                <a:cs typeface="Arial" panose="020B0604020202020204" pitchFamily="34" charset="0"/>
              </a:rPr>
              <a:t>Escuela Normal de Educación Preescolar</a:t>
            </a:r>
            <a:endParaRPr lang="es-ES" altLang="es-ES" sz="2800" dirty="0" smtClean="0">
              <a:cs typeface="Arial" panose="020B0604020202020204" pitchFamily="34" charset="0"/>
            </a:endParaRPr>
          </a:p>
          <a:p>
            <a:pPr lvl="0" algn="ctr"/>
            <a:endParaRPr lang="es-ES_tradnl" altLang="es-ES" sz="1200" b="1" dirty="0" smtClean="0">
              <a:ea typeface="Calibri" panose="020F0502020204030204" pitchFamily="34" charset="0"/>
              <a:cs typeface="Arial" panose="020B0604020202020204" pitchFamily="34" charset="0"/>
            </a:endParaRPr>
          </a:p>
          <a:p>
            <a:pPr lvl="0" algn="ctr"/>
            <a:r>
              <a:rPr lang="es-ES_tradnl" altLang="es-ES" sz="2400" b="1" dirty="0" smtClean="0">
                <a:ea typeface="Calibri" panose="020F0502020204030204" pitchFamily="34" charset="0"/>
                <a:cs typeface="Arial" panose="020B0604020202020204" pitchFamily="34" charset="0"/>
              </a:rPr>
              <a:t>Encuadre </a:t>
            </a:r>
          </a:p>
          <a:p>
            <a:pPr lvl="0" algn="ctr"/>
            <a:endParaRPr lang="es-ES_tradnl" altLang="es-ES" sz="900" b="1" dirty="0" smtClean="0">
              <a:cs typeface="Arial" panose="020B0604020202020204" pitchFamily="34" charset="0"/>
            </a:endParaRPr>
          </a:p>
          <a:p>
            <a:pPr lvl="0" algn="ctr"/>
            <a:endParaRPr lang="es-ES_tradnl" altLang="es-ES" sz="900" b="1" dirty="0" smtClean="0">
              <a:cs typeface="Arial" panose="020B0604020202020204" pitchFamily="34" charset="0"/>
            </a:endParaRPr>
          </a:p>
          <a:p>
            <a:pPr lvl="0" algn="ctr"/>
            <a:r>
              <a:rPr lang="es-ES_tradnl" altLang="es-ES" sz="2400" dirty="0" smtClean="0">
                <a:cs typeface="Arial" panose="020B0604020202020204" pitchFamily="34" charset="0"/>
              </a:rPr>
              <a:t>Semestre:  segundo   </a:t>
            </a:r>
          </a:p>
          <a:p>
            <a:pPr lvl="0"/>
            <a:r>
              <a:rPr lang="es-ES_tradnl" altLang="es-ES" sz="2400" dirty="0" smtClean="0">
                <a:cs typeface="Arial" panose="020B0604020202020204" pitchFamily="34" charset="0"/>
              </a:rPr>
              <a:t>Nombre del curso:    </a:t>
            </a:r>
            <a:r>
              <a:rPr lang="es-ES_tradnl" altLang="es-ES" sz="1200" dirty="0" smtClean="0">
                <a:ea typeface="Calibri" panose="020F0502020204030204" pitchFamily="34" charset="0"/>
                <a:cs typeface="Arial" panose="020B0604020202020204" pitchFamily="34" charset="0"/>
              </a:rPr>
              <a:t> </a:t>
            </a:r>
            <a:r>
              <a:rPr lang="es-ES_tradnl" altLang="es-ES" sz="2400" dirty="0" smtClean="0">
                <a:ea typeface="Calibri" panose="020F0502020204030204" pitchFamily="34" charset="0"/>
                <a:cs typeface="Arial" panose="020B0604020202020204" pitchFamily="34" charset="0"/>
              </a:rPr>
              <a:t>Observación</a:t>
            </a:r>
            <a:r>
              <a:rPr lang="es-MX" altLang="es-ES" sz="2400" dirty="0" smtClean="0">
                <a:ea typeface="Calibri" panose="020F0502020204030204" pitchFamily="34" charset="0"/>
                <a:cs typeface="Arial" panose="020B0604020202020204" pitchFamily="34" charset="0"/>
              </a:rPr>
              <a:t> y análisis de la practica escolar</a:t>
            </a:r>
            <a:endParaRPr lang="es-ES_tradnl" altLang="es-ES" sz="2400" dirty="0" smtClean="0">
              <a:ea typeface="Calibri" panose="020F0502020204030204" pitchFamily="34" charset="0"/>
              <a:cs typeface="Arial" panose="020B0604020202020204" pitchFamily="34" charset="0"/>
            </a:endParaRPr>
          </a:p>
          <a:p>
            <a:pPr lvl="0"/>
            <a:r>
              <a:rPr lang="es-ES_tradnl" altLang="es-ES" sz="2400" dirty="0" smtClean="0">
                <a:ea typeface="Calibri" panose="020F0502020204030204" pitchFamily="34" charset="0"/>
                <a:cs typeface="Arial" panose="020B0604020202020204" pitchFamily="34" charset="0"/>
              </a:rPr>
              <a:t>Docente:   Mtro.    Gerardo Garza Alcalá</a:t>
            </a:r>
          </a:p>
          <a:p>
            <a:pPr lvl="0"/>
            <a:r>
              <a:rPr lang="es-ES_tradnl" altLang="es-ES" sz="2400" dirty="0" smtClean="0">
                <a:ea typeface="Calibri" panose="020F0502020204030204" pitchFamily="34" charset="0"/>
                <a:cs typeface="Arial" panose="020B0604020202020204" pitchFamily="34" charset="0"/>
              </a:rPr>
              <a:t>Trayecto formativo:  Practica profesional</a:t>
            </a:r>
          </a:p>
          <a:p>
            <a:pPr lvl="0"/>
            <a:r>
              <a:rPr lang="es-ES_tradnl" altLang="es-ES" sz="2400" dirty="0" smtClean="0">
                <a:ea typeface="Calibri" panose="020F0502020204030204" pitchFamily="34" charset="0"/>
                <a:cs typeface="Arial" panose="020B0604020202020204" pitchFamily="34" charset="0"/>
              </a:rPr>
              <a:t>Carácter del curso:   obligatorio</a:t>
            </a:r>
          </a:p>
          <a:p>
            <a:pPr lvl="0"/>
            <a:r>
              <a:rPr lang="es-ES_tradnl" altLang="es-ES" sz="2400" dirty="0" smtClean="0">
                <a:ea typeface="Calibri" panose="020F0502020204030204" pitchFamily="34" charset="0"/>
                <a:cs typeface="Arial" panose="020B0604020202020204" pitchFamily="34" charset="0"/>
              </a:rPr>
              <a:t>Modalidad de trabajo:    </a:t>
            </a:r>
          </a:p>
          <a:p>
            <a:pPr lvl="0"/>
            <a:r>
              <a:rPr lang="es-ES_tradnl" altLang="es-ES" sz="2400" dirty="0" smtClean="0">
                <a:ea typeface="Calibri" panose="020F0502020204030204" pitchFamily="34" charset="0"/>
                <a:cs typeface="Arial" panose="020B0604020202020204" pitchFamily="34" charset="0"/>
              </a:rPr>
              <a:t>Horas    6                              créditos         6.75</a:t>
            </a:r>
          </a:p>
          <a:p>
            <a:pPr lvl="0"/>
            <a:endParaRPr lang="es-ES_tradnl" altLang="es-ES" sz="2400" dirty="0" smtClean="0">
              <a:ea typeface="Calibri" panose="020F0502020204030204" pitchFamily="34" charset="0"/>
              <a:cs typeface="Arial" panose="020B0604020202020204" pitchFamily="34" charset="0"/>
            </a:endParaRPr>
          </a:p>
          <a:p>
            <a:pPr lvl="0"/>
            <a:r>
              <a:rPr lang="es-ES_tradnl" altLang="es-ES" sz="2400" dirty="0" smtClean="0">
                <a:ea typeface="Calibri" panose="020F0502020204030204" pitchFamily="34" charset="0"/>
                <a:cs typeface="Arial" panose="020B0604020202020204" pitchFamily="34" charset="0"/>
              </a:rPr>
              <a:t>Propósito:</a:t>
            </a:r>
            <a:r>
              <a:rPr lang="es-ES_tradnl" altLang="es-ES" sz="2800" dirty="0" smtClean="0">
                <a:ea typeface="Calibri" panose="020F0502020204030204" pitchFamily="34" charset="0"/>
                <a:cs typeface="Arial" panose="020B0604020202020204" pitchFamily="34" charset="0"/>
              </a:rPr>
              <a:t> </a:t>
            </a:r>
            <a:r>
              <a:rPr lang="es-MX" sz="2400" u="sng" dirty="0" smtClean="0"/>
              <a:t>ofrecer</a:t>
            </a:r>
            <a:r>
              <a:rPr lang="es-MX" sz="2400" dirty="0" smtClean="0"/>
              <a:t> </a:t>
            </a:r>
            <a:r>
              <a:rPr lang="es-MX" sz="2400" u="sng" dirty="0" smtClean="0"/>
              <a:t>herramientas para la observación y el análisis de la práctica escolar </a:t>
            </a:r>
            <a:r>
              <a:rPr lang="es-MX" sz="2400" dirty="0" smtClean="0"/>
              <a:t>de manera que el estudiante normalista </a:t>
            </a:r>
            <a:r>
              <a:rPr lang="es-MX" sz="2400" u="sng" dirty="0" smtClean="0"/>
              <a:t>centre su atención </a:t>
            </a:r>
            <a:r>
              <a:rPr lang="es-MX" sz="2400" dirty="0" smtClean="0"/>
              <a:t>en </a:t>
            </a:r>
            <a:r>
              <a:rPr lang="es-MX" sz="2400" u="sng" dirty="0" smtClean="0"/>
              <a:t>la institución </a:t>
            </a:r>
            <a:r>
              <a:rPr lang="es-MX" sz="2400" dirty="0" smtClean="0"/>
              <a:t>y la </a:t>
            </a:r>
            <a:r>
              <a:rPr lang="es-MX" sz="2400" u="sng" dirty="0" smtClean="0"/>
              <a:t>práctica escolar</a:t>
            </a:r>
            <a:r>
              <a:rPr lang="es-MX" sz="2400" dirty="0" smtClean="0"/>
              <a:t>; que </a:t>
            </a:r>
            <a:r>
              <a:rPr lang="es-MX" sz="2400" u="sng" dirty="0" smtClean="0"/>
              <a:t>comprenda</a:t>
            </a:r>
            <a:r>
              <a:rPr lang="es-MX" sz="2400" dirty="0" smtClean="0"/>
              <a:t> las </a:t>
            </a:r>
            <a:r>
              <a:rPr lang="es-MX" sz="2400" u="sng" dirty="0" smtClean="0"/>
              <a:t>relaciones institucionales</a:t>
            </a:r>
            <a:r>
              <a:rPr lang="es-MX" sz="2400" dirty="0" smtClean="0"/>
              <a:t>, las </a:t>
            </a:r>
            <a:r>
              <a:rPr lang="es-MX" sz="2400" u="sng" dirty="0" smtClean="0"/>
              <a:t>interacciones entre docentes </a:t>
            </a:r>
            <a:r>
              <a:rPr lang="es-MX" sz="2400" dirty="0" smtClean="0"/>
              <a:t>y </a:t>
            </a:r>
            <a:r>
              <a:rPr lang="es-MX" sz="2400" u="sng" dirty="0" smtClean="0"/>
              <a:t>alumnos</a:t>
            </a:r>
            <a:r>
              <a:rPr lang="es-MX" sz="2400" dirty="0" smtClean="0"/>
              <a:t>, la </a:t>
            </a:r>
            <a:r>
              <a:rPr lang="es-MX" sz="2400" u="sng" dirty="0" smtClean="0"/>
              <a:t>organización, gestión y administración institucional</a:t>
            </a:r>
            <a:r>
              <a:rPr lang="es-MX" sz="2400" dirty="0" smtClean="0"/>
              <a:t>, el </a:t>
            </a:r>
            <a:r>
              <a:rPr lang="es-MX" sz="2400" u="sng" dirty="0" smtClean="0"/>
              <a:t>vínculo con los padres de familia</a:t>
            </a:r>
            <a:r>
              <a:rPr lang="es-MX" sz="2400" dirty="0" smtClean="0"/>
              <a:t>, entre otras, con la finalidad de </a:t>
            </a:r>
            <a:r>
              <a:rPr lang="es-MX" sz="2400" u="sng" dirty="0" smtClean="0"/>
              <a:t>reunir evidencias empíricas </a:t>
            </a:r>
            <a:r>
              <a:rPr lang="es-MX" sz="2400" dirty="0" smtClean="0"/>
              <a:t>que sirvan de insumos para la </a:t>
            </a:r>
            <a:r>
              <a:rPr lang="es-MX" sz="2400" u="sng" dirty="0" smtClean="0"/>
              <a:t>comprensión y explicación de la práctica escolar</a:t>
            </a:r>
            <a:endParaRPr lang="es-ES_tradnl" altLang="es-ES" sz="2400" u="sng" dirty="0" smtClean="0">
              <a:ea typeface="Calibri" panose="020F0502020204030204" pitchFamily="34" charset="0"/>
              <a:cs typeface="Arial" panose="020B0604020202020204" pitchFamily="34" charset="0"/>
            </a:endParaRPr>
          </a:p>
          <a:p>
            <a:pPr lvl="0" algn="ctr"/>
            <a:endParaRPr lang="es-ES_tradnl" altLang="es-ES" sz="1400" dirty="0" smtClean="0">
              <a:ea typeface="Calibri" panose="020F0502020204030204" pitchFamily="34" charset="0"/>
              <a:cs typeface="Arial" panose="020B0604020202020204" pitchFamily="34" charset="0"/>
            </a:endParaRPr>
          </a:p>
          <a:p>
            <a:pPr lvl="0" algn="ctr"/>
            <a:endParaRPr lang="es-ES_tradnl" altLang="es-ES" sz="2400" dirty="0" smtClean="0">
              <a:ea typeface="Calibri" panose="020F0502020204030204" pitchFamily="34" charset="0"/>
              <a:cs typeface="Arial" panose="020B0604020202020204" pitchFamily="34" charset="0"/>
            </a:endParaRPr>
          </a:p>
        </p:txBody>
      </p:sp>
      <p:pic>
        <p:nvPicPr>
          <p:cNvPr id="6" name="0 Image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92994" y="609600"/>
            <a:ext cx="657225"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7873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413128"/>
            <a:ext cx="10945091" cy="754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Evidencias de aprendizaje por unidad y global con su respectiva rúbrica</a:t>
            </a:r>
          </a:p>
          <a:p>
            <a:pPr lvl="0" indent="0"/>
            <a:r>
              <a:rPr lang="es-MX" sz="2000" dirty="0" smtClean="0"/>
              <a:t>Evidencias  Unidad I</a:t>
            </a:r>
            <a:endParaRPr lang="es-MX" sz="2000" dirty="0"/>
          </a:p>
          <a:p>
            <a:pPr lvl="0" indent="0"/>
            <a:r>
              <a:rPr lang="es-MX" sz="2000" dirty="0"/>
              <a:t>•	Mapa	conceptual.</a:t>
            </a:r>
          </a:p>
          <a:p>
            <a:pPr lvl="0" indent="0"/>
            <a:r>
              <a:rPr lang="es-MX" sz="2000" dirty="0"/>
              <a:t>•	Cuadro	comparativo.</a:t>
            </a:r>
          </a:p>
          <a:p>
            <a:pPr lvl="0" indent="0"/>
            <a:r>
              <a:rPr lang="es-MX" sz="2000" dirty="0"/>
              <a:t>•	</a:t>
            </a:r>
            <a:r>
              <a:rPr lang="es-MX" sz="2000" dirty="0" smtClean="0"/>
              <a:t>Guion de entrevista </a:t>
            </a:r>
          </a:p>
          <a:p>
            <a:pPr lvl="0" indent="0"/>
            <a:endParaRPr lang="es-MX" sz="2000" dirty="0"/>
          </a:p>
          <a:p>
            <a:pPr lvl="0" indent="0"/>
            <a:r>
              <a:rPr lang="es-MX" sz="2000" dirty="0" smtClean="0"/>
              <a:t>Unidad II</a:t>
            </a:r>
          </a:p>
          <a:p>
            <a:pPr lvl="0" indent="0"/>
            <a:r>
              <a:rPr lang="es-MX" sz="2000" dirty="0"/>
              <a:t>•	</a:t>
            </a:r>
            <a:r>
              <a:rPr lang="es-MX" sz="2000" dirty="0" smtClean="0"/>
              <a:t>Organizador gráfico con</a:t>
            </a:r>
            <a:r>
              <a:rPr lang="es-MX" sz="2000" dirty="0"/>
              <a:t>	</a:t>
            </a:r>
            <a:r>
              <a:rPr lang="es-MX" sz="2000" dirty="0" smtClean="0"/>
              <a:t> las categorías teóricas </a:t>
            </a:r>
            <a:r>
              <a:rPr lang="es-MX" sz="2000" dirty="0"/>
              <a:t>y dimensiones de la </a:t>
            </a:r>
            <a:r>
              <a:rPr lang="es-MX" sz="2000" dirty="0" smtClean="0"/>
              <a:t> </a:t>
            </a:r>
          </a:p>
          <a:p>
            <a:pPr lvl="0" indent="0"/>
            <a:r>
              <a:rPr lang="es-MX" sz="2000" dirty="0" smtClean="0"/>
              <a:t>             gestión </a:t>
            </a:r>
            <a:r>
              <a:rPr lang="es-MX" sz="2000" dirty="0"/>
              <a:t>escolar.</a:t>
            </a:r>
          </a:p>
          <a:p>
            <a:pPr lvl="0" indent="0"/>
            <a:r>
              <a:rPr lang="es-MX" sz="2000" dirty="0"/>
              <a:t>•	</a:t>
            </a:r>
            <a:r>
              <a:rPr lang="es-MX" sz="2000" dirty="0" smtClean="0"/>
              <a:t>Instrumentos de observación  y</a:t>
            </a:r>
            <a:r>
              <a:rPr lang="es-MX" sz="2000" dirty="0"/>
              <a:t>	entrevistas.</a:t>
            </a:r>
          </a:p>
          <a:p>
            <a:pPr lvl="0" indent="0"/>
            <a:r>
              <a:rPr lang="es-MX" sz="2000" dirty="0"/>
              <a:t>•	</a:t>
            </a:r>
            <a:r>
              <a:rPr lang="es-MX" sz="2000" dirty="0" smtClean="0"/>
              <a:t>Escrito que detalle las características y dimensiones </a:t>
            </a:r>
            <a:r>
              <a:rPr lang="es-MX" sz="2000" dirty="0"/>
              <a:t>de la gestión escolar.</a:t>
            </a:r>
            <a:endParaRPr lang="es-MX" sz="2000" dirty="0" smtClean="0"/>
          </a:p>
          <a:p>
            <a:pPr lvl="0" indent="0"/>
            <a:endParaRPr lang="es-MX" sz="2000" dirty="0" smtClean="0"/>
          </a:p>
          <a:p>
            <a:pPr lvl="0" indent="0"/>
            <a:r>
              <a:rPr lang="es-MX" sz="2000" dirty="0" smtClean="0"/>
              <a:t>Unidad III</a:t>
            </a:r>
          </a:p>
          <a:p>
            <a:pPr lvl="0" indent="0"/>
            <a:r>
              <a:rPr lang="es-MX" sz="2000" dirty="0"/>
              <a:t>•	</a:t>
            </a:r>
            <a:r>
              <a:rPr lang="es-MX" sz="2000" dirty="0" smtClean="0"/>
              <a:t>Reflexión escrita sobre</a:t>
            </a:r>
            <a:r>
              <a:rPr lang="es-MX" sz="2000" dirty="0"/>
              <a:t>	</a:t>
            </a:r>
            <a:r>
              <a:rPr lang="es-MX" sz="2000" dirty="0" smtClean="0"/>
              <a:t>el concepto de práctica </a:t>
            </a:r>
            <a:r>
              <a:rPr lang="es-MX" sz="2000" dirty="0"/>
              <a:t>docente. </a:t>
            </a:r>
          </a:p>
          <a:p>
            <a:pPr lvl="0" indent="0"/>
            <a:r>
              <a:rPr lang="es-MX" sz="2000" dirty="0"/>
              <a:t>•	</a:t>
            </a:r>
            <a:r>
              <a:rPr lang="es-MX" sz="2000" dirty="0" smtClean="0"/>
              <a:t>Reporte explicativo de las acciones que</a:t>
            </a:r>
            <a:r>
              <a:rPr lang="es-MX" sz="2000" dirty="0"/>
              <a:t>	identificó en el análisis de las sesiones </a:t>
            </a:r>
            <a:r>
              <a:rPr lang="es-MX" sz="2000" dirty="0" smtClean="0"/>
              <a:t>  </a:t>
            </a:r>
          </a:p>
          <a:p>
            <a:pPr lvl="0" indent="0"/>
            <a:r>
              <a:rPr lang="es-MX" sz="2000" dirty="0" smtClean="0"/>
              <a:t>             videograbadas </a:t>
            </a:r>
            <a:r>
              <a:rPr lang="es-MX" sz="2000" dirty="0"/>
              <a:t>de la práctica docente.</a:t>
            </a:r>
          </a:p>
          <a:p>
            <a:pPr lvl="0" indent="0"/>
            <a:r>
              <a:rPr lang="es-MX" sz="2000" dirty="0"/>
              <a:t>•	Escrito	</a:t>
            </a:r>
            <a:r>
              <a:rPr lang="es-MX" sz="2000" dirty="0" smtClean="0"/>
              <a:t>reflexivo que explique la</a:t>
            </a:r>
            <a:r>
              <a:rPr lang="es-MX" sz="2000" dirty="0"/>
              <a:t>	</a:t>
            </a:r>
            <a:r>
              <a:rPr lang="es-MX" sz="2000" dirty="0" smtClean="0"/>
              <a:t> interpretación </a:t>
            </a:r>
            <a:r>
              <a:rPr lang="es-MX" sz="2000" dirty="0"/>
              <a:t>y la significación que le da a algún </a:t>
            </a:r>
            <a:endParaRPr lang="es-MX" sz="2000" dirty="0" smtClean="0"/>
          </a:p>
          <a:p>
            <a:pPr lvl="0" indent="0"/>
            <a:r>
              <a:rPr lang="es-MX" sz="2000" dirty="0" smtClean="0"/>
              <a:t>             aspecto </a:t>
            </a:r>
            <a:r>
              <a:rPr lang="es-MX" sz="2000" dirty="0"/>
              <a:t>de la práctica docente observada.</a:t>
            </a:r>
          </a:p>
          <a:p>
            <a:pPr lvl="0" indent="0"/>
            <a:endParaRPr lang="es-MX" sz="2000" dirty="0" smtClean="0"/>
          </a:p>
          <a:p>
            <a:pPr lvl="0" indent="0"/>
            <a:endParaRPr lang="es-MX" sz="2000" dirty="0" smtClean="0"/>
          </a:p>
          <a:p>
            <a:pPr lvl="0" indent="0"/>
            <a:endParaRPr lang="es-MX" sz="2000" dirty="0"/>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842076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910312"/>
            <a:ext cx="10945091" cy="4893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b="1" dirty="0" smtClean="0"/>
              <a:t>Fechas de evaluación </a:t>
            </a:r>
            <a:endParaRPr lang="es-MX" sz="2000" b="1" dirty="0"/>
          </a:p>
          <a:p>
            <a:pPr lvl="0" indent="0"/>
            <a:endParaRPr lang="es-MX" sz="2000" dirty="0"/>
          </a:p>
          <a:p>
            <a:pPr lvl="0" indent="0"/>
            <a:r>
              <a:rPr lang="es-MX" sz="2000" dirty="0" smtClean="0"/>
              <a:t>20 al 24 de Marzo    primer examen institucional</a:t>
            </a:r>
          </a:p>
          <a:p>
            <a:pPr lvl="0" indent="0"/>
            <a:r>
              <a:rPr lang="es-MX" sz="2000" dirty="0" smtClean="0"/>
              <a:t>22 al 26 de Mayo     segundo examen institucional</a:t>
            </a:r>
          </a:p>
          <a:p>
            <a:pPr lvl="0" indent="0"/>
            <a:endParaRPr lang="es-MX" sz="2000" dirty="0" smtClean="0"/>
          </a:p>
          <a:p>
            <a:pPr indent="0"/>
            <a:r>
              <a:rPr lang="es-MX" sz="2000" dirty="0" smtClean="0"/>
              <a:t> </a:t>
            </a:r>
            <a:r>
              <a:rPr lang="es-MX" sz="2000" b="1" dirty="0"/>
              <a:t>jornadas de </a:t>
            </a:r>
            <a:r>
              <a:rPr lang="es-MX" sz="2000" b="1" dirty="0" smtClean="0"/>
              <a:t>observación</a:t>
            </a:r>
          </a:p>
          <a:p>
            <a:pPr indent="0"/>
            <a:endParaRPr lang="es-MX" sz="2000" dirty="0"/>
          </a:p>
          <a:p>
            <a:pPr indent="0"/>
            <a:r>
              <a:rPr lang="es-MX" sz="2000" dirty="0" smtClean="0"/>
              <a:t>6, 7 , 8  de Marzo</a:t>
            </a:r>
          </a:p>
          <a:p>
            <a:pPr indent="0"/>
            <a:endParaRPr lang="es-MX" sz="2000" dirty="0"/>
          </a:p>
          <a:p>
            <a:pPr indent="0"/>
            <a:r>
              <a:rPr lang="es-MX" sz="2000" dirty="0" smtClean="0"/>
              <a:t>26, 27, 28 de Abril</a:t>
            </a:r>
          </a:p>
          <a:p>
            <a:pPr indent="0"/>
            <a:endParaRPr lang="es-MX" sz="2000" dirty="0"/>
          </a:p>
          <a:p>
            <a:pPr indent="0"/>
            <a:r>
              <a:rPr lang="es-MX" sz="2000" dirty="0" smtClean="0"/>
              <a:t>19, 20, 21 de Junio</a:t>
            </a:r>
          </a:p>
          <a:p>
            <a:pPr indent="0"/>
            <a:endParaRPr lang="es-MX" sz="2000" dirty="0"/>
          </a:p>
          <a:p>
            <a:pPr indent="0"/>
            <a:r>
              <a:rPr lang="es-MX" sz="2000" dirty="0"/>
              <a:t>26 de </a:t>
            </a:r>
            <a:r>
              <a:rPr lang="es-MX" sz="2000" dirty="0" smtClean="0"/>
              <a:t>junio                  Entrega de evaluación global</a:t>
            </a:r>
          </a:p>
          <a:p>
            <a:pPr indent="0"/>
            <a:r>
              <a:rPr lang="es-MX" sz="2000" dirty="0"/>
              <a:t>3 al 7 de </a:t>
            </a:r>
            <a:r>
              <a:rPr lang="es-MX" sz="2000" dirty="0" smtClean="0"/>
              <a:t>Julio              Exámenes de recuperación</a:t>
            </a: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9047167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87093"/>
            <a:ext cx="10945091"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dirty="0" smtClean="0"/>
              <a:t>Criterios de evaluación</a:t>
            </a:r>
          </a:p>
          <a:p>
            <a:pPr lvl="0" indent="0"/>
            <a:endParaRPr lang="es-MX" sz="2000" dirty="0" smtClean="0"/>
          </a:p>
          <a:p>
            <a:pPr lvl="0" indent="0"/>
            <a:r>
              <a:rPr lang="es-MX" sz="2000" dirty="0" smtClean="0"/>
              <a:t>Examen institucional                      30%</a:t>
            </a:r>
          </a:p>
          <a:p>
            <a:pPr lvl="0" indent="0"/>
            <a:endParaRPr lang="es-MX" sz="2000" dirty="0"/>
          </a:p>
          <a:p>
            <a:pPr lvl="0" indent="0"/>
            <a:r>
              <a:rPr lang="es-MX" sz="2000" dirty="0" smtClean="0"/>
              <a:t>Trabajos escritos Evidencias         30 %</a:t>
            </a:r>
          </a:p>
          <a:p>
            <a:pPr lvl="0" indent="0"/>
            <a:endParaRPr lang="es-MX" sz="2000" dirty="0"/>
          </a:p>
          <a:p>
            <a:pPr lvl="0" indent="0"/>
            <a:r>
              <a:rPr lang="es-MX" sz="2000" dirty="0" smtClean="0"/>
              <a:t>Portafolio                                        20 %</a:t>
            </a:r>
          </a:p>
          <a:p>
            <a:pPr lvl="0" indent="0"/>
            <a:endParaRPr lang="es-MX" sz="2000" dirty="0"/>
          </a:p>
          <a:p>
            <a:pPr lvl="0" indent="0"/>
            <a:r>
              <a:rPr lang="es-MX" sz="2000" dirty="0" smtClean="0"/>
              <a:t>Exposición y participación              20%</a:t>
            </a:r>
          </a:p>
          <a:p>
            <a:pPr lvl="0" indent="0"/>
            <a:endParaRPr lang="es-MX" sz="2000" dirty="0"/>
          </a:p>
          <a:p>
            <a:pPr lvl="0" indent="0"/>
            <a:r>
              <a:rPr lang="es-MX" dirty="0" smtClean="0"/>
              <a:t>Examen institucional  calificación mínima 6 para tener derecho a promediar los otros criterios de evaluación</a:t>
            </a:r>
          </a:p>
          <a:p>
            <a:pPr lvl="0" indent="0"/>
            <a:r>
              <a:rPr lang="es-MX" dirty="0" smtClean="0"/>
              <a:t>La calificación de la evaluación global  se determina por el promedio de las calificaciones de  los periodos de evaluación  (50%)  y la calificación del trabajo para la evaluación global  (50%)</a:t>
            </a:r>
          </a:p>
          <a:p>
            <a:pPr lvl="0" indent="0"/>
            <a:endParaRPr lang="es-MX" dirty="0"/>
          </a:p>
          <a:p>
            <a:pPr lvl="0" indent="0"/>
            <a:r>
              <a:rPr lang="es-MX" dirty="0" smtClean="0"/>
              <a:t>Se puede tener derecho a examen de recuperación cuando se reprueba solo un examen</a:t>
            </a:r>
          </a:p>
          <a:p>
            <a:pPr lvl="0" indent="0"/>
            <a:r>
              <a:rPr lang="es-MX" dirty="0" smtClean="0"/>
              <a:t>Dos pasa directa a examen extraordinario.</a:t>
            </a:r>
          </a:p>
          <a:p>
            <a:pPr lvl="0" indent="0"/>
            <a:endParaRPr lang="es-MX" dirty="0" smtClean="0"/>
          </a:p>
          <a:p>
            <a:pPr lvl="0" indent="0"/>
            <a:r>
              <a:rPr lang="es-MX" dirty="0" smtClean="0"/>
              <a:t>La calificación mínima del examen de recuperación  es 6</a:t>
            </a:r>
          </a:p>
          <a:p>
            <a:pPr lvl="0" indent="0"/>
            <a:r>
              <a:rPr lang="es-MX" dirty="0" smtClean="0"/>
              <a:t>La calificación máxima del examen de recuperación es 7</a:t>
            </a:r>
            <a:endParaRPr lang="es-MX" sz="2000" dirty="0"/>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3321280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233201"/>
            <a:ext cx="10945091"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Reglamento y acuerdos internos</a:t>
            </a:r>
          </a:p>
          <a:p>
            <a:r>
              <a:rPr lang="es-MX" sz="2000" b="1" dirty="0"/>
              <a:t>Reglamento y acuerdos internos:</a:t>
            </a:r>
            <a:endParaRPr lang="es-MX" sz="2000" dirty="0"/>
          </a:p>
          <a:p>
            <a:endParaRPr lang="es-MX" sz="2000" dirty="0"/>
          </a:p>
          <a:p>
            <a:r>
              <a:rPr lang="es-ES" sz="2000" dirty="0"/>
              <a:t>La evaluación global  es una condición para presentar examen extraordinario</a:t>
            </a:r>
            <a:endParaRPr lang="es-MX" sz="2000" dirty="0"/>
          </a:p>
          <a:p>
            <a:r>
              <a:rPr lang="es-ES" sz="2000" dirty="0"/>
              <a:t> </a:t>
            </a:r>
            <a:r>
              <a:rPr lang="es-ES" sz="2000" b="1" dirty="0"/>
              <a:t>Acuerdos:</a:t>
            </a:r>
            <a:endParaRPr lang="es-MX" sz="2000" dirty="0"/>
          </a:p>
          <a:p>
            <a:r>
              <a:rPr lang="es-ES" sz="2000" dirty="0"/>
              <a:t>Asistir  a la clase </a:t>
            </a:r>
            <a:endParaRPr lang="es-ES" sz="2000" dirty="0" smtClean="0"/>
          </a:p>
          <a:p>
            <a:r>
              <a:rPr lang="es-ES" sz="2000" dirty="0" smtClean="0"/>
              <a:t>Llegar </a:t>
            </a:r>
            <a:r>
              <a:rPr lang="es-ES" sz="2000" dirty="0"/>
              <a:t>puntual a las sesiones de clase   (3 retardos equivalen a 1 falta)</a:t>
            </a:r>
            <a:endParaRPr lang="es-MX" sz="2000" dirty="0"/>
          </a:p>
          <a:p>
            <a:r>
              <a:rPr lang="es-ES" sz="2000" dirty="0"/>
              <a:t>Cumplir con </a:t>
            </a:r>
            <a:r>
              <a:rPr lang="es-ES" sz="2000" dirty="0" smtClean="0"/>
              <a:t>las tareas, trabajos y materiales. </a:t>
            </a:r>
            <a:endParaRPr lang="es-MX" sz="2000" dirty="0"/>
          </a:p>
          <a:p>
            <a:r>
              <a:rPr lang="es-ES" sz="2000" dirty="0"/>
              <a:t>Realizar revisión de la bibliografía</a:t>
            </a:r>
            <a:endParaRPr lang="es-MX" sz="2000" dirty="0"/>
          </a:p>
          <a:p>
            <a:r>
              <a:rPr lang="es-ES" sz="2000" dirty="0"/>
              <a:t>Realizar  búsqueda y registro de información</a:t>
            </a:r>
            <a:endParaRPr lang="es-MX" sz="2000" dirty="0"/>
          </a:p>
          <a:p>
            <a:r>
              <a:rPr lang="es-ES" sz="2000" dirty="0"/>
              <a:t>Participar en clase </a:t>
            </a:r>
          </a:p>
          <a:p>
            <a:r>
              <a:rPr lang="es-ES" sz="2000" dirty="0"/>
              <a:t>Entregar en tiempo y forma  los trabajos escritos</a:t>
            </a:r>
            <a:endParaRPr lang="es-MX" sz="2000" dirty="0"/>
          </a:p>
          <a:p>
            <a:r>
              <a:rPr lang="es-ES" sz="2000" dirty="0" smtClean="0"/>
              <a:t>Mostrar respeto a  sus compañeras  </a:t>
            </a:r>
            <a:endParaRPr lang="es-MX" sz="2000" dirty="0"/>
          </a:p>
          <a:p>
            <a:r>
              <a:rPr lang="es-ES" sz="2000" dirty="0" smtClean="0"/>
              <a:t>Evitar </a:t>
            </a:r>
            <a:r>
              <a:rPr lang="es-ES" sz="2000" dirty="0"/>
              <a:t>el consumo de alimentos en la clase</a:t>
            </a:r>
            <a:endParaRPr lang="es-MX" sz="2000" dirty="0"/>
          </a:p>
          <a:p>
            <a:r>
              <a:rPr lang="es-ES" sz="2000" dirty="0" smtClean="0"/>
              <a:t>Tener ordenado y completo </a:t>
            </a:r>
            <a:r>
              <a:rPr lang="es-ES" sz="2000" dirty="0"/>
              <a:t>el portafolio</a:t>
            </a:r>
            <a:endParaRPr lang="es-MX" sz="2000" dirty="0"/>
          </a:p>
          <a:p>
            <a:r>
              <a:rPr lang="es-ES" sz="2000" dirty="0"/>
              <a:t>Contestar los cuestionarios en plataforma escuela en red</a:t>
            </a:r>
            <a:endParaRPr lang="es-MX" altLang="es-ES" sz="1200" dirty="0">
              <a:cs typeface="Arial" panose="020B0604020202020204" pitchFamily="34" charset="0"/>
            </a:endParaRPr>
          </a:p>
          <a:p>
            <a:pPr indent="0"/>
            <a:r>
              <a:rPr lang="es-ES" sz="2000" dirty="0" smtClean="0"/>
              <a:t>  A </a:t>
            </a:r>
            <a:r>
              <a:rPr lang="es-ES" sz="2000" dirty="0"/>
              <a:t>las alumnas que cumplan los acuerdos se les otorga las décimas en su calificación</a:t>
            </a:r>
            <a:endParaRPr lang="es-MX" sz="2000" dirty="0"/>
          </a:p>
          <a:p>
            <a:pPr lvl="0" indent="0"/>
            <a:endParaRPr lang="es-MX" sz="2000" dirty="0" smtClean="0"/>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1526220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919536" y="-347208"/>
            <a:ext cx="8496944" cy="607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indent="0"/>
            <a:endParaRPr lang="es-ES" altLang="es-ES" sz="2000" dirty="0"/>
          </a:p>
          <a:p>
            <a:pPr indent="0" algn="ctr"/>
            <a:r>
              <a:rPr lang="es-ES" altLang="es-ES" sz="11500" dirty="0">
                <a:ea typeface="Calibri" panose="020F0502020204030204" pitchFamily="34" charset="0"/>
                <a:cs typeface="Arial" panose="020B0604020202020204" pitchFamily="34" charset="0"/>
              </a:rPr>
              <a:t>                                          </a:t>
            </a:r>
            <a:r>
              <a:rPr lang="es-ES" altLang="es-ES" sz="9600" dirty="0">
                <a:ea typeface="Calibri" panose="020F0502020204030204" pitchFamily="34" charset="0"/>
                <a:cs typeface="Arial" panose="020B0604020202020204" pitchFamily="34" charset="0"/>
              </a:rPr>
              <a:t>Gracias</a:t>
            </a:r>
            <a:endParaRPr lang="es-MX" altLang="es-ES" sz="9600" dirty="0">
              <a:ea typeface="Calibri" panose="020F0502020204030204" pitchFamily="34" charset="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a:p>
            <a:pPr>
              <a:buFontTx/>
              <a:buChar char="•"/>
            </a:pPr>
            <a:endParaRPr lang="es-ES" altLang="es-ES" sz="800" dirty="0"/>
          </a:p>
          <a:p>
            <a:endParaRPr lang="es-ES" altLang="es-ES" dirty="0"/>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669630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441960" y="275520"/>
            <a:ext cx="11323320" cy="6163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endParaRPr lang="es-ES" altLang="es-ES" sz="800" dirty="0"/>
          </a:p>
          <a:p>
            <a:pPr indent="0"/>
            <a:r>
              <a:rPr lang="es-MX" altLang="es-ES" sz="2000" b="1" dirty="0">
                <a:ea typeface="Calibri" panose="020F0502020204030204" pitchFamily="34" charset="0"/>
                <a:cs typeface="Arial" panose="020B0604020202020204" pitchFamily="34" charset="0"/>
              </a:rPr>
              <a:t>      Competencias profesionales</a:t>
            </a:r>
          </a:p>
          <a:p>
            <a:pPr indent="0"/>
            <a:endParaRPr lang="es-MX" altLang="es-ES" dirty="0">
              <a:ea typeface="Calibri" panose="020F0502020204030204" pitchFamily="34" charset="0"/>
              <a:cs typeface="Arial" panose="020B0604020202020204" pitchFamily="34" charset="0"/>
            </a:endParaRPr>
          </a:p>
          <a:p>
            <a:r>
              <a:rPr lang="es-MX" dirty="0"/>
              <a:t>Utiliza recursos de la investigación educativa para enriquecer la práctica docente, expresando su interés por la ciencia y la propia investigación. </a:t>
            </a:r>
          </a:p>
          <a:p>
            <a:endParaRPr lang="es-MX" altLang="es-ES" dirty="0">
              <a:ea typeface="Calibri" panose="020F0502020204030204" pitchFamily="34" charset="0"/>
              <a:cs typeface="Arial" panose="020B0604020202020204" pitchFamily="34" charset="0"/>
            </a:endParaRPr>
          </a:p>
          <a:p>
            <a:pPr indent="0"/>
            <a:endParaRPr lang="es-ES" altLang="es-ES" sz="1050" dirty="0"/>
          </a:p>
          <a:p>
            <a:pPr indent="0"/>
            <a:r>
              <a:rPr lang="es-MX" altLang="es-ES" sz="2000" b="1" dirty="0">
                <a:ea typeface="Calibri" panose="020F0502020204030204" pitchFamily="34" charset="0"/>
                <a:cs typeface="Arial" panose="020B0604020202020204" pitchFamily="34" charset="0"/>
              </a:rPr>
              <a:t>      Competencias del Curso</a:t>
            </a:r>
          </a:p>
          <a:p>
            <a:pPr indent="0"/>
            <a:endParaRPr lang="es-MX" altLang="es-ES" sz="2000" dirty="0">
              <a:ea typeface="Calibri" panose="020F0502020204030204" pitchFamily="34" charset="0"/>
              <a:cs typeface="Arial" panose="020B0604020202020204" pitchFamily="34" charset="0"/>
            </a:endParaRPr>
          </a:p>
          <a:p>
            <a:r>
              <a:rPr lang="es-MX" sz="2000" dirty="0"/>
              <a:t>• Utiliza medios tecnológicos y las fuentes de información disponibles para mantenerse actualizado respecto a las diversas áreas disciplinarias y campos formativos que intervienen en su trabajo docente. </a:t>
            </a:r>
          </a:p>
          <a:p>
            <a:endParaRPr lang="es-MX" sz="2000" dirty="0"/>
          </a:p>
          <a:p>
            <a:r>
              <a:rPr lang="es-MX" sz="2000" dirty="0"/>
              <a:t>• Observa y analiza con rigurosidad las diferentes dimensiones sociales que se articulan con la educación, la comunidad, la escuela y los sujetos que confluyen en ella</a:t>
            </a:r>
            <a:r>
              <a:rPr lang="es-MX" sz="2000" dirty="0" smtClean="0"/>
              <a:t>.</a:t>
            </a:r>
          </a:p>
          <a:p>
            <a:endParaRPr lang="es-MX" sz="2000" dirty="0"/>
          </a:p>
          <a:p>
            <a:r>
              <a:rPr lang="es-MX" sz="2000" dirty="0" smtClean="0"/>
              <a:t> </a:t>
            </a:r>
            <a:r>
              <a:rPr lang="es-MX" sz="2000" dirty="0"/>
              <a:t>• Profundiza acerca de las relaciones entre la escuela y la comunidad, la gestión y organización institucional, así como en las interacciones pedagógicas que se desarrollan al interior del aula de clase</a:t>
            </a:r>
            <a:endParaRPr lang="es-MX" sz="2000" dirty="0" smtClean="0"/>
          </a:p>
          <a:p>
            <a:endParaRPr lang="es-MX" altLang="es-ES" sz="2000" dirty="0">
              <a:cs typeface="Arial" panose="020B0604020202020204" pitchFamily="34" charset="0"/>
            </a:endParaRPr>
          </a:p>
          <a:p>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630176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1002639"/>
            <a:ext cx="10945091"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altLang="es-ES" sz="2000" dirty="0">
                <a:ea typeface="Calibri" panose="020F0502020204030204" pitchFamily="34" charset="0"/>
                <a:cs typeface="Arial" panose="020B0604020202020204" pitchFamily="34" charset="0"/>
              </a:rPr>
              <a:t>Unidades de aprendizaje</a:t>
            </a:r>
          </a:p>
          <a:p>
            <a:pPr lvl="0" indent="0"/>
            <a:endParaRPr lang="es-MX" altLang="es-ES" sz="2000" dirty="0">
              <a:ea typeface="Calibri" panose="020F0502020204030204" pitchFamily="34" charset="0"/>
              <a:cs typeface="Arial" panose="020B0604020202020204" pitchFamily="34" charset="0"/>
            </a:endParaRPr>
          </a:p>
          <a:p>
            <a:pPr lvl="0">
              <a:buFontTx/>
              <a:buChar char="•"/>
            </a:pPr>
            <a:endParaRPr lang="es-MX" altLang="es-ES" sz="1600" dirty="0">
              <a:cs typeface="Arial" panose="020B0604020202020204" pitchFamily="34" charset="0"/>
            </a:endParaRPr>
          </a:p>
          <a:p>
            <a:r>
              <a:rPr lang="es-MX" sz="2000" dirty="0"/>
              <a:t>Unidad de aprendizaje I </a:t>
            </a:r>
          </a:p>
          <a:p>
            <a:r>
              <a:rPr lang="es-MX" sz="2000" dirty="0"/>
              <a:t>Escuela y comunidad: complejos procesos de vinculación</a:t>
            </a:r>
          </a:p>
          <a:p>
            <a:endParaRPr lang="es-MX" sz="2000" dirty="0"/>
          </a:p>
          <a:p>
            <a:endParaRPr lang="es-MX" sz="2000" dirty="0"/>
          </a:p>
          <a:p>
            <a:endParaRPr lang="es-MX" sz="2000" dirty="0"/>
          </a:p>
          <a:p>
            <a:r>
              <a:rPr lang="es-MX" sz="2000" dirty="0"/>
              <a:t>Unidad de aprendizaje II </a:t>
            </a:r>
          </a:p>
          <a:p>
            <a:r>
              <a:rPr lang="es-MX" sz="2000" dirty="0"/>
              <a:t>Prácticas y escenarios de gestión</a:t>
            </a:r>
          </a:p>
          <a:p>
            <a:endParaRPr lang="es-MX" sz="2000" dirty="0"/>
          </a:p>
          <a:p>
            <a:endParaRPr lang="es-MX" sz="2000" dirty="0"/>
          </a:p>
          <a:p>
            <a:r>
              <a:rPr lang="es-MX" sz="2000" dirty="0"/>
              <a:t>Unidad de aprendizaje III </a:t>
            </a:r>
          </a:p>
          <a:p>
            <a:r>
              <a:rPr lang="es-MX" sz="2000" dirty="0"/>
              <a:t>Procesos de interacción pedagógica en el aula de clases</a:t>
            </a:r>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4115562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56307"/>
            <a:ext cx="1094509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endParaRPr lang="es-MX" sz="2000" dirty="0" smtClean="0">
              <a:cs typeface="Arial" panose="020B0604020202020204" pitchFamily="34" charset="0"/>
            </a:endParaRPr>
          </a:p>
          <a:p>
            <a:pPr lvl="0" indent="0"/>
            <a:endParaRPr lang="es-MX" sz="2000" dirty="0">
              <a:cs typeface="Arial" panose="020B0604020202020204" pitchFamily="34" charset="0"/>
            </a:endParaRPr>
          </a:p>
          <a:p>
            <a:pPr lvl="0" indent="0"/>
            <a:r>
              <a:rPr lang="es-MX" sz="2000" dirty="0" smtClean="0"/>
              <a:t>Unidad </a:t>
            </a:r>
            <a:r>
              <a:rPr lang="es-MX" sz="2000" dirty="0"/>
              <a:t>de aprendizaje I </a:t>
            </a:r>
            <a:endParaRPr lang="es-MX" sz="2000" dirty="0" smtClean="0"/>
          </a:p>
          <a:p>
            <a:pPr lvl="0" indent="0"/>
            <a:endParaRPr lang="es-MX" sz="2000" dirty="0" smtClean="0"/>
          </a:p>
          <a:p>
            <a:pPr lvl="0" indent="0"/>
            <a:r>
              <a:rPr lang="es-MX" sz="2000" b="1" dirty="0"/>
              <a:t>Escuela y comunidad: complejos procesos de </a:t>
            </a:r>
            <a:r>
              <a:rPr lang="es-MX" sz="2000" b="1" dirty="0" smtClean="0"/>
              <a:t>vinculación</a:t>
            </a:r>
          </a:p>
          <a:p>
            <a:pPr lvl="0" indent="0"/>
            <a:endParaRPr lang="es-MX" sz="2000" dirty="0"/>
          </a:p>
          <a:p>
            <a:pPr lvl="0" indent="0"/>
            <a:r>
              <a:rPr lang="es-MX" sz="2000" dirty="0" smtClean="0"/>
              <a:t> </a:t>
            </a:r>
            <a:r>
              <a:rPr lang="es-MX" sz="2000" dirty="0"/>
              <a:t>Competencias de la unidad de </a:t>
            </a:r>
            <a:r>
              <a:rPr lang="es-MX" sz="2000" dirty="0" smtClean="0"/>
              <a:t>aprendizaje</a:t>
            </a:r>
          </a:p>
          <a:p>
            <a:pPr lvl="0" indent="0"/>
            <a:endParaRPr lang="es-MX" sz="2000" dirty="0" smtClean="0"/>
          </a:p>
          <a:p>
            <a:pPr lvl="0" indent="0"/>
            <a:r>
              <a:rPr lang="es-MX" sz="2000" dirty="0" smtClean="0"/>
              <a:t> </a:t>
            </a:r>
            <a:r>
              <a:rPr lang="es-MX" sz="2000" dirty="0"/>
              <a:t>• Utiliza medios tecnológicos y las fuentes de información disponibles para mantenerse actualizado respecto a las diversas áreas disciplinarias y campos formativos que intervienen en su trabajo docente</a:t>
            </a:r>
            <a:r>
              <a:rPr lang="es-MX" sz="2000" dirty="0" smtClean="0"/>
              <a:t>.</a:t>
            </a:r>
          </a:p>
          <a:p>
            <a:pPr lvl="0" indent="0"/>
            <a:endParaRPr lang="es-MX" sz="2000" dirty="0" smtClean="0"/>
          </a:p>
          <a:p>
            <a:pPr lvl="0" indent="0"/>
            <a:r>
              <a:rPr lang="es-MX" sz="2000" dirty="0" smtClean="0"/>
              <a:t> </a:t>
            </a:r>
            <a:r>
              <a:rPr lang="es-MX" sz="2000" dirty="0"/>
              <a:t>• Observa y analiza con rigurosidad las diferentes dimensiones sociales que se articulan con la educación, la comunidad, la escuela y los sujetos que confluyen en ella. </a:t>
            </a:r>
            <a:endParaRPr lang="es-MX" sz="2000" dirty="0" smtClean="0"/>
          </a:p>
          <a:p>
            <a:pPr lvl="0" indent="0"/>
            <a:endParaRPr lang="es-MX" sz="2000" dirty="0"/>
          </a:p>
          <a:p>
            <a:pPr lvl="0" indent="0"/>
            <a:r>
              <a:rPr lang="es-MX" sz="2000" dirty="0" smtClean="0"/>
              <a:t>• </a:t>
            </a:r>
            <a:r>
              <a:rPr lang="es-MX" sz="2000" dirty="0"/>
              <a:t>Profundiza acerca de las relaciones entre la escuela y la comunidad, la gestión y organización institucional, así como en las interacciones pedagógicas que se desarrollan al interior del aula de clase.</a:t>
            </a:r>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3658906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356305"/>
            <a:ext cx="10945091"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dirty="0" smtClean="0"/>
              <a:t>Unidad </a:t>
            </a:r>
            <a:r>
              <a:rPr lang="es-MX" sz="2000" dirty="0"/>
              <a:t>de aprendizaje I </a:t>
            </a:r>
            <a:endParaRPr lang="es-MX" sz="2000" dirty="0" smtClean="0"/>
          </a:p>
          <a:p>
            <a:pPr lvl="0" indent="0"/>
            <a:endParaRPr lang="es-MX" sz="2000" dirty="0" smtClean="0"/>
          </a:p>
          <a:p>
            <a:pPr lvl="0" indent="0"/>
            <a:r>
              <a:rPr lang="es-MX" sz="2000" b="1" dirty="0"/>
              <a:t>Escuela y comunidad: complejos procesos de </a:t>
            </a:r>
            <a:r>
              <a:rPr lang="es-MX" sz="2000" b="1" dirty="0" smtClean="0"/>
              <a:t>vinculación</a:t>
            </a:r>
          </a:p>
          <a:p>
            <a:pPr lvl="0" indent="0"/>
            <a:endParaRPr lang="es-MX" sz="2000" dirty="0"/>
          </a:p>
          <a:p>
            <a:pPr lvl="0" indent="0"/>
            <a:r>
              <a:rPr lang="es-MX" sz="2000" dirty="0" smtClean="0"/>
              <a:t> </a:t>
            </a:r>
            <a:r>
              <a:rPr lang="es-MX" sz="2000" b="1" dirty="0" smtClean="0"/>
              <a:t>Problema del contexto.</a:t>
            </a:r>
          </a:p>
          <a:p>
            <a:pPr lvl="0" indent="0"/>
            <a:endParaRPr lang="es-MX" sz="2000" b="1" dirty="0" smtClean="0"/>
          </a:p>
          <a:p>
            <a:r>
              <a:rPr lang="es-MX" sz="2000" dirty="0"/>
              <a:t>-</a:t>
            </a:r>
            <a:r>
              <a:rPr lang="es-MX" sz="2000" b="1" dirty="0"/>
              <a:t>Necesidad:</a:t>
            </a:r>
            <a:r>
              <a:rPr lang="es-MX" sz="2000" dirty="0"/>
              <a:t> La escuela y la comunidad presentan un sinnúmero de necesidades e intereses, esto implica reconocer que si bien la escuela tiene como punto de partida la propuesta curricular vigente, no es en sí misma la propuesta de contenidos la que sostiene la relación con las comunidades, los padres de familia y los estudiantes. De esta manera, las demandas y expectativas sociales de la comunidad y el logro de perfiles en la escuela  constituyen el punto medular sobre las problemáticas de vinculación con los padres, el desconocimiento de los fines educativos, la importancia de los padres en los procesos formativos,  por  tal motivo se coloca en el centro la compleja relación que se da entre la comunidad y la institución, además el desafío de lograr la convergencia de necesidades  </a:t>
            </a:r>
            <a:r>
              <a:rPr lang="es-MX" sz="2000" dirty="0" err="1"/>
              <a:t>socioformativas</a:t>
            </a:r>
            <a:r>
              <a:rPr lang="es-MX" sz="2000" dirty="0"/>
              <a:t>  de los hijos - alumnos.</a:t>
            </a:r>
          </a:p>
          <a:p>
            <a:r>
              <a:rPr lang="es-MX" sz="2000" b="1" dirty="0"/>
              <a:t>Propósito: </a:t>
            </a:r>
          </a:p>
          <a:p>
            <a:r>
              <a:rPr lang="es-MX" sz="2000" dirty="0"/>
              <a:t>Describir, comprender y explicar con mayores argumentos la manera en que las escuelas se vinculan con la comunidad.</a:t>
            </a:r>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3702128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664084"/>
            <a:ext cx="10945091" cy="5386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dirty="0" smtClean="0">
                <a:cs typeface="Arial" panose="020B0604020202020204" pitchFamily="34" charset="0"/>
              </a:rPr>
              <a:t>Secuencia de contenidos</a:t>
            </a:r>
          </a:p>
          <a:p>
            <a:pPr lvl="0" indent="0"/>
            <a:endParaRPr lang="es-MX" sz="2000" dirty="0">
              <a:cs typeface="Arial" panose="020B0604020202020204" pitchFamily="34" charset="0"/>
            </a:endParaRPr>
          </a:p>
          <a:p>
            <a:pPr lvl="0" indent="0"/>
            <a:r>
              <a:rPr lang="es-MX" sz="2000" dirty="0" smtClean="0"/>
              <a:t>Unidad </a:t>
            </a:r>
            <a:r>
              <a:rPr lang="es-MX" sz="2000" dirty="0"/>
              <a:t>de aprendizaje I </a:t>
            </a:r>
            <a:endParaRPr lang="es-MX" sz="2000" dirty="0" smtClean="0"/>
          </a:p>
          <a:p>
            <a:pPr lvl="0" indent="0"/>
            <a:endParaRPr lang="es-MX" sz="2000" dirty="0" smtClean="0"/>
          </a:p>
          <a:p>
            <a:pPr lvl="0" indent="0"/>
            <a:r>
              <a:rPr lang="es-MX" sz="2000" dirty="0" smtClean="0"/>
              <a:t>Escuela </a:t>
            </a:r>
            <a:r>
              <a:rPr lang="es-MX" sz="2000" dirty="0"/>
              <a:t>y comunidad: complejos procesos de vinculación </a:t>
            </a:r>
            <a:endParaRPr lang="es-MX" sz="2000" dirty="0" smtClean="0"/>
          </a:p>
          <a:p>
            <a:pPr lvl="0" indent="0"/>
            <a:r>
              <a:rPr lang="es-MX" sz="2000" dirty="0" smtClean="0"/>
              <a:t>• </a:t>
            </a:r>
            <a:r>
              <a:rPr lang="es-MX" sz="2000" dirty="0"/>
              <a:t>La cultura de la comunidad y la cultura escolar: procesos de interacción. </a:t>
            </a:r>
            <a:endParaRPr lang="es-MX" sz="2000" dirty="0" smtClean="0"/>
          </a:p>
          <a:p>
            <a:pPr marL="342900" lvl="0" indent="-342900">
              <a:buFontTx/>
              <a:buChar char="-"/>
            </a:pPr>
            <a:r>
              <a:rPr lang="es-MX" sz="2000" dirty="0" smtClean="0"/>
              <a:t>Cultura</a:t>
            </a:r>
            <a:r>
              <a:rPr lang="es-MX" sz="2000" dirty="0"/>
              <a:t>, tradición y saberes. </a:t>
            </a:r>
            <a:endParaRPr lang="es-MX" sz="2000" dirty="0" smtClean="0"/>
          </a:p>
          <a:p>
            <a:pPr marL="342900" lvl="0" indent="-342900">
              <a:buFontTx/>
              <a:buChar char="-"/>
            </a:pPr>
            <a:r>
              <a:rPr lang="es-MX" sz="2000" dirty="0" smtClean="0"/>
              <a:t>Rituales </a:t>
            </a:r>
            <a:r>
              <a:rPr lang="es-MX" sz="2000" dirty="0"/>
              <a:t>comunitarios y escolares. </a:t>
            </a:r>
            <a:endParaRPr lang="es-MX" sz="2000" dirty="0" smtClean="0"/>
          </a:p>
          <a:p>
            <a:pPr lvl="0" indent="0"/>
            <a:endParaRPr lang="es-MX" sz="2000" dirty="0" smtClean="0"/>
          </a:p>
          <a:p>
            <a:pPr lvl="0" indent="0"/>
            <a:r>
              <a:rPr lang="es-MX" sz="2000" dirty="0" smtClean="0"/>
              <a:t>• </a:t>
            </a:r>
            <a:r>
              <a:rPr lang="es-MX" sz="2000" dirty="0"/>
              <a:t>Formas de participación instituidas. </a:t>
            </a:r>
            <a:endParaRPr lang="es-MX" sz="2000" dirty="0" smtClean="0"/>
          </a:p>
          <a:p>
            <a:pPr marL="342900" lvl="0" indent="-342900">
              <a:buFontTx/>
              <a:buChar char="-"/>
            </a:pPr>
            <a:r>
              <a:rPr lang="es-MX" sz="2000" dirty="0" smtClean="0"/>
              <a:t>Procesos </a:t>
            </a:r>
            <a:r>
              <a:rPr lang="es-MX" sz="2000" dirty="0"/>
              <a:t>de negociación. </a:t>
            </a:r>
            <a:endParaRPr lang="es-MX" sz="2000" dirty="0" smtClean="0"/>
          </a:p>
          <a:p>
            <a:pPr marL="342900" lvl="0" indent="-342900">
              <a:buFontTx/>
              <a:buChar char="-"/>
            </a:pPr>
            <a:r>
              <a:rPr lang="es-MX" sz="2000" dirty="0" smtClean="0"/>
              <a:t>La </a:t>
            </a:r>
            <a:r>
              <a:rPr lang="es-MX" sz="2000" dirty="0"/>
              <a:t>presencia de la comunidad en la escuela. </a:t>
            </a:r>
            <a:endParaRPr lang="es-MX" sz="2000" dirty="0" smtClean="0"/>
          </a:p>
          <a:p>
            <a:pPr lvl="0" indent="0"/>
            <a:endParaRPr lang="es-MX" sz="2000" dirty="0" smtClean="0"/>
          </a:p>
          <a:p>
            <a:pPr lvl="0" indent="0"/>
            <a:r>
              <a:rPr lang="es-MX" sz="2000" dirty="0" smtClean="0"/>
              <a:t>• </a:t>
            </a:r>
            <a:r>
              <a:rPr lang="es-MX" sz="2000" dirty="0"/>
              <a:t>Valoración social de la escuela en la comunidad. </a:t>
            </a:r>
            <a:endParaRPr lang="es-MX" sz="2000" dirty="0" smtClean="0"/>
          </a:p>
          <a:p>
            <a:pPr marL="342900" lvl="0" indent="-342900">
              <a:buFontTx/>
              <a:buChar char="-"/>
            </a:pPr>
            <a:r>
              <a:rPr lang="es-MX" sz="2000" dirty="0" smtClean="0"/>
              <a:t>Reconocimiento </a:t>
            </a:r>
            <a:r>
              <a:rPr lang="es-MX" sz="2000" dirty="0"/>
              <a:t>social de la institución. </a:t>
            </a:r>
            <a:endParaRPr lang="es-MX" sz="2000" dirty="0" smtClean="0"/>
          </a:p>
          <a:p>
            <a:pPr marL="342900" lvl="0" indent="-342900">
              <a:buFontTx/>
              <a:buChar char="-"/>
            </a:pPr>
            <a:r>
              <a:rPr lang="es-MX" sz="2000" dirty="0" smtClean="0"/>
              <a:t>Expectativas </a:t>
            </a:r>
            <a:r>
              <a:rPr lang="es-MX" sz="2000" dirty="0"/>
              <a:t>de la comunidad hacia la escuela.</a:t>
            </a:r>
          </a:p>
          <a:p>
            <a:pPr indent="0"/>
            <a:endParaRPr lang="es-MX" altLang="es-ES" sz="12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419929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602530"/>
            <a:ext cx="10945091"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dirty="0" smtClean="0">
                <a:cs typeface="Arial" panose="020B0604020202020204" pitchFamily="34" charset="0"/>
              </a:rPr>
              <a:t>Unidad  de aprendizaje  II</a:t>
            </a:r>
          </a:p>
          <a:p>
            <a:pPr lvl="0" indent="0"/>
            <a:endParaRPr lang="es-MX" sz="2000" dirty="0">
              <a:cs typeface="Arial" panose="020B0604020202020204" pitchFamily="34" charset="0"/>
            </a:endParaRPr>
          </a:p>
          <a:p>
            <a:pPr indent="0"/>
            <a:r>
              <a:rPr lang="es-MX" sz="2000" b="1" dirty="0"/>
              <a:t>Prácticas y escenarios de la gestión </a:t>
            </a:r>
            <a:endParaRPr lang="es-MX" sz="2000" b="1" dirty="0" smtClean="0"/>
          </a:p>
          <a:p>
            <a:pPr indent="0"/>
            <a:endParaRPr lang="es-MX" sz="2400" dirty="0" smtClean="0"/>
          </a:p>
          <a:p>
            <a:pPr indent="0"/>
            <a:r>
              <a:rPr lang="es-MX" sz="2000" dirty="0" smtClean="0"/>
              <a:t>Competencias </a:t>
            </a:r>
            <a:r>
              <a:rPr lang="es-MX" sz="2000" dirty="0"/>
              <a:t>de la unidad de aprendizaje </a:t>
            </a:r>
            <a:endParaRPr lang="es-MX" sz="2000" dirty="0" smtClean="0"/>
          </a:p>
          <a:p>
            <a:pPr indent="0"/>
            <a:endParaRPr lang="es-MX" sz="2400" dirty="0" smtClean="0"/>
          </a:p>
          <a:p>
            <a:pPr indent="0"/>
            <a:r>
              <a:rPr lang="es-MX" sz="2000" dirty="0" smtClean="0"/>
              <a:t>• </a:t>
            </a:r>
            <a:r>
              <a:rPr lang="es-MX" sz="2000" dirty="0"/>
              <a:t>Utiliza medios tecnológicos y las fuentes de información disponibles para mantenerse actualizado respecto a las diversas áreas disciplinarias y campos formativos que intervienen en su trabajo docente. </a:t>
            </a:r>
            <a:endParaRPr lang="es-MX" sz="2000" dirty="0" smtClean="0"/>
          </a:p>
          <a:p>
            <a:pPr indent="0"/>
            <a:endParaRPr lang="es-MX" sz="2400" dirty="0" smtClean="0"/>
          </a:p>
          <a:p>
            <a:pPr indent="0"/>
            <a:r>
              <a:rPr lang="es-MX" sz="2000" dirty="0" smtClean="0"/>
              <a:t>• </a:t>
            </a:r>
            <a:r>
              <a:rPr lang="es-MX" sz="2000" dirty="0"/>
              <a:t>Observa y analiza con rigurosidad las diferentes dimensiones sociales que se articulan con la educación, la comunidad, la escuela y los sujetos que confluyen en ella. </a:t>
            </a:r>
            <a:endParaRPr lang="es-MX" sz="2000" dirty="0" smtClean="0"/>
          </a:p>
          <a:p>
            <a:pPr indent="0"/>
            <a:endParaRPr lang="es-MX" sz="2400" dirty="0"/>
          </a:p>
          <a:p>
            <a:pPr indent="0"/>
            <a:r>
              <a:rPr lang="es-MX" sz="2000" dirty="0" smtClean="0"/>
              <a:t>• </a:t>
            </a:r>
            <a:r>
              <a:rPr lang="es-MX" sz="2000" dirty="0"/>
              <a:t>Profundiza acerca de las relaciones entre la escuela y la comunidad, la gestión y organización institucional, así como en las interacciones pedagógicas que se desarrollan al interior del aula de clase</a:t>
            </a:r>
            <a:endParaRPr lang="es-MX" altLang="es-ES" sz="20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1523447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51163" y="-659355"/>
            <a:ext cx="10945091" cy="8032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indent="0"/>
            <a:r>
              <a:rPr lang="es-MX" sz="2000" dirty="0" smtClean="0">
                <a:cs typeface="Arial" panose="020B0604020202020204" pitchFamily="34" charset="0"/>
              </a:rPr>
              <a:t>Unidad  de aprendizaje  II</a:t>
            </a:r>
          </a:p>
          <a:p>
            <a:pPr lvl="0" indent="0"/>
            <a:endParaRPr lang="es-MX" sz="2000" dirty="0">
              <a:cs typeface="Arial" panose="020B0604020202020204" pitchFamily="34" charset="0"/>
            </a:endParaRPr>
          </a:p>
          <a:p>
            <a:pPr indent="0"/>
            <a:r>
              <a:rPr lang="es-MX" sz="2000" b="1" dirty="0"/>
              <a:t>Prácticas y escenarios de la </a:t>
            </a:r>
            <a:r>
              <a:rPr lang="es-MX" sz="2000" b="1" dirty="0" smtClean="0"/>
              <a:t>gestión</a:t>
            </a:r>
          </a:p>
          <a:p>
            <a:pPr lvl="0" indent="0"/>
            <a:endParaRPr lang="es-MX" sz="2000" dirty="0" smtClean="0"/>
          </a:p>
          <a:p>
            <a:pPr lvl="0" indent="0"/>
            <a:r>
              <a:rPr lang="es-MX" sz="2000" b="1" dirty="0" smtClean="0"/>
              <a:t>Problema </a:t>
            </a:r>
            <a:r>
              <a:rPr lang="es-MX" sz="2000" b="1" dirty="0"/>
              <a:t>del contexto</a:t>
            </a:r>
            <a:r>
              <a:rPr lang="es-MX" sz="2000" b="1" dirty="0" smtClean="0"/>
              <a:t>.</a:t>
            </a:r>
          </a:p>
          <a:p>
            <a:r>
              <a:rPr lang="es-MX" sz="2000" b="1" dirty="0"/>
              <a:t>-Necesidad: </a:t>
            </a:r>
            <a:r>
              <a:rPr lang="es-MX" sz="2000" dirty="0"/>
              <a:t>El trabajo colaborativo es un procedimiento metodológico integrado en el modelo de gestión estratégica para alcanzar metas para las escuelas efectivas, se considera que algunos planteamientos de la política organizacional se encuentran desafíos originados por los distintos  intereses del colectivo docente, la comunicación efectiva, la concepción de autoridad (Directivo-personal docente), factores económicos, el tiempo o jornadas laborales en diferentes escuelas o niveles,  la multiplicidad de funciones técnico-administrativas, grupos numerosos, condiciones precarias de las escuelas, ausencia de tecnología, la violencia, las relaciones de poder, </a:t>
            </a:r>
            <a:r>
              <a:rPr lang="es-MX" sz="2000" dirty="0" err="1"/>
              <a:t>etc</a:t>
            </a:r>
            <a:r>
              <a:rPr lang="es-MX" sz="2000" dirty="0"/>
              <a:t> . Es una situación compleja por la que transitan las instituciones educativas  para alcanzar una nueva cultura organizacional, mejorar las relaciones interpersonales, el clima laboral, minimizar la resistencia al cambio, replantear la distribución de responsabilidades profesionales  por lo que es imprescindible  centrar el análisis y la comprensión en estos escenarios en la administración, procesos y prácticas de gestión en las instituciones de educación preescolar.  </a:t>
            </a:r>
          </a:p>
          <a:p>
            <a:r>
              <a:rPr lang="es-MX" sz="2000" dirty="0"/>
              <a:t> </a:t>
            </a:r>
          </a:p>
          <a:p>
            <a:r>
              <a:rPr lang="es-MX" sz="2000" dirty="0"/>
              <a:t>Propósito: </a:t>
            </a:r>
          </a:p>
          <a:p>
            <a:r>
              <a:rPr lang="es-MX" sz="2000" dirty="0"/>
              <a:t>Analiza los modelos de gestión y la manera en que </a:t>
            </a:r>
            <a:r>
              <a:rPr lang="es-MX" sz="2000" dirty="0" smtClean="0"/>
              <a:t>éste </a:t>
            </a:r>
            <a:r>
              <a:rPr lang="es-MX" sz="2000" dirty="0"/>
              <a:t>tiene incidencia en la conformación de escuelas efectivas</a:t>
            </a:r>
            <a:endParaRPr lang="es-MX" sz="2000" b="1" dirty="0"/>
          </a:p>
          <a:p>
            <a:pPr indent="0"/>
            <a:r>
              <a:rPr lang="es-MX" sz="2000" b="1" dirty="0" smtClean="0"/>
              <a:t> </a:t>
            </a:r>
          </a:p>
          <a:p>
            <a:pPr indent="0"/>
            <a:endParaRPr lang="es-MX" sz="2400" dirty="0" smtClean="0"/>
          </a:p>
          <a:p>
            <a:pPr indent="0"/>
            <a:endParaRPr lang="es-MX" altLang="es-ES" sz="2000" dirty="0">
              <a:cs typeface="Arial" panose="020B0604020202020204" pitchFamily="34" charset="0"/>
            </a:endParaRPr>
          </a:p>
          <a:p>
            <a:pPr>
              <a:buFontTx/>
              <a:buChar char="•"/>
            </a:pPr>
            <a:endParaRPr lang="es-MX" altLang="es-ES" sz="1200" dirty="0">
              <a:cs typeface="Arial" panose="020B0604020202020204" pitchFamily="34" charset="0"/>
            </a:endParaRPr>
          </a:p>
        </p:txBody>
      </p:sp>
      <p:pic>
        <p:nvPicPr>
          <p:cNvPr id="6" name="Imagen 5" descr="logo chiquit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0376" y="6093297"/>
            <a:ext cx="402972" cy="339601"/>
          </a:xfrm>
          <a:prstGeom prst="rect">
            <a:avLst/>
          </a:prstGeom>
          <a:noFill/>
          <a:ln>
            <a:noFill/>
          </a:ln>
        </p:spPr>
      </p:pic>
      <p:sp>
        <p:nvSpPr>
          <p:cNvPr id="7" name="CuadroTexto 6"/>
          <p:cNvSpPr txBox="1"/>
          <p:nvPr/>
        </p:nvSpPr>
        <p:spPr>
          <a:xfrm>
            <a:off x="2575502" y="6093296"/>
            <a:ext cx="848309" cy="400110"/>
          </a:xfrm>
          <a:prstGeom prst="rect">
            <a:avLst/>
          </a:prstGeom>
          <a:noFill/>
        </p:spPr>
        <p:txBody>
          <a:bodyPr wrap="none" rtlCol="0">
            <a:spAutoFit/>
          </a:bodyPr>
          <a:lstStyle/>
          <a:p>
            <a:r>
              <a:rPr lang="es-ES_tradnl" sz="1000" dirty="0"/>
              <a:t>ENEP-F-ST19</a:t>
            </a:r>
          </a:p>
          <a:p>
            <a:r>
              <a:rPr lang="es-ES_tradnl" sz="1000" dirty="0"/>
              <a:t>V00/012016</a:t>
            </a:r>
            <a:endParaRPr lang="es-ES" sz="1000" dirty="0"/>
          </a:p>
        </p:txBody>
      </p:sp>
    </p:spTree>
    <p:extLst>
      <p:ext uri="{BB962C8B-B14F-4D97-AF65-F5344CB8AC3E}">
        <p14:creationId xmlns:p14="http://schemas.microsoft.com/office/powerpoint/2010/main" val="21815118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2711</Words>
  <Application>Microsoft Office PowerPoint</Application>
  <PresentationFormat>Panorámica</PresentationFormat>
  <Paragraphs>428</Paragraphs>
  <Slides>24</Slides>
  <Notes>22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24</vt:i4>
      </vt:variant>
    </vt:vector>
  </HeadingPairs>
  <TitlesOfParts>
    <vt:vector size="28"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user</cp:lastModifiedBy>
  <cp:revision>32</cp:revision>
  <dcterms:created xsi:type="dcterms:W3CDTF">2017-01-24T02:36:06Z</dcterms:created>
  <dcterms:modified xsi:type="dcterms:W3CDTF">2017-02-24T18:01:03Z</dcterms:modified>
</cp:coreProperties>
</file>