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4" r:id="rId8"/>
    <p:sldId id="265" r:id="rId9"/>
    <p:sldId id="270" r:id="rId10"/>
    <p:sldId id="271" r:id="rId11"/>
    <p:sldId id="272" r:id="rId12"/>
    <p:sldId id="273" r:id="rId13"/>
    <p:sldId id="266" r:id="rId14"/>
    <p:sldId id="267" r:id="rId15"/>
    <p:sldId id="268" r:id="rId16"/>
    <p:sldId id="269"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28/02/2017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870016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28/02/2017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86520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28/02/2017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18480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1AA25EE-BD30-4536-8BF5-A3535E04FF35}" type="datetimeFigureOut">
              <a:rPr lang="es-ES" smtClean="0"/>
              <a:t>28/02/2017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49072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1AA25EE-BD30-4536-8BF5-A3535E04FF35}" type="datetimeFigureOut">
              <a:rPr lang="es-ES" smtClean="0"/>
              <a:t>28/02/2017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16384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1AA25EE-BD30-4536-8BF5-A3535E04FF35}" type="datetimeFigureOut">
              <a:rPr lang="es-ES" smtClean="0"/>
              <a:t>28/02/2017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40141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1AA25EE-BD30-4536-8BF5-A3535E04FF35}" type="datetimeFigureOut">
              <a:rPr lang="es-ES" smtClean="0"/>
              <a:t>28/02/2017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10567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1AA25EE-BD30-4536-8BF5-A3535E04FF35}" type="datetimeFigureOut">
              <a:rPr lang="es-ES" smtClean="0"/>
              <a:t>28/02/2017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5781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28/02/2017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29318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28/02/2017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98133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A25EE-BD30-4536-8BF5-A3535E04FF35}" type="datetimeFigureOut">
              <a:rPr lang="es-ES" smtClean="0"/>
              <a:t>28/02/2017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E2CC8-6241-4C7A-9117-3C4F818136D0}" type="slidenum">
              <a:rPr lang="es-ES" smtClean="0"/>
              <a:t>‹Nº›</a:t>
            </a:fld>
            <a:endParaRPr lang="es-ES"/>
          </a:p>
        </p:txBody>
      </p:sp>
    </p:spTree>
    <p:extLst>
      <p:ext uri="{BB962C8B-B14F-4D97-AF65-F5344CB8AC3E}">
        <p14:creationId xmlns:p14="http://schemas.microsoft.com/office/powerpoint/2010/main" val="346726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XZjNqzmxIAA&amp;feature=BFa&amp;list=PLCFB9AF05FA212FDA" TargetMode="External"/><Relationship Id="rId2" Type="http://schemas.openxmlformats.org/officeDocument/2006/relationships/hyperlink" Target="http://www.youtube.com/watch?v=iqV95AODlX4&amp;playnext=1&amp;list=PLCFB9AF05FA212FDA" TargetMode="External"/><Relationship Id="rId1" Type="http://schemas.openxmlformats.org/officeDocument/2006/relationships/slideLayout" Target="../slideLayouts/slideLayout1.xml"/><Relationship Id="rId4" Type="http://schemas.openxmlformats.org/officeDocument/2006/relationships/hyperlink" Target="http://www.youtube.com/watch?v=pmcGbbmBr1I"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uCNHddnbNKw&amp;feature=plcp" TargetMode="External"/><Relationship Id="rId2" Type="http://schemas.openxmlformats.org/officeDocument/2006/relationships/hyperlink" Target="http://www.youtube.com/watch?v=FT-QWcYRxr4&amp;feature=plcp" TargetMode="External"/><Relationship Id="rId1" Type="http://schemas.openxmlformats.org/officeDocument/2006/relationships/slideLayout" Target="../slideLayouts/slideLayout1.xml"/><Relationship Id="rId4" Type="http://schemas.openxmlformats.org/officeDocument/2006/relationships/hyperlink" Target="http://www.youtube.com/watch?v=FGRy3qXpl6M&amp;feature=plc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491517"/>
            <a:ext cx="8496944" cy="5324535"/>
          </a:xfrm>
          <a:prstGeom prst="rect">
            <a:avLst/>
          </a:prstGeom>
        </p:spPr>
        <p:txBody>
          <a:bodyPr wrap="square">
            <a:spAutoFit/>
          </a:bodyPr>
          <a:lstStyle/>
          <a:p>
            <a:r>
              <a:rPr lang="es-ES_tradnl" sz="2000" b="1" dirty="0" smtClean="0"/>
              <a:t>Semestre: </a:t>
            </a:r>
            <a:r>
              <a:rPr lang="es-ES_tradnl" altLang="es-ES" sz="2000" b="1" dirty="0">
                <a:ea typeface="Calibri" panose="020F0502020204030204" pitchFamily="34" charset="0"/>
                <a:cs typeface="Arial" panose="020B0604020202020204" pitchFamily="34" charset="0"/>
              </a:rPr>
              <a:t>Cuarto</a:t>
            </a:r>
            <a:endParaRPr lang="es-ES_tradnl" sz="2000" b="1" dirty="0" smtClean="0"/>
          </a:p>
          <a:p>
            <a:endParaRPr lang="es-ES_tradnl" sz="2000" b="1" dirty="0" smtClean="0"/>
          </a:p>
          <a:p>
            <a:r>
              <a:rPr lang="es-ES_tradnl" sz="2000" b="1" dirty="0" smtClean="0"/>
              <a:t>Nombre </a:t>
            </a:r>
            <a:r>
              <a:rPr lang="es-ES_tradnl" sz="2000" b="1" dirty="0"/>
              <a:t>de la </a:t>
            </a:r>
            <a:r>
              <a:rPr lang="es-ES_tradnl" sz="2000" b="1" dirty="0" smtClean="0"/>
              <a:t>Asignatura: </a:t>
            </a:r>
            <a:r>
              <a:rPr lang="es-MX" sz="2000" b="1" dirty="0"/>
              <a:t>Teoría Pedagógica</a:t>
            </a:r>
            <a:endParaRPr lang="es-ES_tradnl" altLang="es-ES" sz="2000" b="1" dirty="0">
              <a:ea typeface="Calibri" panose="020F0502020204030204" pitchFamily="34" charset="0"/>
              <a:cs typeface="Arial" panose="020B0604020202020204" pitchFamily="34" charset="0"/>
            </a:endParaRPr>
          </a:p>
          <a:p>
            <a:endParaRPr lang="es-ES_tradnl" sz="2000" b="1" dirty="0" smtClean="0"/>
          </a:p>
          <a:p>
            <a:r>
              <a:rPr lang="es-ES_tradnl" sz="2000" b="1" dirty="0" smtClean="0"/>
              <a:t>Docente: </a:t>
            </a:r>
            <a:r>
              <a:rPr lang="es-ES_tradnl" altLang="es-ES" sz="2000" b="1" dirty="0">
                <a:ea typeface="Calibri" panose="020F0502020204030204" pitchFamily="34" charset="0"/>
                <a:cs typeface="Arial" panose="020B0604020202020204" pitchFamily="34" charset="0"/>
              </a:rPr>
              <a:t>José Luis perales Torres </a:t>
            </a:r>
            <a:endParaRPr lang="es-ES" sz="2000" dirty="0"/>
          </a:p>
          <a:p>
            <a:r>
              <a:rPr lang="es-ES_tradnl" sz="2000" b="1" dirty="0"/>
              <a:t> </a:t>
            </a:r>
            <a:endParaRPr lang="es-ES_tradnl" sz="2000" b="1" dirty="0" smtClean="0"/>
          </a:p>
          <a:p>
            <a:r>
              <a:rPr lang="es-MX" sz="2000" b="1" dirty="0" smtClean="0"/>
              <a:t>Enfoque</a:t>
            </a:r>
            <a:r>
              <a:rPr lang="es-MX" sz="2000" b="1" dirty="0"/>
              <a:t>: </a:t>
            </a:r>
            <a:r>
              <a:rPr lang="es-MX" sz="2000" dirty="0"/>
              <a:t>Es un proyecto epocal (forma parte del modelo de reformas globales)</a:t>
            </a:r>
          </a:p>
          <a:p>
            <a:pPr>
              <a:defRPr/>
            </a:pPr>
            <a:r>
              <a:rPr lang="es-MX" sz="2000" dirty="0" smtClean="0"/>
              <a:t>Generando:</a:t>
            </a:r>
          </a:p>
          <a:p>
            <a:pPr>
              <a:defRPr/>
            </a:pPr>
            <a:endParaRPr lang="es-MX" sz="2000" dirty="0" smtClean="0"/>
          </a:p>
          <a:p>
            <a:pPr>
              <a:defRPr/>
            </a:pPr>
            <a:r>
              <a:rPr lang="es-MX" sz="2000" dirty="0" smtClean="0"/>
              <a:t>Posibilidades:</a:t>
            </a:r>
            <a:endParaRPr lang="es-MX" dirty="0"/>
          </a:p>
          <a:p>
            <a:pPr lvl="1">
              <a:defRPr/>
            </a:pPr>
            <a:r>
              <a:rPr lang="es-MX" sz="2000" dirty="0"/>
              <a:t>Recupera lucha histórica educativa contra el enciclopedismo</a:t>
            </a:r>
          </a:p>
          <a:p>
            <a:pPr lvl="1">
              <a:defRPr/>
            </a:pPr>
            <a:r>
              <a:rPr lang="es-MX" sz="2000" dirty="0"/>
              <a:t>Reitera ideales educativos básicos (vincular la escuela a la vida)</a:t>
            </a:r>
          </a:p>
          <a:p>
            <a:pPr lvl="1">
              <a:defRPr/>
            </a:pPr>
            <a:r>
              <a:rPr lang="es-MX" sz="2000" dirty="0"/>
              <a:t>Ofrece posibilidades en el terreno pedagógico-didáctico</a:t>
            </a:r>
          </a:p>
          <a:p>
            <a:pPr>
              <a:defRPr/>
            </a:pPr>
            <a:endParaRPr lang="es-MX" sz="2000" dirty="0" smtClean="0"/>
          </a:p>
          <a:p>
            <a:pPr>
              <a:defRPr/>
            </a:pPr>
            <a:r>
              <a:rPr lang="es-MX" sz="2000" dirty="0" smtClean="0"/>
              <a:t>Límites</a:t>
            </a:r>
            <a:r>
              <a:rPr lang="es-MX" sz="2000" dirty="0"/>
              <a:t>:</a:t>
            </a:r>
          </a:p>
          <a:p>
            <a:pPr>
              <a:defRPr/>
            </a:pPr>
            <a:r>
              <a:rPr lang="es-MX" sz="2000" dirty="0"/>
              <a:t>No se reconoce que hay diversas corrientes de pensamiento de competencias que no </a:t>
            </a:r>
            <a:r>
              <a:rPr lang="es-MX" sz="2000" dirty="0" smtClean="0"/>
              <a:t>convergen tomando en cuenta diferentes enfoques.</a:t>
            </a:r>
            <a:endParaRPr lang="es-MX" sz="2000" dirty="0"/>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2772070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2502"/>
            <a:ext cx="9144000" cy="5940088"/>
          </a:xfrm>
          <a:prstGeom prst="rect">
            <a:avLst/>
          </a:prstGeom>
        </p:spPr>
        <p:txBody>
          <a:bodyPr wrap="square">
            <a:spAutoFit/>
          </a:bodyPr>
          <a:lstStyle/>
          <a:p>
            <a:r>
              <a:rPr lang="es-ES" sz="2000" b="1" dirty="0"/>
              <a:t>Otros recursos:</a:t>
            </a:r>
          </a:p>
          <a:p>
            <a:r>
              <a:rPr lang="es-ES" sz="2000" dirty="0"/>
              <a:t>Dewey. “La aventura del pensamiento” Parte 1, 2, y 3</a:t>
            </a:r>
          </a:p>
          <a:p>
            <a:r>
              <a:rPr lang="es-ES" sz="2000" dirty="0"/>
              <a:t>http://www.youtube.com/watch?v=_hWsYCG74WI</a:t>
            </a:r>
          </a:p>
          <a:p>
            <a:r>
              <a:rPr lang="es-ES" sz="2000" dirty="0"/>
              <a:t>http://www.youtube.com/watch?v=AZRZTUrpDeo&amp;feature=relmfu</a:t>
            </a:r>
          </a:p>
          <a:p>
            <a:r>
              <a:rPr lang="es-ES" sz="2000" dirty="0"/>
              <a:t>http://www.youtube.com/watch?v=GmcbxJ7XsRQ</a:t>
            </a:r>
          </a:p>
          <a:p>
            <a:r>
              <a:rPr lang="es-ES" sz="2000" dirty="0"/>
              <a:t>Paradigmas de la educación Parte 1, 2, 3.</a:t>
            </a:r>
          </a:p>
          <a:p>
            <a:r>
              <a:rPr lang="es-ES" sz="2000" dirty="0">
                <a:hlinkClick r:id="rId2"/>
              </a:rPr>
              <a:t>http://</a:t>
            </a:r>
            <a:r>
              <a:rPr lang="es-ES" sz="2000" dirty="0" smtClean="0">
                <a:hlinkClick r:id="rId2"/>
              </a:rPr>
              <a:t>www.youtube.com/watch?v=iqV95AODlX4&amp;playnext=1&amp;list=PLCFB9AF05FA212FDA</a:t>
            </a:r>
            <a:endParaRPr lang="es-ES" sz="2000" dirty="0" smtClean="0"/>
          </a:p>
          <a:p>
            <a:r>
              <a:rPr lang="es-ES" sz="2000" dirty="0" smtClean="0"/>
              <a:t>&amp;</a:t>
            </a:r>
            <a:r>
              <a:rPr lang="es-ES" sz="2000" dirty="0" err="1" smtClean="0"/>
              <a:t>feature</a:t>
            </a:r>
            <a:r>
              <a:rPr lang="es-ES" sz="2000" dirty="0" smtClean="0"/>
              <a:t>=</a:t>
            </a:r>
            <a:r>
              <a:rPr lang="es-ES" sz="2000" dirty="0" err="1" smtClean="0"/>
              <a:t>results_main</a:t>
            </a:r>
            <a:endParaRPr lang="es-ES" sz="2000" dirty="0"/>
          </a:p>
          <a:p>
            <a:r>
              <a:rPr lang="es-ES" sz="2000" dirty="0"/>
              <a:t>http://</a:t>
            </a:r>
            <a:r>
              <a:rPr lang="es-ES" sz="2000" dirty="0" smtClean="0"/>
              <a:t>www.youtube.com/watch?v=O6wMeTiuQ4A&amp;feature=BFa&amp;list=PLCFB9AF05FA212FDA</a:t>
            </a:r>
            <a:endParaRPr lang="es-ES" sz="2000" dirty="0"/>
          </a:p>
          <a:p>
            <a:r>
              <a:rPr lang="es-ES" sz="2000" dirty="0">
                <a:hlinkClick r:id="rId3"/>
              </a:rPr>
              <a:t>http://</a:t>
            </a:r>
            <a:r>
              <a:rPr lang="es-ES" sz="2000" dirty="0" smtClean="0">
                <a:hlinkClick r:id="rId3"/>
              </a:rPr>
              <a:t>www.youtube.com/watch?v=XZjNqzmxIAA&amp;feature=BFa&amp;list=PLCFB9AF05FA212FDA</a:t>
            </a:r>
            <a:endParaRPr lang="es-ES" sz="2000" dirty="0" smtClean="0"/>
          </a:p>
          <a:p>
            <a:endParaRPr lang="es-ES" sz="2000" dirty="0"/>
          </a:p>
          <a:p>
            <a:r>
              <a:rPr lang="es-ES" sz="2000" dirty="0"/>
              <a:t>Las siete miradas de Paulo Freire</a:t>
            </a:r>
          </a:p>
          <a:p>
            <a:r>
              <a:rPr lang="es-ES" sz="2000" dirty="0">
                <a:hlinkClick r:id="rId4"/>
              </a:rPr>
              <a:t>http://</a:t>
            </a:r>
            <a:r>
              <a:rPr lang="es-ES" sz="2000" dirty="0" smtClean="0">
                <a:hlinkClick r:id="rId4"/>
              </a:rPr>
              <a:t>www.youtube.com/watch?v=pmcGbbmBr1I</a:t>
            </a:r>
            <a:endParaRPr lang="es-ES" sz="2000" dirty="0" smtClean="0"/>
          </a:p>
          <a:p>
            <a:r>
              <a:rPr lang="es-ES" sz="2000" dirty="0"/>
              <a:t>Última entrevista a Paulo Freire 1°parte y 2° parte</a:t>
            </a:r>
          </a:p>
          <a:p>
            <a:r>
              <a:rPr lang="es-ES" sz="2000" dirty="0"/>
              <a:t>http://www.youtube.com/watch?v=Ul90heSRYfE</a:t>
            </a:r>
          </a:p>
          <a:p>
            <a:r>
              <a:rPr lang="es-ES" sz="2000" dirty="0"/>
              <a:t>http://www.youtube.com/watch?v=fBXFV4Jx6Y8&amp;feature=relmfu</a:t>
            </a:r>
          </a:p>
        </p:txBody>
      </p:sp>
    </p:spTree>
    <p:extLst>
      <p:ext uri="{BB962C8B-B14F-4D97-AF65-F5344CB8AC3E}">
        <p14:creationId xmlns:p14="http://schemas.microsoft.com/office/powerpoint/2010/main" val="2231467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Rectángulo"/>
          <p:cNvSpPr/>
          <p:nvPr/>
        </p:nvSpPr>
        <p:spPr>
          <a:xfrm>
            <a:off x="0" y="35873"/>
            <a:ext cx="9144000" cy="6247864"/>
          </a:xfrm>
          <a:prstGeom prst="rect">
            <a:avLst/>
          </a:prstGeom>
        </p:spPr>
        <p:txBody>
          <a:bodyPr wrap="square">
            <a:spAutoFit/>
          </a:bodyPr>
          <a:lstStyle/>
          <a:p>
            <a:r>
              <a:rPr lang="es-ES" sz="2000" b="1" dirty="0"/>
              <a:t>UNIDAD DE APRENDIZAJE </a:t>
            </a:r>
            <a:r>
              <a:rPr lang="es-ES" sz="2000" b="1" dirty="0" smtClean="0"/>
              <a:t>III.</a:t>
            </a:r>
            <a:endParaRPr lang="es-ES" sz="2000" b="1" dirty="0"/>
          </a:p>
          <a:p>
            <a:r>
              <a:rPr lang="es-ES" sz="2000" dirty="0" smtClean="0"/>
              <a:t>Bibliografía </a:t>
            </a:r>
            <a:r>
              <a:rPr lang="es-ES" sz="2000" dirty="0"/>
              <a:t>Básica:</a:t>
            </a:r>
          </a:p>
          <a:p>
            <a:r>
              <a:rPr lang="es-ES" sz="2000" dirty="0" err="1" smtClean="0"/>
              <a:t>Spranger</a:t>
            </a:r>
            <a:r>
              <a:rPr lang="es-ES" sz="2000" dirty="0"/>
              <a:t>, </a:t>
            </a:r>
            <a:r>
              <a:rPr lang="es-ES" sz="2000" dirty="0" err="1"/>
              <a:t>Eduard</a:t>
            </a:r>
            <a:r>
              <a:rPr lang="es-ES" sz="2000" dirty="0"/>
              <a:t> (1960) “En el laberinto de las comunidades” en </a:t>
            </a:r>
            <a:r>
              <a:rPr lang="es-ES" sz="2000" i="1" dirty="0"/>
              <a:t>El educador nato</a:t>
            </a:r>
            <a:r>
              <a:rPr lang="es-ES" sz="2000" dirty="0"/>
              <a:t>. </a:t>
            </a:r>
            <a:r>
              <a:rPr lang="es-ES" sz="2000" dirty="0" smtClean="0"/>
              <a:t>Buenos Aires</a:t>
            </a:r>
            <a:r>
              <a:rPr lang="es-ES" sz="2000" dirty="0"/>
              <a:t>, </a:t>
            </a:r>
            <a:r>
              <a:rPr lang="es-ES" sz="2000" dirty="0" err="1"/>
              <a:t>Kapelusz</a:t>
            </a:r>
            <a:r>
              <a:rPr lang="es-ES" sz="2000" dirty="0"/>
              <a:t> </a:t>
            </a:r>
            <a:r>
              <a:rPr lang="es-ES" sz="2000" dirty="0" err="1"/>
              <a:t>pp</a:t>
            </a:r>
            <a:r>
              <a:rPr lang="es-ES" sz="2000" dirty="0"/>
              <a:t> 31 – 45</a:t>
            </a:r>
          </a:p>
          <a:p>
            <a:r>
              <a:rPr lang="es-ES" sz="2000" dirty="0"/>
              <a:t>OCDE Acuerdo para la cooperación México-OCDE para mejorar la calidad de la educación</a:t>
            </a:r>
          </a:p>
          <a:p>
            <a:r>
              <a:rPr lang="es-ES" sz="2000" dirty="0"/>
              <a:t>en las escuelas mexicanas (2010) http://www.oecd.org/dataoecd/8/4/47101298.pdf</a:t>
            </a:r>
          </a:p>
          <a:p>
            <a:r>
              <a:rPr lang="es-ES" sz="2000" dirty="0"/>
              <a:t>Ortega-Gasset, José “Prólogo” en </a:t>
            </a:r>
            <a:r>
              <a:rPr lang="es-ES" sz="2000" dirty="0" err="1"/>
              <a:t>Herbart</a:t>
            </a:r>
            <a:r>
              <a:rPr lang="es-ES" sz="2000" dirty="0"/>
              <a:t>, </a:t>
            </a:r>
            <a:r>
              <a:rPr lang="es-ES" sz="2000" dirty="0" err="1"/>
              <a:t>Fréderick</a:t>
            </a:r>
            <a:r>
              <a:rPr lang="es-ES" sz="2000" dirty="0"/>
              <a:t> (1983) </a:t>
            </a:r>
            <a:r>
              <a:rPr lang="es-ES" sz="2000" i="1" dirty="0"/>
              <a:t>Pedagogía General. Derivada </a:t>
            </a:r>
            <a:r>
              <a:rPr lang="es-ES" sz="2000" i="1" dirty="0" smtClean="0"/>
              <a:t>del </a:t>
            </a:r>
            <a:r>
              <a:rPr lang="es-ES" sz="2000" i="1" dirty="0"/>
              <a:t>fin de la Educación. </a:t>
            </a:r>
            <a:r>
              <a:rPr lang="es-ES" sz="2000" dirty="0"/>
              <a:t>Barcelona, </a:t>
            </a:r>
            <a:r>
              <a:rPr lang="es-ES" sz="2000" dirty="0" err="1"/>
              <a:t>Humanitas</a:t>
            </a:r>
            <a:r>
              <a:rPr lang="es-ES" sz="2000" dirty="0"/>
              <a:t>. </a:t>
            </a:r>
            <a:r>
              <a:rPr lang="es-ES" sz="2000" dirty="0" err="1"/>
              <a:t>pp</a:t>
            </a:r>
            <a:r>
              <a:rPr lang="es-ES" sz="2000" dirty="0"/>
              <a:t> XXXI - LXXVI</a:t>
            </a:r>
          </a:p>
          <a:p>
            <a:r>
              <a:rPr lang="es-ES" sz="2000" dirty="0"/>
              <a:t>Dewey, John (1964) </a:t>
            </a:r>
            <a:r>
              <a:rPr lang="es-ES" sz="2000" i="1" dirty="0"/>
              <a:t>La ciencia de la educación. </a:t>
            </a:r>
            <a:r>
              <a:rPr lang="es-ES" sz="2000" dirty="0"/>
              <a:t>Buenos Aires, Lozada</a:t>
            </a:r>
          </a:p>
          <a:p>
            <a:r>
              <a:rPr lang="es-ES" sz="2000" dirty="0"/>
              <a:t>Freire, Paulo (1997) </a:t>
            </a:r>
            <a:r>
              <a:rPr lang="es-ES" sz="2000" i="1" dirty="0"/>
              <a:t>Pedagogía de la Autonomía. </a:t>
            </a:r>
            <a:r>
              <a:rPr lang="es-ES" sz="2000" dirty="0"/>
              <a:t>México, Siglo XXI</a:t>
            </a:r>
          </a:p>
          <a:p>
            <a:r>
              <a:rPr lang="es-ES" sz="2000" dirty="0" err="1"/>
              <a:t>Makarenko</a:t>
            </a:r>
            <a:r>
              <a:rPr lang="es-ES" sz="2000" dirty="0"/>
              <a:t>, </a:t>
            </a:r>
            <a:r>
              <a:rPr lang="es-ES" sz="2000" dirty="0" err="1"/>
              <a:t>Anton</a:t>
            </a:r>
            <a:r>
              <a:rPr lang="es-ES" sz="2000" dirty="0"/>
              <a:t> (1976) </a:t>
            </a:r>
            <a:r>
              <a:rPr lang="es-ES" sz="2000" i="1" dirty="0"/>
              <a:t>Poema pedagógico, Moscú, Progreso</a:t>
            </a:r>
            <a:r>
              <a:rPr lang="es-ES" sz="2000" i="1" dirty="0" smtClean="0"/>
              <a:t>.</a:t>
            </a:r>
          </a:p>
          <a:p>
            <a:endParaRPr lang="es-ES" sz="2000" i="1" dirty="0" smtClean="0"/>
          </a:p>
          <a:p>
            <a:r>
              <a:rPr lang="es-ES" sz="2000" dirty="0"/>
              <a:t>Bibliografía complementaria:</a:t>
            </a:r>
          </a:p>
          <a:p>
            <a:r>
              <a:rPr lang="es-ES" sz="2000" dirty="0" err="1"/>
              <a:t>Apel</a:t>
            </a:r>
            <a:r>
              <a:rPr lang="es-ES" sz="2000" dirty="0"/>
              <a:t>, </a:t>
            </a:r>
            <a:r>
              <a:rPr lang="es-ES" sz="2000" dirty="0" err="1"/>
              <a:t>Jürgen</a:t>
            </a:r>
            <a:r>
              <a:rPr lang="es-ES" sz="2000" dirty="0"/>
              <a:t> (1974) </a:t>
            </a:r>
            <a:r>
              <a:rPr lang="es-ES" sz="2000" i="1" dirty="0"/>
              <a:t>Teoría de la escuela para una sociedad democrática-industrial.</a:t>
            </a:r>
          </a:p>
          <a:p>
            <a:r>
              <a:rPr lang="es-ES" sz="2000" dirty="0"/>
              <a:t>Salamanca</a:t>
            </a:r>
          </a:p>
          <a:p>
            <a:r>
              <a:rPr lang="es-ES" sz="2000" dirty="0"/>
              <a:t>Comenio, Juan Amós (1988) </a:t>
            </a:r>
            <a:r>
              <a:rPr lang="es-ES" sz="2000" i="1" dirty="0"/>
              <a:t>Didáctica Magna</a:t>
            </a:r>
            <a:r>
              <a:rPr lang="es-ES" sz="2000" dirty="0"/>
              <a:t>, México, Porrúa.</a:t>
            </a:r>
          </a:p>
          <a:p>
            <a:r>
              <a:rPr lang="es-ES" sz="2000" dirty="0"/>
              <a:t>Rousseau, Juan Jacobo (1984) </a:t>
            </a:r>
            <a:r>
              <a:rPr lang="es-ES" sz="2000" i="1" dirty="0"/>
              <a:t>Emilio o de la educación</a:t>
            </a:r>
            <a:r>
              <a:rPr lang="es-ES" sz="2000" dirty="0"/>
              <a:t>, México, Porrúa.</a:t>
            </a:r>
          </a:p>
          <a:p>
            <a:r>
              <a:rPr lang="es-ES" sz="2000" dirty="0"/>
              <a:t>Rousseau, Juan Jacobo (1998) </a:t>
            </a:r>
            <a:r>
              <a:rPr lang="es-ES" sz="2000" i="1" dirty="0"/>
              <a:t>El contrato social o Principios de derecho político</a:t>
            </a:r>
            <a:r>
              <a:rPr lang="es-ES" sz="2000" dirty="0"/>
              <a:t>, </a:t>
            </a:r>
            <a:r>
              <a:rPr lang="es-ES" sz="2000" dirty="0" smtClean="0"/>
              <a:t>México, Porrúa</a:t>
            </a:r>
            <a:r>
              <a:rPr lang="es-ES" sz="2000" dirty="0"/>
              <a:t>.</a:t>
            </a:r>
          </a:p>
        </p:txBody>
      </p:sp>
    </p:spTree>
    <p:extLst>
      <p:ext uri="{BB962C8B-B14F-4D97-AF65-F5344CB8AC3E}">
        <p14:creationId xmlns:p14="http://schemas.microsoft.com/office/powerpoint/2010/main" val="2234039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1844824"/>
            <a:ext cx="8064896" cy="3170099"/>
          </a:xfrm>
          <a:prstGeom prst="rect">
            <a:avLst/>
          </a:prstGeom>
        </p:spPr>
        <p:txBody>
          <a:bodyPr wrap="square">
            <a:spAutoFit/>
          </a:bodyPr>
          <a:lstStyle/>
          <a:p>
            <a:r>
              <a:rPr lang="es-ES" sz="2000" b="1" dirty="0"/>
              <a:t>Otros recursos:</a:t>
            </a:r>
          </a:p>
          <a:p>
            <a:r>
              <a:rPr lang="es-ES" sz="2000" dirty="0"/>
              <a:t>Entrevista con Freire (1997)</a:t>
            </a:r>
          </a:p>
          <a:p>
            <a:r>
              <a:rPr lang="es-ES" sz="2000" dirty="0"/>
              <a:t>http://www.youtube.com/watch?v=UI90heSRYfE&amp;feature=related</a:t>
            </a:r>
          </a:p>
          <a:p>
            <a:r>
              <a:rPr lang="es-ES" sz="2000" dirty="0" err="1"/>
              <a:t>Meirieu</a:t>
            </a:r>
            <a:r>
              <a:rPr lang="es-ES" sz="2000" dirty="0"/>
              <a:t>, </a:t>
            </a:r>
            <a:r>
              <a:rPr lang="es-ES" sz="2000" dirty="0" err="1"/>
              <a:t>Phillippe</a:t>
            </a:r>
            <a:r>
              <a:rPr lang="es-ES" sz="2000" dirty="0"/>
              <a:t> “Una pedagogía para prevenir la violencia en la enseñanza” en http://</a:t>
            </a:r>
          </a:p>
          <a:p>
            <a:r>
              <a:rPr lang="es-ES" sz="2000" dirty="0"/>
              <a:t>www.youtube.com/watch?v=YyB98OjWBNI&amp;feature=related</a:t>
            </a:r>
          </a:p>
          <a:p>
            <a:r>
              <a:rPr lang="es-ES" sz="2000" dirty="0"/>
              <a:t>Chomsky El objetivo de la educación</a:t>
            </a:r>
          </a:p>
          <a:p>
            <a:r>
              <a:rPr lang="es-ES" sz="2000" dirty="0"/>
              <a:t>http://www.youtube.com/watch?v=AsZJxDsd1Q8</a:t>
            </a:r>
          </a:p>
          <a:p>
            <a:r>
              <a:rPr lang="es-ES" sz="2000" dirty="0"/>
              <a:t>Paulo Freire: Pedagogía</a:t>
            </a:r>
          </a:p>
          <a:p>
            <a:r>
              <a:rPr lang="es-ES" sz="2000" dirty="0"/>
              <a:t>http://www.youtube.com/watch?v=zwri7pO8UHU&amp;feature=plcp</a:t>
            </a:r>
          </a:p>
        </p:txBody>
      </p:sp>
    </p:spTree>
    <p:extLst>
      <p:ext uri="{BB962C8B-B14F-4D97-AF65-F5344CB8AC3E}">
        <p14:creationId xmlns:p14="http://schemas.microsoft.com/office/powerpoint/2010/main" val="2456924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260648"/>
            <a:ext cx="4824536" cy="369332"/>
          </a:xfrm>
          <a:prstGeom prst="rect">
            <a:avLst/>
          </a:prstGeom>
        </p:spPr>
        <p:txBody>
          <a:bodyPr wrap="square">
            <a:spAutoFit/>
          </a:bodyPr>
          <a:lstStyle/>
          <a:p>
            <a:pPr lvl="0"/>
            <a:r>
              <a:rPr lang="es-MX" dirty="0"/>
              <a:t>Actividades  de  cierre </a:t>
            </a:r>
            <a:r>
              <a:rPr lang="es-ES" dirty="0"/>
              <a:t>y producto final de curso:</a:t>
            </a:r>
          </a:p>
        </p:txBody>
      </p:sp>
      <p:sp>
        <p:nvSpPr>
          <p:cNvPr id="3" name="Rectángulo 2"/>
          <p:cNvSpPr/>
          <p:nvPr/>
        </p:nvSpPr>
        <p:spPr>
          <a:xfrm>
            <a:off x="251520" y="4138633"/>
            <a:ext cx="8712968" cy="1938992"/>
          </a:xfrm>
          <a:prstGeom prst="rect">
            <a:avLst/>
          </a:prstGeom>
        </p:spPr>
        <p:txBody>
          <a:bodyPr wrap="square">
            <a:spAutoFit/>
          </a:bodyPr>
          <a:lstStyle/>
          <a:p>
            <a:r>
              <a:rPr lang="es-MX" sz="2000" dirty="0"/>
              <a:t>Entrevista, reportaje, mesa redonda o videograbación para un autor relevante en el campo de la educación en la que se aprecie la reflexión conceptual y los principios que sustentan la perspectiva pedagógica elegida y al mismo tiempo emita una opinión sobre algún elemento de la política educativa actual. Este trabajo será en pequeños grupos (3 integrantes) y se presentará ante sus compañeros de grupo</a:t>
            </a:r>
          </a:p>
        </p:txBody>
      </p:sp>
      <p:sp>
        <p:nvSpPr>
          <p:cNvPr id="4" name="Rectángulo 3"/>
          <p:cNvSpPr/>
          <p:nvPr/>
        </p:nvSpPr>
        <p:spPr>
          <a:xfrm>
            <a:off x="251520" y="629980"/>
            <a:ext cx="8889712" cy="3139321"/>
          </a:xfrm>
          <a:prstGeom prst="rect">
            <a:avLst/>
          </a:prstGeom>
        </p:spPr>
        <p:txBody>
          <a:bodyPr wrap="square">
            <a:spAutoFit/>
          </a:bodyPr>
          <a:lstStyle/>
          <a:p>
            <a:r>
              <a:rPr lang="es-MX"/>
              <a:t>Como evidencia para la evaluación se sugiere que los alumnos elaboren un documento escrito y una presentación visual en la que analicen elementos centrales de una perspectiva o corriente educativa de acuerdo a dos situaciones: Análisis de un tema o discurso educativo contemporáneo identificando las concepciones que subyacen de educación de acuerdo de alguna corriente de pensamiento y por otra parte construirán un trabajo con empleo de nuevas tecnologías (se sugiere una entrevista a algún teórico de la educación) sobre aspectos que guarden relación con cuestiones centrales de su pensamiento y al mismo tiempo emitan, esos autores, sus consideraciones sobre algunos elementos de la política educativa actual. </a:t>
            </a:r>
            <a:r>
              <a:rPr lang="es-MX" dirty="0"/>
              <a:t>Aunque esta última parte del trabajo puede ser en equipo (quizá de tres integrantes) y ser presentada al grupo es conveniente que alguna parte de la entrevista se vincule con el documento analizado.</a:t>
            </a:r>
          </a:p>
        </p:txBody>
      </p:sp>
    </p:spTree>
    <p:extLst>
      <p:ext uri="{BB962C8B-B14F-4D97-AF65-F5344CB8AC3E}">
        <p14:creationId xmlns:p14="http://schemas.microsoft.com/office/powerpoint/2010/main" val="3054107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99592" y="332656"/>
            <a:ext cx="6912768" cy="6001643"/>
          </a:xfrm>
          <a:prstGeom prst="rect">
            <a:avLst/>
          </a:prstGeom>
        </p:spPr>
        <p:txBody>
          <a:bodyPr wrap="square">
            <a:spAutoFit/>
          </a:bodyPr>
          <a:lstStyle/>
          <a:p>
            <a:pPr lvl="0"/>
            <a:r>
              <a:rPr lang="es-MX" sz="2400" b="1" dirty="0" smtClean="0"/>
              <a:t>FECHAS DE EVALUACIÓN:</a:t>
            </a:r>
          </a:p>
          <a:p>
            <a:pPr lvl="0"/>
            <a:endParaRPr lang="es-MX" sz="2400" dirty="0" smtClean="0"/>
          </a:p>
          <a:p>
            <a:pPr lvl="0"/>
            <a:r>
              <a:rPr lang="es-MX" sz="2400" i="1" dirty="0" smtClean="0"/>
              <a:t>PRIMERA</a:t>
            </a:r>
            <a:r>
              <a:rPr lang="es-MX" sz="2400" dirty="0" smtClean="0"/>
              <a:t>		DEL 13 </a:t>
            </a:r>
            <a:r>
              <a:rPr lang="es-MX" sz="2400" dirty="0"/>
              <a:t>AL </a:t>
            </a:r>
            <a:r>
              <a:rPr lang="es-MX" sz="2400" dirty="0" smtClean="0"/>
              <a:t>17 </a:t>
            </a:r>
            <a:r>
              <a:rPr lang="es-MX" sz="2400" dirty="0"/>
              <a:t>DE ABRIL </a:t>
            </a:r>
          </a:p>
          <a:p>
            <a:endParaRPr lang="es-MX" sz="2400" dirty="0" smtClean="0"/>
          </a:p>
          <a:p>
            <a:r>
              <a:rPr lang="es-MX" sz="2400" i="1" dirty="0" smtClean="0"/>
              <a:t>SEGUNDA</a:t>
            </a:r>
            <a:r>
              <a:rPr lang="es-MX" sz="2400" dirty="0" smtClean="0"/>
              <a:t>		DEL 22 </a:t>
            </a:r>
            <a:r>
              <a:rPr lang="es-MX" sz="2400" dirty="0"/>
              <a:t>AL </a:t>
            </a:r>
            <a:r>
              <a:rPr lang="es-MX" sz="2400" dirty="0" smtClean="0"/>
              <a:t>26 </a:t>
            </a:r>
            <a:r>
              <a:rPr lang="es-MX" sz="2400" dirty="0"/>
              <a:t>DE </a:t>
            </a:r>
            <a:r>
              <a:rPr lang="es-MX" sz="2400" dirty="0" smtClean="0"/>
              <a:t>MAYO </a:t>
            </a:r>
          </a:p>
          <a:p>
            <a:pPr lvl="0"/>
            <a:endParaRPr lang="es-MX" sz="2400" b="1" dirty="0" smtClean="0"/>
          </a:p>
          <a:p>
            <a:pPr lvl="0"/>
            <a:r>
              <a:rPr lang="es-MX" sz="2400" b="1" dirty="0" smtClean="0"/>
              <a:t>JORNADAS DE OBSERVACIÓN Y PRÁCTICA DOCENTE:</a:t>
            </a:r>
          </a:p>
          <a:p>
            <a:pPr lvl="0"/>
            <a:endParaRPr lang="es-MX" sz="2400" dirty="0" smtClean="0"/>
          </a:p>
          <a:p>
            <a:pPr lvl="0"/>
            <a:r>
              <a:rPr lang="es-MX" sz="2400" i="1" dirty="0" smtClean="0"/>
              <a:t>PRIMERA</a:t>
            </a:r>
            <a:endParaRPr lang="es-MX" sz="2400" b="1" i="1" dirty="0" smtClean="0"/>
          </a:p>
          <a:p>
            <a:pPr lvl="0"/>
            <a:r>
              <a:rPr lang="es-MX" sz="2400" dirty="0" smtClean="0"/>
              <a:t>DEL 27 AL 31 DE MARZO</a:t>
            </a:r>
          </a:p>
          <a:p>
            <a:pPr lvl="0"/>
            <a:r>
              <a:rPr lang="es-MX" sz="2400" dirty="0" smtClean="0"/>
              <a:t>DEL 03 AL 07 DE ABRIL </a:t>
            </a:r>
          </a:p>
          <a:p>
            <a:pPr lvl="0"/>
            <a:endParaRPr lang="es-MX" sz="2400" dirty="0" smtClean="0"/>
          </a:p>
          <a:p>
            <a:pPr lvl="0"/>
            <a:r>
              <a:rPr lang="es-MX" sz="2400" i="1" dirty="0" smtClean="0"/>
              <a:t>SEGUNDA</a:t>
            </a:r>
            <a:endParaRPr lang="es-MX" sz="2400" i="1" dirty="0"/>
          </a:p>
          <a:p>
            <a:pPr lvl="0"/>
            <a:r>
              <a:rPr lang="es-MX" sz="2400" dirty="0"/>
              <a:t>DEL </a:t>
            </a:r>
            <a:r>
              <a:rPr lang="es-MX" sz="2400" dirty="0" smtClean="0"/>
              <a:t>05 </a:t>
            </a:r>
            <a:r>
              <a:rPr lang="es-MX" sz="2400" dirty="0"/>
              <a:t>AL </a:t>
            </a:r>
            <a:r>
              <a:rPr lang="es-MX" sz="2400" dirty="0" smtClean="0"/>
              <a:t>09 </a:t>
            </a:r>
            <a:r>
              <a:rPr lang="es-MX" sz="2400" dirty="0"/>
              <a:t>DE </a:t>
            </a:r>
            <a:r>
              <a:rPr lang="es-MX" sz="2400" dirty="0" smtClean="0"/>
              <a:t>JUNIO</a:t>
            </a:r>
            <a:endParaRPr lang="es-MX" sz="2400" dirty="0"/>
          </a:p>
          <a:p>
            <a:pPr lvl="0"/>
            <a:r>
              <a:rPr lang="es-MX" sz="2400" dirty="0"/>
              <a:t>DEL </a:t>
            </a:r>
            <a:r>
              <a:rPr lang="es-MX" sz="2400" dirty="0" smtClean="0"/>
              <a:t>12 </a:t>
            </a:r>
            <a:r>
              <a:rPr lang="es-MX" sz="2400" dirty="0"/>
              <a:t>AL </a:t>
            </a:r>
            <a:r>
              <a:rPr lang="es-MX" sz="2400" dirty="0" smtClean="0"/>
              <a:t>16 </a:t>
            </a:r>
            <a:r>
              <a:rPr lang="es-MX" sz="2400" dirty="0"/>
              <a:t>DE </a:t>
            </a:r>
            <a:r>
              <a:rPr lang="es-MX" sz="2400" dirty="0" smtClean="0"/>
              <a:t>JUNIO </a:t>
            </a:r>
            <a:endParaRPr lang="es-MX" sz="2400" dirty="0"/>
          </a:p>
          <a:p>
            <a:pPr lvl="0"/>
            <a:endParaRPr lang="es-ES" sz="2400" dirty="0"/>
          </a:p>
        </p:txBody>
      </p:sp>
    </p:spTree>
    <p:extLst>
      <p:ext uri="{BB962C8B-B14F-4D97-AF65-F5344CB8AC3E}">
        <p14:creationId xmlns:p14="http://schemas.microsoft.com/office/powerpoint/2010/main" val="987596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Rectángulo"/>
          <p:cNvSpPr/>
          <p:nvPr/>
        </p:nvSpPr>
        <p:spPr>
          <a:xfrm>
            <a:off x="611560" y="836712"/>
            <a:ext cx="8352928" cy="4524315"/>
          </a:xfrm>
          <a:prstGeom prst="rect">
            <a:avLst/>
          </a:prstGeom>
        </p:spPr>
        <p:txBody>
          <a:bodyPr wrap="square">
            <a:spAutoFit/>
          </a:bodyPr>
          <a:lstStyle/>
          <a:p>
            <a:pPr indent="66675" eaLnBrk="0" fontAlgn="base" hangingPunct="0">
              <a:spcBef>
                <a:spcPct val="0"/>
              </a:spcBef>
              <a:spcAft>
                <a:spcPct val="0"/>
              </a:spcAft>
              <a:buFontTx/>
              <a:buChar char="•"/>
            </a:pPr>
            <a:r>
              <a:rPr lang="es-ES" altLang="es-ES" sz="3200" dirty="0">
                <a:latin typeface="Arial" panose="020B0604020202020204" pitchFamily="34" charset="0"/>
                <a:ea typeface="Calibri" panose="020F0502020204030204" pitchFamily="34" charset="0"/>
                <a:cs typeface="Arial" panose="020B0604020202020204" pitchFamily="34" charset="0"/>
              </a:rPr>
              <a:t>Criterios de evaluaci</a:t>
            </a:r>
            <a:r>
              <a:rPr lang="es-ES" altLang="es-ES" sz="3200" dirty="0">
                <a:latin typeface="Calibri" panose="020F0502020204030204" pitchFamily="34" charset="0"/>
                <a:ea typeface="Calibri" panose="020F0502020204030204" pitchFamily="34" charset="0"/>
                <a:cs typeface="Arial" panose="020B0604020202020204" pitchFamily="34" charset="0"/>
              </a:rPr>
              <a:t>ó</a:t>
            </a:r>
            <a:r>
              <a:rPr lang="es-ES" altLang="es-ES" sz="3200" dirty="0">
                <a:latin typeface="Arial" panose="020B0604020202020204" pitchFamily="34" charset="0"/>
                <a:ea typeface="Calibri" panose="020F0502020204030204" pitchFamily="34" charset="0"/>
                <a:cs typeface="Arial" panose="020B0604020202020204" pitchFamily="34" charset="0"/>
              </a:rPr>
              <a:t>n: </a:t>
            </a:r>
            <a:r>
              <a:rPr lang="es-ES" altLang="es-ES" sz="3200" dirty="0" smtClean="0">
                <a:latin typeface="Arial" panose="020B0604020202020204" pitchFamily="34" charset="0"/>
                <a:ea typeface="Calibri" panose="020F0502020204030204" pitchFamily="34" charset="0"/>
                <a:cs typeface="Arial" panose="020B0604020202020204" pitchFamily="34" charset="0"/>
              </a:rPr>
              <a:t>		C/J</a:t>
            </a:r>
            <a:r>
              <a:rPr lang="es-ES" altLang="es-ES" sz="3200" dirty="0">
                <a:latin typeface="Arial" panose="020B0604020202020204" pitchFamily="34" charset="0"/>
                <a:ea typeface="Calibri" panose="020F0502020204030204" pitchFamily="34" charset="0"/>
                <a:cs typeface="Arial" panose="020B0604020202020204" pitchFamily="34" charset="0"/>
              </a:rPr>
              <a:t>		</a:t>
            </a:r>
            <a:r>
              <a:rPr lang="es-ES" altLang="es-ES" sz="3200" dirty="0" smtClean="0">
                <a:latin typeface="Arial" panose="020B0604020202020204" pitchFamily="34" charset="0"/>
                <a:ea typeface="Calibri" panose="020F0502020204030204" pitchFamily="34" charset="0"/>
                <a:cs typeface="Arial" panose="020B0604020202020204" pitchFamily="34" charset="0"/>
              </a:rPr>
              <a:t>S/J</a:t>
            </a:r>
          </a:p>
          <a:p>
            <a:pPr indent="66675" eaLnBrk="0" fontAlgn="base" hangingPunct="0">
              <a:spcBef>
                <a:spcPct val="0"/>
              </a:spcBef>
              <a:spcAft>
                <a:spcPct val="0"/>
              </a:spcAft>
              <a:buFontTx/>
              <a:buChar char="•"/>
            </a:pPr>
            <a:endParaRPr lang="es-ES" altLang="es-ES" sz="3200" dirty="0">
              <a:latin typeface="Arial" panose="020B0604020202020204" pitchFamily="34" charset="0"/>
              <a:cs typeface="Arial" panose="020B0604020202020204" pitchFamily="34" charset="0"/>
            </a:endParaRPr>
          </a:p>
          <a:p>
            <a:pPr indent="66675" eaLnBrk="0" fontAlgn="base" hangingPunct="0">
              <a:spcBef>
                <a:spcPct val="0"/>
              </a:spcBef>
              <a:spcAft>
                <a:spcPct val="0"/>
              </a:spcAft>
              <a:buFontTx/>
              <a:buChar char="•"/>
            </a:pPr>
            <a:r>
              <a:rPr lang="es-ES" altLang="es-ES" sz="3200" dirty="0" smtClean="0">
                <a:latin typeface="Arial" panose="020B0604020202020204" pitchFamily="34" charset="0"/>
                <a:cs typeface="Arial" panose="020B0604020202020204" pitchFamily="34" charset="0"/>
              </a:rPr>
              <a:t>Examen 					40%		40</a:t>
            </a:r>
            <a:r>
              <a:rPr lang="es-ES" altLang="es-ES" sz="3200" dirty="0">
                <a:latin typeface="Arial" panose="020B0604020202020204" pitchFamily="34" charset="0"/>
                <a:cs typeface="Arial" panose="020B0604020202020204" pitchFamily="34" charset="0"/>
              </a:rPr>
              <a:t>%</a:t>
            </a:r>
          </a:p>
          <a:p>
            <a:pPr indent="66675" eaLnBrk="0" fontAlgn="base" hangingPunct="0">
              <a:spcBef>
                <a:spcPct val="0"/>
              </a:spcBef>
              <a:spcAft>
                <a:spcPct val="0"/>
              </a:spcAft>
              <a:buFontTx/>
              <a:buChar char="•"/>
            </a:pPr>
            <a:r>
              <a:rPr lang="es-ES" altLang="es-ES" sz="3200" dirty="0">
                <a:latin typeface="Arial" panose="020B0604020202020204" pitchFamily="34" charset="0"/>
                <a:cs typeface="Arial" panose="020B0604020202020204" pitchFamily="34" charset="0"/>
              </a:rPr>
              <a:t>Observación  y Practica </a:t>
            </a:r>
            <a:r>
              <a:rPr lang="es-ES" altLang="es-ES" sz="3200" dirty="0" smtClean="0">
                <a:latin typeface="Arial" panose="020B0604020202020204" pitchFamily="34" charset="0"/>
                <a:cs typeface="Arial" panose="020B0604020202020204" pitchFamily="34" charset="0"/>
              </a:rPr>
              <a:t>		20</a:t>
            </a:r>
            <a:r>
              <a:rPr lang="es-ES" altLang="es-ES" sz="3200" dirty="0">
                <a:latin typeface="Arial" panose="020B0604020202020204" pitchFamily="34" charset="0"/>
                <a:cs typeface="Arial" panose="020B0604020202020204" pitchFamily="34" charset="0"/>
              </a:rPr>
              <a:t>%  </a:t>
            </a:r>
            <a:r>
              <a:rPr lang="es-ES" altLang="es-ES" sz="3200" dirty="0" smtClean="0">
                <a:latin typeface="Arial" panose="020B0604020202020204" pitchFamily="34" charset="0"/>
                <a:cs typeface="Arial" panose="020B0604020202020204" pitchFamily="34" charset="0"/>
              </a:rPr>
              <a:t>	------</a:t>
            </a:r>
            <a:endParaRPr lang="es-ES" altLang="es-ES" sz="3200" dirty="0">
              <a:latin typeface="Arial" panose="020B0604020202020204" pitchFamily="34" charset="0"/>
              <a:cs typeface="Arial" panose="020B0604020202020204" pitchFamily="34" charset="0"/>
            </a:endParaRPr>
          </a:p>
          <a:p>
            <a:pPr indent="66675" eaLnBrk="0" fontAlgn="base" hangingPunct="0">
              <a:spcBef>
                <a:spcPct val="0"/>
              </a:spcBef>
              <a:spcAft>
                <a:spcPct val="0"/>
              </a:spcAft>
              <a:buFontTx/>
              <a:buChar char="•"/>
            </a:pPr>
            <a:r>
              <a:rPr lang="es-ES" altLang="es-ES" sz="3200" dirty="0" smtClean="0">
                <a:latin typeface="Arial" panose="020B0604020202020204" pitchFamily="34" charset="0"/>
                <a:cs typeface="Arial" panose="020B0604020202020204" pitchFamily="34" charset="0"/>
              </a:rPr>
              <a:t>Trabajo </a:t>
            </a:r>
            <a:r>
              <a:rPr lang="es-ES" altLang="es-ES" sz="3200" dirty="0">
                <a:latin typeface="Arial" panose="020B0604020202020204" pitchFamily="34" charset="0"/>
                <a:cs typeface="Arial" panose="020B0604020202020204" pitchFamily="34" charset="0"/>
              </a:rPr>
              <a:t>Escrito </a:t>
            </a:r>
            <a:r>
              <a:rPr lang="es-ES" altLang="es-ES" sz="3200" dirty="0" smtClean="0">
                <a:latin typeface="Arial" panose="020B0604020202020204" pitchFamily="34" charset="0"/>
                <a:cs typeface="Arial" panose="020B0604020202020204" pitchFamily="34" charset="0"/>
              </a:rPr>
              <a:t>			15%</a:t>
            </a:r>
            <a:r>
              <a:rPr lang="es-ES" altLang="es-ES" sz="3200" dirty="0">
                <a:latin typeface="Arial" panose="020B0604020202020204" pitchFamily="34" charset="0"/>
                <a:cs typeface="Arial" panose="020B0604020202020204" pitchFamily="34" charset="0"/>
              </a:rPr>
              <a:t>		30%</a:t>
            </a:r>
          </a:p>
          <a:p>
            <a:pPr indent="66675" eaLnBrk="0" fontAlgn="base" hangingPunct="0">
              <a:spcBef>
                <a:spcPct val="0"/>
              </a:spcBef>
              <a:spcAft>
                <a:spcPct val="0"/>
              </a:spcAft>
              <a:buFontTx/>
              <a:buChar char="•"/>
            </a:pPr>
            <a:r>
              <a:rPr lang="es-ES" altLang="es-ES" sz="3200" dirty="0">
                <a:latin typeface="Arial" panose="020B0604020202020204" pitchFamily="34" charset="0"/>
                <a:cs typeface="Arial" panose="020B0604020202020204" pitchFamily="34" charset="0"/>
              </a:rPr>
              <a:t>Participación </a:t>
            </a:r>
            <a:r>
              <a:rPr lang="es-ES" altLang="es-ES" sz="2000" dirty="0" smtClean="0">
                <a:latin typeface="Arial" panose="020B0604020202020204" pitchFamily="34" charset="0"/>
                <a:cs typeface="Arial" panose="020B0604020202020204" pitchFamily="34" charset="0"/>
              </a:rPr>
              <a:t>Asertiva y Sustantiva</a:t>
            </a:r>
            <a:r>
              <a:rPr lang="es-ES" altLang="es-ES" sz="3200" dirty="0" smtClean="0">
                <a:latin typeface="Arial" panose="020B0604020202020204" pitchFamily="34" charset="0"/>
                <a:cs typeface="Arial" panose="020B0604020202020204" pitchFamily="34" charset="0"/>
              </a:rPr>
              <a:t>	10</a:t>
            </a:r>
            <a:r>
              <a:rPr lang="es-ES" altLang="es-ES" sz="3200" dirty="0">
                <a:latin typeface="Arial" panose="020B0604020202020204" pitchFamily="34" charset="0"/>
                <a:cs typeface="Arial" panose="020B0604020202020204" pitchFamily="34" charset="0"/>
              </a:rPr>
              <a:t>%		</a:t>
            </a:r>
            <a:r>
              <a:rPr lang="es-ES" altLang="es-ES" sz="3200" dirty="0" smtClean="0">
                <a:latin typeface="Arial" panose="020B0604020202020204" pitchFamily="34" charset="0"/>
                <a:cs typeface="Arial" panose="020B0604020202020204" pitchFamily="34" charset="0"/>
              </a:rPr>
              <a:t>15%</a:t>
            </a:r>
            <a:endParaRPr lang="es-ES" altLang="es-ES" sz="3200" dirty="0">
              <a:latin typeface="Arial" panose="020B0604020202020204" pitchFamily="34" charset="0"/>
              <a:cs typeface="Arial" panose="020B0604020202020204" pitchFamily="34" charset="0"/>
            </a:endParaRPr>
          </a:p>
          <a:p>
            <a:pPr indent="66675" eaLnBrk="0" fontAlgn="base" hangingPunct="0">
              <a:spcBef>
                <a:spcPct val="0"/>
              </a:spcBef>
              <a:spcAft>
                <a:spcPct val="0"/>
              </a:spcAft>
              <a:buFontTx/>
              <a:buChar char="•"/>
            </a:pPr>
            <a:r>
              <a:rPr lang="es-ES" altLang="es-ES" sz="3200" dirty="0">
                <a:latin typeface="Arial" panose="020B0604020202020204" pitchFamily="34" charset="0"/>
                <a:cs typeface="Arial" panose="020B0604020202020204" pitchFamily="34" charset="0"/>
              </a:rPr>
              <a:t>Portafolio </a:t>
            </a:r>
            <a:r>
              <a:rPr lang="es-ES" altLang="es-ES" sz="3200" dirty="0" smtClean="0">
                <a:latin typeface="Arial" panose="020B0604020202020204" pitchFamily="34" charset="0"/>
                <a:cs typeface="Arial" panose="020B0604020202020204" pitchFamily="34" charset="0"/>
              </a:rPr>
              <a:t>				15%</a:t>
            </a:r>
            <a:r>
              <a:rPr lang="es-ES" altLang="es-ES" sz="3200" dirty="0">
                <a:latin typeface="Arial" panose="020B0604020202020204" pitchFamily="34" charset="0"/>
                <a:cs typeface="Arial" panose="020B0604020202020204" pitchFamily="34" charset="0"/>
              </a:rPr>
              <a:t>		</a:t>
            </a:r>
            <a:r>
              <a:rPr lang="es-ES" altLang="es-ES" sz="3200" dirty="0" smtClean="0">
                <a:latin typeface="Arial" panose="020B0604020202020204" pitchFamily="34" charset="0"/>
                <a:cs typeface="Arial" panose="020B0604020202020204" pitchFamily="34" charset="0"/>
              </a:rPr>
              <a:t>15%</a:t>
            </a:r>
          </a:p>
          <a:p>
            <a:pPr eaLnBrk="0" fontAlgn="base" hangingPunct="0">
              <a:spcBef>
                <a:spcPct val="0"/>
              </a:spcBef>
              <a:spcAft>
                <a:spcPct val="0"/>
              </a:spcAft>
            </a:pPr>
            <a:endParaRPr lang="es-ES" altLang="es-ES" sz="3200"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s-ES" altLang="es-ES" sz="3200" dirty="0" smtClean="0">
                <a:latin typeface="Arial" panose="020B0604020202020204" pitchFamily="34" charset="0"/>
                <a:cs typeface="Arial" panose="020B0604020202020204" pitchFamily="34" charset="0"/>
              </a:rPr>
              <a:t>Total		</a:t>
            </a:r>
            <a:r>
              <a:rPr lang="es-ES" altLang="es-ES" sz="3200" dirty="0">
                <a:latin typeface="Arial" panose="020B0604020202020204" pitchFamily="34" charset="0"/>
                <a:cs typeface="Arial" panose="020B0604020202020204" pitchFamily="34" charset="0"/>
              </a:rPr>
              <a:t>			</a:t>
            </a:r>
            <a:r>
              <a:rPr lang="es-ES" altLang="es-ES" sz="3200" dirty="0" smtClean="0">
                <a:latin typeface="Arial" panose="020B0604020202020204" pitchFamily="34" charset="0"/>
                <a:cs typeface="Arial" panose="020B0604020202020204" pitchFamily="34" charset="0"/>
              </a:rPr>
              <a:t>	</a:t>
            </a:r>
            <a:r>
              <a:rPr lang="es-ES" altLang="es-ES" sz="3200" dirty="0">
                <a:latin typeface="Arial" panose="020B0604020202020204" pitchFamily="34" charset="0"/>
                <a:cs typeface="Arial" panose="020B0604020202020204" pitchFamily="34" charset="0"/>
              </a:rPr>
              <a:t>	100%</a:t>
            </a:r>
            <a:endParaRPr lang="es-ES" altLang="es-ES" sz="3200" dirty="0"/>
          </a:p>
        </p:txBody>
      </p:sp>
    </p:spTree>
    <p:extLst>
      <p:ext uri="{BB962C8B-B14F-4D97-AF65-F5344CB8AC3E}">
        <p14:creationId xmlns:p14="http://schemas.microsoft.com/office/powerpoint/2010/main" val="1464810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332656"/>
            <a:ext cx="3204595" cy="369332"/>
          </a:xfrm>
          <a:prstGeom prst="rect">
            <a:avLst/>
          </a:prstGeom>
        </p:spPr>
        <p:txBody>
          <a:bodyPr wrap="none">
            <a:spAutoFit/>
          </a:bodyPr>
          <a:lstStyle/>
          <a:p>
            <a:pPr lvl="0"/>
            <a:r>
              <a:rPr lang="es-MX" dirty="0"/>
              <a:t>Reglamento y acuerdos internos</a:t>
            </a:r>
            <a:endParaRPr lang="es-ES" dirty="0"/>
          </a:p>
        </p:txBody>
      </p:sp>
    </p:spTree>
    <p:extLst>
      <p:ext uri="{BB962C8B-B14F-4D97-AF65-F5344CB8AC3E}">
        <p14:creationId xmlns:p14="http://schemas.microsoft.com/office/powerpoint/2010/main" val="2117094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260648"/>
            <a:ext cx="8783272" cy="6524863"/>
          </a:xfrm>
          <a:prstGeom prst="rect">
            <a:avLst/>
          </a:prstGeom>
        </p:spPr>
        <p:txBody>
          <a:bodyPr wrap="square">
            <a:spAutoFit/>
          </a:bodyPr>
          <a:lstStyle/>
          <a:p>
            <a:r>
              <a:rPr lang="es-MX" sz="1900" dirty="0"/>
              <a:t>Propósito del </a:t>
            </a:r>
            <a:r>
              <a:rPr lang="es-MX" sz="1900" dirty="0" smtClean="0"/>
              <a:t>Curso: </a:t>
            </a:r>
            <a:r>
              <a:rPr lang="es-MX" sz="1900" dirty="0"/>
              <a:t>El curso de Teoría pedagógica es un espacio dentro de la malla curricular para trabajar lo que podría ser considerado como la teoría de la disciplina educativa. Lo que representa una dificultad en dos dimensiones: por una parte la ausencia de perspectivas teóricas que ayuden a comprender el hecho educativo y por la otra, lo difícil que resulta encontrar sentido a lo que acontece en la realidad educativa y a las acciones generadas por la política educativa actual. Esto obedece tanto a problemas epistémicos, en donde se desconocen las corrientes de pensamiento bajo las cuales se puede interpretar e intervenir en el campo educativo; como a las distintas visiones conceptuales que existen en torno a la educación y a la pedagogía. Con base en lo anterior, el curso de Teoría pedagógica, se ha estructurado en dos fases.</a:t>
            </a:r>
          </a:p>
          <a:p>
            <a:r>
              <a:rPr lang="es-MX" sz="1900" dirty="0"/>
              <a:t>En la primera se pretende trabajar una visión conceptual sobre las diferentes acciones y recursos educativos, a través del análisis de textos que reflejen diversas visiones de la educación. Esto con la finalidad de poder identificar la perspectiva teórica que los sustenta. Y en la segunda se pretende proporcionar a los alumnos los elementos necesarios para el análisis de diversas realidades escolares, a través del planteamiento de algunos problemas educativos existentes en la comunidad escolar, a partir de los cuales, los estudiante tendrán que debatir sobre alguna situación educativa desde la perspectiva teórica de su preferencia; así como escenificar la realización de una entrevista a algún autor de su interés que permita discutir preguntas centrales sobre la escuela y el medio social. A partir de lo cual, se pretende que los alumnos puedan interpretar las acciones educativas actuales con base en diversas perspectivas teóricas y posiciones conceptuales.</a:t>
            </a:r>
            <a:endParaRPr lang="es-ES" sz="1900" dirty="0"/>
          </a:p>
        </p:txBody>
      </p:sp>
    </p:spTree>
    <p:extLst>
      <p:ext uri="{BB962C8B-B14F-4D97-AF65-F5344CB8AC3E}">
        <p14:creationId xmlns:p14="http://schemas.microsoft.com/office/powerpoint/2010/main" val="1999942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31840" y="188640"/>
            <a:ext cx="3024336" cy="461665"/>
          </a:xfrm>
          <a:prstGeom prst="rect">
            <a:avLst/>
          </a:prstGeom>
        </p:spPr>
        <p:txBody>
          <a:bodyPr wrap="square">
            <a:spAutoFit/>
          </a:bodyPr>
          <a:lstStyle/>
          <a:p>
            <a:pPr lvl="0"/>
            <a:r>
              <a:rPr lang="es-MX" sz="2400" dirty="0"/>
              <a:t>Bloques  </a:t>
            </a:r>
            <a:r>
              <a:rPr lang="es-MX" sz="2400" dirty="0" smtClean="0"/>
              <a:t>del Programa  </a:t>
            </a:r>
            <a:endParaRPr lang="es-ES" sz="2400" dirty="0"/>
          </a:p>
        </p:txBody>
      </p:sp>
      <p:sp>
        <p:nvSpPr>
          <p:cNvPr id="3" name="Rectángulo 2"/>
          <p:cNvSpPr/>
          <p:nvPr/>
        </p:nvSpPr>
        <p:spPr>
          <a:xfrm>
            <a:off x="364513" y="1205171"/>
            <a:ext cx="5534654" cy="707886"/>
          </a:xfrm>
          <a:prstGeom prst="rect">
            <a:avLst/>
          </a:prstGeom>
        </p:spPr>
        <p:txBody>
          <a:bodyPr wrap="square">
            <a:spAutoFit/>
          </a:bodyPr>
          <a:lstStyle/>
          <a:p>
            <a:r>
              <a:rPr lang="es-MX" sz="2000" b="1" dirty="0"/>
              <a:t>Unidad de aprendizaje I. </a:t>
            </a:r>
            <a:r>
              <a:rPr lang="es-MX" sz="2000" dirty="0"/>
              <a:t>Propuestas en el sistema educativo y visiones conceptuales de la educación.</a:t>
            </a:r>
          </a:p>
        </p:txBody>
      </p:sp>
      <p:sp>
        <p:nvSpPr>
          <p:cNvPr id="4" name="Rectángulo 3"/>
          <p:cNvSpPr/>
          <p:nvPr/>
        </p:nvSpPr>
        <p:spPr>
          <a:xfrm>
            <a:off x="2051720" y="2564904"/>
            <a:ext cx="6840760" cy="1323439"/>
          </a:xfrm>
          <a:prstGeom prst="rect">
            <a:avLst/>
          </a:prstGeom>
        </p:spPr>
        <p:txBody>
          <a:bodyPr wrap="square">
            <a:spAutoFit/>
          </a:bodyPr>
          <a:lstStyle/>
          <a:p>
            <a:r>
              <a:rPr lang="es-MX" sz="2000" b="1" dirty="0"/>
              <a:t>Unidad de aprendizaje II. </a:t>
            </a:r>
            <a:r>
              <a:rPr lang="es-MX" sz="2000" dirty="0"/>
              <a:t>Algunos conceptos centrales. A nivel epistémico: La pedagogía humanista, la </a:t>
            </a:r>
            <a:r>
              <a:rPr lang="es-MX" sz="2000" dirty="0" smtClean="0"/>
              <a:t>ciencia de </a:t>
            </a:r>
            <a:r>
              <a:rPr lang="es-MX" sz="2000" dirty="0"/>
              <a:t>la educación. </a:t>
            </a:r>
            <a:endParaRPr lang="es-MX" sz="2000" dirty="0" smtClean="0"/>
          </a:p>
          <a:p>
            <a:r>
              <a:rPr lang="es-MX" sz="2000" dirty="0" smtClean="0"/>
              <a:t>A </a:t>
            </a:r>
            <a:r>
              <a:rPr lang="es-MX" sz="2000" dirty="0"/>
              <a:t>nivel de corrientes: educación liberadora, pragmatismo, educación socialista, la educación en la perspectiva neoliberal).</a:t>
            </a:r>
          </a:p>
        </p:txBody>
      </p:sp>
      <p:sp>
        <p:nvSpPr>
          <p:cNvPr id="5" name="Rectángulo 4"/>
          <p:cNvSpPr/>
          <p:nvPr/>
        </p:nvSpPr>
        <p:spPr>
          <a:xfrm>
            <a:off x="364513" y="4725144"/>
            <a:ext cx="6408204" cy="707886"/>
          </a:xfrm>
          <a:prstGeom prst="rect">
            <a:avLst/>
          </a:prstGeom>
        </p:spPr>
        <p:txBody>
          <a:bodyPr wrap="square">
            <a:spAutoFit/>
          </a:bodyPr>
          <a:lstStyle/>
          <a:p>
            <a:r>
              <a:rPr lang="es-MX" sz="2000" b="1" dirty="0"/>
              <a:t>Unidad de aprendizaje III. </a:t>
            </a:r>
            <a:r>
              <a:rPr lang="es-MX" sz="2000" dirty="0"/>
              <a:t>Realidades escolares en procesos de diversidad cultural y su interpretación conceptual.</a:t>
            </a:r>
          </a:p>
        </p:txBody>
      </p:sp>
    </p:spTree>
    <p:extLst>
      <p:ext uri="{BB962C8B-B14F-4D97-AF65-F5344CB8AC3E}">
        <p14:creationId xmlns:p14="http://schemas.microsoft.com/office/powerpoint/2010/main" val="558678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655900"/>
            <a:ext cx="5460298" cy="1477328"/>
          </a:xfrm>
          <a:prstGeom prst="rect">
            <a:avLst/>
          </a:prstGeom>
        </p:spPr>
        <p:txBody>
          <a:bodyPr wrap="square">
            <a:spAutoFit/>
          </a:bodyPr>
          <a:lstStyle/>
          <a:p>
            <a:r>
              <a:rPr lang="es-MX" b="1" dirty="0" smtClean="0"/>
              <a:t>Unidad </a:t>
            </a:r>
            <a:r>
              <a:rPr lang="es-MX" b="1" dirty="0"/>
              <a:t>de aprendizaje I. </a:t>
            </a:r>
            <a:endParaRPr lang="es-MX" dirty="0" smtClean="0"/>
          </a:p>
          <a:p>
            <a:r>
              <a:rPr lang="es-MX" u="sng" dirty="0" smtClean="0"/>
              <a:t>Familia de saberes:</a:t>
            </a:r>
          </a:p>
          <a:p>
            <a:r>
              <a:rPr lang="es-MX" dirty="0" smtClean="0"/>
              <a:t>o Situaciones y acciones educativas de la época</a:t>
            </a:r>
          </a:p>
          <a:p>
            <a:r>
              <a:rPr lang="es-MX" dirty="0" smtClean="0"/>
              <a:t>o </a:t>
            </a:r>
            <a:r>
              <a:rPr lang="es-MX" dirty="0"/>
              <a:t>Distintas visiones conceptuales de la educación</a:t>
            </a:r>
          </a:p>
          <a:p>
            <a:r>
              <a:rPr lang="es-MX" dirty="0"/>
              <a:t>o Las tendencias educativas y su diversidad de </a:t>
            </a:r>
            <a:r>
              <a:rPr lang="es-MX" dirty="0" smtClean="0"/>
              <a:t>enfoques</a:t>
            </a:r>
            <a:endParaRPr lang="es-MX" dirty="0"/>
          </a:p>
        </p:txBody>
      </p:sp>
      <p:sp>
        <p:nvSpPr>
          <p:cNvPr id="3" name="Rectángulo 2"/>
          <p:cNvSpPr/>
          <p:nvPr/>
        </p:nvSpPr>
        <p:spPr>
          <a:xfrm>
            <a:off x="5878862" y="1282315"/>
            <a:ext cx="3108654" cy="2031325"/>
          </a:xfrm>
          <a:prstGeom prst="rect">
            <a:avLst/>
          </a:prstGeom>
        </p:spPr>
        <p:txBody>
          <a:bodyPr wrap="square">
            <a:spAutoFit/>
          </a:bodyPr>
          <a:lstStyle/>
          <a:p>
            <a:r>
              <a:rPr lang="es-MX" b="1" dirty="0"/>
              <a:t>Unidad de aprendizaje II. </a:t>
            </a:r>
            <a:endParaRPr lang="es-MX" b="1" dirty="0" smtClean="0"/>
          </a:p>
          <a:p>
            <a:r>
              <a:rPr lang="es-MX" u="sng" dirty="0" smtClean="0"/>
              <a:t>Familia </a:t>
            </a:r>
            <a:r>
              <a:rPr lang="es-MX" u="sng" dirty="0"/>
              <a:t>de saberes:</a:t>
            </a:r>
          </a:p>
          <a:p>
            <a:r>
              <a:rPr lang="es-MX" dirty="0"/>
              <a:t>o Educación humanista</a:t>
            </a:r>
          </a:p>
          <a:p>
            <a:r>
              <a:rPr lang="es-MX" dirty="0"/>
              <a:t>o Educación Libertadora</a:t>
            </a:r>
          </a:p>
          <a:p>
            <a:r>
              <a:rPr lang="es-MX" dirty="0"/>
              <a:t>o Pragmatismo</a:t>
            </a:r>
          </a:p>
          <a:p>
            <a:r>
              <a:rPr lang="es-MX" dirty="0"/>
              <a:t>o Educación socialista</a:t>
            </a:r>
          </a:p>
          <a:p>
            <a:r>
              <a:rPr lang="es-MX" dirty="0"/>
              <a:t>o Educación </a:t>
            </a:r>
            <a:r>
              <a:rPr lang="es-MX" dirty="0" smtClean="0"/>
              <a:t>neoliberal</a:t>
            </a:r>
            <a:endParaRPr lang="es-MX" dirty="0"/>
          </a:p>
        </p:txBody>
      </p:sp>
      <p:sp>
        <p:nvSpPr>
          <p:cNvPr id="4" name="Rectángulo 3"/>
          <p:cNvSpPr/>
          <p:nvPr/>
        </p:nvSpPr>
        <p:spPr>
          <a:xfrm>
            <a:off x="179512" y="3068960"/>
            <a:ext cx="8796187" cy="3139321"/>
          </a:xfrm>
          <a:prstGeom prst="rect">
            <a:avLst/>
          </a:prstGeom>
        </p:spPr>
        <p:txBody>
          <a:bodyPr wrap="square">
            <a:spAutoFit/>
          </a:bodyPr>
          <a:lstStyle/>
          <a:p>
            <a:r>
              <a:rPr lang="es-MX" b="1" dirty="0"/>
              <a:t>Unidad de aprendizaje III. </a:t>
            </a:r>
            <a:endParaRPr lang="es-MX" b="1" dirty="0" smtClean="0"/>
          </a:p>
          <a:p>
            <a:r>
              <a:rPr lang="es-MX" u="sng" dirty="0"/>
              <a:t>Familia de saberes:</a:t>
            </a:r>
          </a:p>
          <a:p>
            <a:r>
              <a:rPr lang="es-MX" dirty="0" smtClean="0"/>
              <a:t>o </a:t>
            </a:r>
            <a:r>
              <a:rPr lang="es-MX" dirty="0"/>
              <a:t>El papel de la teoría para clarificar conceptos e ideas sobre la enseñanza, el curriculum y la gestión educativa</a:t>
            </a:r>
          </a:p>
          <a:p>
            <a:r>
              <a:rPr lang="es-MX" dirty="0"/>
              <a:t>o Análisis del sistema referencial en diversos contextos: urbanos, rurales, con situación marginal o de extrema pobreza.</a:t>
            </a:r>
          </a:p>
          <a:p>
            <a:r>
              <a:rPr lang="es-MX" dirty="0"/>
              <a:t>o Apertura para la crítica de lo instituido para la búsqueda de alternativas pedagógicas en el sistema educativo desde una perspectiva incluyente.</a:t>
            </a:r>
          </a:p>
          <a:p>
            <a:r>
              <a:rPr lang="es-MX" dirty="0"/>
              <a:t>o Problemas vinculados con: niños migrantes, extra-edad, plan de lectura, escuelas rurales, niños indígenas, violencia, educación sexual, entre otros programas que permitan el análisis.</a:t>
            </a:r>
          </a:p>
          <a:p>
            <a:r>
              <a:rPr lang="es-MX" dirty="0"/>
              <a:t>o Elaboración de guiones de entrevista</a:t>
            </a:r>
            <a:r>
              <a:rPr lang="es-MX" dirty="0" smtClean="0"/>
              <a:t>.</a:t>
            </a:r>
            <a:endParaRPr lang="es-MX" dirty="0"/>
          </a:p>
        </p:txBody>
      </p:sp>
      <p:sp>
        <p:nvSpPr>
          <p:cNvPr id="5" name="Rectángulo 4"/>
          <p:cNvSpPr/>
          <p:nvPr/>
        </p:nvSpPr>
        <p:spPr>
          <a:xfrm>
            <a:off x="3851920" y="110822"/>
            <a:ext cx="1282852" cy="523220"/>
          </a:xfrm>
          <a:prstGeom prst="rect">
            <a:avLst/>
          </a:prstGeom>
        </p:spPr>
        <p:txBody>
          <a:bodyPr wrap="none">
            <a:spAutoFit/>
          </a:bodyPr>
          <a:lstStyle/>
          <a:p>
            <a:r>
              <a:rPr lang="es-MX" sz="2800" dirty="0"/>
              <a:t>Temas: </a:t>
            </a:r>
          </a:p>
        </p:txBody>
      </p:sp>
    </p:spTree>
    <p:extLst>
      <p:ext uri="{BB962C8B-B14F-4D97-AF65-F5344CB8AC3E}">
        <p14:creationId xmlns:p14="http://schemas.microsoft.com/office/powerpoint/2010/main" val="2059019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117693"/>
            <a:ext cx="8712967" cy="6740307"/>
          </a:xfrm>
          <a:prstGeom prst="rect">
            <a:avLst/>
          </a:prstGeom>
        </p:spPr>
        <p:txBody>
          <a:bodyPr wrap="square">
            <a:spAutoFit/>
          </a:bodyPr>
          <a:lstStyle/>
          <a:p>
            <a:pPr lvl="0"/>
            <a:r>
              <a:rPr lang="es-MX" b="1" dirty="0"/>
              <a:t>Orientaciones Didácticas: </a:t>
            </a:r>
            <a:r>
              <a:rPr lang="es-MX" dirty="0"/>
              <a:t>El programa parte de un problema eje, situación problemática a realizar en torno a la cual se desarrolla el curso y se realizan las actividades de aprendizaje y presentan las evidencias de evaluación. El problema eje está construido como problema a resolver, que articula saberes con saberes hacer y ayuda al estudiante a movilizar sus conocimientos y habilidades para construir nuevos saberes. Además orienta y organiza las secuencias de aprendizaje. La estructura didáctica de este programa ofrece varias dificultades a resolver durante su operación. La primera es ofrecer al estudiante una opción para que pueda comprender la relación que existe entre acciones educativas y perspectivas teóricas de la educación; un segundo problema guarda relación con la diversidad cultural que tiene nuestro país que hace que cada escuela (rural, indígena, de zonas marginadas o de alto riesgo, urbana de clases medias, </a:t>
            </a:r>
            <a:r>
              <a:rPr lang="es-MX" dirty="0" smtClean="0"/>
              <a:t>etc.) </a:t>
            </a:r>
            <a:r>
              <a:rPr lang="es-MX" dirty="0"/>
              <a:t>tiene rasgos específicos que afectan su proyecto educativo. El punto de partida que consideramos que puede orientar el trabajo en este programa es partir de algunos discursos muy contrastantes, en donde se muestre la perspectiva humanista de la educación frente a la visión eficientista y productivista que priva actualmente. Se espera que el alumno desarrolle la capacidad de entender cómo ha evolucionado el pensamiento educativo desde los procesos sociales que lo explican y, en particular, pueda interpretar como diferentes propuestas de trabajo que emanan de las políticas educativas, de políticas institucionales y desde las orientaciones para el trabajo en el aula reflejan una perspectiva conceptual de la educación. Contempla un modelo dinámico de planeación en donde las situaciones y estrategias didácticas y de evaluación permiten la retroalimentación del proceso. Con base en el debate francófono sobre competencias en el que se sustenta la elaboración de estos programas, concebimos a las competencias como un proceso a desarrollar. Como un “saber actuar complejo que se apoya sobre la movilización y la utilización eficaz de una variedad de recursos”</a:t>
            </a:r>
            <a:endParaRPr lang="es-ES" dirty="0"/>
          </a:p>
        </p:txBody>
      </p:sp>
    </p:spTree>
    <p:extLst>
      <p:ext uri="{BB962C8B-B14F-4D97-AF65-F5344CB8AC3E}">
        <p14:creationId xmlns:p14="http://schemas.microsoft.com/office/powerpoint/2010/main" val="990122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188640"/>
            <a:ext cx="7992888" cy="1938992"/>
          </a:xfrm>
          <a:prstGeom prst="rect">
            <a:avLst/>
          </a:prstGeom>
        </p:spPr>
        <p:txBody>
          <a:bodyPr wrap="square">
            <a:spAutoFit/>
          </a:bodyPr>
          <a:lstStyle/>
          <a:p>
            <a:r>
              <a:rPr lang="es-MX" sz="2000" b="1" dirty="0"/>
              <a:t>Rasgos deseables del perfil de </a:t>
            </a:r>
            <a:r>
              <a:rPr lang="es-MX" sz="2000" b="1" dirty="0" smtClean="0"/>
              <a:t>egreso: </a:t>
            </a:r>
          </a:p>
          <a:p>
            <a:r>
              <a:rPr lang="es-MX" sz="2000" dirty="0" smtClean="0"/>
              <a:t>Genera </a:t>
            </a:r>
            <a:r>
              <a:rPr lang="es-MX" sz="2000" dirty="0"/>
              <a:t>ambientes formativos para propiciar la autonomía y promover el desarrollo de las competencias en los</a:t>
            </a:r>
          </a:p>
          <a:p>
            <a:r>
              <a:rPr lang="es-MX" sz="2000" dirty="0"/>
              <a:t>alumnos de educación básica</a:t>
            </a:r>
            <a:r>
              <a:rPr lang="es-MX" sz="2000" dirty="0" smtClean="0"/>
              <a:t>.</a:t>
            </a:r>
            <a:endParaRPr lang="es-MX" sz="2000" dirty="0"/>
          </a:p>
          <a:p>
            <a:r>
              <a:rPr lang="es-MX" sz="2000" dirty="0"/>
              <a:t>Actúa de manera ética ante la diversidad de situaciones que se presentan en la práctica profesional</a:t>
            </a:r>
            <a:r>
              <a:rPr lang="es-MX" sz="2000" dirty="0" smtClean="0"/>
              <a:t>.</a:t>
            </a:r>
            <a:endParaRPr lang="es-ES" altLang="es-ES" sz="2000" dirty="0"/>
          </a:p>
        </p:txBody>
      </p:sp>
      <p:sp>
        <p:nvSpPr>
          <p:cNvPr id="3" name="Rectángulo 2"/>
          <p:cNvSpPr/>
          <p:nvPr/>
        </p:nvSpPr>
        <p:spPr>
          <a:xfrm>
            <a:off x="323528" y="2221123"/>
            <a:ext cx="7776864" cy="2554545"/>
          </a:xfrm>
          <a:prstGeom prst="rect">
            <a:avLst/>
          </a:prstGeom>
        </p:spPr>
        <p:txBody>
          <a:bodyPr wrap="square">
            <a:spAutoFit/>
          </a:bodyPr>
          <a:lstStyle/>
          <a:p>
            <a:r>
              <a:rPr lang="es-MX" sz="2000" b="1" dirty="0"/>
              <a:t>Asignaturas  que la </a:t>
            </a:r>
            <a:r>
              <a:rPr lang="es-MX" sz="2000" b="1" dirty="0" smtClean="0"/>
              <a:t>anteceden: </a:t>
            </a:r>
          </a:p>
          <a:p>
            <a:pPr marL="342900" indent="-342900">
              <a:buFont typeface="Arial" panose="020B0604020202020204" pitchFamily="34" charset="0"/>
              <a:buChar char="•"/>
            </a:pPr>
            <a:r>
              <a:rPr lang="es-MX" sz="2000" dirty="0" smtClean="0"/>
              <a:t>Adecuación Curricular </a:t>
            </a:r>
          </a:p>
          <a:p>
            <a:pPr marL="342900" indent="-342900">
              <a:buFont typeface="Arial" panose="020B0604020202020204" pitchFamily="34" charset="0"/>
              <a:buChar char="•"/>
            </a:pPr>
            <a:r>
              <a:rPr lang="es-MX" sz="2000" dirty="0" smtClean="0"/>
              <a:t>Ambientes de Aprendizaje</a:t>
            </a:r>
          </a:p>
          <a:p>
            <a:pPr marL="342900" indent="-342900">
              <a:buFont typeface="Arial" panose="020B0604020202020204" pitchFamily="34" charset="0"/>
              <a:buChar char="•"/>
            </a:pPr>
            <a:r>
              <a:rPr lang="es-MX" sz="2000" dirty="0" smtClean="0"/>
              <a:t>Observación y Análisis de la Practica Escolar</a:t>
            </a:r>
          </a:p>
          <a:p>
            <a:pPr marL="342900" indent="-342900">
              <a:buFont typeface="Arial" panose="020B0604020202020204" pitchFamily="34" charset="0"/>
              <a:buChar char="•"/>
            </a:pPr>
            <a:r>
              <a:rPr lang="es-MX" sz="2000" dirty="0" smtClean="0"/>
              <a:t>Iniciación al Trabajo Docente</a:t>
            </a:r>
            <a:endParaRPr lang="es-ES" sz="2000" dirty="0"/>
          </a:p>
          <a:p>
            <a:pPr fontAlgn="ctr"/>
            <a:r>
              <a:rPr lang="es-MX" sz="2000" b="1" dirty="0"/>
              <a:t>Asignaturas  que  </a:t>
            </a:r>
            <a:r>
              <a:rPr lang="es-MX" sz="2000" b="1" dirty="0" smtClean="0"/>
              <a:t>subsecuentes: </a:t>
            </a:r>
          </a:p>
          <a:p>
            <a:pPr marL="342900" indent="-342900" fontAlgn="ctr">
              <a:buFont typeface="Arial" panose="020B0604020202020204" pitchFamily="34" charset="0"/>
              <a:buChar char="•"/>
            </a:pPr>
            <a:r>
              <a:rPr lang="es-MX" sz="2000" dirty="0" smtClean="0"/>
              <a:t>Herramienta Básicas para la Investigación Educativa </a:t>
            </a:r>
          </a:p>
          <a:p>
            <a:pPr marL="342900" indent="-342900" fontAlgn="ctr">
              <a:buFont typeface="Arial" panose="020B0604020202020204" pitchFamily="34" charset="0"/>
              <a:buChar char="•"/>
            </a:pPr>
            <a:r>
              <a:rPr lang="es-MX" sz="2000" dirty="0" smtClean="0"/>
              <a:t>Atención a la Diversidad</a:t>
            </a:r>
          </a:p>
        </p:txBody>
      </p:sp>
      <p:sp>
        <p:nvSpPr>
          <p:cNvPr id="6" name="Rectángulo 5"/>
          <p:cNvSpPr/>
          <p:nvPr/>
        </p:nvSpPr>
        <p:spPr>
          <a:xfrm>
            <a:off x="323528" y="4869160"/>
            <a:ext cx="6552728" cy="1323439"/>
          </a:xfrm>
          <a:prstGeom prst="rect">
            <a:avLst/>
          </a:prstGeom>
        </p:spPr>
        <p:txBody>
          <a:bodyPr wrap="square">
            <a:spAutoFit/>
          </a:bodyPr>
          <a:lstStyle/>
          <a:p>
            <a:pPr lvl="0"/>
            <a:r>
              <a:rPr lang="es-MX" sz="2000" b="1" dirty="0"/>
              <a:t>Relación de la materia con asignaturas del mismo </a:t>
            </a:r>
            <a:r>
              <a:rPr lang="es-MX" sz="2000" b="1" dirty="0" smtClean="0"/>
              <a:t>semestre:</a:t>
            </a:r>
          </a:p>
          <a:p>
            <a:pPr lvl="0"/>
            <a:r>
              <a:rPr lang="es-MX" sz="2000" dirty="0" smtClean="0"/>
              <a:t>Evaluación del Aprendizaje</a:t>
            </a:r>
          </a:p>
          <a:p>
            <a:pPr lvl="0"/>
            <a:r>
              <a:rPr lang="es-MX" sz="2000" dirty="0" smtClean="0"/>
              <a:t>Educación Histórica en el Aula</a:t>
            </a:r>
          </a:p>
          <a:p>
            <a:pPr lvl="0"/>
            <a:r>
              <a:rPr lang="es-MX" sz="2000" dirty="0" smtClean="0"/>
              <a:t>Estrategias de Trabajo Docente</a:t>
            </a:r>
            <a:endParaRPr lang="es-ES" sz="2000" dirty="0"/>
          </a:p>
        </p:txBody>
      </p:sp>
    </p:spTree>
    <p:extLst>
      <p:ext uri="{BB962C8B-B14F-4D97-AF65-F5344CB8AC3E}">
        <p14:creationId xmlns:p14="http://schemas.microsoft.com/office/powerpoint/2010/main" val="4219290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55576" y="908720"/>
            <a:ext cx="7776864" cy="2031325"/>
          </a:xfrm>
          <a:prstGeom prst="rect">
            <a:avLst/>
          </a:prstGeom>
          <a:noFill/>
        </p:spPr>
        <p:txBody>
          <a:bodyPr wrap="square" rtlCol="0">
            <a:spAutoFit/>
          </a:bodyPr>
          <a:lstStyle/>
          <a:p>
            <a:r>
              <a:rPr lang="es-MX" dirty="0" smtClean="0"/>
              <a:t>Acuerdos </a:t>
            </a:r>
          </a:p>
          <a:p>
            <a:pPr marL="285750" indent="-285750">
              <a:buFont typeface="Arial" panose="020B0604020202020204" pitchFamily="34" charset="0"/>
              <a:buChar char="•"/>
            </a:pPr>
            <a:r>
              <a:rPr lang="es-MX" dirty="0" smtClean="0"/>
              <a:t>Asistencia y permanencia en aula </a:t>
            </a:r>
          </a:p>
          <a:p>
            <a:pPr marL="285750" indent="-285750">
              <a:buFont typeface="Arial" panose="020B0604020202020204" pitchFamily="34" charset="0"/>
              <a:buChar char="•"/>
            </a:pPr>
            <a:r>
              <a:rPr lang="es-MX" dirty="0" smtClean="0"/>
              <a:t>Compromiso de lectura y entrega de trabajos en tiempo y forma</a:t>
            </a:r>
          </a:p>
          <a:p>
            <a:pPr marL="285750" indent="-285750">
              <a:buFont typeface="Arial" panose="020B0604020202020204" pitchFamily="34" charset="0"/>
              <a:buChar char="•"/>
            </a:pPr>
            <a:r>
              <a:rPr lang="es-MX" dirty="0" smtClean="0"/>
              <a:t>El uso del Celular y la Computadora de acuerdo a lo necesario y/u  </a:t>
            </a:r>
            <a:r>
              <a:rPr lang="es-MX" dirty="0" err="1" smtClean="0"/>
              <a:t>opotruno</a:t>
            </a:r>
            <a:endParaRPr lang="es-MX" dirty="0" smtClean="0"/>
          </a:p>
          <a:p>
            <a:pPr marL="285750" indent="-285750">
              <a:buFont typeface="Arial" panose="020B0604020202020204" pitchFamily="34" charset="0"/>
              <a:buChar char="•"/>
            </a:pPr>
            <a:r>
              <a:rPr lang="es-MX" dirty="0" smtClean="0"/>
              <a:t>Actitud positiva en el desarrollo de la clase</a:t>
            </a:r>
          </a:p>
          <a:p>
            <a:pPr marL="285750" indent="-285750">
              <a:buFont typeface="Arial" panose="020B0604020202020204" pitchFamily="34" charset="0"/>
              <a:buChar char="•"/>
            </a:pPr>
            <a:r>
              <a:rPr lang="es-MX" dirty="0" smtClean="0"/>
              <a:t>Respeto y apertura hacia </a:t>
            </a:r>
            <a:r>
              <a:rPr lang="es-MX" dirty="0" err="1" smtClean="0"/>
              <a:t>comentrios</a:t>
            </a:r>
            <a:r>
              <a:rPr lang="es-MX" dirty="0" smtClean="0"/>
              <a:t> de las compañeras</a:t>
            </a:r>
          </a:p>
          <a:p>
            <a:pPr marL="285750" indent="-285750">
              <a:buFont typeface="Arial" panose="020B0604020202020204" pitchFamily="34" charset="0"/>
              <a:buChar char="•"/>
            </a:pPr>
            <a:r>
              <a:rPr lang="es-MX" dirty="0" err="1" smtClean="0"/>
              <a:t>participació</a:t>
            </a:r>
            <a:r>
              <a:rPr lang="es-MX" dirty="0" smtClean="0"/>
              <a:t> activa y </a:t>
            </a:r>
            <a:r>
              <a:rPr lang="es-MX" dirty="0" err="1" smtClean="0"/>
              <a:t>permanebnte</a:t>
            </a:r>
            <a:r>
              <a:rPr lang="es-MX" dirty="0" smtClean="0"/>
              <a:t> (asertiva y propositiva)</a:t>
            </a:r>
            <a:endParaRPr lang="es-MX" dirty="0"/>
          </a:p>
        </p:txBody>
      </p:sp>
    </p:spTree>
    <p:extLst>
      <p:ext uri="{BB962C8B-B14F-4D97-AF65-F5344CB8AC3E}">
        <p14:creationId xmlns:p14="http://schemas.microsoft.com/office/powerpoint/2010/main" val="153300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Rectángulo"/>
          <p:cNvSpPr/>
          <p:nvPr/>
        </p:nvSpPr>
        <p:spPr>
          <a:xfrm>
            <a:off x="0" y="0"/>
            <a:ext cx="9144000" cy="707886"/>
          </a:xfrm>
          <a:prstGeom prst="rect">
            <a:avLst/>
          </a:prstGeom>
        </p:spPr>
        <p:txBody>
          <a:bodyPr wrap="square">
            <a:spAutoFit/>
          </a:bodyPr>
          <a:lstStyle/>
          <a:p>
            <a:pPr lvl="0"/>
            <a:r>
              <a:rPr lang="es-MX" altLang="es-ES" sz="2000" dirty="0">
                <a:latin typeface="Arial" panose="020B0604020202020204" pitchFamily="34" charset="0"/>
                <a:ea typeface="Calibri" panose="020F0502020204030204" pitchFamily="34" charset="0"/>
                <a:cs typeface="Arial" panose="020B0604020202020204" pitchFamily="34" charset="0"/>
              </a:rPr>
              <a:t>Bibliograf</a:t>
            </a:r>
            <a:r>
              <a:rPr lang="es-MX" altLang="es-ES" sz="2000" dirty="0">
                <a:latin typeface="Calibri" panose="020F0502020204030204" pitchFamily="34" charset="0"/>
                <a:ea typeface="Calibri" panose="020F0502020204030204" pitchFamily="34" charset="0"/>
                <a:cs typeface="Arial" panose="020B0604020202020204" pitchFamily="34" charset="0"/>
              </a:rPr>
              <a:t>í</a:t>
            </a:r>
            <a:r>
              <a:rPr lang="es-MX" altLang="es-ES" sz="2000" dirty="0">
                <a:latin typeface="Arial" panose="020B0604020202020204" pitchFamily="34" charset="0"/>
                <a:ea typeface="Calibri" panose="020F0502020204030204" pitchFamily="34" charset="0"/>
                <a:cs typeface="Arial" panose="020B0604020202020204" pitchFamily="34" charset="0"/>
              </a:rPr>
              <a:t>a y Materiales de Apoyo</a:t>
            </a:r>
            <a:r>
              <a:rPr lang="es-MX" altLang="es-ES" sz="2000" dirty="0" smtClean="0">
                <a:latin typeface="Arial" panose="020B0604020202020204" pitchFamily="34" charset="0"/>
                <a:ea typeface="Calibri" panose="020F0502020204030204" pitchFamily="34" charset="0"/>
                <a:cs typeface="Arial" panose="020B0604020202020204" pitchFamily="34" charset="0"/>
              </a:rPr>
              <a:t>:</a:t>
            </a:r>
          </a:p>
          <a:p>
            <a:pPr lvl="0"/>
            <a:endParaRPr lang="es-MX" altLang="es-ES" sz="2000" dirty="0" smtClean="0">
              <a:latin typeface="Arial" panose="020B0604020202020204" pitchFamily="34" charset="0"/>
              <a:ea typeface="Calibri" panose="020F0502020204030204" pitchFamily="34" charset="0"/>
              <a:cs typeface="Arial" panose="020B0604020202020204" pitchFamily="34" charset="0"/>
            </a:endParaRPr>
          </a:p>
        </p:txBody>
      </p:sp>
      <p:sp>
        <p:nvSpPr>
          <p:cNvPr id="5" name="2 Rectángulo"/>
          <p:cNvSpPr/>
          <p:nvPr/>
        </p:nvSpPr>
        <p:spPr>
          <a:xfrm>
            <a:off x="0" y="332656"/>
            <a:ext cx="9144000" cy="3785652"/>
          </a:xfrm>
          <a:prstGeom prst="rect">
            <a:avLst/>
          </a:prstGeom>
        </p:spPr>
        <p:txBody>
          <a:bodyPr wrap="square">
            <a:spAutoFit/>
          </a:bodyPr>
          <a:lstStyle/>
          <a:p>
            <a:r>
              <a:rPr lang="es-ES" sz="2000" b="1" dirty="0" err="1"/>
              <a:t>Spranger</a:t>
            </a:r>
            <a:r>
              <a:rPr lang="es-ES" sz="2000" b="1" dirty="0"/>
              <a:t>, </a:t>
            </a:r>
            <a:r>
              <a:rPr lang="es-ES" sz="2000" b="1" dirty="0" err="1"/>
              <a:t>Eduard</a:t>
            </a:r>
            <a:r>
              <a:rPr lang="es-ES" sz="2000" b="1" dirty="0"/>
              <a:t> </a:t>
            </a:r>
            <a:r>
              <a:rPr lang="es-ES" sz="2000" dirty="0"/>
              <a:t>(1960) “En el laberinto de las comunidades” en </a:t>
            </a:r>
            <a:r>
              <a:rPr lang="es-ES" sz="2000" i="1" dirty="0"/>
              <a:t>El educador nato</a:t>
            </a:r>
            <a:r>
              <a:rPr lang="es-ES" sz="2000" dirty="0"/>
              <a:t>.</a:t>
            </a:r>
          </a:p>
          <a:p>
            <a:r>
              <a:rPr lang="es-ES" sz="2000" dirty="0"/>
              <a:t>Buenos Aires, </a:t>
            </a:r>
            <a:r>
              <a:rPr lang="es-ES" sz="2000" dirty="0" err="1"/>
              <a:t>Kapelusz</a:t>
            </a:r>
            <a:r>
              <a:rPr lang="es-ES" sz="2000" dirty="0"/>
              <a:t> </a:t>
            </a:r>
            <a:r>
              <a:rPr lang="es-ES" sz="2000" dirty="0" err="1"/>
              <a:t>pp</a:t>
            </a:r>
            <a:r>
              <a:rPr lang="es-ES" sz="2000" dirty="0"/>
              <a:t> 31 – 45</a:t>
            </a:r>
          </a:p>
          <a:p>
            <a:r>
              <a:rPr lang="es-ES" sz="2000" b="1" dirty="0"/>
              <a:t>OCDE </a:t>
            </a:r>
            <a:r>
              <a:rPr lang="es-ES" sz="2000" dirty="0"/>
              <a:t>Acuerdo para la cooperación México-OCDE para mejorar la calidad de la</a:t>
            </a:r>
          </a:p>
          <a:p>
            <a:r>
              <a:rPr lang="es-ES" sz="2000" dirty="0"/>
              <a:t>educación en las escuelas mexicanas (2010)</a:t>
            </a:r>
          </a:p>
          <a:p>
            <a:r>
              <a:rPr lang="es-ES" sz="2000" dirty="0"/>
              <a:t>http://www.oecd.org/dataoecd/8/4/47101298.pdf</a:t>
            </a:r>
          </a:p>
          <a:p>
            <a:r>
              <a:rPr lang="es-ES" sz="2000" b="1" dirty="0"/>
              <a:t>Ortega-Gasset, José</a:t>
            </a:r>
            <a:r>
              <a:rPr lang="es-ES" sz="2000" dirty="0"/>
              <a:t> “Prólogo” en </a:t>
            </a:r>
            <a:r>
              <a:rPr lang="es-ES" sz="2000" dirty="0" err="1"/>
              <a:t>Herbart</a:t>
            </a:r>
            <a:r>
              <a:rPr lang="es-ES" sz="2000" dirty="0"/>
              <a:t>, </a:t>
            </a:r>
            <a:r>
              <a:rPr lang="es-ES" sz="2000" dirty="0" err="1"/>
              <a:t>Fréderick</a:t>
            </a:r>
            <a:r>
              <a:rPr lang="es-ES" sz="2000" dirty="0"/>
              <a:t> (1983) </a:t>
            </a:r>
            <a:r>
              <a:rPr lang="es-ES" sz="2000" i="1" dirty="0"/>
              <a:t>Pedagogía General.</a:t>
            </a:r>
          </a:p>
          <a:p>
            <a:r>
              <a:rPr lang="es-ES" sz="2000" i="1" dirty="0"/>
              <a:t>Derivada del fin de la Educación. </a:t>
            </a:r>
            <a:r>
              <a:rPr lang="es-ES" sz="2000" dirty="0"/>
              <a:t>Barcelona, </a:t>
            </a:r>
            <a:r>
              <a:rPr lang="es-ES" sz="2000" dirty="0" err="1"/>
              <a:t>Humanitas</a:t>
            </a:r>
            <a:r>
              <a:rPr lang="es-ES" sz="2000" dirty="0"/>
              <a:t>. </a:t>
            </a:r>
            <a:r>
              <a:rPr lang="es-ES" sz="2000" dirty="0" err="1"/>
              <a:t>pp</a:t>
            </a:r>
            <a:r>
              <a:rPr lang="es-ES" sz="2000" dirty="0"/>
              <a:t> XXXI - LXXVI</a:t>
            </a:r>
          </a:p>
          <a:p>
            <a:r>
              <a:rPr lang="es-ES" sz="2000" b="1" dirty="0"/>
              <a:t>Dewey, John </a:t>
            </a:r>
            <a:r>
              <a:rPr lang="es-ES" sz="2000" dirty="0"/>
              <a:t>(1964) </a:t>
            </a:r>
            <a:r>
              <a:rPr lang="es-ES" sz="2000" i="1" dirty="0"/>
              <a:t>La ciencia de la educación. </a:t>
            </a:r>
            <a:r>
              <a:rPr lang="es-ES" sz="2000" dirty="0"/>
              <a:t>Buenos Aires, Lozada</a:t>
            </a:r>
          </a:p>
          <a:p>
            <a:r>
              <a:rPr lang="es-ES" sz="2000" b="1" dirty="0"/>
              <a:t>Freire, Paulo </a:t>
            </a:r>
            <a:r>
              <a:rPr lang="es-ES" sz="2000" dirty="0"/>
              <a:t>(1997) </a:t>
            </a:r>
            <a:r>
              <a:rPr lang="es-ES" sz="2000" i="1" dirty="0"/>
              <a:t>Pedagogía de la Autonomía. </a:t>
            </a:r>
            <a:r>
              <a:rPr lang="es-ES" sz="2000" dirty="0"/>
              <a:t>México, Siglo XXI</a:t>
            </a:r>
          </a:p>
          <a:p>
            <a:r>
              <a:rPr lang="es-ES" sz="2000" b="1" dirty="0" err="1"/>
              <a:t>Makarenko</a:t>
            </a:r>
            <a:r>
              <a:rPr lang="es-ES" sz="2000" b="1" dirty="0"/>
              <a:t>, </a:t>
            </a:r>
            <a:r>
              <a:rPr lang="es-ES" sz="2000" b="1" dirty="0" err="1"/>
              <a:t>Anton</a:t>
            </a:r>
            <a:r>
              <a:rPr lang="es-ES" sz="2000" b="1" dirty="0"/>
              <a:t> </a:t>
            </a:r>
            <a:r>
              <a:rPr lang="es-ES" sz="2000" dirty="0"/>
              <a:t>( 1976) </a:t>
            </a:r>
            <a:r>
              <a:rPr lang="es-ES" sz="2000" i="1" dirty="0"/>
              <a:t>El poema pedagógico, Moscú, Progreso.</a:t>
            </a:r>
          </a:p>
          <a:p>
            <a:r>
              <a:rPr lang="es-ES" sz="2000" b="1" dirty="0" err="1"/>
              <a:t>Meirieu</a:t>
            </a:r>
            <a:r>
              <a:rPr lang="es-ES" sz="2000" b="1" dirty="0"/>
              <a:t>, </a:t>
            </a:r>
            <a:r>
              <a:rPr lang="es-ES" sz="2000" b="1" dirty="0" err="1"/>
              <a:t>Phillipe</a:t>
            </a:r>
            <a:r>
              <a:rPr lang="es-ES" sz="2000" b="1" dirty="0"/>
              <a:t> </a:t>
            </a:r>
            <a:r>
              <a:rPr lang="es-ES" sz="2000" dirty="0"/>
              <a:t>“Es responsabilidad del educador despertar el deseo de saber”</a:t>
            </a:r>
          </a:p>
          <a:p>
            <a:r>
              <a:rPr lang="es-ES" sz="2000" dirty="0"/>
              <a:t>Entrevista en Cuaderno de Pedagogía</a:t>
            </a:r>
          </a:p>
        </p:txBody>
      </p:sp>
      <p:sp>
        <p:nvSpPr>
          <p:cNvPr id="6" name="3 Rectángulo"/>
          <p:cNvSpPr/>
          <p:nvPr/>
        </p:nvSpPr>
        <p:spPr>
          <a:xfrm>
            <a:off x="0" y="4077072"/>
            <a:ext cx="9252520" cy="1754326"/>
          </a:xfrm>
          <a:prstGeom prst="rect">
            <a:avLst/>
          </a:prstGeom>
        </p:spPr>
        <p:txBody>
          <a:bodyPr wrap="square">
            <a:spAutoFit/>
          </a:bodyPr>
          <a:lstStyle/>
          <a:p>
            <a:r>
              <a:rPr lang="es-ES" dirty="0"/>
              <a:t>Entrevista de la Dra. Teresa </a:t>
            </a:r>
            <a:r>
              <a:rPr lang="es-ES" dirty="0" err="1"/>
              <a:t>Yurén</a:t>
            </a:r>
            <a:r>
              <a:rPr lang="es-ES" dirty="0"/>
              <a:t> al Dr. Díaz-Barriga. Maestría en Educación. </a:t>
            </a:r>
            <a:r>
              <a:rPr lang="es-ES" dirty="0" smtClean="0"/>
              <a:t>UPN, 1994</a:t>
            </a:r>
            <a:endParaRPr lang="es-ES" dirty="0"/>
          </a:p>
          <a:p>
            <a:r>
              <a:rPr lang="es-ES" dirty="0">
                <a:hlinkClick r:id="rId2"/>
              </a:rPr>
              <a:t>http://</a:t>
            </a:r>
            <a:r>
              <a:rPr lang="es-ES" dirty="0" smtClean="0">
                <a:hlinkClick r:id="rId2"/>
              </a:rPr>
              <a:t>www.youtube.com/watch?v=FT-QWcYRxr4&amp;feature=plcp</a:t>
            </a:r>
            <a:endParaRPr lang="es-ES" dirty="0" smtClean="0"/>
          </a:p>
          <a:p>
            <a:r>
              <a:rPr lang="es-ES" dirty="0" smtClean="0"/>
              <a:t>http://www.youtube.com/watch?v=62bUuLF4GVk&amp;feature=plcp</a:t>
            </a:r>
          </a:p>
          <a:p>
            <a:r>
              <a:rPr lang="es-ES" dirty="0" smtClean="0">
                <a:hlinkClick r:id="rId3"/>
              </a:rPr>
              <a:t>http</a:t>
            </a:r>
            <a:r>
              <a:rPr lang="es-ES" dirty="0">
                <a:hlinkClick r:id="rId3"/>
              </a:rPr>
              <a:t>://</a:t>
            </a:r>
            <a:r>
              <a:rPr lang="es-ES" dirty="0" smtClean="0">
                <a:hlinkClick r:id="rId3"/>
              </a:rPr>
              <a:t>www.youtube.com/watch?v=uCNHddnbNKw&amp;feature=plcp</a:t>
            </a:r>
            <a:endParaRPr lang="es-ES" dirty="0" smtClean="0"/>
          </a:p>
          <a:p>
            <a:r>
              <a:rPr lang="es-ES" dirty="0">
                <a:hlinkClick r:id="rId4"/>
              </a:rPr>
              <a:t>http://</a:t>
            </a:r>
            <a:r>
              <a:rPr lang="es-ES" dirty="0" smtClean="0">
                <a:hlinkClick r:id="rId4"/>
              </a:rPr>
              <a:t>www.youtube.com/watch?v=FGRy3qXpl6M&amp;feature=plcp</a:t>
            </a:r>
            <a:endParaRPr lang="es-ES" dirty="0" smtClean="0"/>
          </a:p>
          <a:p>
            <a:endParaRPr lang="es-ES" dirty="0"/>
          </a:p>
        </p:txBody>
      </p:sp>
      <p:sp>
        <p:nvSpPr>
          <p:cNvPr id="7" name="1 Rectángulo"/>
          <p:cNvSpPr/>
          <p:nvPr/>
        </p:nvSpPr>
        <p:spPr>
          <a:xfrm>
            <a:off x="0" y="5373216"/>
            <a:ext cx="9144000" cy="1569660"/>
          </a:xfrm>
          <a:prstGeom prst="rect">
            <a:avLst/>
          </a:prstGeom>
        </p:spPr>
        <p:txBody>
          <a:bodyPr wrap="square">
            <a:spAutoFit/>
          </a:bodyPr>
          <a:lstStyle/>
          <a:p>
            <a:r>
              <a:rPr lang="es-ES" sz="1600" dirty="0"/>
              <a:t>Otros recursos:</a:t>
            </a:r>
          </a:p>
          <a:p>
            <a:r>
              <a:rPr lang="es-ES" sz="1600" dirty="0"/>
              <a:t>El problema de la educación en México</a:t>
            </a:r>
          </a:p>
          <a:p>
            <a:r>
              <a:rPr lang="es-ES" sz="1600" dirty="0"/>
              <a:t>http://www.youtube.com/watch?v=iQWxNMWrJrg</a:t>
            </a:r>
          </a:p>
          <a:p>
            <a:endParaRPr lang="es-ES" sz="1600" dirty="0" smtClean="0"/>
          </a:p>
          <a:p>
            <a:r>
              <a:rPr lang="es-ES" sz="1600" dirty="0" smtClean="0"/>
              <a:t>Educación </a:t>
            </a:r>
            <a:r>
              <a:rPr lang="es-ES" sz="1600" dirty="0"/>
              <a:t>en México</a:t>
            </a:r>
          </a:p>
          <a:p>
            <a:r>
              <a:rPr lang="es-ES" sz="1600" dirty="0"/>
              <a:t>http://www.youtube.com/watch?v=gC_DpyMVBhI&amp;feature=related</a:t>
            </a:r>
          </a:p>
        </p:txBody>
      </p:sp>
    </p:spTree>
    <p:extLst>
      <p:ext uri="{BB962C8B-B14F-4D97-AF65-F5344CB8AC3E}">
        <p14:creationId xmlns:p14="http://schemas.microsoft.com/office/powerpoint/2010/main" val="2533672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Rectángulo"/>
          <p:cNvSpPr/>
          <p:nvPr/>
        </p:nvSpPr>
        <p:spPr>
          <a:xfrm>
            <a:off x="0" y="260648"/>
            <a:ext cx="9144000" cy="5940088"/>
          </a:xfrm>
          <a:prstGeom prst="rect">
            <a:avLst/>
          </a:prstGeom>
        </p:spPr>
        <p:txBody>
          <a:bodyPr wrap="square">
            <a:spAutoFit/>
          </a:bodyPr>
          <a:lstStyle/>
          <a:p>
            <a:r>
              <a:rPr lang="es-ES" sz="2000" b="1" dirty="0"/>
              <a:t>UNIDAD DE APRENDIZAJE II.</a:t>
            </a:r>
          </a:p>
          <a:p>
            <a:r>
              <a:rPr lang="es-ES" sz="2000" dirty="0" smtClean="0"/>
              <a:t>Bibliografía Básica</a:t>
            </a:r>
            <a:r>
              <a:rPr lang="es-ES" sz="2000" dirty="0"/>
              <a:t>:</a:t>
            </a:r>
          </a:p>
          <a:p>
            <a:r>
              <a:rPr lang="es-ES" sz="2000" dirty="0"/>
              <a:t>OCDE (2010). Acuerdo de Cooperación México-OCDE para mejorar la calidad de educación </a:t>
            </a:r>
            <a:r>
              <a:rPr lang="es-ES" sz="2000" dirty="0" smtClean="0"/>
              <a:t>de las </a:t>
            </a:r>
            <a:r>
              <a:rPr lang="es-ES" sz="2000" dirty="0"/>
              <a:t>escuelas mexicanas. Resumen ejecutivo. Disponible en:</a:t>
            </a:r>
          </a:p>
          <a:p>
            <a:r>
              <a:rPr lang="es-ES" sz="2000" dirty="0"/>
              <a:t>http://www.oecd.org/education/preschoolandschool/46216786.pdf</a:t>
            </a:r>
          </a:p>
          <a:p>
            <a:r>
              <a:rPr lang="es-ES" sz="2000" dirty="0"/>
              <a:t>Dewey J. (1958) </a:t>
            </a:r>
            <a:r>
              <a:rPr lang="es-ES" sz="2000" i="1" dirty="0"/>
              <a:t>Experiencia y educación</a:t>
            </a:r>
            <a:r>
              <a:rPr lang="es-ES" sz="2000" dirty="0"/>
              <a:t>. Buenos Aires: Losada</a:t>
            </a:r>
          </a:p>
          <a:p>
            <a:r>
              <a:rPr lang="es-ES" sz="2000" dirty="0"/>
              <a:t>Dewey, J. (1995-2004). </a:t>
            </a:r>
            <a:r>
              <a:rPr lang="es-ES" sz="2000" i="1" dirty="0"/>
              <a:t>Democracia y Educación</a:t>
            </a:r>
            <a:r>
              <a:rPr lang="es-ES" sz="2000" dirty="0"/>
              <a:t>. Sexta edición 2004. Primera edición 1995.</a:t>
            </a:r>
          </a:p>
          <a:p>
            <a:r>
              <a:rPr lang="es-ES" sz="2000" dirty="0"/>
              <a:t>Publicado originalmente en 1916. Madrid: Morata James, W. (1975). </a:t>
            </a:r>
            <a:r>
              <a:rPr lang="es-ES" sz="2000" i="1" dirty="0"/>
              <a:t>Pragmatismo</a:t>
            </a:r>
            <a:r>
              <a:rPr lang="es-ES" sz="2000" dirty="0"/>
              <a:t>. Aguilar</a:t>
            </a:r>
            <a:r>
              <a:rPr lang="es-ES" sz="2000" dirty="0" smtClean="0"/>
              <a:t>:</a:t>
            </a:r>
          </a:p>
          <a:p>
            <a:r>
              <a:rPr lang="es-ES" sz="2000" dirty="0"/>
              <a:t>Argentina. (</a:t>
            </a:r>
            <a:r>
              <a:rPr lang="es-ES" sz="2000" dirty="0" err="1"/>
              <a:t>Tr</a:t>
            </a:r>
            <a:r>
              <a:rPr lang="es-ES" sz="2000" dirty="0"/>
              <a:t>. Luis Rodríguez Aranda)</a:t>
            </a:r>
          </a:p>
          <a:p>
            <a:r>
              <a:rPr lang="es-ES" sz="2000" dirty="0" err="1"/>
              <a:t>Kilpatrick</a:t>
            </a:r>
            <a:r>
              <a:rPr lang="es-ES" sz="2000" dirty="0"/>
              <a:t>, W. H. (1968). “Vivir y aprender una concepción nueva y vieja del proceso de</a:t>
            </a:r>
          </a:p>
          <a:p>
            <a:r>
              <a:rPr lang="es-ES" sz="2000" dirty="0"/>
              <a:t>aprender”, en: </a:t>
            </a:r>
            <a:r>
              <a:rPr lang="es-ES" sz="2000" i="1" dirty="0"/>
              <a:t>La función social, cultural y docente de la escuela. </a:t>
            </a:r>
            <a:r>
              <a:rPr lang="es-ES" sz="2000" dirty="0"/>
              <a:t>Buenos Aires: Losada.</a:t>
            </a:r>
          </a:p>
          <a:p>
            <a:r>
              <a:rPr lang="es-ES" sz="2000" dirty="0" err="1"/>
              <a:t>Snyders</a:t>
            </a:r>
            <a:r>
              <a:rPr lang="es-ES" sz="2000" dirty="0"/>
              <a:t>. G. (1972) </a:t>
            </a:r>
            <a:r>
              <a:rPr lang="es-ES" sz="2000" i="1" dirty="0"/>
              <a:t>Pedagogía progresista</a:t>
            </a:r>
            <a:r>
              <a:rPr lang="es-ES" sz="2000" dirty="0"/>
              <a:t>. Educación tradicional y educación nueva. Madrid:</a:t>
            </a:r>
          </a:p>
          <a:p>
            <a:r>
              <a:rPr lang="es-ES" sz="2000" dirty="0" err="1" smtClean="0"/>
              <a:t>Marova</a:t>
            </a:r>
            <a:endParaRPr lang="es-ES" sz="2000" dirty="0" smtClean="0"/>
          </a:p>
          <a:p>
            <a:r>
              <a:rPr lang="es-ES" sz="2000" dirty="0"/>
              <a:t>Complementaria:</a:t>
            </a:r>
          </a:p>
          <a:p>
            <a:r>
              <a:rPr lang="es-ES" sz="2000" dirty="0" err="1"/>
              <a:t>Cremin</a:t>
            </a:r>
            <a:r>
              <a:rPr lang="es-ES" sz="2000" dirty="0"/>
              <a:t>, L. A. (1969). </a:t>
            </a:r>
            <a:r>
              <a:rPr lang="es-ES" sz="2000" i="1" dirty="0"/>
              <a:t>La transformación de la escuela</a:t>
            </a:r>
            <a:r>
              <a:rPr lang="es-ES" sz="2000" dirty="0"/>
              <a:t>. Argentina: Editorial Bibliográfica</a:t>
            </a:r>
          </a:p>
          <a:p>
            <a:r>
              <a:rPr lang="es-ES" sz="2000" dirty="0"/>
              <a:t>Argentina.</a:t>
            </a:r>
          </a:p>
        </p:txBody>
      </p:sp>
    </p:spTree>
    <p:extLst>
      <p:ext uri="{BB962C8B-B14F-4D97-AF65-F5344CB8AC3E}">
        <p14:creationId xmlns:p14="http://schemas.microsoft.com/office/powerpoint/2010/main" val="15589570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2025</Words>
  <Application>Microsoft Office PowerPoint</Application>
  <PresentationFormat>Presentación en pantalla (4:3)</PresentationFormat>
  <Paragraphs>175</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José Luis Perales Torres</cp:lastModifiedBy>
  <cp:revision>24</cp:revision>
  <dcterms:created xsi:type="dcterms:W3CDTF">2015-02-09T15:06:54Z</dcterms:created>
  <dcterms:modified xsi:type="dcterms:W3CDTF">2017-02-28T18:51:31Z</dcterms:modified>
</cp:coreProperties>
</file>