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52" d="100"/>
          <a:sy n="52" d="100"/>
        </p:scale>
        <p:origin x="54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5642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65804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2008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13273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1675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4636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67899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9472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‹Nº›</a:t>
            </a:fld>
            <a:endParaRPr lang="en-US" dirty="0"/>
          </a:p>
        </p:txBody>
      </p:sp>
    </p:spTree>
    <p:extLst>
      <p:ext uri="{BB962C8B-B14F-4D97-AF65-F5344CB8AC3E}">
        <p14:creationId xmlns:p14="http://schemas.microsoft.com/office/powerpoint/2010/main" val="4182820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8134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4/2/2017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‹Nº›</a:t>
            </a:fld>
            <a:endParaRPr lang="en-US" dirty="0"/>
          </a:p>
        </p:txBody>
      </p:sp>
    </p:spTree>
    <p:extLst>
      <p:ext uri="{BB962C8B-B14F-4D97-AF65-F5344CB8AC3E}">
        <p14:creationId xmlns:p14="http://schemas.microsoft.com/office/powerpoint/2010/main" val="2632167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1103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03505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397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9252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43000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038420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2404534"/>
            <a:ext cx="7766936" cy="320378"/>
          </a:xfrm>
        </p:spPr>
        <p:txBody>
          <a:bodyPr/>
          <a:lstStyle/>
          <a:p>
            <a:r>
              <a:rPr lang="es-MX" sz="2800" dirty="0" smtClean="0">
                <a:solidFill>
                  <a:schemeClr val="tx1"/>
                </a:solidFill>
                <a:latin typeface="Arial" panose="020B0604020202020204" pitchFamily="34" charset="0"/>
                <a:cs typeface="Arial" panose="020B0604020202020204" pitchFamily="34" charset="0"/>
              </a:rPr>
              <a:t>ESCUELA NORMAL DE EDUCACIÓN PREESCOLAR</a:t>
            </a:r>
            <a:endParaRPr lang="es-MX" sz="2800" dirty="0">
              <a:solidFill>
                <a:schemeClr val="tx1"/>
              </a:solidFill>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507067" y="3493008"/>
            <a:ext cx="7766936" cy="2267711"/>
          </a:xfrm>
        </p:spPr>
        <p:txBody>
          <a:bodyPr>
            <a:normAutofit fontScale="55000" lnSpcReduction="20000"/>
          </a:bodyPr>
          <a:lstStyle/>
          <a:p>
            <a:pPr algn="ctr"/>
            <a:r>
              <a:rPr lang="es-MX" sz="3800" dirty="0" smtClean="0">
                <a:solidFill>
                  <a:schemeClr val="tx1"/>
                </a:solidFill>
                <a:latin typeface="Arial" panose="020B0604020202020204" pitchFamily="34" charset="0"/>
                <a:cs typeface="Arial" panose="020B0604020202020204" pitchFamily="34" charset="0"/>
              </a:rPr>
              <a:t>EDUCACIÓN AMBIENTAL PARA LA SUSTENTABILIDAD</a:t>
            </a:r>
          </a:p>
          <a:p>
            <a:pPr algn="ctr"/>
            <a:r>
              <a:rPr lang="es-MX" sz="2900" dirty="0" smtClean="0">
                <a:solidFill>
                  <a:schemeClr val="tx1"/>
                </a:solidFill>
                <a:latin typeface="Arial" panose="020B0604020202020204" pitchFamily="34" charset="0"/>
                <a:cs typeface="Arial" panose="020B0604020202020204" pitchFamily="34" charset="0"/>
              </a:rPr>
              <a:t>Trayecto Formativo: Optativo</a:t>
            </a:r>
          </a:p>
          <a:p>
            <a:pPr algn="ctr"/>
            <a:r>
              <a:rPr lang="es-MX" sz="2900" dirty="0" smtClean="0">
                <a:solidFill>
                  <a:schemeClr val="tx1"/>
                </a:solidFill>
                <a:latin typeface="Arial" panose="020B0604020202020204" pitchFamily="34" charset="0"/>
                <a:cs typeface="Arial" panose="020B0604020202020204" pitchFamily="34" charset="0"/>
              </a:rPr>
              <a:t>Semestre: 4°    Horas/Semana: 4</a:t>
            </a:r>
          </a:p>
          <a:p>
            <a:endParaRPr lang="es-MX" sz="3500" dirty="0" smtClean="0">
              <a:solidFill>
                <a:schemeClr val="tx1"/>
              </a:solidFill>
              <a:latin typeface="Arial" panose="020B0604020202020204" pitchFamily="34" charset="0"/>
              <a:cs typeface="Arial" panose="020B0604020202020204" pitchFamily="34" charset="0"/>
            </a:endParaRPr>
          </a:p>
          <a:p>
            <a:endParaRPr lang="es-MX" sz="3500" dirty="0">
              <a:solidFill>
                <a:schemeClr val="tx1"/>
              </a:solidFill>
              <a:latin typeface="Arial" panose="020B0604020202020204" pitchFamily="34" charset="0"/>
              <a:cs typeface="Arial" panose="020B0604020202020204" pitchFamily="34" charset="0"/>
            </a:endParaRPr>
          </a:p>
          <a:p>
            <a:r>
              <a:rPr lang="es-MX" sz="3500" dirty="0" smtClean="0">
                <a:solidFill>
                  <a:schemeClr val="tx1"/>
                </a:solidFill>
                <a:latin typeface="Arial" panose="020B0604020202020204" pitchFamily="34" charset="0"/>
                <a:cs typeface="Arial" panose="020B0604020202020204" pitchFamily="34" charset="0"/>
              </a:rPr>
              <a:t>PROFR: ROBERTO ACOSTA ROBLES</a:t>
            </a:r>
            <a:endParaRPr lang="es-MX" sz="3500" dirty="0">
              <a:solidFill>
                <a:schemeClr val="tx1"/>
              </a:solidFill>
              <a:latin typeface="Arial" panose="020B0604020202020204" pitchFamily="34" charset="0"/>
              <a:cs typeface="Arial" panose="020B0604020202020204" pitchFamily="34" charset="0"/>
            </a:endParaRPr>
          </a:p>
        </p:txBody>
      </p:sp>
      <p:pic>
        <p:nvPicPr>
          <p:cNvPr id="1028" name="Picture 4"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866" y="180847"/>
            <a:ext cx="1839637" cy="1839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767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dirty="0" smtClean="0">
                <a:solidFill>
                  <a:schemeClr val="tx1"/>
                </a:solidFill>
              </a:rPr>
              <a:t>BIBLIOGRAFIA Y MATERIALES DE APOYO</a:t>
            </a:r>
            <a:endParaRPr lang="es-MX" dirty="0">
              <a:solidFill>
                <a:schemeClr val="tx1"/>
              </a:solidFill>
            </a:endParaRPr>
          </a:p>
        </p:txBody>
      </p:sp>
      <p:sp>
        <p:nvSpPr>
          <p:cNvPr id="3" name="Marcador de contenido 2"/>
          <p:cNvSpPr>
            <a:spLocks noGrp="1"/>
          </p:cNvSpPr>
          <p:nvPr>
            <p:ph idx="1"/>
          </p:nvPr>
        </p:nvSpPr>
        <p:spPr/>
        <p:txBody>
          <a:bodyPr>
            <a:normAutofit fontScale="77500" lnSpcReduction="20000"/>
          </a:bodyPr>
          <a:lstStyle/>
          <a:p>
            <a:r>
              <a:rPr lang="es-MX" dirty="0" smtClean="0"/>
              <a:t>UNIDAD I</a:t>
            </a:r>
          </a:p>
          <a:p>
            <a:r>
              <a:rPr lang="es-MX" dirty="0" err="1"/>
              <a:t>Anenberg</a:t>
            </a:r>
            <a:r>
              <a:rPr lang="es-MX" dirty="0"/>
              <a:t> </a:t>
            </a:r>
            <a:r>
              <a:rPr lang="es-MX" dirty="0" err="1"/>
              <a:t>Fundation</a:t>
            </a:r>
            <a:r>
              <a:rPr lang="es-MX" dirty="0"/>
              <a:t>. (2007). </a:t>
            </a:r>
            <a:r>
              <a:rPr lang="es-MX" i="1" dirty="0" err="1"/>
              <a:t>The</a:t>
            </a:r>
            <a:r>
              <a:rPr lang="es-MX" i="1" dirty="0"/>
              <a:t> Habitable </a:t>
            </a:r>
            <a:r>
              <a:rPr lang="es-MX" i="1" dirty="0" err="1"/>
              <a:t>Planet</a:t>
            </a:r>
            <a:r>
              <a:rPr lang="es-MX" i="1" dirty="0"/>
              <a:t>. Guide and </a:t>
            </a:r>
            <a:r>
              <a:rPr lang="es-MX" i="1" dirty="0" err="1"/>
              <a:t>Textbook</a:t>
            </a:r>
            <a:r>
              <a:rPr lang="es-MX" i="1" dirty="0"/>
              <a:t>. A </a:t>
            </a:r>
            <a:r>
              <a:rPr lang="es-MX" i="1" dirty="0" err="1"/>
              <a:t>Systems</a:t>
            </a:r>
            <a:r>
              <a:rPr lang="es-MX" i="1" dirty="0"/>
              <a:t> </a:t>
            </a:r>
            <a:r>
              <a:rPr lang="es-MX" i="1" dirty="0" err="1"/>
              <a:t>Approach</a:t>
            </a:r>
            <a:r>
              <a:rPr lang="es-MX" i="1" dirty="0"/>
              <a:t> </a:t>
            </a:r>
            <a:r>
              <a:rPr lang="es-MX" i="1" dirty="0" err="1"/>
              <a:t>to</a:t>
            </a:r>
            <a:r>
              <a:rPr lang="es-MX" i="1" dirty="0"/>
              <a:t> </a:t>
            </a:r>
            <a:r>
              <a:rPr lang="es-MX" i="1" dirty="0" err="1"/>
              <a:t>Environmental</a:t>
            </a:r>
            <a:r>
              <a:rPr lang="es-MX" i="1" dirty="0"/>
              <a:t> </a:t>
            </a:r>
            <a:r>
              <a:rPr lang="es-MX" i="1" dirty="0" err="1"/>
              <a:t>Science</a:t>
            </a:r>
            <a:r>
              <a:rPr lang="es-MX" dirty="0"/>
              <a:t>. </a:t>
            </a:r>
            <a:r>
              <a:rPr lang="es-MX" dirty="0" err="1"/>
              <a:t>Annenberg</a:t>
            </a:r>
            <a:r>
              <a:rPr lang="es-MX" dirty="0"/>
              <a:t> Media Professional </a:t>
            </a:r>
            <a:r>
              <a:rPr lang="es-MX" dirty="0" err="1"/>
              <a:t>Development</a:t>
            </a:r>
            <a:r>
              <a:rPr lang="es-MX" dirty="0"/>
              <a:t> </a:t>
            </a:r>
            <a:r>
              <a:rPr lang="es-MX" dirty="0" err="1"/>
              <a:t>Course</a:t>
            </a:r>
            <a:r>
              <a:rPr lang="es-MX" dirty="0"/>
              <a:t>. EEUU: Harvard- </a:t>
            </a:r>
            <a:r>
              <a:rPr lang="es-MX" dirty="0" err="1"/>
              <a:t>Smithsonian</a:t>
            </a:r>
            <a:r>
              <a:rPr lang="es-MX" dirty="0"/>
              <a:t> Center </a:t>
            </a:r>
            <a:r>
              <a:rPr lang="es-MX" dirty="0" err="1"/>
              <a:t>for</a:t>
            </a:r>
            <a:r>
              <a:rPr lang="es-MX" dirty="0"/>
              <a:t> </a:t>
            </a:r>
            <a:r>
              <a:rPr lang="es-MX" dirty="0" err="1"/>
              <a:t>Astrophysics</a:t>
            </a:r>
            <a:r>
              <a:rPr lang="es-MX" dirty="0"/>
              <a:t> and Harvard </a:t>
            </a:r>
            <a:r>
              <a:rPr lang="es-MX" dirty="0" err="1"/>
              <a:t>University</a:t>
            </a:r>
            <a:r>
              <a:rPr lang="es-MX" dirty="0"/>
              <a:t> Center </a:t>
            </a:r>
            <a:r>
              <a:rPr lang="es-MX" dirty="0" err="1"/>
              <a:t>for</a:t>
            </a:r>
            <a:r>
              <a:rPr lang="es-MX" dirty="0"/>
              <a:t> </a:t>
            </a:r>
            <a:r>
              <a:rPr lang="es-MX" dirty="0" err="1"/>
              <a:t>the</a:t>
            </a:r>
            <a:r>
              <a:rPr lang="es-MX" dirty="0"/>
              <a:t> </a:t>
            </a:r>
            <a:r>
              <a:rPr lang="es-MX" dirty="0" err="1"/>
              <a:t>Environment</a:t>
            </a:r>
            <a:r>
              <a:rPr lang="es-MX" dirty="0"/>
              <a:t>. Recuperado de </a:t>
            </a:r>
          </a:p>
          <a:p>
            <a:r>
              <a:rPr lang="es-MX" dirty="0"/>
              <a:t>http://www.bio-nica.info/biblioteca/Luna&amp;Luna2001.PDF </a:t>
            </a:r>
          </a:p>
          <a:p>
            <a:r>
              <a:rPr lang="es-MX" dirty="0"/>
              <a:t>http://www.learner.org/courses/envsci/ </a:t>
            </a:r>
          </a:p>
          <a:p>
            <a:r>
              <a:rPr lang="es-MX" dirty="0"/>
              <a:t>Luna, G. y Luna, L. (2001). </a:t>
            </a:r>
            <a:r>
              <a:rPr lang="es-MX" i="1" dirty="0"/>
              <a:t>Manual de Educación Ambiental para las Comunidades de la RAAS</a:t>
            </a:r>
            <a:r>
              <a:rPr lang="es-MX" dirty="0"/>
              <a:t>. Proyecto para el Desarrollo Integral de la Pesca Artesanal en la Reunión Autónoma Atlántico Sur. Nicaragua. Recuperado de </a:t>
            </a:r>
          </a:p>
          <a:p>
            <a:r>
              <a:rPr lang="en-US" dirty="0"/>
              <a:t>RTPI. (2004). </a:t>
            </a:r>
            <a:r>
              <a:rPr lang="en-US" i="1" dirty="0"/>
              <a:t>Education for Sustainable Development. A Manual for Schools</a:t>
            </a:r>
            <a:r>
              <a:rPr lang="en-US" dirty="0"/>
              <a:t>. England: Royal Town </a:t>
            </a:r>
            <a:r>
              <a:rPr lang="en-US" dirty="0" err="1"/>
              <a:t>Planing</a:t>
            </a:r>
            <a:r>
              <a:rPr lang="en-US" dirty="0"/>
              <a:t> Institute (RTPI) Environmental Education Panel Steering Group, 74 p. </a:t>
            </a:r>
            <a:r>
              <a:rPr lang="en-US" dirty="0" err="1"/>
              <a:t>Recuperado</a:t>
            </a:r>
            <a:r>
              <a:rPr lang="en-US" dirty="0"/>
              <a:t> de http://www.rtpi.org.uk/resources/consultations/envired/index.html </a:t>
            </a:r>
          </a:p>
          <a:p>
            <a:r>
              <a:rPr lang="es-MX" dirty="0" err="1"/>
              <a:t>Sauvé</a:t>
            </a:r>
            <a:r>
              <a:rPr lang="es-MX" dirty="0"/>
              <a:t>, L. (1999). La educación ambiental entre la modernidad y la posmodernidad. En Revista </a:t>
            </a:r>
            <a:r>
              <a:rPr lang="es-MX" i="1" dirty="0"/>
              <a:t>Tópicos en educación ambiental, 1, </a:t>
            </a:r>
            <a:r>
              <a:rPr lang="es-MX" dirty="0"/>
              <a:t>(2) agosto, pp. 7-25. </a:t>
            </a:r>
          </a:p>
          <a:p>
            <a:r>
              <a:rPr lang="es-MX" dirty="0" err="1"/>
              <a:t>Sauvé</a:t>
            </a:r>
            <a:r>
              <a:rPr lang="es-MX" dirty="0"/>
              <a:t>, L. (2004). La incorporación de la educación ambiental en el currículo escolar. Documento 	</a:t>
            </a:r>
          </a:p>
          <a:p>
            <a:endParaRPr lang="es-MX" dirty="0"/>
          </a:p>
        </p:txBody>
      </p:sp>
    </p:spTree>
    <p:extLst>
      <p:ext uri="{BB962C8B-B14F-4D97-AF65-F5344CB8AC3E}">
        <p14:creationId xmlns:p14="http://schemas.microsoft.com/office/powerpoint/2010/main" val="2762593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solidFill>
                  <a:schemeClr val="tx1"/>
                </a:solidFill>
              </a:rPr>
              <a:t>UNIDAD II</a:t>
            </a:r>
            <a:endParaRPr lang="es-MX" dirty="0">
              <a:solidFill>
                <a:schemeClr val="tx1"/>
              </a:solidFill>
            </a:endParaRPr>
          </a:p>
        </p:txBody>
      </p:sp>
      <p:sp>
        <p:nvSpPr>
          <p:cNvPr id="3" name="Marcador de contenido 2"/>
          <p:cNvSpPr>
            <a:spLocks noGrp="1"/>
          </p:cNvSpPr>
          <p:nvPr>
            <p:ph idx="1"/>
          </p:nvPr>
        </p:nvSpPr>
        <p:spPr>
          <a:xfrm>
            <a:off x="677334" y="1170432"/>
            <a:ext cx="9765114" cy="5376672"/>
          </a:xfrm>
        </p:spPr>
        <p:txBody>
          <a:bodyPr>
            <a:normAutofit fontScale="70000" lnSpcReduction="20000"/>
          </a:bodyPr>
          <a:lstStyle/>
          <a:p>
            <a:r>
              <a:rPr lang="es-MX" dirty="0"/>
              <a:t>ANUIES, U de G, SEMARNAP. (1999). La Educación Superior ante los Desafíos de la Sustentabilidad. </a:t>
            </a:r>
            <a:r>
              <a:rPr lang="es-MX" i="1" dirty="0"/>
              <a:t>En Torno a la Educación Ambiental</a:t>
            </a:r>
            <a:r>
              <a:rPr lang="es-MX" dirty="0"/>
              <a:t>. Antología. Vol.2. México: ANUIES, U de G, SEMARNAP. </a:t>
            </a:r>
          </a:p>
          <a:p>
            <a:r>
              <a:rPr lang="es-MX" dirty="0" err="1"/>
              <a:t>Bertely</a:t>
            </a:r>
            <a:r>
              <a:rPr lang="es-MX" dirty="0"/>
              <a:t>, M. (2003). </a:t>
            </a:r>
            <a:r>
              <a:rPr lang="es-MX" i="1" dirty="0"/>
              <a:t>Educación, Derechos sociales y Equidad. I Colección: La investigación educativa en México (1992-2002), </a:t>
            </a:r>
            <a:r>
              <a:rPr lang="es-MX" dirty="0"/>
              <a:t>I. Educación y Diversidad Cultural. México. Educación y Medio Ambiente. México: Grupo Ideograma. </a:t>
            </a:r>
          </a:p>
          <a:p>
            <a:r>
              <a:rPr lang="es-MX" dirty="0"/>
              <a:t>Bravo, Teresa. (2008). La Educación Ambiental en México: visiones y proyecciones de actualidad. En </a:t>
            </a:r>
            <a:r>
              <a:rPr lang="es-MX" i="1" dirty="0"/>
              <a:t>Educación ambiental para la sustentabilidad en México. Aproximaciones conceptuales, metodológicas y prácticas. </a:t>
            </a:r>
            <a:r>
              <a:rPr lang="es-MX" dirty="0"/>
              <a:t>Tuxtla Gutiérrez: Universidad de Ciencias y Artes de Chiapas. </a:t>
            </a:r>
          </a:p>
          <a:p>
            <a:r>
              <a:rPr lang="es-MX" dirty="0"/>
              <a:t>Calixto, R. (2010). </a:t>
            </a:r>
            <a:r>
              <a:rPr lang="es-MX" i="1" dirty="0"/>
              <a:t>El medio ambiente. En La formación de los futuros profesores. </a:t>
            </a:r>
            <a:r>
              <a:rPr lang="es-MX" dirty="0"/>
              <a:t>Monterrey: CECYTE, N.L.- CAEIP. </a:t>
            </a:r>
          </a:p>
          <a:p>
            <a:r>
              <a:rPr lang="es-MX" dirty="0"/>
              <a:t>González, Edgar. (1993). </a:t>
            </a:r>
            <a:r>
              <a:rPr lang="es-MX" i="1" dirty="0"/>
              <a:t>Elementos Estratégicos para el Desarrollo de la Educación ambiental en México. </a:t>
            </a:r>
            <a:r>
              <a:rPr lang="es-MX" dirty="0"/>
              <a:t>Universidad de Guadalajara. México: Fondo Mundial para la Naturaleza. Coordinación General de Ecología y Educación ambiental. </a:t>
            </a:r>
          </a:p>
          <a:p>
            <a:r>
              <a:rPr lang="es-MX" dirty="0"/>
              <a:t>González, Ma. del Carmen., </a:t>
            </a:r>
            <a:r>
              <a:rPr lang="es-MX" i="1" dirty="0"/>
              <a:t>et. al</a:t>
            </a:r>
            <a:r>
              <a:rPr lang="es-MX" dirty="0"/>
              <a:t>. (1996). </a:t>
            </a:r>
            <a:r>
              <a:rPr lang="es-MX" i="1" dirty="0"/>
              <a:t>Principales Tendencias y Modelos de la Educación ambiental en el Sistema Escolar. En Educación ambiental Teoría y Práctica</a:t>
            </a:r>
            <a:r>
              <a:rPr lang="es-MX" dirty="0"/>
              <a:t>. Revista Iberoamericana de Educación. Número 11. Mayo-agosto. España: Organización de Estados Iberoamericanos para la Educación, la Ciencia y la Cultura (OEI). </a:t>
            </a:r>
          </a:p>
          <a:p>
            <a:r>
              <a:rPr lang="es-MX" dirty="0"/>
              <a:t>Gutiérrez, José y Perales, F. Javier. (2012). </a:t>
            </a:r>
            <a:r>
              <a:rPr lang="es-MX" i="1" dirty="0" err="1"/>
              <a:t>Ambientalización</a:t>
            </a:r>
            <a:r>
              <a:rPr lang="es-MX" i="1" dirty="0"/>
              <a:t> curricular y Sostenibilidad. Nuevos retos de profesionalización docente. </a:t>
            </a:r>
            <a:r>
              <a:rPr lang="es-MX" dirty="0"/>
              <a:t>En Profesorado Revista de </a:t>
            </a:r>
            <a:r>
              <a:rPr lang="es-MX" dirty="0" err="1"/>
              <a:t>curriculum</a:t>
            </a:r>
            <a:r>
              <a:rPr lang="es-MX" dirty="0"/>
              <a:t> y formación del profesorado. Vol. 16, N° 2 (mayo – agosto de 2012. Recuperado de: http://www.ugr.es/~recfpro/?p=1055 </a:t>
            </a:r>
          </a:p>
          <a:p>
            <a:r>
              <a:rPr lang="es-MX" dirty="0"/>
              <a:t>México: Recuperado de H:\Decenio de la Educación.html </a:t>
            </a:r>
          </a:p>
          <a:p>
            <a:r>
              <a:rPr lang="es-MX" dirty="0"/>
              <a:t>Secretaría de Medio Ambiente y Recursos Naturales (2006). </a:t>
            </a:r>
            <a:r>
              <a:rPr lang="es-MX" i="1" dirty="0"/>
              <a:t>Estrategia Nacional de Educación Ambiental para la sustentabilidad en México. </a:t>
            </a:r>
            <a:r>
              <a:rPr lang="es-MX" dirty="0"/>
              <a:t>México: SEMARNAT-CECADESU. </a:t>
            </a:r>
          </a:p>
          <a:p>
            <a:r>
              <a:rPr lang="es-MX" dirty="0"/>
              <a:t>Secretaría de Medio Ambiente y Recursos Naturales. (2005). </a:t>
            </a:r>
            <a:r>
              <a:rPr lang="es-MX" i="1" dirty="0"/>
              <a:t>Decenio de las Naciones Unidas para la Educación con Miras al Desarrollo Sostenible (2005-2014). </a:t>
            </a:r>
            <a:r>
              <a:rPr lang="es-MX" dirty="0"/>
              <a:t>CECADESU. </a:t>
            </a:r>
          </a:p>
          <a:p>
            <a:r>
              <a:rPr lang="es-MX" dirty="0"/>
              <a:t>Vilches, Amparo y Gil, Daniel. (2012). La educación para la Sostenibilidad en la Universidad: el reto de la Formación del profesorado. En Profesorado Revista de </a:t>
            </a:r>
            <a:r>
              <a:rPr lang="es-MX" dirty="0" err="1"/>
              <a:t>curriculum</a:t>
            </a:r>
            <a:r>
              <a:rPr lang="es-MX" dirty="0"/>
              <a:t> y formación del profesorado. Vol. 16, N° 2 (mayo – agosto de 2012). Recuperado de http://www.ugr.es/~recfpro/?p=1055 	</a:t>
            </a:r>
          </a:p>
          <a:p>
            <a:endParaRPr lang="es-MX" dirty="0"/>
          </a:p>
        </p:txBody>
      </p:sp>
    </p:spTree>
    <p:extLst>
      <p:ext uri="{BB962C8B-B14F-4D97-AF65-F5344CB8AC3E}">
        <p14:creationId xmlns:p14="http://schemas.microsoft.com/office/powerpoint/2010/main" val="1028959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solidFill>
                  <a:schemeClr val="tx1"/>
                </a:solidFill>
              </a:rPr>
              <a:t>UNIDAD III</a:t>
            </a:r>
            <a:endParaRPr lang="es-MX" dirty="0">
              <a:solidFill>
                <a:schemeClr val="tx1"/>
              </a:solidFill>
            </a:endParaRPr>
          </a:p>
        </p:txBody>
      </p:sp>
      <p:sp>
        <p:nvSpPr>
          <p:cNvPr id="3" name="Marcador de contenido 2"/>
          <p:cNvSpPr>
            <a:spLocks noGrp="1"/>
          </p:cNvSpPr>
          <p:nvPr>
            <p:ph idx="1"/>
          </p:nvPr>
        </p:nvSpPr>
        <p:spPr>
          <a:xfrm>
            <a:off x="677334" y="1115568"/>
            <a:ext cx="8814138" cy="5522975"/>
          </a:xfrm>
        </p:spPr>
        <p:txBody>
          <a:bodyPr>
            <a:normAutofit fontScale="62500" lnSpcReduction="20000"/>
          </a:bodyPr>
          <a:lstStyle/>
          <a:p>
            <a:r>
              <a:rPr lang="es-MX" dirty="0"/>
              <a:t>ANUIES., et. al. </a:t>
            </a:r>
            <a:r>
              <a:rPr lang="es-MX" i="1" dirty="0"/>
              <a:t>(</a:t>
            </a:r>
            <a:r>
              <a:rPr lang="es-MX" dirty="0"/>
              <a:t>2000). La Educación Superior ante los Desafíos de la Sustentabilidad. SEMARNAP. </a:t>
            </a:r>
            <a:r>
              <a:rPr lang="es-MX" i="1" dirty="0"/>
              <a:t>En Torno al Currículo Ambiental Vol</a:t>
            </a:r>
            <a:r>
              <a:rPr lang="es-MX" dirty="0"/>
              <a:t>. 3. México: México: ANUIES, U de G, SEMARNAP. </a:t>
            </a:r>
          </a:p>
          <a:p>
            <a:r>
              <a:rPr lang="es-MX" dirty="0" err="1"/>
              <a:t>Cambers</a:t>
            </a:r>
            <a:r>
              <a:rPr lang="es-MX" dirty="0"/>
              <a:t>, </a:t>
            </a:r>
            <a:r>
              <a:rPr lang="es-MX" i="1" dirty="0"/>
              <a:t>et al. </a:t>
            </a:r>
            <a:r>
              <a:rPr lang="es-MX" dirty="0"/>
              <a:t>(2008). </a:t>
            </a:r>
            <a:r>
              <a:rPr lang="es-MX" i="1" dirty="0"/>
              <a:t>Educación para el desarrollo sostenible. Aportes didácticos para docentes del Caribe. </a:t>
            </a:r>
            <a:r>
              <a:rPr lang="es-MX" dirty="0"/>
              <a:t>Santiago de Chile: UNESCO. Recuperado de 	</a:t>
            </a:r>
          </a:p>
          <a:p>
            <a:r>
              <a:rPr lang="es-MX" dirty="0"/>
              <a:t>http://unesdoc.unesco.org/images/0016/001617/161768s.pdf </a:t>
            </a:r>
          </a:p>
          <a:p>
            <a:r>
              <a:rPr lang="es-MX" dirty="0"/>
              <a:t>CONAMP. (2007). </a:t>
            </a:r>
            <a:r>
              <a:rPr lang="es-MX" i="1" dirty="0"/>
              <a:t>Educación Ambiental como tema transversal. Manual para trabajar en la programación del aula. </a:t>
            </a:r>
            <a:r>
              <a:rPr lang="es-MX" dirty="0"/>
              <a:t>Perú: Consejo Nacional del Ambiente. Recuperado de http://www.bvsde.paho.org/bvsacd/cd27/transversal.pdf </a:t>
            </a:r>
          </a:p>
          <a:p>
            <a:r>
              <a:rPr lang="es-MX" dirty="0" err="1"/>
              <a:t>Damin</a:t>
            </a:r>
            <a:r>
              <a:rPr lang="es-MX" dirty="0"/>
              <a:t>, Roberto y </a:t>
            </a:r>
            <a:r>
              <a:rPr lang="es-MX" dirty="0" err="1"/>
              <a:t>Monteleone</a:t>
            </a:r>
            <a:r>
              <a:rPr lang="es-MX" dirty="0"/>
              <a:t>, Adrián. (2002). </a:t>
            </a:r>
            <a:r>
              <a:rPr lang="es-MX" i="1" dirty="0"/>
              <a:t>Temas Ambientales en el Aula. Una Mirada Crítica desde las Ciencias Sociales. </a:t>
            </a:r>
            <a:r>
              <a:rPr lang="es-MX" dirty="0"/>
              <a:t>Buenos Aires: Paidós. </a:t>
            </a:r>
          </a:p>
          <a:p>
            <a:r>
              <a:rPr lang="es-MX" dirty="0" err="1"/>
              <a:t>Fullan</a:t>
            </a:r>
            <a:r>
              <a:rPr lang="es-MX" dirty="0"/>
              <a:t>, Michael. (2002). </a:t>
            </a:r>
            <a:r>
              <a:rPr lang="es-MX" i="1" dirty="0"/>
              <a:t>Los Nuevos Significados del Cambio en la Educación</a:t>
            </a:r>
            <a:r>
              <a:rPr lang="es-MX" dirty="0"/>
              <a:t>. España: Octaedro. </a:t>
            </a:r>
          </a:p>
          <a:p>
            <a:r>
              <a:rPr lang="es-MX" dirty="0"/>
              <a:t>NAAEE. (2009). </a:t>
            </a:r>
            <a:r>
              <a:rPr lang="es-MX" i="1" dirty="0"/>
              <a:t>Guía para elaborar materiales de educación ambiental</a:t>
            </a:r>
            <a:r>
              <a:rPr lang="es-MX" dirty="0"/>
              <a:t>. North American </a:t>
            </a:r>
            <a:r>
              <a:rPr lang="es-MX" dirty="0" err="1"/>
              <a:t>Association</a:t>
            </a:r>
            <a:r>
              <a:rPr lang="es-MX" dirty="0"/>
              <a:t> </a:t>
            </a:r>
            <a:r>
              <a:rPr lang="es-MX" dirty="0" err="1"/>
              <a:t>for</a:t>
            </a:r>
            <a:r>
              <a:rPr lang="es-MX" dirty="0"/>
              <a:t> </a:t>
            </a:r>
            <a:r>
              <a:rPr lang="es-MX" dirty="0" err="1"/>
              <a:t>Environmental</a:t>
            </a:r>
            <a:r>
              <a:rPr lang="es-MX" dirty="0"/>
              <a:t> </a:t>
            </a:r>
            <a:r>
              <a:rPr lang="es-MX" dirty="0" err="1"/>
              <a:t>Education</a:t>
            </a:r>
            <a:r>
              <a:rPr lang="es-MX" dirty="0"/>
              <a:t>. Traducción de Edgar González </a:t>
            </a:r>
            <a:r>
              <a:rPr lang="es-MX" dirty="0" err="1"/>
              <a:t>Gaudiano</a:t>
            </a:r>
            <a:r>
              <a:rPr lang="es-MX" dirty="0"/>
              <a:t>. México: Secretaría de Medio Ambiente y Recursos Naturales. Recuperado de </a:t>
            </a:r>
          </a:p>
          <a:p>
            <a:r>
              <a:rPr lang="es-MX" dirty="0"/>
              <a:t>http://www.semarnat.gob.mx/informacionambiental/publicaciones/Pages/publicaciones.aspx?&amp;p=3 </a:t>
            </a:r>
          </a:p>
          <a:p>
            <a:r>
              <a:rPr lang="es-MX" dirty="0"/>
              <a:t>NAAEE. (2009). </a:t>
            </a:r>
            <a:r>
              <a:rPr lang="es-MX" i="1" dirty="0"/>
              <a:t>Guía para la formación y el desarrollo profesional de educadores ambientales</a:t>
            </a:r>
            <a:r>
              <a:rPr lang="es-MX" dirty="0"/>
              <a:t>. North American </a:t>
            </a:r>
            <a:r>
              <a:rPr lang="es-MX" dirty="0" err="1"/>
              <a:t>Association</a:t>
            </a:r>
            <a:r>
              <a:rPr lang="es-MX" dirty="0"/>
              <a:t> </a:t>
            </a:r>
            <a:r>
              <a:rPr lang="es-MX" dirty="0" err="1"/>
              <a:t>for</a:t>
            </a:r>
            <a:r>
              <a:rPr lang="es-MX" dirty="0"/>
              <a:t> </a:t>
            </a:r>
            <a:r>
              <a:rPr lang="es-MX" dirty="0" err="1"/>
              <a:t>Environmental</a:t>
            </a:r>
            <a:r>
              <a:rPr lang="es-MX" dirty="0"/>
              <a:t> </a:t>
            </a:r>
            <a:r>
              <a:rPr lang="es-MX" dirty="0" err="1"/>
              <a:t>Education</a:t>
            </a:r>
            <a:r>
              <a:rPr lang="es-MX" dirty="0"/>
              <a:t>. Traducción de Edgar González </a:t>
            </a:r>
            <a:r>
              <a:rPr lang="es-MX" dirty="0" err="1"/>
              <a:t>Gaudiano</a:t>
            </a:r>
            <a:r>
              <a:rPr lang="es-MX" dirty="0"/>
              <a:t>. México: Secretaría de Medio Ambiente y Recursos Naturales. Recuperado de http://www.semarnat.gob.mx/informacionambiental/publicaciones/Pages/publicaciones.aspx?&amp;p=3 </a:t>
            </a:r>
          </a:p>
          <a:p>
            <a:r>
              <a:rPr lang="es-MX" dirty="0"/>
              <a:t>NAAEE. (2009). </a:t>
            </a:r>
            <a:r>
              <a:rPr lang="es-MX" i="1" dirty="0"/>
              <a:t>Guía para elaborar programas de educación ambiental no formal</a:t>
            </a:r>
            <a:r>
              <a:rPr lang="es-MX" dirty="0"/>
              <a:t>. North American </a:t>
            </a:r>
            <a:r>
              <a:rPr lang="es-MX" dirty="0" err="1"/>
              <a:t>Association</a:t>
            </a:r>
            <a:r>
              <a:rPr lang="es-MX" dirty="0"/>
              <a:t> </a:t>
            </a:r>
            <a:r>
              <a:rPr lang="es-MX" dirty="0" err="1"/>
              <a:t>for</a:t>
            </a:r>
            <a:r>
              <a:rPr lang="es-MX" dirty="0"/>
              <a:t> </a:t>
            </a:r>
            <a:r>
              <a:rPr lang="es-MX" dirty="0" err="1"/>
              <a:t>Environmental</a:t>
            </a:r>
            <a:r>
              <a:rPr lang="es-MX" dirty="0"/>
              <a:t> </a:t>
            </a:r>
            <a:r>
              <a:rPr lang="es-MX" dirty="0" err="1"/>
              <a:t>Education</a:t>
            </a:r>
            <a:r>
              <a:rPr lang="es-MX" dirty="0"/>
              <a:t>. Traducción de Edgar González </a:t>
            </a:r>
            <a:r>
              <a:rPr lang="es-MX" dirty="0" err="1"/>
              <a:t>Gaudiano</a:t>
            </a:r>
            <a:r>
              <a:rPr lang="es-MX" dirty="0"/>
              <a:t>. México: Secretaría de Medio Ambiente y Recursos Naturales. Recuperado de </a:t>
            </a:r>
          </a:p>
          <a:p>
            <a:r>
              <a:rPr lang="es-MX" dirty="0"/>
              <a:t>http://www.semarnat.gob.mx/informacionambiental/publicaciones/Pages/publicaciones.aspx?&amp;p=3 </a:t>
            </a:r>
          </a:p>
          <a:p>
            <a:r>
              <a:rPr lang="es-MX" dirty="0"/>
              <a:t>Secretaría de Medio Ambiente y Recursos Naturales. (2006). </a:t>
            </a:r>
            <a:r>
              <a:rPr lang="es-MX" i="1" dirty="0"/>
              <a:t>Estrategia Nacional de Educación Ambiental para la sustentabilidad en México. </a:t>
            </a:r>
            <a:r>
              <a:rPr lang="es-MX" dirty="0"/>
              <a:t>México: SEMARNAT-CECADESU. </a:t>
            </a:r>
          </a:p>
          <a:p>
            <a:r>
              <a:rPr lang="es-MX" dirty="0" err="1"/>
              <a:t>Tréllez</a:t>
            </a:r>
            <a:r>
              <a:rPr lang="es-MX" dirty="0"/>
              <a:t>, E. (2004). </a:t>
            </a:r>
            <a:r>
              <a:rPr lang="es-MX" i="1" dirty="0"/>
              <a:t>Manual Guía para Comunidades. Educación Ambiental y Conservación de la Biodiversidad en el Desarrollo Comunitario</a:t>
            </a:r>
            <a:r>
              <a:rPr lang="es-MX" dirty="0"/>
              <a:t>. Chile: Centro de Estudios Para el Desarrollo, PNUD, GEF. Recuperado de: http://www.bio-nica.info/biblioteca/Trellez2004light.PDF </a:t>
            </a:r>
          </a:p>
          <a:p>
            <a:r>
              <a:rPr lang="es-MX" dirty="0"/>
              <a:t>UNESCO </a:t>
            </a:r>
            <a:r>
              <a:rPr lang="es-MX" dirty="0" err="1"/>
              <a:t>Etxea</a:t>
            </a:r>
            <a:r>
              <a:rPr lang="es-MX" dirty="0"/>
              <a:t>. (2009). </a:t>
            </a:r>
            <a:r>
              <a:rPr lang="es-MX" i="1" dirty="0"/>
              <a:t>Manual de Educación para la Sostenibilidad. </a:t>
            </a:r>
            <a:r>
              <a:rPr lang="es-MX" dirty="0"/>
              <a:t>España: Centro UNESCO País Vasco, Fundación Iberdrola. Recuperado de http://www.unescoetxea.org/ext/manual_EDS/unesco. 	</a:t>
            </a:r>
          </a:p>
          <a:p>
            <a:endParaRPr lang="es-MX" dirty="0"/>
          </a:p>
        </p:txBody>
      </p:sp>
    </p:spTree>
    <p:extLst>
      <p:ext uri="{BB962C8B-B14F-4D97-AF65-F5344CB8AC3E}">
        <p14:creationId xmlns:p14="http://schemas.microsoft.com/office/powerpoint/2010/main" val="4267906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dirty="0" smtClean="0">
                <a:solidFill>
                  <a:schemeClr val="tx1"/>
                </a:solidFill>
              </a:rPr>
              <a:t>EVIDENCIAS DE APRENDIZAJE POR UNIDAD</a:t>
            </a:r>
            <a:endParaRPr lang="es-MX" dirty="0">
              <a:solidFill>
                <a:schemeClr val="tx1"/>
              </a:solidFill>
            </a:endParaRPr>
          </a:p>
        </p:txBody>
      </p:sp>
      <p:sp>
        <p:nvSpPr>
          <p:cNvPr id="3" name="Marcador de contenido 2"/>
          <p:cNvSpPr>
            <a:spLocks noGrp="1"/>
          </p:cNvSpPr>
          <p:nvPr>
            <p:ph idx="1"/>
          </p:nvPr>
        </p:nvSpPr>
        <p:spPr/>
        <p:txBody>
          <a:bodyPr>
            <a:normAutofit fontScale="92500"/>
          </a:bodyPr>
          <a:lstStyle/>
          <a:p>
            <a:r>
              <a:rPr lang="es-MX" dirty="0" smtClean="0"/>
              <a:t>UNIDAD I</a:t>
            </a:r>
          </a:p>
          <a:p>
            <a:r>
              <a:rPr lang="es-MX" dirty="0" smtClean="0"/>
              <a:t>Elaborar </a:t>
            </a:r>
            <a:r>
              <a:rPr lang="es-MX" dirty="0"/>
              <a:t>un </a:t>
            </a:r>
            <a:r>
              <a:rPr lang="es-MX" b="1" dirty="0"/>
              <a:t>póster</a:t>
            </a:r>
            <a:r>
              <a:rPr lang="es-MX" dirty="0"/>
              <a:t> sobre: </a:t>
            </a:r>
            <a:r>
              <a:rPr lang="es-MX" dirty="0" err="1"/>
              <a:t>ecorregiones</a:t>
            </a:r>
            <a:r>
              <a:rPr lang="es-MX" dirty="0"/>
              <a:t>, ANP o Servicios  ambientales. </a:t>
            </a:r>
            <a:endParaRPr lang="es-MX" dirty="0" smtClean="0"/>
          </a:p>
          <a:p>
            <a:endParaRPr lang="es-MX" dirty="0"/>
          </a:p>
          <a:p>
            <a:r>
              <a:rPr lang="es-MX" dirty="0" smtClean="0"/>
              <a:t>UNIDAD II</a:t>
            </a:r>
          </a:p>
          <a:p>
            <a:r>
              <a:rPr lang="es-ES_tradnl" dirty="0"/>
              <a:t> Elaborar una l</a:t>
            </a:r>
            <a:r>
              <a:rPr lang="es-MX" dirty="0"/>
              <a:t>línea del tiempo digital sobre los objetivos, principios y enfoques de la educación ambiental que exprese de forma creativa, la ubicación en el tiempo de los distintos enfoques de la educación ambiental, de forma tal que haya una vinculación de la evolución de los  problemas sociales y la temática ambiental</a:t>
            </a:r>
            <a:r>
              <a:rPr lang="es-MX" dirty="0" smtClean="0"/>
              <a:t>.</a:t>
            </a:r>
          </a:p>
          <a:p>
            <a:r>
              <a:rPr lang="es-MX" dirty="0" smtClean="0"/>
              <a:t>UNIDAD III</a:t>
            </a:r>
          </a:p>
          <a:p>
            <a:r>
              <a:rPr lang="es-MX" dirty="0"/>
              <a:t>Situación didáctica que promueva una  educación ambiental </a:t>
            </a:r>
            <a:r>
              <a:rPr lang="es-MX" dirty="0" smtClean="0"/>
              <a:t>activa</a:t>
            </a:r>
          </a:p>
          <a:p>
            <a:r>
              <a:rPr lang="es-MX" dirty="0"/>
              <a:t>Proyecto ambiental para la EN.</a:t>
            </a:r>
          </a:p>
          <a:p>
            <a:endParaRPr lang="es-MX" dirty="0"/>
          </a:p>
        </p:txBody>
      </p:sp>
    </p:spTree>
    <p:extLst>
      <p:ext uri="{BB962C8B-B14F-4D97-AF65-F5344CB8AC3E}">
        <p14:creationId xmlns:p14="http://schemas.microsoft.com/office/powerpoint/2010/main" val="4280973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dirty="0" smtClean="0">
                <a:solidFill>
                  <a:schemeClr val="tx1"/>
                </a:solidFill>
              </a:rPr>
              <a:t>FECHAS DE EVALUACIÓN Y JORNADAS DE OBSERVACIÓN Y PRACTICA DOCENTE</a:t>
            </a:r>
            <a:endParaRPr lang="es-MX" dirty="0">
              <a:solidFill>
                <a:schemeClr val="tx1"/>
              </a:solidFill>
            </a:endParaRPr>
          </a:p>
        </p:txBody>
      </p:sp>
      <p:sp>
        <p:nvSpPr>
          <p:cNvPr id="3" name="Marcador de contenido 2"/>
          <p:cNvSpPr>
            <a:spLocks noGrp="1"/>
          </p:cNvSpPr>
          <p:nvPr>
            <p:ph idx="1"/>
          </p:nvPr>
        </p:nvSpPr>
        <p:spPr/>
        <p:txBody>
          <a:bodyPr/>
          <a:lstStyle/>
          <a:p>
            <a:pPr marL="0" indent="0">
              <a:buNone/>
            </a:pPr>
            <a:r>
              <a:rPr lang="es-MX" dirty="0" smtClean="0"/>
              <a:t>13 –17  1er Examen Institucional</a:t>
            </a:r>
          </a:p>
          <a:p>
            <a:pPr marL="0" indent="0">
              <a:buNone/>
            </a:pPr>
            <a:r>
              <a:rPr lang="es-MX" dirty="0" smtClean="0"/>
              <a:t>27-31 de Marzo    Jornada de Práctica</a:t>
            </a:r>
          </a:p>
          <a:p>
            <a:pPr marL="0" indent="0">
              <a:buNone/>
            </a:pPr>
            <a:r>
              <a:rPr lang="es-MX" dirty="0" smtClean="0"/>
              <a:t>03-07 de Abril      Jornada de Práctica</a:t>
            </a:r>
          </a:p>
          <a:p>
            <a:pPr marL="0" indent="0">
              <a:buNone/>
            </a:pPr>
            <a:r>
              <a:rPr lang="es-MX" dirty="0" smtClean="0"/>
              <a:t>22-26 de Mayo 2° Examen Institucional</a:t>
            </a:r>
          </a:p>
          <a:p>
            <a:pPr marL="0" indent="0">
              <a:buNone/>
            </a:pPr>
            <a:r>
              <a:rPr lang="es-MX" dirty="0" smtClean="0"/>
              <a:t>05- 09 de Junio Jornada de Práctica</a:t>
            </a:r>
          </a:p>
          <a:p>
            <a:pPr marL="0" indent="0">
              <a:buNone/>
            </a:pPr>
            <a:r>
              <a:rPr lang="es-MX" dirty="0" smtClean="0"/>
              <a:t>12-16 de Junio Jornada de Práctica</a:t>
            </a:r>
          </a:p>
          <a:p>
            <a:pPr marL="0" indent="0">
              <a:buNone/>
            </a:pPr>
            <a:r>
              <a:rPr lang="es-MX" dirty="0" smtClean="0"/>
              <a:t>26-30 de Junio Entrega de Evaluación Global</a:t>
            </a:r>
          </a:p>
          <a:p>
            <a:pPr marL="0" indent="0">
              <a:buNone/>
            </a:pPr>
            <a:r>
              <a:rPr lang="es-MX" dirty="0" smtClean="0"/>
              <a:t>03-07 de Julio Exámenes de Recuperación</a:t>
            </a:r>
          </a:p>
        </p:txBody>
      </p:sp>
    </p:spTree>
    <p:extLst>
      <p:ext uri="{BB962C8B-B14F-4D97-AF65-F5344CB8AC3E}">
        <p14:creationId xmlns:p14="http://schemas.microsoft.com/office/powerpoint/2010/main" val="3390530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solidFill>
                  <a:schemeClr val="tx1"/>
                </a:solidFill>
              </a:rPr>
              <a:t>CRITERIOS DE EVALUACIÓN</a:t>
            </a:r>
            <a:endParaRPr lang="es-MX" dirty="0">
              <a:solidFill>
                <a:schemeClr val="tx1"/>
              </a:solidFill>
            </a:endParaRPr>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4171710173"/>
              </p:ext>
            </p:extLst>
          </p:nvPr>
        </p:nvGraphicFramePr>
        <p:xfrm>
          <a:off x="677863" y="2160588"/>
          <a:ext cx="8596314" cy="3139440"/>
        </p:xfrm>
        <a:graphic>
          <a:graphicData uri="http://schemas.openxmlformats.org/drawingml/2006/table">
            <a:tbl>
              <a:tblPr firstRow="1" bandRow="1">
                <a:tableStyleId>{5C22544A-7EE6-4342-B048-85BDC9FD1C3A}</a:tableStyleId>
              </a:tblPr>
              <a:tblGrid>
                <a:gridCol w="2865438"/>
                <a:gridCol w="2865438"/>
                <a:gridCol w="2865438"/>
              </a:tblGrid>
              <a:tr h="370840">
                <a:tc>
                  <a:txBody>
                    <a:bodyPr/>
                    <a:lstStyle/>
                    <a:p>
                      <a:r>
                        <a:rPr lang="es-MX" dirty="0" smtClean="0">
                          <a:solidFill>
                            <a:schemeClr val="tx1"/>
                          </a:solidFill>
                        </a:rPr>
                        <a:t>Criterios</a:t>
                      </a:r>
                      <a:r>
                        <a:rPr lang="es-MX" baseline="0" dirty="0" smtClean="0">
                          <a:solidFill>
                            <a:schemeClr val="tx1"/>
                          </a:solidFill>
                        </a:rPr>
                        <a:t> de Evaluación</a:t>
                      </a:r>
                      <a:endParaRPr lang="es-MX" dirty="0">
                        <a:solidFill>
                          <a:schemeClr val="tx1"/>
                        </a:solidFill>
                      </a:endParaRPr>
                    </a:p>
                  </a:txBody>
                  <a:tcPr marL="81870" marR="81870"/>
                </a:tc>
                <a:tc>
                  <a:txBody>
                    <a:bodyPr/>
                    <a:lstStyle/>
                    <a:p>
                      <a:r>
                        <a:rPr lang="es-MX" dirty="0" smtClean="0">
                          <a:solidFill>
                            <a:schemeClr val="tx1"/>
                          </a:solidFill>
                        </a:rPr>
                        <a:t>Porcentaje  de  Evaluación</a:t>
                      </a:r>
                    </a:p>
                    <a:p>
                      <a:r>
                        <a:rPr lang="es-MX" dirty="0" smtClean="0">
                          <a:solidFill>
                            <a:schemeClr val="tx1"/>
                          </a:solidFill>
                        </a:rPr>
                        <a:t> Con Jornada de O</a:t>
                      </a:r>
                      <a:r>
                        <a:rPr lang="es-MX" baseline="0" dirty="0" smtClean="0">
                          <a:solidFill>
                            <a:schemeClr val="tx1"/>
                          </a:solidFill>
                        </a:rPr>
                        <a:t> y P</a:t>
                      </a:r>
                      <a:endParaRPr lang="es-MX" dirty="0">
                        <a:solidFill>
                          <a:schemeClr val="tx1"/>
                        </a:solidFill>
                      </a:endParaRPr>
                    </a:p>
                  </a:txBody>
                  <a:tcPr marL="81870" marR="81870"/>
                </a:tc>
                <a:tc>
                  <a:txBody>
                    <a:bodyPr/>
                    <a:lstStyle/>
                    <a:p>
                      <a:endParaRPr lang="es-MX" dirty="0" smtClean="0"/>
                    </a:p>
                    <a:p>
                      <a:r>
                        <a:rPr lang="es-MX" dirty="0" smtClean="0">
                          <a:solidFill>
                            <a:schemeClr val="tx1"/>
                          </a:solidFill>
                        </a:rPr>
                        <a:t>Sin Jornada de O y P</a:t>
                      </a:r>
                      <a:endParaRPr lang="es-MX" dirty="0">
                        <a:solidFill>
                          <a:schemeClr val="tx1"/>
                        </a:solidFill>
                      </a:endParaRPr>
                    </a:p>
                  </a:txBody>
                  <a:tcPr marL="81870" marR="81870"/>
                </a:tc>
              </a:tr>
              <a:tr h="370840">
                <a:tc>
                  <a:txBody>
                    <a:bodyPr/>
                    <a:lstStyle/>
                    <a:p>
                      <a:r>
                        <a:rPr lang="es-MX" dirty="0" smtClean="0"/>
                        <a:t>1.- Examen Institucional</a:t>
                      </a:r>
                      <a:endParaRPr lang="es-MX" dirty="0"/>
                    </a:p>
                  </a:txBody>
                  <a:tcPr marL="81870" marR="81870"/>
                </a:tc>
                <a:tc>
                  <a:txBody>
                    <a:bodyPr/>
                    <a:lstStyle/>
                    <a:p>
                      <a:r>
                        <a:rPr lang="es-MX" dirty="0" smtClean="0"/>
                        <a:t>               40%</a:t>
                      </a:r>
                      <a:endParaRPr lang="es-MX" dirty="0"/>
                    </a:p>
                  </a:txBody>
                  <a:tcPr marL="81870" marR="81870"/>
                </a:tc>
                <a:tc>
                  <a:txBody>
                    <a:bodyPr/>
                    <a:lstStyle/>
                    <a:p>
                      <a:r>
                        <a:rPr lang="es-MX" dirty="0" smtClean="0"/>
                        <a:t>                        40%</a:t>
                      </a:r>
                      <a:endParaRPr lang="es-MX" dirty="0"/>
                    </a:p>
                  </a:txBody>
                  <a:tcPr marL="81870" marR="81870"/>
                </a:tc>
              </a:tr>
              <a:tr h="370840">
                <a:tc>
                  <a:txBody>
                    <a:bodyPr/>
                    <a:lstStyle/>
                    <a:p>
                      <a:r>
                        <a:rPr lang="es-MX" dirty="0" smtClean="0"/>
                        <a:t>2.-Observación</a:t>
                      </a:r>
                      <a:r>
                        <a:rPr lang="es-MX" baseline="0" dirty="0" smtClean="0"/>
                        <a:t> y Práctica</a:t>
                      </a:r>
                      <a:endParaRPr lang="es-MX" dirty="0"/>
                    </a:p>
                  </a:txBody>
                  <a:tcPr marL="81870" marR="81870"/>
                </a:tc>
                <a:tc>
                  <a:txBody>
                    <a:bodyPr/>
                    <a:lstStyle/>
                    <a:p>
                      <a:r>
                        <a:rPr lang="es-MX" dirty="0" smtClean="0"/>
                        <a:t>                20%</a:t>
                      </a:r>
                      <a:endParaRPr lang="es-MX" dirty="0"/>
                    </a:p>
                  </a:txBody>
                  <a:tcPr marL="81870" marR="81870"/>
                </a:tc>
                <a:tc>
                  <a:txBody>
                    <a:bodyPr/>
                    <a:lstStyle/>
                    <a:p>
                      <a:r>
                        <a:rPr lang="es-MX" dirty="0" smtClean="0"/>
                        <a:t>                          /</a:t>
                      </a:r>
                      <a:endParaRPr lang="es-MX" dirty="0"/>
                    </a:p>
                  </a:txBody>
                  <a:tcPr marL="81870" marR="81870"/>
                </a:tc>
              </a:tr>
              <a:tr h="370840">
                <a:tc>
                  <a:txBody>
                    <a:bodyPr/>
                    <a:lstStyle/>
                    <a:p>
                      <a:r>
                        <a:rPr lang="es-MX" dirty="0" smtClean="0"/>
                        <a:t>3.-Trabajos Escritos</a:t>
                      </a:r>
                      <a:endParaRPr lang="es-MX" dirty="0"/>
                    </a:p>
                  </a:txBody>
                  <a:tcPr marL="81870" marR="81870"/>
                </a:tc>
                <a:tc>
                  <a:txBody>
                    <a:bodyPr/>
                    <a:lstStyle/>
                    <a:p>
                      <a:r>
                        <a:rPr lang="es-MX" dirty="0" smtClean="0"/>
                        <a:t>                </a:t>
                      </a:r>
                      <a:r>
                        <a:rPr lang="es-MX" dirty="0" smtClean="0"/>
                        <a:t>10%</a:t>
                      </a:r>
                      <a:endParaRPr lang="es-MX" dirty="0"/>
                    </a:p>
                  </a:txBody>
                  <a:tcPr marL="81870" marR="81870"/>
                </a:tc>
                <a:tc>
                  <a:txBody>
                    <a:bodyPr/>
                    <a:lstStyle/>
                    <a:p>
                      <a:r>
                        <a:rPr lang="es-MX" dirty="0" smtClean="0"/>
                        <a:t>                        </a:t>
                      </a:r>
                      <a:r>
                        <a:rPr lang="es-MX" baseline="0" dirty="0" smtClean="0"/>
                        <a:t> </a:t>
                      </a:r>
                      <a:r>
                        <a:rPr lang="es-MX" baseline="0" dirty="0" smtClean="0"/>
                        <a:t>25</a:t>
                      </a:r>
                      <a:r>
                        <a:rPr lang="es-MX" dirty="0" smtClean="0"/>
                        <a:t>%</a:t>
                      </a:r>
                      <a:endParaRPr lang="es-MX" dirty="0"/>
                    </a:p>
                  </a:txBody>
                  <a:tcPr marL="81870" marR="81870"/>
                </a:tc>
              </a:tr>
              <a:tr h="370840">
                <a:tc>
                  <a:txBody>
                    <a:bodyPr/>
                    <a:lstStyle/>
                    <a:p>
                      <a:r>
                        <a:rPr lang="es-MX" dirty="0" smtClean="0"/>
                        <a:t>4.-Participación</a:t>
                      </a:r>
                      <a:endParaRPr lang="es-MX" dirty="0"/>
                    </a:p>
                  </a:txBody>
                  <a:tcPr marL="81870" marR="81870"/>
                </a:tc>
                <a:tc>
                  <a:txBody>
                    <a:bodyPr/>
                    <a:lstStyle/>
                    <a:p>
                      <a:r>
                        <a:rPr lang="es-MX" dirty="0" smtClean="0"/>
                        <a:t>                10%</a:t>
                      </a:r>
                      <a:endParaRPr lang="es-MX" dirty="0"/>
                    </a:p>
                  </a:txBody>
                  <a:tcPr marL="81870" marR="81870"/>
                </a:tc>
                <a:tc>
                  <a:txBody>
                    <a:bodyPr/>
                    <a:lstStyle/>
                    <a:p>
                      <a:r>
                        <a:rPr lang="es-MX" dirty="0" smtClean="0"/>
                        <a:t>                         15%</a:t>
                      </a:r>
                      <a:endParaRPr lang="es-MX" dirty="0"/>
                    </a:p>
                  </a:txBody>
                  <a:tcPr marL="81870" marR="81870"/>
                </a:tc>
              </a:tr>
              <a:tr h="370840">
                <a:tc>
                  <a:txBody>
                    <a:bodyPr/>
                    <a:lstStyle/>
                    <a:p>
                      <a:r>
                        <a:rPr lang="es-MX" dirty="0" smtClean="0"/>
                        <a:t>5.- Portafolio</a:t>
                      </a:r>
                      <a:endParaRPr lang="es-MX" dirty="0"/>
                    </a:p>
                  </a:txBody>
                  <a:tcPr marL="81870" marR="81870"/>
                </a:tc>
                <a:tc>
                  <a:txBody>
                    <a:bodyPr/>
                    <a:lstStyle/>
                    <a:p>
                      <a:r>
                        <a:rPr lang="es-MX" dirty="0" smtClean="0"/>
                        <a:t>                </a:t>
                      </a:r>
                      <a:r>
                        <a:rPr lang="es-MX" dirty="0" smtClean="0"/>
                        <a:t>20%</a:t>
                      </a:r>
                      <a:endParaRPr lang="es-MX" dirty="0"/>
                    </a:p>
                  </a:txBody>
                  <a:tcPr marL="81870" marR="81870"/>
                </a:tc>
                <a:tc>
                  <a:txBody>
                    <a:bodyPr/>
                    <a:lstStyle/>
                    <a:p>
                      <a:r>
                        <a:rPr lang="es-MX" dirty="0" smtClean="0"/>
                        <a:t>                         </a:t>
                      </a:r>
                      <a:r>
                        <a:rPr lang="es-MX" dirty="0" smtClean="0"/>
                        <a:t>20%</a:t>
                      </a:r>
                      <a:endParaRPr lang="es-MX" dirty="0"/>
                    </a:p>
                  </a:txBody>
                  <a:tcPr marL="81870" marR="81870"/>
                </a:tc>
              </a:tr>
              <a:tr h="370840">
                <a:tc>
                  <a:txBody>
                    <a:bodyPr/>
                    <a:lstStyle/>
                    <a:p>
                      <a:r>
                        <a:rPr lang="es-MX" baseline="0" dirty="0" smtClean="0"/>
                        <a:t>TOTAL DE LA EVALUACIÓN</a:t>
                      </a:r>
                      <a:endParaRPr lang="es-MX" dirty="0"/>
                    </a:p>
                  </a:txBody>
                  <a:tcPr marL="81870" marR="81870"/>
                </a:tc>
                <a:tc>
                  <a:txBody>
                    <a:bodyPr/>
                    <a:lstStyle/>
                    <a:p>
                      <a:r>
                        <a:rPr lang="es-MX" dirty="0" smtClean="0"/>
                        <a:t>               100%</a:t>
                      </a:r>
                      <a:endParaRPr lang="es-MX" dirty="0"/>
                    </a:p>
                  </a:txBody>
                  <a:tcPr marL="81870" marR="81870"/>
                </a:tc>
                <a:tc>
                  <a:txBody>
                    <a:bodyPr/>
                    <a:lstStyle/>
                    <a:p>
                      <a:r>
                        <a:rPr lang="es-MX" dirty="0" smtClean="0"/>
                        <a:t>                       </a:t>
                      </a:r>
                      <a:r>
                        <a:rPr lang="es-MX" baseline="0" dirty="0" smtClean="0"/>
                        <a:t> 100%</a:t>
                      </a:r>
                      <a:endParaRPr lang="es-MX" dirty="0"/>
                    </a:p>
                  </a:txBody>
                  <a:tcPr marL="81870" marR="81870"/>
                </a:tc>
              </a:tr>
            </a:tbl>
          </a:graphicData>
        </a:graphic>
      </p:graphicFrame>
    </p:spTree>
    <p:extLst>
      <p:ext uri="{BB962C8B-B14F-4D97-AF65-F5344CB8AC3E}">
        <p14:creationId xmlns:p14="http://schemas.microsoft.com/office/powerpoint/2010/main" val="90266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dirty="0" smtClean="0">
                <a:solidFill>
                  <a:schemeClr val="tx1"/>
                </a:solidFill>
              </a:rPr>
              <a:t>REGLAMENTO Y ACUERDOS INTERNOS</a:t>
            </a:r>
            <a:r>
              <a:rPr lang="es-MX" dirty="0" smtClean="0"/>
              <a:t>.</a:t>
            </a:r>
            <a:endParaRPr lang="es-MX" dirty="0"/>
          </a:p>
        </p:txBody>
      </p:sp>
      <p:sp>
        <p:nvSpPr>
          <p:cNvPr id="3" name="Marcador de contenido 2"/>
          <p:cNvSpPr>
            <a:spLocks noGrp="1"/>
          </p:cNvSpPr>
          <p:nvPr>
            <p:ph idx="1"/>
          </p:nvPr>
        </p:nvSpPr>
        <p:spPr/>
        <p:txBody>
          <a:bodyPr>
            <a:normAutofit fontScale="92500" lnSpcReduction="20000"/>
          </a:bodyPr>
          <a:lstStyle/>
          <a:p>
            <a:pPr algn="just">
              <a:defRPr/>
            </a:pPr>
            <a:r>
              <a:rPr lang="es-ES" dirty="0"/>
              <a:t>Llegar puntualmente, la puerta se cerrará y no se dejará entrar al salón después del timbre.</a:t>
            </a:r>
          </a:p>
          <a:p>
            <a:pPr algn="just">
              <a:defRPr/>
            </a:pPr>
            <a:r>
              <a:rPr lang="es-ES" dirty="0"/>
              <a:t>Traer  en cada clase de la asignatura los materiales  solicitados (cuaderno de la asignatura, lecturas, programación etc.), de lo contrario se solicitará que abandone el salón y se aplicarán las faltas correspondientes. </a:t>
            </a:r>
          </a:p>
          <a:p>
            <a:pPr algn="just">
              <a:defRPr/>
            </a:pPr>
            <a:r>
              <a:rPr lang="es-ES" dirty="0"/>
              <a:t>Evitar salir del salón durante las horas clase.</a:t>
            </a:r>
          </a:p>
          <a:p>
            <a:pPr algn="just">
              <a:defRPr/>
            </a:pPr>
            <a:r>
              <a:rPr lang="es-ES" dirty="0"/>
              <a:t>No usar  celular y pc (la pc solo cuando sea solicitada)</a:t>
            </a:r>
          </a:p>
          <a:p>
            <a:pPr algn="just">
              <a:defRPr/>
            </a:pPr>
            <a:r>
              <a:rPr lang="es-ES" dirty="0"/>
              <a:t>Entregar en tiempo y forma trabajos y tareas, no se aceptan trabajos fuera de tiempo, sólo si están justificadas las faltas. </a:t>
            </a:r>
          </a:p>
          <a:p>
            <a:pPr algn="just">
              <a:defRPr/>
            </a:pPr>
            <a:r>
              <a:rPr lang="en-US" dirty="0"/>
              <a:t>El uso de celulares queda cancelado, se recuerda que </a:t>
            </a:r>
            <a:r>
              <a:rPr lang="en-US" dirty="0" err="1"/>
              <a:t>si</a:t>
            </a:r>
            <a:r>
              <a:rPr lang="en-US" dirty="0"/>
              <a:t> se retira el teléfono será entregado al departamento de prefectura para la sanción </a:t>
            </a:r>
            <a:r>
              <a:rPr lang="en-US" dirty="0" smtClean="0"/>
              <a:t>correspondiente</a:t>
            </a:r>
            <a:endParaRPr lang="en-US" dirty="0"/>
          </a:p>
          <a:p>
            <a:pPr algn="just">
              <a:defRPr/>
            </a:pPr>
            <a:r>
              <a:rPr lang="en-US" dirty="0" smtClean="0"/>
              <a:t>La </a:t>
            </a:r>
            <a:r>
              <a:rPr lang="en-US" dirty="0"/>
              <a:t>evaluación final de cada bimestre quedará sujeta a la buena actitud, disposición y respeto en el aula hacia el docente y compañeros, de ser lo contrario automáticamente pasará a una evaluación </a:t>
            </a:r>
            <a:r>
              <a:rPr lang="en-US" dirty="0" smtClean="0"/>
              <a:t>reprobatoria.</a:t>
            </a:r>
          </a:p>
        </p:txBody>
      </p:sp>
    </p:spTree>
    <p:extLst>
      <p:ext uri="{BB962C8B-B14F-4D97-AF65-F5344CB8AC3E}">
        <p14:creationId xmlns:p14="http://schemas.microsoft.com/office/powerpoint/2010/main" val="396410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64886" y="839789"/>
            <a:ext cx="8596668" cy="1320800"/>
          </a:xfrm>
        </p:spPr>
        <p:txBody>
          <a:bodyPr/>
          <a:lstStyle/>
          <a:p>
            <a:r>
              <a:rPr lang="es-MX" dirty="0" smtClean="0">
                <a:solidFill>
                  <a:schemeClr val="tx1"/>
                </a:solidFill>
              </a:rPr>
              <a:t>PROPÓSITOS DEL CURSO</a:t>
            </a:r>
            <a:endParaRPr lang="es-MX" dirty="0">
              <a:solidFill>
                <a:schemeClr val="tx1"/>
              </a:solidFill>
            </a:endParaRPr>
          </a:p>
        </p:txBody>
      </p:sp>
      <p:sp>
        <p:nvSpPr>
          <p:cNvPr id="3" name="Marcador de contenido 2"/>
          <p:cNvSpPr>
            <a:spLocks noGrp="1"/>
          </p:cNvSpPr>
          <p:nvPr>
            <p:ph idx="1"/>
          </p:nvPr>
        </p:nvSpPr>
        <p:spPr/>
        <p:txBody>
          <a:bodyPr>
            <a:normAutofit lnSpcReduction="10000"/>
          </a:bodyPr>
          <a:lstStyle/>
          <a:p>
            <a:r>
              <a:rPr lang="es-MX" dirty="0"/>
              <a:t>El curso </a:t>
            </a:r>
            <a:r>
              <a:rPr lang="es-MX" i="1" dirty="0"/>
              <a:t>Educación ambiental para la sustentabilidad </a:t>
            </a:r>
            <a:r>
              <a:rPr lang="es-MX" dirty="0"/>
              <a:t>está orientado por una parte, al desarrollo de competencias genéricas y profesionales del futuro docente para que sea capaz de identificar e intervenir, desde la perspectiva educativa, en la problemática ambiental a partir de la relación sociedad-naturaleza. Con ello se busca aplicar enfoques, conceptos básicos y principios de la educación ambiental, que le permitan valorar la importancia de los recursos naturales a partir de la diversidad biótica y cultural de la entidad y/o la comunidad inmediata para realizar intervenciones educativas pertinentes. Por otra parte, pretende transformar la visión ambiental como un problema a resolver, para entenderlo como un proyecto social que parte de la comunidad inmediata. Como señalan </a:t>
            </a:r>
            <a:r>
              <a:rPr lang="es-MX" dirty="0" err="1"/>
              <a:t>Dieleman</a:t>
            </a:r>
            <a:r>
              <a:rPr lang="es-MX" dirty="0"/>
              <a:t> y Juárez–Nájera (2008:135) “mejorar el ambiente es mejorarse a sí mismo, y mejorarse a sí mismo es mejorar el ambiente”. De la misma forma, no es ver a la educación como un proceso de traslado de conocimiento, sino como un proceso de participación y diálogo de saberes</a:t>
            </a:r>
          </a:p>
        </p:txBody>
      </p:sp>
    </p:spTree>
    <p:extLst>
      <p:ext uri="{BB962C8B-B14F-4D97-AF65-F5344CB8AC3E}">
        <p14:creationId xmlns:p14="http://schemas.microsoft.com/office/powerpoint/2010/main" val="297728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solidFill>
                  <a:schemeClr val="tx1"/>
                </a:solidFill>
              </a:rPr>
              <a:t>COMPETENCIAS PROFESIONALES</a:t>
            </a:r>
            <a:endParaRPr lang="es-MX" dirty="0">
              <a:solidFill>
                <a:schemeClr val="tx1"/>
              </a:solidFill>
            </a:endParaRPr>
          </a:p>
        </p:txBody>
      </p:sp>
      <p:sp>
        <p:nvSpPr>
          <p:cNvPr id="3" name="Marcador de contenido 2"/>
          <p:cNvSpPr>
            <a:spLocks noGrp="1"/>
          </p:cNvSpPr>
          <p:nvPr>
            <p:ph idx="1"/>
          </p:nvPr>
        </p:nvSpPr>
        <p:spPr/>
        <p:txBody>
          <a:bodyPr>
            <a:normAutofit fontScale="92500" lnSpcReduction="20000"/>
          </a:bodyPr>
          <a:lstStyle/>
          <a:p>
            <a:pPr marL="0" indent="0">
              <a:buNone/>
            </a:pPr>
            <a:r>
              <a:rPr lang="es-ES_tradnl" dirty="0"/>
              <a:t> </a:t>
            </a:r>
            <a:endParaRPr lang="es-MX" dirty="0"/>
          </a:p>
          <a:p>
            <a:r>
              <a:rPr lang="es-ES_tradnl" dirty="0"/>
              <a:t>Diseña planeaciones didácticas aplicando sus conocimientos pedagógicos y disciplinares para responder a las necesidades del contexto en el marco de los planes y programas de educación básica.</a:t>
            </a:r>
            <a:endParaRPr lang="es-MX" dirty="0"/>
          </a:p>
          <a:p>
            <a:endParaRPr lang="es-MX" dirty="0"/>
          </a:p>
          <a:p>
            <a:r>
              <a:rPr lang="es-ES_tradnl" dirty="0"/>
              <a:t>Genera ambientes formativos para propiciar la autonomía y promover el desarrollo de conocimientos, habilidades, actitudes y valores en los alumnos.</a:t>
            </a:r>
            <a:endParaRPr lang="es-MX" dirty="0"/>
          </a:p>
          <a:p>
            <a:endParaRPr lang="es-MX" dirty="0"/>
          </a:p>
          <a:p>
            <a:r>
              <a:rPr lang="es-ES_tradnl" dirty="0"/>
              <a:t>Usa las Tecnologías de Información y Comunicación (TIC) como herramientas de enseñanza y aprendizaje.</a:t>
            </a:r>
            <a:endParaRPr lang="es-MX" dirty="0"/>
          </a:p>
          <a:p>
            <a:endParaRPr lang="es-MX" dirty="0"/>
          </a:p>
          <a:p>
            <a:r>
              <a:rPr lang="es-ES_tradnl" dirty="0"/>
              <a:t>Utiliza recursos de la investigación educativa para enriquecer la práctica docente, expresando su interés por la ciencia y la propia investigación.</a:t>
            </a:r>
            <a:endParaRPr lang="es-MX" dirty="0"/>
          </a:p>
        </p:txBody>
      </p:sp>
    </p:spTree>
    <p:extLst>
      <p:ext uri="{BB962C8B-B14F-4D97-AF65-F5344CB8AC3E}">
        <p14:creationId xmlns:p14="http://schemas.microsoft.com/office/powerpoint/2010/main" val="199505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solidFill>
                  <a:schemeClr val="tx1"/>
                </a:solidFill>
              </a:rPr>
              <a:t>COMPETENCIAS DEL CURSO</a:t>
            </a:r>
            <a:endParaRPr lang="es-MX" dirty="0">
              <a:solidFill>
                <a:schemeClr val="tx1"/>
              </a:solidFill>
            </a:endParaRPr>
          </a:p>
        </p:txBody>
      </p:sp>
      <p:sp>
        <p:nvSpPr>
          <p:cNvPr id="3" name="Marcador de contenido 2"/>
          <p:cNvSpPr>
            <a:spLocks noGrp="1"/>
          </p:cNvSpPr>
          <p:nvPr>
            <p:ph idx="1"/>
          </p:nvPr>
        </p:nvSpPr>
        <p:spPr/>
        <p:txBody>
          <a:bodyPr>
            <a:noAutofit/>
          </a:bodyPr>
          <a:lstStyle/>
          <a:p>
            <a:r>
              <a:rPr lang="es-MX" sz="1400" dirty="0"/>
              <a:t>Explora la situación ambiental local, nacional y global desde una perspectiva holística, para ubicar la responsabilidad que corresponde a la escuela y al docente en su atención</a:t>
            </a:r>
            <a:r>
              <a:rPr lang="es-MX" sz="1400" dirty="0" smtClean="0"/>
              <a:t>.</a:t>
            </a:r>
            <a:endParaRPr lang="es-MX" sz="1400" dirty="0"/>
          </a:p>
          <a:p>
            <a:r>
              <a:rPr lang="es-MX" sz="1400" dirty="0"/>
              <a:t>Desarrolla prácticas escolares sustentables para contribuir a la preservación de los recursos naturales y la prevención de los problemas ambientales</a:t>
            </a:r>
            <a:r>
              <a:rPr lang="es-MX" sz="1400" dirty="0" smtClean="0"/>
              <a:t>.</a:t>
            </a:r>
            <a:endParaRPr lang="es-MX" sz="1400" dirty="0"/>
          </a:p>
          <a:p>
            <a:r>
              <a:rPr lang="es-MX" sz="1400" dirty="0"/>
              <a:t>Identifica la estructura, principios y tendencias de la educación ambiental para la sustentabilidad para fundamentar y potenciar su aplicación en la vida cotidiana, así como para situar sus propuestas educativas</a:t>
            </a:r>
            <a:r>
              <a:rPr lang="es-MX" sz="1400" dirty="0" smtClean="0"/>
              <a:t>.</a:t>
            </a:r>
            <a:endParaRPr lang="es-MX" sz="1400" dirty="0"/>
          </a:p>
          <a:p>
            <a:r>
              <a:rPr lang="es-MX" sz="1400" dirty="0"/>
              <a:t>Elabora y difunde material a favor del medio ambiente utilizando diversos recursos de comunicación pertinentes a la naturaleza de los mensajes y a los destinatarios</a:t>
            </a:r>
            <a:r>
              <a:rPr lang="es-MX" sz="1400" dirty="0" smtClean="0"/>
              <a:t>.</a:t>
            </a:r>
            <a:endParaRPr lang="es-MX" sz="1400" dirty="0"/>
          </a:p>
          <a:p>
            <a:r>
              <a:rPr lang="es-MX" sz="1400" dirty="0"/>
              <a:t>Diseña situaciones didácticas que propician el mejoramiento y desarrollo personal, socio-cultural y ambiental, generando en sus alumnos una actitud de respeto a la diversidad biológica y cultural</a:t>
            </a:r>
          </a:p>
        </p:txBody>
      </p:sp>
    </p:spTree>
    <p:extLst>
      <p:ext uri="{BB962C8B-B14F-4D97-AF65-F5344CB8AC3E}">
        <p14:creationId xmlns:p14="http://schemas.microsoft.com/office/powerpoint/2010/main" val="285850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b="1" dirty="0">
                <a:solidFill>
                  <a:schemeClr val="tx1"/>
                </a:solidFill>
              </a:rPr>
              <a:t>Unidad de aprendizaje I. </a:t>
            </a:r>
            <a:br>
              <a:rPr lang="es-MX" b="1" dirty="0">
                <a:solidFill>
                  <a:schemeClr val="tx1"/>
                </a:solidFill>
              </a:rPr>
            </a:br>
            <a:r>
              <a:rPr lang="es-MX" b="1" dirty="0">
                <a:solidFill>
                  <a:schemeClr val="tx1"/>
                </a:solidFill>
              </a:rPr>
              <a:t>Situación ambiental: problemas y oportunidades</a:t>
            </a:r>
            <a:endParaRPr lang="es-MX" dirty="0">
              <a:solidFill>
                <a:schemeClr val="tx1"/>
              </a:solidFill>
            </a:endParaRPr>
          </a:p>
        </p:txBody>
      </p:sp>
      <p:sp>
        <p:nvSpPr>
          <p:cNvPr id="3" name="Marcador de contenido 2"/>
          <p:cNvSpPr>
            <a:spLocks noGrp="1"/>
          </p:cNvSpPr>
          <p:nvPr>
            <p:ph idx="1"/>
          </p:nvPr>
        </p:nvSpPr>
        <p:spPr/>
        <p:txBody>
          <a:bodyPr>
            <a:normAutofit/>
          </a:bodyPr>
          <a:lstStyle/>
          <a:p>
            <a:endParaRPr lang="es-MX" dirty="0"/>
          </a:p>
          <a:p>
            <a:pPr marL="0" indent="0" algn="just">
              <a:buNone/>
            </a:pPr>
            <a:r>
              <a:rPr lang="es-MX" dirty="0"/>
              <a:t>1. Relación hombre/naturaleza.</a:t>
            </a:r>
          </a:p>
          <a:p>
            <a:pPr marL="0" indent="0" algn="just">
              <a:buNone/>
            </a:pPr>
            <a:r>
              <a:rPr lang="es-MX" dirty="0"/>
              <a:t>2. Biodiversidad, </a:t>
            </a:r>
            <a:r>
              <a:rPr lang="es-MX" dirty="0" err="1"/>
              <a:t>Ecorregiones</a:t>
            </a:r>
            <a:r>
              <a:rPr lang="es-MX" dirty="0"/>
              <a:t>, Áreas Naturales Protegidas y Servicios Ambientales.</a:t>
            </a:r>
          </a:p>
          <a:p>
            <a:pPr marL="0" indent="0" algn="just">
              <a:buNone/>
            </a:pPr>
            <a:r>
              <a:rPr lang="es-MX" dirty="0"/>
              <a:t>3. Problemática ambiental: interrelación de los problemas sociales y naturales.</a:t>
            </a:r>
          </a:p>
          <a:p>
            <a:pPr marL="0" indent="0" algn="just">
              <a:buNone/>
            </a:pPr>
            <a:r>
              <a:rPr lang="es-MX" dirty="0"/>
              <a:t>4. La huella ecológica: pautas para su disminución.</a:t>
            </a:r>
          </a:p>
          <a:p>
            <a:endParaRPr lang="es-MX" dirty="0"/>
          </a:p>
        </p:txBody>
      </p:sp>
    </p:spTree>
    <p:extLst>
      <p:ext uri="{BB962C8B-B14F-4D97-AF65-F5344CB8AC3E}">
        <p14:creationId xmlns:p14="http://schemas.microsoft.com/office/powerpoint/2010/main" val="121930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b="1" dirty="0">
                <a:solidFill>
                  <a:schemeClr val="tx1"/>
                </a:solidFill>
              </a:rPr>
              <a:t>Unidad de aprendizaje II. </a:t>
            </a:r>
            <a:br>
              <a:rPr lang="es-MX" b="1" dirty="0">
                <a:solidFill>
                  <a:schemeClr val="tx1"/>
                </a:solidFill>
              </a:rPr>
            </a:br>
            <a:r>
              <a:rPr lang="es-MX" b="1" dirty="0">
                <a:solidFill>
                  <a:schemeClr val="tx1"/>
                </a:solidFill>
              </a:rPr>
              <a:t>Educación ambiental en el currículo escolar</a:t>
            </a:r>
            <a:endParaRPr lang="es-MX" dirty="0">
              <a:solidFill>
                <a:schemeClr val="tx1"/>
              </a:solidFill>
            </a:endParaRPr>
          </a:p>
        </p:txBody>
      </p:sp>
      <p:sp>
        <p:nvSpPr>
          <p:cNvPr id="3" name="Marcador de contenido 2"/>
          <p:cNvSpPr>
            <a:spLocks noGrp="1"/>
          </p:cNvSpPr>
          <p:nvPr>
            <p:ph idx="1"/>
          </p:nvPr>
        </p:nvSpPr>
        <p:spPr/>
        <p:txBody>
          <a:bodyPr/>
          <a:lstStyle/>
          <a:p>
            <a:pPr marL="0" indent="0" algn="just">
              <a:buNone/>
            </a:pPr>
            <a:r>
              <a:rPr lang="es-MX" dirty="0"/>
              <a:t>1. Evolución y desarrollo de la educación ambiental. Problemas, logros     y retos.</a:t>
            </a:r>
          </a:p>
          <a:p>
            <a:pPr marL="0" indent="0" algn="just">
              <a:buNone/>
            </a:pPr>
            <a:r>
              <a:rPr lang="es-MX" dirty="0"/>
              <a:t>2. Legislación de la educación ambiental en México. Consideraciones generales.</a:t>
            </a:r>
          </a:p>
          <a:p>
            <a:pPr marL="0" indent="0" algn="just">
              <a:buNone/>
            </a:pPr>
            <a:r>
              <a:rPr lang="es-MX" dirty="0"/>
              <a:t>3. La educación ambiental ante los nuevos retos de profesionalización docente.</a:t>
            </a:r>
          </a:p>
          <a:p>
            <a:pPr marL="0" indent="0" algn="just">
              <a:buNone/>
            </a:pPr>
            <a:r>
              <a:rPr lang="es-MX" dirty="0"/>
              <a:t>4. La educación ambiental: transversalidad y prácticas escolares.</a:t>
            </a:r>
          </a:p>
          <a:p>
            <a:endParaRPr lang="es-MX" dirty="0"/>
          </a:p>
        </p:txBody>
      </p:sp>
    </p:spTree>
    <p:extLst>
      <p:ext uri="{BB962C8B-B14F-4D97-AF65-F5344CB8AC3E}">
        <p14:creationId xmlns:p14="http://schemas.microsoft.com/office/powerpoint/2010/main" val="1585829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b="1" dirty="0">
                <a:solidFill>
                  <a:schemeClr val="tx1"/>
                </a:solidFill>
              </a:rPr>
              <a:t>Unidad de aprendizaje III. </a:t>
            </a:r>
            <a:br>
              <a:rPr lang="es-MX" b="1" dirty="0">
                <a:solidFill>
                  <a:schemeClr val="tx1"/>
                </a:solidFill>
              </a:rPr>
            </a:br>
            <a:r>
              <a:rPr lang="es-MX" b="1" dirty="0">
                <a:solidFill>
                  <a:schemeClr val="tx1"/>
                </a:solidFill>
              </a:rPr>
              <a:t>Estrategias de enseñanza y aprendizaje en la educación ambiental</a:t>
            </a:r>
            <a:endParaRPr lang="es-MX" dirty="0">
              <a:solidFill>
                <a:schemeClr val="tx1"/>
              </a:solidFill>
            </a:endParaRPr>
          </a:p>
        </p:txBody>
      </p:sp>
      <p:sp>
        <p:nvSpPr>
          <p:cNvPr id="3" name="Marcador de contenido 2"/>
          <p:cNvSpPr>
            <a:spLocks noGrp="1"/>
          </p:cNvSpPr>
          <p:nvPr>
            <p:ph idx="1"/>
          </p:nvPr>
        </p:nvSpPr>
        <p:spPr/>
        <p:txBody>
          <a:bodyPr/>
          <a:lstStyle/>
          <a:p>
            <a:pPr marL="0" indent="0">
              <a:buNone/>
            </a:pPr>
            <a:r>
              <a:rPr lang="es-MX" dirty="0"/>
              <a:t>1. Orientaciones metodológicas en la educación ambiental.</a:t>
            </a:r>
          </a:p>
          <a:p>
            <a:pPr marL="0" indent="0">
              <a:buNone/>
            </a:pPr>
            <a:r>
              <a:rPr lang="es-MX" dirty="0"/>
              <a:t>2. Diseño de situaciones didácticas y desarrollo de proyectos escolares ambientales.</a:t>
            </a:r>
          </a:p>
          <a:p>
            <a:endParaRPr lang="es-MX" dirty="0"/>
          </a:p>
        </p:txBody>
      </p:sp>
    </p:spTree>
    <p:extLst>
      <p:ext uri="{BB962C8B-B14F-4D97-AF65-F5344CB8AC3E}">
        <p14:creationId xmlns:p14="http://schemas.microsoft.com/office/powerpoint/2010/main" val="697683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MX" sz="2400" dirty="0" smtClean="0">
                <a:solidFill>
                  <a:schemeClr val="tx1"/>
                </a:solidFill>
              </a:rPr>
              <a:t>                       CURSOS QUE ANTECEDEN</a:t>
            </a:r>
            <a:r>
              <a:rPr lang="es-MX" sz="2000" dirty="0" smtClean="0">
                <a:solidFill>
                  <a:schemeClr val="tx1"/>
                </a:solidFill>
              </a:rPr>
              <a:t/>
            </a:r>
            <a:br>
              <a:rPr lang="es-MX" sz="2000" dirty="0" smtClean="0">
                <a:solidFill>
                  <a:schemeClr val="tx1"/>
                </a:solidFill>
              </a:rPr>
            </a:br>
            <a:r>
              <a:rPr lang="es-ES_tradnl" sz="2000" dirty="0" smtClean="0">
                <a:solidFill>
                  <a:schemeClr val="tx1"/>
                </a:solidFill>
              </a:rPr>
              <a:t>INICIACIÓN </a:t>
            </a:r>
            <a:r>
              <a:rPr lang="es-ES_tradnl" sz="2000" dirty="0">
                <a:solidFill>
                  <a:schemeClr val="tx1"/>
                </a:solidFill>
              </a:rPr>
              <a:t>AL TRABAJO DOCENTE</a:t>
            </a:r>
            <a:r>
              <a:rPr lang="es-ES_tradnl" sz="2000" dirty="0" smtClean="0">
                <a:solidFill>
                  <a:schemeClr val="tx1"/>
                </a:solidFill>
              </a:rPr>
              <a:t>.</a:t>
            </a:r>
            <a:r>
              <a:rPr lang="es-MX" sz="2000" dirty="0">
                <a:solidFill>
                  <a:schemeClr val="tx1"/>
                </a:solidFill>
              </a:rPr>
              <a:t/>
            </a:r>
            <a:br>
              <a:rPr lang="es-MX" sz="2000" dirty="0">
                <a:solidFill>
                  <a:schemeClr val="tx1"/>
                </a:solidFill>
              </a:rPr>
            </a:br>
            <a:r>
              <a:rPr lang="es-ES_tradnl" sz="2000" dirty="0" smtClean="0">
                <a:solidFill>
                  <a:schemeClr val="tx1"/>
                </a:solidFill>
              </a:rPr>
              <a:t> </a:t>
            </a:r>
            <a:r>
              <a:rPr lang="es-ES_tradnl" sz="2000" dirty="0">
                <a:solidFill>
                  <a:schemeClr val="tx1"/>
                </a:solidFill>
              </a:rPr>
              <a:t>ACERCAMIENTO A LAS CIENCIAS NATURALES EN EL PREESCOLAR</a:t>
            </a:r>
            <a:endParaRPr lang="es-MX" sz="2000" dirty="0">
              <a:solidFill>
                <a:schemeClr val="tx1"/>
              </a:solidFill>
            </a:endParaRPr>
          </a:p>
        </p:txBody>
      </p:sp>
      <p:sp>
        <p:nvSpPr>
          <p:cNvPr id="3" name="Marcador de contenido 2"/>
          <p:cNvSpPr>
            <a:spLocks noGrp="1"/>
          </p:cNvSpPr>
          <p:nvPr>
            <p:ph idx="1"/>
          </p:nvPr>
        </p:nvSpPr>
        <p:spPr/>
        <p:txBody>
          <a:bodyPr/>
          <a:lstStyle/>
          <a:p>
            <a:pPr marL="0" indent="0" algn="ctr">
              <a:buNone/>
            </a:pPr>
            <a:r>
              <a:rPr lang="es-MX" b="1" dirty="0" smtClean="0">
                <a:solidFill>
                  <a:schemeClr val="tx1"/>
                </a:solidFill>
              </a:rPr>
              <a:t>CURSOS SUBSECUENTES</a:t>
            </a:r>
          </a:p>
          <a:p>
            <a:pPr marL="0" indent="0">
              <a:buNone/>
            </a:pPr>
            <a:r>
              <a:rPr lang="es-ES_tradnl" dirty="0"/>
              <a:t>ESTRATEGIAS DE TRABAJO </a:t>
            </a:r>
            <a:r>
              <a:rPr lang="es-ES_tradnl" dirty="0" smtClean="0"/>
              <a:t>DOCENTE</a:t>
            </a:r>
          </a:p>
          <a:p>
            <a:pPr marL="0" indent="0">
              <a:buNone/>
            </a:pPr>
            <a:r>
              <a:rPr lang="es-ES_tradnl" dirty="0" smtClean="0"/>
              <a:t> </a:t>
            </a:r>
            <a:r>
              <a:rPr lang="es-ES_tradnl" dirty="0"/>
              <a:t>TRABAJO </a:t>
            </a:r>
            <a:r>
              <a:rPr lang="es-ES_tradnl" dirty="0" smtClean="0"/>
              <a:t>DOCENTE  E INNOVACIÓN</a:t>
            </a:r>
            <a:endParaRPr lang="es-ES_tradnl" dirty="0"/>
          </a:p>
          <a:p>
            <a:pPr marL="0" indent="0">
              <a:buNone/>
            </a:pPr>
            <a:r>
              <a:rPr lang="es-ES_tradnl" dirty="0" smtClean="0"/>
              <a:t> </a:t>
            </a:r>
            <a:r>
              <a:rPr lang="es-ES_tradnl" dirty="0"/>
              <a:t>PROYECTOS DE INTERVENCIÓN SOCIOEDUCATIVA </a:t>
            </a:r>
            <a:endParaRPr lang="es-MX" dirty="0"/>
          </a:p>
        </p:txBody>
      </p:sp>
    </p:spTree>
    <p:extLst>
      <p:ext uri="{BB962C8B-B14F-4D97-AF65-F5344CB8AC3E}">
        <p14:creationId xmlns:p14="http://schemas.microsoft.com/office/powerpoint/2010/main" val="2062722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dirty="0" smtClean="0">
                <a:solidFill>
                  <a:schemeClr val="tx1"/>
                </a:solidFill>
              </a:rPr>
              <a:t>RELACIÓN DE LA MATERIA CON CURSOS DEL MISMO SEMESTRE</a:t>
            </a:r>
            <a:endParaRPr lang="es-MX" dirty="0">
              <a:solidFill>
                <a:schemeClr val="tx1"/>
              </a:solidFill>
            </a:endParaRPr>
          </a:p>
        </p:txBody>
      </p:sp>
      <p:sp>
        <p:nvSpPr>
          <p:cNvPr id="3" name="Marcador de contenido 2"/>
          <p:cNvSpPr>
            <a:spLocks noGrp="1"/>
          </p:cNvSpPr>
          <p:nvPr>
            <p:ph idx="1"/>
          </p:nvPr>
        </p:nvSpPr>
        <p:spPr/>
        <p:txBody>
          <a:bodyPr/>
          <a:lstStyle/>
          <a:p>
            <a:r>
              <a:rPr lang="es-MX" dirty="0"/>
              <a:t>ESTRATEGIAS DE TRABAJO </a:t>
            </a:r>
            <a:r>
              <a:rPr lang="es-MX" dirty="0" smtClean="0"/>
              <a:t>DOCENTE</a:t>
            </a:r>
          </a:p>
          <a:p>
            <a:r>
              <a:rPr lang="es-MX" dirty="0" smtClean="0"/>
              <a:t> </a:t>
            </a:r>
            <a:r>
              <a:rPr lang="es-MX" dirty="0"/>
              <a:t>EVALUACIÓN PARA EL </a:t>
            </a:r>
            <a:r>
              <a:rPr lang="es-MX" dirty="0" smtClean="0"/>
              <a:t>APRENDIZAJE</a:t>
            </a:r>
            <a:endParaRPr lang="es-MX" dirty="0"/>
          </a:p>
        </p:txBody>
      </p:sp>
    </p:spTree>
    <p:extLst>
      <p:ext uri="{BB962C8B-B14F-4D97-AF65-F5344CB8AC3E}">
        <p14:creationId xmlns:p14="http://schemas.microsoft.com/office/powerpoint/2010/main" val="83036251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112</TotalTime>
  <Words>1637</Words>
  <Application>Microsoft Office PowerPoint</Application>
  <PresentationFormat>Panorámica</PresentationFormat>
  <Paragraphs>132</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Trebuchet MS</vt:lpstr>
      <vt:lpstr>Wingdings 3</vt:lpstr>
      <vt:lpstr>Faceta</vt:lpstr>
      <vt:lpstr>ESCUELA NORMAL DE EDUCACIÓN PREESCOLAR</vt:lpstr>
      <vt:lpstr>PROPÓSITOS DEL CURSO</vt:lpstr>
      <vt:lpstr>COMPETENCIAS PROFESIONALES</vt:lpstr>
      <vt:lpstr>COMPETENCIAS DEL CURSO</vt:lpstr>
      <vt:lpstr>Unidad de aprendizaje I.  Situación ambiental: problemas y oportunidades</vt:lpstr>
      <vt:lpstr>Unidad de aprendizaje II.  Educación ambiental en el currículo escolar</vt:lpstr>
      <vt:lpstr>Unidad de aprendizaje III.  Estrategias de enseñanza y aprendizaje en la educación ambiental</vt:lpstr>
      <vt:lpstr>                       CURSOS QUE ANTECEDEN INICIACIÓN AL TRABAJO DOCENTE.  ACERCAMIENTO A LAS CIENCIAS NATURALES EN EL PREESCOLAR</vt:lpstr>
      <vt:lpstr>RELACIÓN DE LA MATERIA CON CURSOS DEL MISMO SEMESTRE</vt:lpstr>
      <vt:lpstr>BIBLIOGRAFIA Y MATERIALES DE APOYO</vt:lpstr>
      <vt:lpstr>UNIDAD II</vt:lpstr>
      <vt:lpstr>UNIDAD III</vt:lpstr>
      <vt:lpstr>EVIDENCIAS DE APRENDIZAJE POR UNIDAD</vt:lpstr>
      <vt:lpstr>FECHAS DE EVALUACIÓN Y JORNADAS DE OBSERVACIÓN Y PRACTICA DOCENTE</vt:lpstr>
      <vt:lpstr>CRITERIOS DE EVALUACIÓN</vt:lpstr>
      <vt:lpstr>REGLAMENTO Y ACUERDOS INTERNOS.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ROBERTO</dc:creator>
  <cp:lastModifiedBy>ROBERTO</cp:lastModifiedBy>
  <cp:revision>12</cp:revision>
  <dcterms:created xsi:type="dcterms:W3CDTF">2017-01-30T04:04:25Z</dcterms:created>
  <dcterms:modified xsi:type="dcterms:W3CDTF">2017-04-02T19:04:00Z</dcterms:modified>
</cp:coreProperties>
</file>