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43F14-65F2-4D9D-B968-ED60BADB8462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E9C4-AA76-464A-AB1A-FD626D640B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18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2" descr="Descripción: logo en 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69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683568" y="6021288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ENEP-F-ST-19</a:t>
            </a:r>
            <a:endParaRPr kumimoji="0" lang="es-ES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V01/122012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2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01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20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80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72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84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41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67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1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1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33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A25EE-BD30-4536-8BF5-A3535E04FF35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26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75656" y="3363957"/>
            <a:ext cx="6768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dirty="0" smtClean="0">
              <a:solidFill>
                <a:prstClr val="black"/>
              </a:solidFill>
            </a:endParaRPr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9" y="1273460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824536"/>
          </a:xfrm>
        </p:spPr>
        <p:txBody>
          <a:bodyPr>
            <a:normAutofit fontScale="90000"/>
          </a:bodyPr>
          <a:lstStyle/>
          <a:p>
            <a:r>
              <a:rPr lang="es-MX" sz="2400" dirty="0" smtClean="0">
                <a:solidFill>
                  <a:prstClr val="black"/>
                </a:solidFill>
              </a:rPr>
              <a:t/>
            </a:r>
            <a:br>
              <a:rPr lang="es-MX" sz="2400" dirty="0" smtClean="0">
                <a:solidFill>
                  <a:prstClr val="black"/>
                </a:solidFill>
              </a:rPr>
            </a:br>
            <a:r>
              <a:rPr lang="es-MX" sz="2400" dirty="0">
                <a:solidFill>
                  <a:prstClr val="black"/>
                </a:solidFill>
              </a:rPr>
              <a:t/>
            </a:r>
            <a:br>
              <a:rPr lang="es-MX" sz="2400" dirty="0">
                <a:solidFill>
                  <a:prstClr val="black"/>
                </a:solidFill>
              </a:rPr>
            </a:br>
            <a:r>
              <a:rPr lang="es-MX" sz="2400" dirty="0" smtClean="0">
                <a:solidFill>
                  <a:prstClr val="black"/>
                </a:solidFill>
              </a:rPr>
              <a:t/>
            </a:r>
            <a:br>
              <a:rPr lang="es-MX" sz="2400" dirty="0" smtClean="0">
                <a:solidFill>
                  <a:prstClr val="black"/>
                </a:solidFill>
              </a:rPr>
            </a:br>
            <a:r>
              <a:rPr lang="es-MX" sz="2400" dirty="0" smtClean="0">
                <a:solidFill>
                  <a:prstClr val="black"/>
                </a:solidFill>
              </a:rPr>
              <a:t>Escuela </a:t>
            </a:r>
            <a:r>
              <a:rPr lang="es-MX" sz="2400" dirty="0">
                <a:solidFill>
                  <a:prstClr val="black"/>
                </a:solidFill>
              </a:rPr>
              <a:t>Normal de Educación Preescolar</a:t>
            </a:r>
            <a:br>
              <a:rPr lang="es-MX" sz="2400" dirty="0">
                <a:solidFill>
                  <a:prstClr val="black"/>
                </a:solidFill>
              </a:rPr>
            </a:br>
            <a:r>
              <a:rPr lang="es-ES_tradnl" sz="2400" b="1" dirty="0">
                <a:solidFill>
                  <a:prstClr val="black"/>
                </a:solidFill>
              </a:rPr>
              <a:t>“PROGRAMA INSTITUCIONAL DE TUTORÍA EDUCATIVA PARA LAS ESCUELAS NORMALES DEL ESTADO DE COAHUILA DE ZARAGOZA ”</a:t>
            </a:r>
            <a:br>
              <a:rPr lang="es-ES_tradnl" sz="2400" b="1" dirty="0">
                <a:solidFill>
                  <a:prstClr val="black"/>
                </a:solidFill>
              </a:rPr>
            </a:br>
            <a:r>
              <a:rPr lang="es-ES_tradnl" sz="2400" b="1" dirty="0">
                <a:solidFill>
                  <a:prstClr val="black"/>
                </a:solidFill>
              </a:rPr>
              <a:t>PITEENC</a:t>
            </a:r>
            <a:br>
              <a:rPr lang="es-ES_tradnl" sz="2400" b="1" dirty="0">
                <a:solidFill>
                  <a:prstClr val="black"/>
                </a:solidFill>
              </a:rPr>
            </a:br>
            <a:r>
              <a:rPr lang="es-ES_tradn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SEMESTRE. SEXTO</a:t>
            </a:r>
            <a:br>
              <a:rPr lang="es-ES_tradn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PROFRAS.</a:t>
            </a:r>
            <a:br>
              <a:rPr lang="es-ES_tradn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EDUARDA MALDONADO MARTÍNEZ</a:t>
            </a:r>
            <a:br>
              <a:rPr lang="es-ES_tradn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LAURA CRISTINA REYES RINCÓN </a:t>
            </a:r>
            <a:r>
              <a:rPr lang="es-ES" sz="2400" b="1" dirty="0">
                <a:solidFill>
                  <a:prstClr val="black"/>
                </a:solidFill>
              </a:rPr>
              <a:t/>
            </a:r>
            <a:br>
              <a:rPr lang="es-ES" sz="2400" b="1" dirty="0">
                <a:solidFill>
                  <a:prstClr val="black"/>
                </a:solidFill>
              </a:rPr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543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b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DEL TEMA/LÍNEA DE ACCIÓN: SEGUIMIENTO AL PLAN DE VIDA Y CARRERA.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El estudiante valorará el nivel de logro  de su Plan  de Vida y Carrera, de acuerdo a los pronósticos de tiempo de sus planes de acción en los diferentes ámbitos de su vida e identificará las estrategias desarrolladas y utilizadas para el cumplimiento de los retos y metas que se planteó al inicio de su formación profesional.</a:t>
            </a:r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247455" cy="230425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Actividades de Aprendizaje</a:t>
            </a:r>
          </a:p>
          <a:p>
            <a:pPr algn="just"/>
            <a:endParaRPr lang="es-MX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0" dirty="0" smtClean="0">
                <a:latin typeface="Arial" panose="020B0604020202020204" pitchFamily="34" charset="0"/>
                <a:cs typeface="Arial" panose="020B0604020202020204" pitchFamily="34" charset="0"/>
              </a:rPr>
              <a:t>- El </a:t>
            </a:r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papel de las alternativas del Plan de Vida y Carrera.</a:t>
            </a:r>
          </a:p>
          <a:p>
            <a:pPr algn="just"/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 - Recursos personales necesarios para determinar alternativas.</a:t>
            </a:r>
          </a:p>
          <a:p>
            <a:pPr algn="just"/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 - Alternativas del Plan de Vida y Carrera.</a:t>
            </a:r>
          </a:p>
          <a:p>
            <a:pPr algn="just"/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 - Plan de Vida y Carrera.</a:t>
            </a:r>
          </a:p>
          <a:p>
            <a:endParaRPr lang="es-E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795041"/>
            <a:ext cx="4041775" cy="18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TÍTULO DEL TEMA/LÍNEA DE ACCIÓN: MANEJO DE EMOCIONES</a:t>
            </a:r>
            <a:endParaRPr lang="es-ES" sz="2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2808312"/>
          </a:xfrm>
        </p:spPr>
        <p:txBody>
          <a:bodyPr>
            <a:normAutofit fontScale="85000" lnSpcReduction="20000"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Propósito: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estudiante conocerá sus emociones e identificará emociones en los que lo rodean. Esto le puede ayudar a incrementar la capacidad de empatía con los demás, a desarrollar habilidades sociales y a aumentar la interacción efectiva y asertiva con y entre los demás.</a:t>
            </a:r>
          </a:p>
          <a:p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2304256"/>
          </a:xfrm>
        </p:spPr>
        <p:txBody>
          <a:bodyPr>
            <a:normAutofit fontScale="77500" lnSpcReduction="20000"/>
          </a:bodyPr>
          <a:lstStyle/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Aprendizaje</a:t>
            </a:r>
          </a:p>
          <a:p>
            <a:pPr>
              <a:buFontTx/>
              <a:buChar char="-"/>
            </a:pPr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Reconocimiento de las propias emociones.</a:t>
            </a:r>
          </a:p>
          <a:p>
            <a:pPr>
              <a:buFontTx/>
              <a:buChar char="-"/>
            </a:pPr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 ¿Qué son las emociones?</a:t>
            </a:r>
          </a:p>
          <a:p>
            <a:pPr>
              <a:buFontTx/>
              <a:buChar char="-"/>
            </a:pPr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 ¿Cuáles son?</a:t>
            </a:r>
          </a:p>
          <a:p>
            <a:pPr>
              <a:buFontTx/>
              <a:buChar char="-"/>
            </a:pPr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 ¿Cómo manejarlas?</a:t>
            </a:r>
          </a:p>
          <a:p>
            <a:endParaRPr lang="es-ES" dirty="0"/>
          </a:p>
        </p:txBody>
      </p:sp>
      <p:pic>
        <p:nvPicPr>
          <p:cNvPr id="11" name="10 Marcador de contenido" descr="Resultado de imagen para EMOCIONES"/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38313" y="4437063"/>
            <a:ext cx="14779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Resultado de imagen para EMOCION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37680" y="4149725"/>
            <a:ext cx="3856464" cy="1976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4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TÍTULO DEL TEMA/LÍNEA DE ACCIÓN: IDENTIFICACIÓN DE HISTORIAS DE ÉXITO.</a:t>
            </a:r>
            <a:b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457200" y="1268761"/>
            <a:ext cx="4040188" cy="27363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Que los estudiantes, a este momento de su formación profesional identifiquen historias de éxito de otros estudiantes, en correspondencia a los logros obtenidos en cada una de las líneas de acción cursadas en cada uno de los semestres cursados, para la conformación de analizarlas y valorar las consecuencias positivas de su logro.</a:t>
            </a:r>
          </a:p>
          <a:p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208823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Actividades de Aprendizaje</a:t>
            </a:r>
          </a:p>
          <a:p>
            <a:pPr marL="285750" indent="-285750">
              <a:buFontTx/>
              <a:buChar char="-"/>
            </a:pPr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Identificación de historias de éxito de los estudiantes en cada línea de acción del PITEENC a lo largo de los semestres de la carrera profesional.</a:t>
            </a:r>
          </a:p>
          <a:p>
            <a:pPr marL="285750" indent="-285750">
              <a:buFontTx/>
              <a:buChar char="-"/>
            </a:pPr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Redacción de reseñas personales de historias de éxito.</a:t>
            </a:r>
          </a:p>
          <a:p>
            <a:pPr marL="285750" indent="-285750">
              <a:buFontTx/>
              <a:buChar char="-"/>
            </a:pPr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Difusión de experiencias de éxito a la comunidad normalista.</a:t>
            </a:r>
          </a:p>
          <a:p>
            <a:endParaRPr lang="es-ES" dirty="0"/>
          </a:p>
        </p:txBody>
      </p:sp>
      <p:pic>
        <p:nvPicPr>
          <p:cNvPr id="11" name="Picture 4" descr="Resultado de imagen para EXIT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87624" y="3716338"/>
            <a:ext cx="7171724" cy="2409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4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" y="548680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TÍTULO DEL TEMA/LÍNEA DE ACCIÓN: PRÁCTICA DE ELABORACIÓN DEL PORTAFOLIO DE COMPETENCIA DOCENTE (PCD) ANTEPROYECTO.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74180"/>
            <a:ext cx="4040188" cy="2846907"/>
          </a:xfrm>
        </p:spPr>
        <p:txBody>
          <a:bodyPr>
            <a:normAutofit fontScale="85000" lnSpcReduction="20000"/>
          </a:bodyPr>
          <a:lstStyle/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Los estudiantes desarrollan la práctica de elaboración del Portafolio de Competencia Docente, como un instrumento de evaluación del desempeño docente y competencias profesionales alcanzadas, en correspondencia con su perfil de egreso. </a:t>
            </a:r>
          </a:p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664551"/>
          </a:xfrm>
        </p:spPr>
        <p:txBody>
          <a:bodyPr>
            <a:normAutofit fontScale="62500" lnSpcReduction="20000"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Actividades de Aprendizaje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Revisión de planes y programas.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Análisis de los resultados de la evaluación diagnóstica aplicada a los grupos de práctica.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Diseño de planeaciones didácticas aplicando los conocimientos pedagógicos y disciplinares para responder a las necesidades del contexto en el marco de los planes y programas de educación vigentes, tomando en cuenta las características y necesidades de los alumnos.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Aplicación de las planeaciones diseñadas y grabación de las mismas.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Análisis, reflexión y reconstrucción de las sesiones.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Elección y preparación de los materiales en físico para la integración del portafolio.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Revisión y corrección de la integración de los elementos del portafolio.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11" name="Picture 2" descr="Resultado de imagen para portafolio docen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5536" y="4509120"/>
            <a:ext cx="4032448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4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55" y="468075"/>
            <a:ext cx="744687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7514"/>
            <a:ext cx="8568952" cy="404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9" y="839788"/>
            <a:ext cx="835001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" y="188640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02" y="294202"/>
            <a:ext cx="676085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65309"/>
              </p:ext>
            </p:extLst>
          </p:nvPr>
        </p:nvGraphicFramePr>
        <p:xfrm>
          <a:off x="683568" y="908720"/>
          <a:ext cx="8128000" cy="404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/>
                <a:gridCol w="4064000"/>
              </a:tblGrid>
              <a:tr h="544606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103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6041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Trabajos escritos</a:t>
                      </a:r>
                    </a:p>
                    <a:p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4364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Participaciones</a:t>
                      </a:r>
                    </a:p>
                    <a:p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Portafolio</a:t>
                      </a:r>
                    </a:p>
                    <a:p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s-MX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</a:t>
                      </a:r>
                    </a:p>
                    <a:p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95537" y="54623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evaluación de Tutoría impactará en el curso perteneciente al trayecto formativo de Práctica profesional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14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1542661"/>
            <a:ext cx="74597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¡</a:t>
            </a:r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Gracias por su atención !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5" descr="Resultado de imagen para imagen de carita feliz con movimient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74705"/>
            <a:ext cx="4248473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75656" y="3210069"/>
            <a:ext cx="676875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" altLang="es-ES" sz="800" dirty="0" smtClean="0">
              <a:solidFill>
                <a:prstClr val="black"/>
              </a:solidFill>
            </a:endParaRPr>
          </a:p>
          <a:p>
            <a:endParaRPr lang="es-MX" altLang="es-ES" sz="1200" b="1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altLang="es-ES" dirty="0" smtClean="0">
              <a:solidFill>
                <a:prstClr val="black"/>
              </a:solidFill>
            </a:endParaRPr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9" y="1273460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184576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 smtClean="0"/>
              <a:t>ENFOQUE</a:t>
            </a:r>
            <a:r>
              <a:rPr lang="es-MX" sz="2800" b="1" dirty="0"/>
              <a:t/>
            </a:r>
            <a:br>
              <a:rPr lang="es-MX" sz="2800" b="1" dirty="0"/>
            </a:b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 smtClean="0"/>
              <a:t>Basado </a:t>
            </a:r>
            <a:r>
              <a:rPr lang="es-MX" sz="2800" b="1" dirty="0"/>
              <a:t>en el desarrollo de competencias.</a:t>
            </a:r>
            <a:br>
              <a:rPr lang="es-MX" sz="2800" b="1" dirty="0"/>
            </a:br>
            <a:r>
              <a:rPr lang="es-MX" sz="2800" b="1" dirty="0"/>
              <a:t>Centrado en el aprendizaje.</a:t>
            </a:r>
            <a:br>
              <a:rPr lang="es-MX" sz="2800" b="1" dirty="0"/>
            </a:br>
            <a:r>
              <a:rPr lang="es-MX" sz="2800" b="1" dirty="0"/>
              <a:t>Aprendizaje colaborativo.</a:t>
            </a:r>
            <a:br>
              <a:rPr lang="es-MX" sz="2800" b="1" dirty="0"/>
            </a:b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dirty="0" smtClean="0"/>
              <a:t> </a:t>
            </a:r>
            <a:r>
              <a:rPr lang="es-MX" sz="2800" dirty="0"/>
              <a:t>La competencia es una capacidad que, no sólo se tiene o se adquiere, sino que se muestra y se demuestra, es operativa, y por tanto, debe responder a las demandas que en determinado momento pueden hacerse a quienes las poseen. También se pone en práctica, en movimiento, frente a determinadas demandas del contexto.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853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9" y="1273460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22313" y="1124744"/>
            <a:ext cx="7772400" cy="4464496"/>
          </a:xfrm>
        </p:spPr>
        <p:txBody>
          <a:bodyPr>
            <a:normAutofit fontScale="90000"/>
          </a:bodyPr>
          <a:lstStyle/>
          <a:p>
            <a:r>
              <a:rPr lang="es-ES_tradnl" sz="2400" dirty="0"/>
              <a:t/>
            </a:r>
            <a:br>
              <a:rPr lang="es-ES_tradnl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Favorecer </a:t>
            </a:r>
            <a:r>
              <a:rPr lang="es-MX" sz="2400" b="0" cap="none" dirty="0">
                <a:latin typeface="Arial" panose="020B0604020202020204" pitchFamily="34" charset="0"/>
                <a:cs typeface="Arial" panose="020B0604020202020204" pitchFamily="34" charset="0"/>
              </a:rPr>
              <a:t>el Desarrollo Integral de la Persona.</a:t>
            </a:r>
            <a:br>
              <a:rPr lang="es-MX" sz="24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</a:t>
            </a:r>
            <a:r>
              <a:rPr lang="es-MX" sz="2400" b="0" cap="none" dirty="0">
                <a:latin typeface="Arial" panose="020B0604020202020204" pitchFamily="34" charset="0"/>
                <a:cs typeface="Arial" panose="020B0604020202020204" pitchFamily="34" charset="0"/>
              </a:rPr>
              <a:t>Competencias para la vida, atendiendo al contexto real y su entorno para la adquisición de aprendizajes significativos.</a:t>
            </a:r>
            <a:br>
              <a:rPr lang="es-MX" sz="24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Prevenir </a:t>
            </a:r>
            <a:r>
              <a:rPr lang="es-MX" sz="2400" b="0" cap="none" dirty="0">
                <a:latin typeface="Arial" panose="020B0604020202020204" pitchFamily="34" charset="0"/>
                <a:cs typeface="Arial" panose="020B0604020202020204" pitchFamily="34" charset="0"/>
              </a:rPr>
              <a:t>Dificultades de aprendizaje: reprobación, deserción, fracaso y/o inadaptación escolar.</a:t>
            </a:r>
            <a:br>
              <a:rPr lang="es-MX" sz="24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Elevar </a:t>
            </a:r>
            <a:r>
              <a:rPr lang="es-MX" sz="2400" b="0" cap="none" dirty="0">
                <a:latin typeface="Arial" panose="020B0604020202020204" pitchFamily="34" charset="0"/>
                <a:cs typeface="Arial" panose="020B0604020202020204" pitchFamily="34" charset="0"/>
              </a:rPr>
              <a:t>el nivel de logro de los estudiantes.</a:t>
            </a:r>
            <a:br>
              <a:rPr lang="es-MX" sz="24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Contribuir </a:t>
            </a:r>
            <a:r>
              <a:rPr lang="es-MX" sz="2400" b="0" cap="none" dirty="0">
                <a:latin typeface="Arial" panose="020B0604020202020204" pitchFamily="34" charset="0"/>
                <a:cs typeface="Arial" panose="020B0604020202020204" pitchFamily="34" charset="0"/>
              </a:rPr>
              <a:t>a la adecuada relación e interacción entre los distintos integrantes de la comunidad educativa.</a:t>
            </a:r>
            <a:br>
              <a:rPr lang="es-MX" sz="24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b="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722313" y="116633"/>
            <a:ext cx="7772400" cy="1008111"/>
          </a:xfrm>
        </p:spPr>
        <p:txBody>
          <a:bodyPr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OBJETIVOS</a:t>
            </a:r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SE PRETENDEN CON LA OPERACIÓN DEL PITEENC:</a:t>
            </a:r>
            <a:r>
              <a:rPr lang="es-ES_tradnl" b="1" dirty="0">
                <a:solidFill>
                  <a:schemeClr val="tx1"/>
                </a:solidFill>
              </a:rPr>
              <a:t> 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9" y="1273460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4284191"/>
          </a:xfrm>
        </p:spPr>
        <p:txBody>
          <a:bodyPr>
            <a:normAutofit fontScale="90000"/>
          </a:bodyPr>
          <a:lstStyle/>
          <a:p>
            <a:pPr lvl="0"/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" sz="2000" i="1" dirty="0" smtClean="0"/>
              <a:t>Personalizada</a:t>
            </a:r>
            <a:r>
              <a:rPr lang="es-ES" sz="2000" i="1" dirty="0"/>
              <a:t>:  </a:t>
            </a:r>
            <a:r>
              <a:rPr lang="es-ES" sz="2000" dirty="0"/>
              <a:t>Relación directa y confidencial con el alumno. </a:t>
            </a:r>
            <a:br>
              <a:rPr lang="es-ES" sz="2000" dirty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i="1" dirty="0" smtClean="0"/>
              <a:t>Planificada</a:t>
            </a:r>
            <a:r>
              <a:rPr lang="es-ES" sz="2000" i="1" dirty="0"/>
              <a:t>: </a:t>
            </a:r>
            <a:r>
              <a:rPr lang="es-ES" sz="2000" dirty="0"/>
              <a:t>actividades organizadas de modo sistemático.</a:t>
            </a:r>
            <a:br>
              <a:rPr lang="es-ES" sz="2000" dirty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i="1" dirty="0" smtClean="0"/>
              <a:t>Continua</a:t>
            </a:r>
            <a:r>
              <a:rPr lang="es-ES" sz="2000" dirty="0"/>
              <a:t>: encuentro regular y permanente, definido en tiempo y espacio entre el </a:t>
            </a:r>
            <a:r>
              <a:rPr lang="es-ES" dirty="0"/>
              <a:t>tutor y tutorado (s). 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720079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CARACTERÍSTICAS DE LA ATENCIÓN DEL  PITEENC.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9" y="1273460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72400" cy="4356199"/>
          </a:xfrm>
        </p:spPr>
        <p:txBody>
          <a:bodyPr>
            <a:normAutofit fontScale="90000"/>
          </a:bodyPr>
          <a:lstStyle/>
          <a:p>
            <a:pPr lvl="0"/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" sz="2400" i="1" dirty="0" smtClean="0"/>
              <a:t>Intencionada</a:t>
            </a:r>
            <a:r>
              <a:rPr lang="es-ES" sz="2400" i="1" dirty="0"/>
              <a:t>: </a:t>
            </a:r>
            <a:r>
              <a:rPr lang="es-ES" sz="2400" b="0" cap="none" dirty="0" smtClean="0"/>
              <a:t>Identifica necesidades de formación y/o aspectos problema para eficientar el desempeño y logro académico de los estudiantes</a:t>
            </a:r>
            <a:r>
              <a:rPr lang="es-ES" sz="2400" b="0" dirty="0" smtClean="0"/>
              <a:t>.</a:t>
            </a:r>
            <a:r>
              <a:rPr lang="es-ES" sz="2400" b="0" dirty="0"/>
              <a:t/>
            </a:r>
            <a:br>
              <a:rPr lang="es-ES" sz="2400" b="0" dirty="0"/>
            </a:br>
            <a:r>
              <a:rPr lang="es-ES" sz="2400" i="1" dirty="0"/>
              <a:t>Preventiva: </a:t>
            </a:r>
            <a:r>
              <a:rPr lang="es-ES" sz="2400" b="0" cap="none" dirty="0"/>
              <a:t>A</a:t>
            </a:r>
            <a:r>
              <a:rPr lang="es-ES" sz="2400" b="0" cap="none" dirty="0" smtClean="0"/>
              <a:t>nticipa la presencia de situaciones de riesgo en los estudiantes.</a:t>
            </a:r>
            <a:br>
              <a:rPr lang="es-ES" sz="2400" b="0" cap="none" dirty="0" smtClean="0"/>
            </a:br>
            <a:r>
              <a:rPr lang="es-ES" sz="2400" i="1" dirty="0" smtClean="0"/>
              <a:t>Resolutiva</a:t>
            </a:r>
            <a:r>
              <a:rPr lang="es-ES" sz="2400" b="0" i="1" dirty="0"/>
              <a:t>:  </a:t>
            </a:r>
            <a:r>
              <a:rPr lang="es-ES" sz="2400" b="0" cap="none" dirty="0"/>
              <a:t>I</a:t>
            </a:r>
            <a:r>
              <a:rPr lang="es-ES" sz="2400" b="0" cap="none" dirty="0" smtClean="0"/>
              <a:t>ntervención y participación de diferentes dependencias de la institución  y en caso necesario,  derivación a espacios profesionalizados para la atención de situaciones específicas. </a:t>
            </a:r>
            <a:r>
              <a:rPr lang="es-ES" sz="2400" cap="none" dirty="0" smtClean="0"/>
              <a:t/>
            </a:r>
            <a:br>
              <a:rPr lang="es-ES" sz="2400" cap="none" dirty="0" smtClean="0"/>
            </a:br>
            <a:endParaRPr lang="es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720079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CARACTERÍSTICAS DE LA ATENCIÓN DEL  PITEENC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9" y="1273460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273460"/>
            <a:ext cx="7772400" cy="4495515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cap="none" dirty="0" smtClean="0"/>
              <a:t>Tutoría de grupo.</a:t>
            </a:r>
            <a:br>
              <a:rPr lang="es-ES" sz="2800" cap="none" dirty="0" smtClean="0"/>
            </a:br>
            <a:r>
              <a:rPr lang="es-ES" sz="2800" cap="none" dirty="0" smtClean="0"/>
              <a:t/>
            </a:r>
            <a:br>
              <a:rPr lang="es-ES" sz="2800" cap="none" dirty="0" smtClean="0"/>
            </a:br>
            <a:r>
              <a:rPr lang="es-ES" sz="2800" cap="none" dirty="0" smtClean="0"/>
              <a:t>Tutoría en pequeños grupos.</a:t>
            </a:r>
            <a:br>
              <a:rPr lang="es-ES" sz="2800" cap="none" dirty="0" smtClean="0"/>
            </a:br>
            <a:r>
              <a:rPr lang="es-ES" sz="2800" cap="none" dirty="0" smtClean="0"/>
              <a:t/>
            </a:r>
            <a:br>
              <a:rPr lang="es-ES" sz="2800" cap="none" dirty="0" smtClean="0"/>
            </a:br>
            <a:r>
              <a:rPr lang="es-ES" sz="2800" cap="none" dirty="0" smtClean="0"/>
              <a:t>Tutoría individual.</a:t>
            </a:r>
            <a:br>
              <a:rPr lang="es-ES" sz="2800" cap="none" dirty="0" smtClean="0"/>
            </a:br>
            <a:r>
              <a:rPr lang="es-ES" sz="2800" cap="none" dirty="0" smtClean="0"/>
              <a:t/>
            </a:r>
            <a:br>
              <a:rPr lang="es-ES" sz="2800" cap="none" dirty="0" smtClean="0"/>
            </a:br>
            <a:r>
              <a:rPr lang="es-ES" sz="2800" cap="none" dirty="0" smtClean="0"/>
              <a:t>Tutoría de pares</a:t>
            </a:r>
            <a:r>
              <a:rPr lang="es-ES" sz="2800" dirty="0" smtClean="0"/>
              <a:t>.</a:t>
            </a:r>
            <a:r>
              <a:rPr lang="es-ES" sz="2800" dirty="0"/>
              <a:t/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TIPOS DE TUTORÍA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9" y="1273460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273460"/>
            <a:ext cx="7772400" cy="4495515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b="0" cap="none" dirty="0"/>
              <a:t>E</a:t>
            </a:r>
            <a:r>
              <a:rPr lang="es-ES" sz="2400" b="0" cap="none" dirty="0" smtClean="0"/>
              <a:t>ste tipo de intervención la recibirán el total de los grupos que integran la  licenciatura de educación preescolar. de acuerdo a las líneas de acción/temas que integran el programa institucional de tutoría educativa. </a:t>
            </a:r>
            <a:br>
              <a:rPr lang="es-ES" sz="2400" b="0" cap="none" dirty="0" smtClean="0"/>
            </a:br>
            <a:r>
              <a:rPr lang="es-ES" sz="2400" b="0" cap="none" dirty="0" smtClean="0"/>
              <a:t/>
            </a:r>
            <a:br>
              <a:rPr lang="es-ES" sz="2400" b="0" cap="none" dirty="0" smtClean="0"/>
            </a:br>
            <a:r>
              <a:rPr lang="es-ES" sz="2400" b="0" cap="none" dirty="0" smtClean="0"/>
              <a:t>Las líneas de acción son consideradas los ejes temáticos a abordar para el desarrollo de la(s) competencia (s) que le son inherentes; y cada una de ellas se circunscribe en alguno de los ámbitos.</a:t>
            </a:r>
            <a:br>
              <a:rPr lang="es-ES" sz="2400" b="0" cap="none" dirty="0" smtClean="0"/>
            </a:br>
            <a:endParaRPr lang="es-ES" sz="2400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TUTORÍA DE GRUPO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chiqui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85763"/>
            <a:ext cx="8856984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4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" y="188640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prstClr val="black"/>
                </a:solidFill>
              </a:rPr>
              <a:t>ENEP-F-ST19</a:t>
            </a:r>
          </a:p>
          <a:p>
            <a:r>
              <a:rPr lang="es-ES_tradnl" sz="1000" dirty="0" smtClean="0">
                <a:solidFill>
                  <a:prstClr val="black"/>
                </a:solidFill>
              </a:rPr>
              <a:t>V00/012016</a:t>
            </a:r>
            <a:endParaRPr lang="es-ES" sz="1000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84" y="715042"/>
            <a:ext cx="7848872" cy="504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4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587</Words>
  <Application>Microsoft Office PowerPoint</Application>
  <PresentationFormat>Presentación en pantalla (4:3)</PresentationFormat>
  <Paragraphs>110</Paragraphs>
  <Slides>17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   Escuela Normal de Educación Preescolar “PROGRAMA INSTITUCIONAL DE TUTORÍA EDUCATIVA PARA LAS ESCUELAS NORMALES DEL ESTADO DE COAHUILA DE ZARAGOZA ” PITEENC  SEMESTRE. SEXTO PROFRAS. EDUARDA MALDONADO MARTÍNEZ  LAURA CRISTINA REYES RINCÓN  </vt:lpstr>
      <vt:lpstr> ENFOQUE  Basado en el desarrollo de competencias. Centrado en el aprendizaje. Aprendizaje colaborativo.   La competencia es una capacidad que, no sólo se tiene o se adquiere, sino que se muestra y se demuestra, es operativa, y por tanto, debe responder a las demandas que en determinado momento pueden hacerse a quienes las poseen. También se pone en práctica, en movimiento, frente a determinadas demandas del contexto. </vt:lpstr>
      <vt:lpstr>  Favorecer el Desarrollo Integral de la Persona.  Desarrollar Competencias para la vida, atendiendo al contexto real y su entorno para la adquisición de aprendizajes significativos.  Prevenir Dificultades de aprendizaje: reprobación, deserción, fracaso y/o inadaptación escolar.  Elevar el nivel de logro de los estudiantes.  Contribuir a la adecuada relación e interacción entre los distintos integrantes de la comunidad educativa. </vt:lpstr>
      <vt:lpstr>  Personalizada:  Relación directa y confidencial con el alumno.    Planificada: actividades organizadas de modo sistemático.   Continua: encuentro regular y permanente, definido en tiempo y espacio entre el tutor y tutorado (s).  </vt:lpstr>
      <vt:lpstr>  Intencionada: Identifica necesidades de formación y/o aspectos problema para eficientar el desempeño y logro académico de los estudiantes. Preventiva: Anticipa la presencia de situaciones de riesgo en los estudiantes. Resolutiva:  Intervención y participación de diferentes dependencias de la institución  y en caso necesario,  derivación a espacios profesionalizados para la atención de situaciones específicas.  </vt:lpstr>
      <vt:lpstr>  Tutoría de grupo.  Tutoría en pequeños grupos.  Tutoría individual.  Tutoría de pares. </vt:lpstr>
      <vt:lpstr>  Este tipo de intervención la recibirán el total de los grupos que integran la  licenciatura de educación preescolar. de acuerdo a las líneas de acción/temas que integran el programa institucional de tutoría educativa.   Las líneas de acción son consideradas los ejes temáticos a abordar para el desarrollo de la(s) competencia (s) que le son inherentes; y cada una de ellas se circunscribe en alguno de los ámbitos. </vt:lpstr>
      <vt:lpstr>Presentación de PowerPoint</vt:lpstr>
      <vt:lpstr>Presentación de PowerPoint</vt:lpstr>
      <vt:lpstr>T  TÍTULO DEL TEMA/LÍNEA DE ACCIÓN: SEGUIMIENTO AL PLAN DE VIDA Y CARRERA.  </vt:lpstr>
      <vt:lpstr>TÍTULO DEL TEMA/LÍNEA DE ACCIÓN: MANEJO DE EMOCIONES</vt:lpstr>
      <vt:lpstr>TÍTULO DEL TEMA/LÍNEA DE ACCIÓN: IDENTIFICACIÓN DE HISTORIAS DE ÉXITO. </vt:lpstr>
      <vt:lpstr>TÍTULO DEL TEMA/LÍNEA DE ACCIÓN: PRÁCTICA DE ELABORACIÓN DEL PORTAFOLIO DE COMPETENCIA DOCENTE (PCD) ANTEPROYECTO.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CCPA</cp:lastModifiedBy>
  <cp:revision>8</cp:revision>
  <dcterms:created xsi:type="dcterms:W3CDTF">2015-02-09T15:06:54Z</dcterms:created>
  <dcterms:modified xsi:type="dcterms:W3CDTF">2017-02-21T17:39:14Z</dcterms:modified>
</cp:coreProperties>
</file>