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6643-252A-4F44-88A4-39FD3712CB30}" type="datetimeFigureOut">
              <a:rPr lang="es-MX" smtClean="0"/>
              <a:t>22/03/2015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FDCE-E9B2-431D-935C-CC2EB4B8D3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6643-252A-4F44-88A4-39FD3712CB30}" type="datetimeFigureOut">
              <a:rPr lang="es-MX" smtClean="0"/>
              <a:t>22/03/2015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FDCE-E9B2-431D-935C-CC2EB4B8D3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6643-252A-4F44-88A4-39FD3712CB30}" type="datetimeFigureOut">
              <a:rPr lang="es-MX" smtClean="0"/>
              <a:t>22/03/2015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FDCE-E9B2-431D-935C-CC2EB4B8D3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6643-252A-4F44-88A4-39FD3712CB30}" type="datetimeFigureOut">
              <a:rPr lang="es-MX" smtClean="0"/>
              <a:t>22/03/2015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FDCE-E9B2-431D-935C-CC2EB4B8D3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6643-252A-4F44-88A4-39FD3712CB30}" type="datetimeFigureOut">
              <a:rPr lang="es-MX" smtClean="0"/>
              <a:t>22/03/2015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FDCE-E9B2-431D-935C-CC2EB4B8D3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6643-252A-4F44-88A4-39FD3712CB30}" type="datetimeFigureOut">
              <a:rPr lang="es-MX" smtClean="0"/>
              <a:t>22/03/2015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FDCE-E9B2-431D-935C-CC2EB4B8D3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6643-252A-4F44-88A4-39FD3712CB30}" type="datetimeFigureOut">
              <a:rPr lang="es-MX" smtClean="0"/>
              <a:t>22/03/2015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FDCE-E9B2-431D-935C-CC2EB4B8D3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6643-252A-4F44-88A4-39FD3712CB30}" type="datetimeFigureOut">
              <a:rPr lang="es-MX" smtClean="0"/>
              <a:t>22/03/2015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FDCE-E9B2-431D-935C-CC2EB4B8D3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6643-252A-4F44-88A4-39FD3712CB30}" type="datetimeFigureOut">
              <a:rPr lang="es-MX" smtClean="0"/>
              <a:t>22/03/2015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FDCE-E9B2-431D-935C-CC2EB4B8D3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6643-252A-4F44-88A4-39FD3712CB30}" type="datetimeFigureOut">
              <a:rPr lang="es-MX" smtClean="0"/>
              <a:t>22/03/2015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FDCE-E9B2-431D-935C-CC2EB4B8D3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6643-252A-4F44-88A4-39FD3712CB30}" type="datetimeFigureOut">
              <a:rPr lang="es-MX" smtClean="0"/>
              <a:t>22/03/2015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FDCE-E9B2-431D-935C-CC2EB4B8D3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26643-252A-4F44-88A4-39FD3712CB30}" type="datetimeFigureOut">
              <a:rPr lang="es-MX" smtClean="0"/>
              <a:t>22/03/2015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CFDCE-E9B2-431D-935C-CC2EB4B8D38F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perfect-english-grammar.com/present-perfect-use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englishpage.com/images/verbs/presentperfectcontinuou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3" y="-1109663"/>
            <a:ext cx="2457450" cy="476250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/>
        </p:nvSpPr>
        <p:spPr>
          <a:xfrm>
            <a:off x="323528" y="764704"/>
            <a:ext cx="6246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u="sng" dirty="0" smtClean="0"/>
              <a:t>https://www.youtube.com/watch?v=FrsWxLqJiYs</a:t>
            </a:r>
            <a:endParaRPr lang="es-MX" b="1" u="sng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 l="4794" t="22266" r="45742" b="44266"/>
          <a:stretch>
            <a:fillRect/>
          </a:stretch>
        </p:blipFill>
        <p:spPr bwMode="auto">
          <a:xfrm>
            <a:off x="1187624" y="1772816"/>
            <a:ext cx="7236804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251520" y="179348"/>
            <a:ext cx="8472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err="1" smtClean="0">
                <a:solidFill>
                  <a:srgbClr val="FF0000"/>
                </a:solidFill>
              </a:rPr>
              <a:t>Click</a:t>
            </a:r>
            <a:r>
              <a:rPr lang="es-MX" sz="2000" dirty="0" smtClean="0">
                <a:solidFill>
                  <a:srgbClr val="FF0000"/>
                </a:solidFill>
              </a:rPr>
              <a:t> </a:t>
            </a:r>
            <a:r>
              <a:rPr lang="es-MX" sz="2000" dirty="0" err="1" smtClean="0">
                <a:solidFill>
                  <a:srgbClr val="FF0000"/>
                </a:solidFill>
              </a:rPr>
              <a:t>on</a:t>
            </a:r>
            <a:r>
              <a:rPr lang="es-MX" sz="2000" dirty="0" smtClean="0">
                <a:solidFill>
                  <a:srgbClr val="FF0000"/>
                </a:solidFill>
              </a:rPr>
              <a:t> </a:t>
            </a:r>
            <a:r>
              <a:rPr lang="es-MX" sz="2000" dirty="0" err="1" smtClean="0">
                <a:solidFill>
                  <a:srgbClr val="FF0000"/>
                </a:solidFill>
              </a:rPr>
              <a:t>the</a:t>
            </a:r>
            <a:r>
              <a:rPr lang="es-MX" sz="2000" dirty="0" smtClean="0">
                <a:solidFill>
                  <a:srgbClr val="FF0000"/>
                </a:solidFill>
              </a:rPr>
              <a:t> </a:t>
            </a:r>
            <a:r>
              <a:rPr lang="es-MX" sz="2000" dirty="0" err="1" smtClean="0">
                <a:solidFill>
                  <a:srgbClr val="FF0000"/>
                </a:solidFill>
              </a:rPr>
              <a:t>following</a:t>
            </a:r>
            <a:r>
              <a:rPr lang="es-MX" sz="2000" dirty="0" smtClean="0">
                <a:solidFill>
                  <a:srgbClr val="FF0000"/>
                </a:solidFill>
              </a:rPr>
              <a:t> link </a:t>
            </a:r>
            <a:r>
              <a:rPr lang="es-MX" sz="2000" dirty="0" err="1" smtClean="0">
                <a:solidFill>
                  <a:srgbClr val="FF0000"/>
                </a:solidFill>
              </a:rPr>
              <a:t>to</a:t>
            </a:r>
            <a:r>
              <a:rPr lang="es-MX" sz="2000" dirty="0" smtClean="0">
                <a:solidFill>
                  <a:srgbClr val="FF0000"/>
                </a:solidFill>
              </a:rPr>
              <a:t> </a:t>
            </a:r>
            <a:r>
              <a:rPr lang="es-MX" sz="2000" dirty="0" err="1" smtClean="0">
                <a:solidFill>
                  <a:srgbClr val="FF0000"/>
                </a:solidFill>
              </a:rPr>
              <a:t>watch</a:t>
            </a:r>
            <a:r>
              <a:rPr lang="es-MX" sz="2000" dirty="0" smtClean="0">
                <a:solidFill>
                  <a:srgbClr val="FF0000"/>
                </a:solidFill>
              </a:rPr>
              <a:t> </a:t>
            </a:r>
            <a:r>
              <a:rPr lang="es-MX" sz="2000" dirty="0" err="1" smtClean="0">
                <a:solidFill>
                  <a:srgbClr val="FF0000"/>
                </a:solidFill>
              </a:rPr>
              <a:t>the</a:t>
            </a:r>
            <a:r>
              <a:rPr lang="es-MX" sz="2000" dirty="0" smtClean="0">
                <a:solidFill>
                  <a:srgbClr val="FF0000"/>
                </a:solidFill>
              </a:rPr>
              <a:t> </a:t>
            </a:r>
            <a:r>
              <a:rPr lang="es-MX" sz="2000" dirty="0" err="1" smtClean="0">
                <a:solidFill>
                  <a:srgbClr val="FF0000"/>
                </a:solidFill>
              </a:rPr>
              <a:t>present</a:t>
            </a:r>
            <a:r>
              <a:rPr lang="es-MX" sz="2000" dirty="0" smtClean="0">
                <a:solidFill>
                  <a:srgbClr val="FF0000"/>
                </a:solidFill>
              </a:rPr>
              <a:t> </a:t>
            </a:r>
            <a:r>
              <a:rPr lang="es-MX" sz="2000" dirty="0" err="1" smtClean="0">
                <a:solidFill>
                  <a:srgbClr val="FF0000"/>
                </a:solidFill>
              </a:rPr>
              <a:t>perfect</a:t>
            </a:r>
            <a:r>
              <a:rPr lang="es-MX" sz="2000" dirty="0" smtClean="0">
                <a:solidFill>
                  <a:srgbClr val="FF0000"/>
                </a:solidFill>
              </a:rPr>
              <a:t> </a:t>
            </a:r>
            <a:r>
              <a:rPr lang="es-MX" sz="2000" dirty="0" err="1" smtClean="0">
                <a:solidFill>
                  <a:srgbClr val="FF0000"/>
                </a:solidFill>
              </a:rPr>
              <a:t>progressive</a:t>
            </a:r>
            <a:r>
              <a:rPr lang="es-MX" sz="2000" dirty="0" smtClean="0">
                <a:solidFill>
                  <a:srgbClr val="FF0000"/>
                </a:solidFill>
              </a:rPr>
              <a:t> </a:t>
            </a:r>
            <a:r>
              <a:rPr lang="es-MX" sz="2000" dirty="0" err="1" smtClean="0">
                <a:solidFill>
                  <a:srgbClr val="FF0000"/>
                </a:solidFill>
              </a:rPr>
              <a:t>introduction</a:t>
            </a:r>
            <a:endParaRPr lang="es-MX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55578" y="1052736"/>
          <a:ext cx="7776860" cy="2087594"/>
        </p:xfrm>
        <a:graphic>
          <a:graphicData uri="http://schemas.openxmlformats.org/drawingml/2006/table">
            <a:tbl>
              <a:tblPr/>
              <a:tblGrid>
                <a:gridCol w="1110980"/>
                <a:gridCol w="1110980"/>
                <a:gridCol w="1110980"/>
                <a:gridCol w="1110980"/>
                <a:gridCol w="1110980"/>
                <a:gridCol w="1110980"/>
                <a:gridCol w="1110980"/>
              </a:tblGrid>
              <a:tr h="508937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dirty="0" err="1">
                          <a:latin typeface="Arial" pitchFamily="34" charset="0"/>
                          <a:cs typeface="Arial" pitchFamily="34" charset="0"/>
                        </a:rPr>
                        <a:t>subject</a:t>
                      </a:r>
                      <a:endParaRPr lang="es-MX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37" marR="87737" marT="87737" marB="87737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</a:p>
                  </a:txBody>
                  <a:tcPr marL="87737" marR="87737" marT="87737" marB="87737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auxiliary </a:t>
                      </a:r>
                      <a:r>
                        <a:rPr lang="es-MX" sz="1400" i="1">
                          <a:latin typeface="Arial" pitchFamily="34" charset="0"/>
                          <a:cs typeface="Arial" pitchFamily="34" charset="0"/>
                        </a:rPr>
                        <a:t>have</a:t>
                      </a:r>
                      <a:endParaRPr lang="es-MX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37" marR="87737" marT="87737" marB="87737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</a:p>
                  </a:txBody>
                  <a:tcPr marL="87737" marR="87737" marT="87737" marB="87737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auxiliary</a:t>
                      </a:r>
                      <a:r>
                        <a:rPr lang="es-MX" sz="1400" i="1">
                          <a:latin typeface="Arial" pitchFamily="34" charset="0"/>
                          <a:cs typeface="Arial" pitchFamily="34" charset="0"/>
                        </a:rPr>
                        <a:t>be</a:t>
                      </a:r>
                      <a:endParaRPr lang="es-MX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37" marR="87737" marT="87737" marB="87737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</a:p>
                  </a:txBody>
                  <a:tcPr marL="87737" marR="87737" marT="87737" marB="87737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main verb</a:t>
                      </a:r>
                    </a:p>
                  </a:txBody>
                  <a:tcPr marL="87737" marR="87737" marT="87737" marB="87737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206">
                <a:tc rowSpan="2">
                  <a:txBody>
                    <a:bodyPr/>
                    <a:lstStyle/>
                    <a:p>
                      <a:pPr algn="ctr" fontAlgn="t"/>
                      <a:endParaRPr lang="es-MX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37" marR="87737" marT="87737" marB="87737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endParaRPr lang="es-MX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37" marR="87737" marT="87737" marB="87737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conjugated in Present Simple</a:t>
                      </a:r>
                    </a:p>
                  </a:txBody>
                  <a:tcPr marL="87737" marR="87737" marT="87737" marB="87737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endParaRPr lang="es-MX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37" marR="87737" marT="87737" marB="87737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past participle</a:t>
                      </a:r>
                    </a:p>
                  </a:txBody>
                  <a:tcPr marL="87737" marR="87737" marT="87737" marB="87737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endParaRPr lang="es-MX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37" marR="87737" marT="87737" marB="87737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87737" marR="87737" marT="87737" marB="87737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93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have</a:t>
                      </a:r>
                      <a:r>
                        <a:rPr lang="es-MX" sz="1400" b="1" dirty="0">
                          <a:latin typeface="Arial" pitchFamily="34" charset="0"/>
                          <a:cs typeface="Arial" pitchFamily="34" charset="0"/>
                        </a:rPr>
                        <a:t>, has</a:t>
                      </a:r>
                      <a:endParaRPr lang="es-MX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37" marR="87737" marT="87737" marB="87737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been</a:t>
                      </a:r>
                      <a:endParaRPr lang="es-MX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37" marR="87737" marT="87737" marB="87737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1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present</a:t>
                      </a:r>
                      <a:r>
                        <a:rPr lang="es-MX" sz="140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participle</a:t>
                      </a:r>
                      <a:endParaRPr lang="es-MX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737" marR="87737" marT="87737" marB="87737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BD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79515" y="3692220"/>
          <a:ext cx="8712963" cy="2905132"/>
        </p:xfrm>
        <a:graphic>
          <a:graphicData uri="http://schemas.openxmlformats.org/drawingml/2006/table">
            <a:tbl>
              <a:tblPr/>
              <a:tblGrid>
                <a:gridCol w="1244709"/>
                <a:gridCol w="1244709"/>
                <a:gridCol w="1244709"/>
                <a:gridCol w="1244709"/>
                <a:gridCol w="1244709"/>
                <a:gridCol w="1244709"/>
                <a:gridCol w="1244709"/>
              </a:tblGrid>
              <a:tr h="35677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9139" marR="59139" marT="59139" marB="59139" anchor="b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b="1">
                          <a:latin typeface="Arial" pitchFamily="34" charset="0"/>
                          <a:cs typeface="Arial" pitchFamily="34" charset="0"/>
                        </a:rPr>
                        <a:t>subject</a:t>
                      </a:r>
                      <a:endParaRPr lang="es-MX" sz="15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9139" marR="59139" marT="59139" marB="59139" anchor="b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b="1">
                          <a:latin typeface="Arial" pitchFamily="34" charset="0"/>
                          <a:cs typeface="Arial" pitchFamily="34" charset="0"/>
                        </a:rPr>
                        <a:t>auxiliary verb</a:t>
                      </a:r>
                      <a:endParaRPr lang="es-MX" sz="15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9139" marR="59139" marT="59139" marB="59139" anchor="b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9139" marR="59139" marT="59139" marB="59139" anchor="b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b="1">
                          <a:latin typeface="Arial" pitchFamily="34" charset="0"/>
                          <a:cs typeface="Arial" pitchFamily="34" charset="0"/>
                        </a:rPr>
                        <a:t>auxiliary verb</a:t>
                      </a:r>
                      <a:endParaRPr lang="es-MX" sz="15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9139" marR="59139" marT="59139" marB="59139" anchor="b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b="1">
                          <a:latin typeface="Arial" pitchFamily="34" charset="0"/>
                          <a:cs typeface="Arial" pitchFamily="34" charset="0"/>
                        </a:rPr>
                        <a:t>main verb</a:t>
                      </a:r>
                      <a:endParaRPr lang="es-MX" sz="15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9139" marR="59139" marT="59139" marB="59139" anchor="b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9139" marR="59139" marT="59139" marB="59139" anchor="b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56771"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have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been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1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waiting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B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 dirty="0" err="1">
                          <a:latin typeface="Arial" pitchFamily="34" charset="0"/>
                          <a:cs typeface="Arial" pitchFamily="34" charset="0"/>
                        </a:rPr>
                        <a:t>for</a:t>
                      </a:r>
                      <a:r>
                        <a:rPr lang="es-MX" sz="15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500" dirty="0" err="1">
                          <a:latin typeface="Arial" pitchFamily="34" charset="0"/>
                          <a:cs typeface="Arial" pitchFamily="34" charset="0"/>
                        </a:rPr>
                        <a:t>one</a:t>
                      </a:r>
                      <a:r>
                        <a:rPr lang="es-MX" sz="15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500" dirty="0" err="1">
                          <a:latin typeface="Arial" pitchFamily="34" charset="0"/>
                          <a:cs typeface="Arial" pitchFamily="34" charset="0"/>
                        </a:rPr>
                        <a:t>hour</a:t>
                      </a:r>
                      <a:r>
                        <a:rPr lang="es-MX" sz="15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771"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You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have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been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1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 dirty="0" err="1">
                          <a:latin typeface="Arial" pitchFamily="34" charset="0"/>
                          <a:cs typeface="Arial" pitchFamily="34" charset="0"/>
                        </a:rPr>
                        <a:t>talking</a:t>
                      </a:r>
                      <a:endParaRPr lang="es-MX" sz="15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B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 dirty="0" err="1">
                          <a:latin typeface="Arial" pitchFamily="34" charset="0"/>
                          <a:cs typeface="Arial" pitchFamily="34" charset="0"/>
                        </a:rPr>
                        <a:t>too</a:t>
                      </a:r>
                      <a:r>
                        <a:rPr lang="es-MX" sz="15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500" dirty="0" err="1">
                          <a:latin typeface="Arial" pitchFamily="34" charset="0"/>
                          <a:cs typeface="Arial" pitchFamily="34" charset="0"/>
                        </a:rPr>
                        <a:t>much</a:t>
                      </a:r>
                      <a:r>
                        <a:rPr lang="es-MX" sz="15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201"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It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has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been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1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raining.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B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201"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We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have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been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1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playing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B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 dirty="0" err="1">
                          <a:latin typeface="Arial" pitchFamily="34" charset="0"/>
                          <a:cs typeface="Arial" pitchFamily="34" charset="0"/>
                        </a:rPr>
                        <a:t>football</a:t>
                      </a:r>
                      <a:r>
                        <a:rPr lang="es-MX" sz="15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201"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Have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you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been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1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seeing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B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 dirty="0" err="1">
                          <a:latin typeface="Arial" pitchFamily="34" charset="0"/>
                          <a:cs typeface="Arial" pitchFamily="34" charset="0"/>
                        </a:rPr>
                        <a:t>her</a:t>
                      </a:r>
                      <a:r>
                        <a:rPr lang="es-MX" sz="1500" dirty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3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Have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they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been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1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>
                          <a:latin typeface="Arial" pitchFamily="34" charset="0"/>
                          <a:cs typeface="Arial" pitchFamily="34" charset="0"/>
                        </a:rPr>
                        <a:t>doing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B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500" dirty="0" err="1">
                          <a:latin typeface="Arial" pitchFamily="34" charset="0"/>
                          <a:cs typeface="Arial" pitchFamily="34" charset="0"/>
                        </a:rPr>
                        <a:t>their</a:t>
                      </a:r>
                      <a:r>
                        <a:rPr lang="es-MX" sz="15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500" dirty="0" err="1">
                          <a:latin typeface="Arial" pitchFamily="34" charset="0"/>
                          <a:cs typeface="Arial" pitchFamily="34" charset="0"/>
                        </a:rPr>
                        <a:t>homework</a:t>
                      </a:r>
                      <a:r>
                        <a:rPr lang="es-MX" sz="1500" dirty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L="59139" marR="59139" marT="59139" marB="59139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9512" y="332656"/>
            <a:ext cx="77048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The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s-MX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structure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of </a:t>
            </a:r>
            <a:r>
              <a:rPr kumimoji="0" lang="es-MX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the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s-MX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Present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s-MX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Perfect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s-MX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Continuous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tense </a:t>
            </a:r>
            <a:r>
              <a:rPr kumimoji="0" lang="es-MX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is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: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260648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1: To say how long for unfinished actions which started in the past and continue to the present. </a:t>
            </a:r>
            <a:r>
              <a:rPr lang="en-US" dirty="0"/>
              <a:t>We often use this with </a:t>
            </a:r>
            <a:r>
              <a:rPr lang="en-US" b="1" dirty="0"/>
              <a:t>for</a:t>
            </a:r>
            <a:r>
              <a:rPr lang="en-US" dirty="0"/>
              <a:t> and </a:t>
            </a:r>
            <a:r>
              <a:rPr lang="en-US" b="1" dirty="0"/>
              <a:t>since</a:t>
            </a:r>
            <a:r>
              <a:rPr lang="en-US" dirty="0"/>
              <a:t>. (See </a:t>
            </a:r>
            <a:r>
              <a:rPr lang="en-US" dirty="0" err="1"/>
              <a:t>the</a:t>
            </a:r>
            <a:r>
              <a:rPr lang="en-US" b="1" dirty="0" err="1">
                <a:hlinkClick r:id="rId2"/>
              </a:rPr>
              <a:t>present</a:t>
            </a:r>
            <a:r>
              <a:rPr lang="en-US" b="1" dirty="0">
                <a:hlinkClick r:id="rId2"/>
              </a:rPr>
              <a:t> perfect</a:t>
            </a:r>
            <a:r>
              <a:rPr lang="en-US" dirty="0"/>
              <a:t> for the same use with </a:t>
            </a:r>
            <a:r>
              <a:rPr lang="en-US" dirty="0" err="1"/>
              <a:t>stative</a:t>
            </a:r>
            <a:r>
              <a:rPr lang="en-US" dirty="0"/>
              <a:t> verbs)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I've </a:t>
            </a:r>
            <a:r>
              <a:rPr lang="en-US" dirty="0"/>
              <a:t>been living in London for two years.</a:t>
            </a:r>
          </a:p>
          <a:p>
            <a:r>
              <a:rPr lang="en-US" dirty="0"/>
              <a:t>She's been working here since 2004.</a:t>
            </a:r>
          </a:p>
          <a:p>
            <a:r>
              <a:rPr lang="en-US" dirty="0"/>
              <a:t>We've been waiting for the bus for hours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2: Actions which have just stopped (though the whole action can be unfinished) and have a result</a:t>
            </a:r>
            <a:r>
              <a:rPr lang="en-US" dirty="0"/>
              <a:t>, which we can often see, hear, or feel, in the present (focus on action). (See the </a:t>
            </a:r>
            <a:r>
              <a:rPr lang="en-US" b="1" dirty="0">
                <a:hlinkClick r:id="rId2"/>
              </a:rPr>
              <a:t>present perfect</a:t>
            </a:r>
            <a:r>
              <a:rPr lang="en-US" dirty="0"/>
              <a:t> for a similar use which focuses on the result of the action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/>
              <a:t>I'm so tired, I've been studying.</a:t>
            </a:r>
          </a:p>
          <a:p>
            <a:r>
              <a:rPr lang="en-US" dirty="0"/>
              <a:t>I've been running, so I'm really hot.</a:t>
            </a:r>
          </a:p>
          <a:p>
            <a:r>
              <a:rPr lang="en-US" dirty="0"/>
              <a:t>It's been raining, the pavement is wet.</a:t>
            </a:r>
          </a:p>
          <a:p>
            <a:r>
              <a:rPr lang="en-US" dirty="0"/>
              <a:t>I've been reading your book, it's very good.</a:t>
            </a:r>
          </a:p>
        </p:txBody>
      </p:sp>
      <p:pic>
        <p:nvPicPr>
          <p:cNvPr id="3" name="Picture 3" descr="http://www.englishpage.com/images/verbs/presentperfectcontinuou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124744"/>
            <a:ext cx="2457450" cy="476250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395536" y="6095037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err="1" smtClean="0"/>
              <a:t>Click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following</a:t>
            </a:r>
            <a:r>
              <a:rPr lang="es-MX" dirty="0" smtClean="0"/>
              <a:t> link </a:t>
            </a:r>
            <a:r>
              <a:rPr lang="es-MX" dirty="0" err="1" smtClean="0"/>
              <a:t>for</a:t>
            </a:r>
            <a:r>
              <a:rPr lang="es-MX" dirty="0" smtClean="0"/>
              <a:t> more </a:t>
            </a:r>
            <a:r>
              <a:rPr lang="es-MX" dirty="0" err="1" smtClean="0"/>
              <a:t>examples</a:t>
            </a:r>
            <a:r>
              <a:rPr lang="es-MX" dirty="0" smtClean="0"/>
              <a:t> : </a:t>
            </a:r>
            <a:r>
              <a:rPr lang="es-MX" u="sng" dirty="0" smtClean="0">
                <a:solidFill>
                  <a:srgbClr val="0000FF"/>
                </a:solidFill>
              </a:rPr>
              <a:t>https://www.youtube.com/watch?v=mWfDrPeBDl8</a:t>
            </a:r>
            <a:endParaRPr lang="es-MX" u="sng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980728"/>
            <a:ext cx="7920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 smtClean="0"/>
              <a:t>http://www.eslgamesworld.com/members/games/grammar/perfectpast/New/present%20perfect%20continuous.html</a:t>
            </a:r>
            <a:endParaRPr lang="es-MX" sz="1600" dirty="0"/>
          </a:p>
        </p:txBody>
      </p:sp>
      <p:sp>
        <p:nvSpPr>
          <p:cNvPr id="4" name="3 Rectángulo"/>
          <p:cNvSpPr/>
          <p:nvPr/>
        </p:nvSpPr>
        <p:spPr>
          <a:xfrm>
            <a:off x="251520" y="1637511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http://www.englishgrammarsecrets.com/presentperfectcontinuous/exercise1.html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251520" y="1988840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http://www.englishgrammarsecrets.com/presentperfectcontinuous/exercise2.html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251520" y="2348880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http://www.englishgrammarsecrets.com/presentperfectcontinuous/exercise3.html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07504" y="404664"/>
            <a:ext cx="8994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>
                <a:solidFill>
                  <a:srgbClr val="0000FF"/>
                </a:solidFill>
              </a:rPr>
              <a:t>Clik</a:t>
            </a:r>
            <a:r>
              <a:rPr lang="es-MX" dirty="0" smtClean="0">
                <a:solidFill>
                  <a:srgbClr val="0000FF"/>
                </a:solidFill>
              </a:rPr>
              <a:t> </a:t>
            </a:r>
            <a:r>
              <a:rPr lang="es-MX" dirty="0" err="1" smtClean="0">
                <a:solidFill>
                  <a:srgbClr val="0000FF"/>
                </a:solidFill>
              </a:rPr>
              <a:t>on</a:t>
            </a:r>
            <a:r>
              <a:rPr lang="es-MX" dirty="0" smtClean="0">
                <a:solidFill>
                  <a:srgbClr val="0000FF"/>
                </a:solidFill>
              </a:rPr>
              <a:t> </a:t>
            </a:r>
            <a:r>
              <a:rPr lang="es-MX" dirty="0" err="1" smtClean="0">
                <a:solidFill>
                  <a:srgbClr val="0000FF"/>
                </a:solidFill>
              </a:rPr>
              <a:t>the</a:t>
            </a:r>
            <a:r>
              <a:rPr lang="es-MX" dirty="0" smtClean="0">
                <a:solidFill>
                  <a:srgbClr val="0000FF"/>
                </a:solidFill>
              </a:rPr>
              <a:t> </a:t>
            </a:r>
            <a:r>
              <a:rPr lang="es-MX" dirty="0" err="1" smtClean="0">
                <a:solidFill>
                  <a:srgbClr val="0000FF"/>
                </a:solidFill>
              </a:rPr>
              <a:t>following</a:t>
            </a:r>
            <a:r>
              <a:rPr lang="es-MX" dirty="0" smtClean="0">
                <a:solidFill>
                  <a:srgbClr val="0000FF"/>
                </a:solidFill>
              </a:rPr>
              <a:t> links and </a:t>
            </a:r>
            <a:r>
              <a:rPr lang="es-MX" dirty="0" err="1" smtClean="0">
                <a:solidFill>
                  <a:srgbClr val="0000FF"/>
                </a:solidFill>
              </a:rPr>
              <a:t>practice</a:t>
            </a:r>
            <a:r>
              <a:rPr lang="es-MX" dirty="0" smtClean="0">
                <a:solidFill>
                  <a:srgbClr val="0000FF"/>
                </a:solidFill>
              </a:rPr>
              <a:t> </a:t>
            </a:r>
            <a:r>
              <a:rPr lang="es-MX" dirty="0" err="1" smtClean="0">
                <a:solidFill>
                  <a:srgbClr val="0000FF"/>
                </a:solidFill>
              </a:rPr>
              <a:t>the</a:t>
            </a:r>
            <a:r>
              <a:rPr lang="es-MX" dirty="0" smtClean="0">
                <a:solidFill>
                  <a:srgbClr val="0000FF"/>
                </a:solidFill>
              </a:rPr>
              <a:t> </a:t>
            </a:r>
            <a:r>
              <a:rPr lang="es-MX" dirty="0" err="1" smtClean="0">
                <a:solidFill>
                  <a:srgbClr val="0000FF"/>
                </a:solidFill>
              </a:rPr>
              <a:t>present</a:t>
            </a:r>
            <a:r>
              <a:rPr lang="es-MX" dirty="0" smtClean="0">
                <a:solidFill>
                  <a:srgbClr val="0000FF"/>
                </a:solidFill>
              </a:rPr>
              <a:t> </a:t>
            </a:r>
            <a:r>
              <a:rPr lang="es-MX" dirty="0" err="1" smtClean="0">
                <a:solidFill>
                  <a:srgbClr val="0000FF"/>
                </a:solidFill>
              </a:rPr>
              <a:t>perfect</a:t>
            </a:r>
            <a:r>
              <a:rPr lang="es-MX" dirty="0" smtClean="0">
                <a:solidFill>
                  <a:srgbClr val="0000FF"/>
                </a:solidFill>
              </a:rPr>
              <a:t> </a:t>
            </a:r>
            <a:r>
              <a:rPr lang="es-MX" dirty="0" err="1" smtClean="0">
                <a:solidFill>
                  <a:srgbClr val="0000FF"/>
                </a:solidFill>
              </a:rPr>
              <a:t>progressive</a:t>
            </a:r>
            <a:r>
              <a:rPr lang="es-MX" dirty="0" smtClean="0">
                <a:solidFill>
                  <a:srgbClr val="0000FF"/>
                </a:solidFill>
              </a:rPr>
              <a:t> </a:t>
            </a:r>
            <a:r>
              <a:rPr lang="es-MX" dirty="0" err="1" smtClean="0">
                <a:solidFill>
                  <a:srgbClr val="0000FF"/>
                </a:solidFill>
              </a:rPr>
              <a:t>copy</a:t>
            </a:r>
            <a:r>
              <a:rPr lang="es-MX" dirty="0" smtClean="0">
                <a:solidFill>
                  <a:srgbClr val="0000FF"/>
                </a:solidFill>
              </a:rPr>
              <a:t>-paste </a:t>
            </a:r>
            <a:r>
              <a:rPr lang="es-MX" dirty="0" err="1" smtClean="0">
                <a:solidFill>
                  <a:srgbClr val="0000FF"/>
                </a:solidFill>
              </a:rPr>
              <a:t>your</a:t>
            </a:r>
            <a:r>
              <a:rPr lang="es-MX" dirty="0" smtClean="0">
                <a:solidFill>
                  <a:srgbClr val="0000FF"/>
                </a:solidFill>
              </a:rPr>
              <a:t> </a:t>
            </a:r>
            <a:r>
              <a:rPr lang="es-MX" dirty="0" err="1" smtClean="0">
                <a:solidFill>
                  <a:srgbClr val="0000FF"/>
                </a:solidFill>
              </a:rPr>
              <a:t>results</a:t>
            </a:r>
            <a:endParaRPr lang="es-MX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157</Words>
  <Application>Microsoft Office PowerPoint</Application>
  <PresentationFormat>Presentación en pantalla (4:3)</PresentationFormat>
  <Paragraphs>87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8</cp:revision>
  <dcterms:created xsi:type="dcterms:W3CDTF">2015-03-22T13:58:49Z</dcterms:created>
  <dcterms:modified xsi:type="dcterms:W3CDTF">2015-03-22T15:16:58Z</dcterms:modified>
</cp:coreProperties>
</file>