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190" y="-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9523-1B0E-4F81-BEBF-19B1FCFB4661}" type="datetimeFigureOut">
              <a:rPr lang="es-ES" smtClean="0"/>
              <a:t>16/09/2015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07B9-D951-4323-8976-8E03970E4D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3050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9523-1B0E-4F81-BEBF-19B1FCFB4661}" type="datetimeFigureOut">
              <a:rPr lang="es-ES" smtClean="0"/>
              <a:t>16/09/2015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07B9-D951-4323-8976-8E03970E4D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3563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9523-1B0E-4F81-BEBF-19B1FCFB4661}" type="datetimeFigureOut">
              <a:rPr lang="es-ES" smtClean="0"/>
              <a:t>16/09/2015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07B9-D951-4323-8976-8E03970E4D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0451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9523-1B0E-4F81-BEBF-19B1FCFB4661}" type="datetimeFigureOut">
              <a:rPr lang="es-ES" smtClean="0"/>
              <a:t>16/09/2015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07B9-D951-4323-8976-8E03970E4D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5995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9523-1B0E-4F81-BEBF-19B1FCFB4661}" type="datetimeFigureOut">
              <a:rPr lang="es-ES" smtClean="0"/>
              <a:t>16/09/2015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07B9-D951-4323-8976-8E03970E4D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4516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9523-1B0E-4F81-BEBF-19B1FCFB4661}" type="datetimeFigureOut">
              <a:rPr lang="es-ES" smtClean="0"/>
              <a:t>16/09/2015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07B9-D951-4323-8976-8E03970E4D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5546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9523-1B0E-4F81-BEBF-19B1FCFB4661}" type="datetimeFigureOut">
              <a:rPr lang="es-ES" smtClean="0"/>
              <a:t>16/09/2015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07B9-D951-4323-8976-8E03970E4D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3230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9523-1B0E-4F81-BEBF-19B1FCFB4661}" type="datetimeFigureOut">
              <a:rPr lang="es-ES" smtClean="0"/>
              <a:t>16/09/2015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07B9-D951-4323-8976-8E03970E4D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2036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9523-1B0E-4F81-BEBF-19B1FCFB4661}" type="datetimeFigureOut">
              <a:rPr lang="es-ES" smtClean="0"/>
              <a:t>16/09/2015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07B9-D951-4323-8976-8E03970E4D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5632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9523-1B0E-4F81-BEBF-19B1FCFB4661}" type="datetimeFigureOut">
              <a:rPr lang="es-ES" smtClean="0"/>
              <a:t>16/09/2015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07B9-D951-4323-8976-8E03970E4D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4393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9523-1B0E-4F81-BEBF-19B1FCFB4661}" type="datetimeFigureOut">
              <a:rPr lang="es-ES" smtClean="0"/>
              <a:t>16/09/2015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407B9-D951-4323-8976-8E03970E4D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9124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B9523-1B0E-4F81-BEBF-19B1FCFB4661}" type="datetimeFigureOut">
              <a:rPr lang="es-ES" smtClean="0"/>
              <a:t>16/09/2015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407B9-D951-4323-8976-8E03970E4D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1411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slgamesworld.com/members/games/grammar/New_Snakes_%20Ladders/Past_tenses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60" t="32946" r="5573" b="45530"/>
          <a:stretch/>
        </p:blipFill>
        <p:spPr bwMode="auto">
          <a:xfrm>
            <a:off x="116632" y="7236296"/>
            <a:ext cx="6597352" cy="1493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188640" y="6764178"/>
            <a:ext cx="14093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Indicators</a:t>
            </a:r>
            <a:endParaRPr lang="es-ES" sz="2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1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581013"/>
              </p:ext>
            </p:extLst>
          </p:nvPr>
        </p:nvGraphicFramePr>
        <p:xfrm>
          <a:off x="342900" y="971912"/>
          <a:ext cx="6172200" cy="4968240"/>
        </p:xfrm>
        <a:graphic>
          <a:graphicData uri="http://schemas.openxmlformats.org/drawingml/2006/table">
            <a:tbl>
              <a:tblPr/>
              <a:tblGrid>
                <a:gridCol w="3086100"/>
                <a:gridCol w="3086100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s-ES" sz="2000" dirty="0">
                          <a:solidFill>
                            <a:srgbClr val="5E490C"/>
                          </a:solidFill>
                          <a:effectLst/>
                        </a:rPr>
                        <a:t>Simple </a:t>
                      </a:r>
                      <a:r>
                        <a:rPr lang="es-ES" sz="2000" dirty="0" err="1">
                          <a:solidFill>
                            <a:srgbClr val="5E490C"/>
                          </a:solidFill>
                          <a:effectLst/>
                        </a:rPr>
                        <a:t>Past</a:t>
                      </a:r>
                      <a:endParaRPr lang="es-ES" sz="2000" dirty="0">
                        <a:solidFill>
                          <a:srgbClr val="5E490C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E6C3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5E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2000">
                          <a:solidFill>
                            <a:srgbClr val="5E490C"/>
                          </a:solidFill>
                          <a:effectLst/>
                        </a:rPr>
                        <a:t>Past Progressive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E6C3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5EB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Font typeface="Arial"/>
                        <a:buChar char="•"/>
                      </a:pPr>
                      <a:r>
                        <a:rPr lang="en-US" sz="2000" dirty="0" smtClean="0">
                          <a:effectLst/>
                        </a:rPr>
                        <a:t>Action </a:t>
                      </a:r>
                      <a:r>
                        <a:rPr lang="en-US" sz="2000" dirty="0">
                          <a:effectLst/>
                        </a:rPr>
                        <a:t>finished in the </a:t>
                      </a:r>
                      <a:r>
                        <a:rPr lang="en-US" sz="2000" dirty="0" smtClean="0">
                          <a:effectLst/>
                        </a:rPr>
                        <a:t>past</a:t>
                      </a:r>
                    </a:p>
                    <a:p>
                      <a:pPr algn="l">
                        <a:buFont typeface="Arial"/>
                        <a:buNone/>
                      </a:pPr>
                      <a:r>
                        <a:rPr lang="en-US" sz="2000" dirty="0" err="1" smtClean="0">
                          <a:effectLst/>
                        </a:rPr>
                        <a:t>Eg</a:t>
                      </a:r>
                      <a:r>
                        <a:rPr lang="en-US" sz="2000" dirty="0" smtClean="0">
                          <a:effectLst/>
                        </a:rPr>
                        <a:t>.</a:t>
                      </a:r>
                      <a:r>
                        <a:rPr lang="en-US" sz="1800" i="1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</a:t>
                      </a:r>
                      <a:r>
                        <a:rPr lang="en-US" sz="1800" i="1" baseline="0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wrote a letter to Louis</a:t>
                      </a:r>
                      <a:endParaRPr lang="en-US" sz="1800" i="1" dirty="0" smtClean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buFont typeface="Arial"/>
                        <a:buNone/>
                      </a:pPr>
                      <a:endParaRPr lang="en-US" sz="2000" dirty="0">
                        <a:effectLst/>
                      </a:endParaRP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en-US" sz="2000" dirty="0" smtClean="0">
                          <a:effectLst/>
                        </a:rPr>
                        <a:t>Past habits or actions repeated, completed  in past</a:t>
                      </a:r>
                      <a:r>
                        <a:rPr lang="en-US" sz="1600" dirty="0" smtClean="0">
                          <a:effectLst/>
                        </a:rPr>
                        <a:t>(use advs. of frequency)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effectLst/>
                        </a:rPr>
                        <a:t>Eg</a:t>
                      </a:r>
                      <a:r>
                        <a:rPr lang="en-US" sz="2000" dirty="0" smtClean="0">
                          <a:effectLst/>
                        </a:rPr>
                        <a:t>.</a:t>
                      </a:r>
                      <a:r>
                        <a:rPr lang="en-US" sz="1800" i="1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He never studied for exams.</a:t>
                      </a:r>
                    </a:p>
                    <a:p>
                      <a:pPr algn="l">
                        <a:buFont typeface="Arial"/>
                        <a:buNone/>
                      </a:pPr>
                      <a:endParaRPr lang="en-US" sz="2000" dirty="0" smtClean="0">
                        <a:effectLst/>
                      </a:endParaRP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en-US" sz="2000" dirty="0" smtClean="0">
                          <a:effectLst/>
                        </a:rPr>
                        <a:t>An action</a:t>
                      </a:r>
                      <a:r>
                        <a:rPr lang="en-US" sz="2000" baseline="0" dirty="0" smtClean="0">
                          <a:effectLst/>
                        </a:rPr>
                        <a:t>  in past that interrupted  a longer action in past, or vice versa.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effectLst/>
                        </a:rPr>
                        <a:t>Eg</a:t>
                      </a:r>
                      <a:r>
                        <a:rPr lang="en-US" sz="2000" dirty="0" smtClean="0">
                          <a:effectLst/>
                        </a:rPr>
                        <a:t>.</a:t>
                      </a:r>
                      <a:r>
                        <a:rPr lang="en-US" sz="1800" i="1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</a:t>
                      </a:r>
                      <a:r>
                        <a:rPr lang="en-US" sz="1800" i="1" baseline="0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ate a veggie sandwich, I prepared it</a:t>
                      </a:r>
                      <a:r>
                        <a:rPr lang="en-US" sz="2000" i="1" baseline="0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000" baseline="0" dirty="0" smtClean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C3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/>
                        <a:buChar char="•"/>
                      </a:pPr>
                      <a:r>
                        <a:rPr lang="en-US" sz="2000" dirty="0" smtClean="0">
                          <a:effectLst/>
                        </a:rPr>
                        <a:t>Action </a:t>
                      </a:r>
                      <a:r>
                        <a:rPr lang="en-US" sz="2000" dirty="0">
                          <a:effectLst/>
                        </a:rPr>
                        <a:t>in progress at a special time in the </a:t>
                      </a:r>
                      <a:r>
                        <a:rPr lang="en-US" sz="2000" dirty="0" smtClean="0">
                          <a:effectLst/>
                        </a:rPr>
                        <a:t>past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effectLst/>
                        </a:rPr>
                        <a:t>Eg</a:t>
                      </a:r>
                      <a:r>
                        <a:rPr lang="en-US" sz="2000" dirty="0" smtClean="0">
                          <a:effectLst/>
                        </a:rPr>
                        <a:t>.</a:t>
                      </a:r>
                      <a:r>
                        <a:rPr lang="en-US" sz="1800" i="1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</a:t>
                      </a:r>
                      <a:r>
                        <a:rPr lang="en-US" sz="1800" i="1" baseline="0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was eating a sandwich, when he called me.</a:t>
                      </a:r>
                      <a:endParaRPr lang="en-US" sz="1800" i="1" dirty="0" smtClean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buFont typeface="Arial"/>
                        <a:buNone/>
                      </a:pPr>
                      <a:endParaRPr lang="en-US" sz="2000" dirty="0" smtClean="0">
                        <a:effectLst/>
                      </a:endParaRP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en-US" sz="2000" dirty="0" smtClean="0">
                          <a:effectLst/>
                        </a:rPr>
                        <a:t>Temporary</a:t>
                      </a:r>
                      <a:r>
                        <a:rPr lang="en-US" sz="2000" baseline="0" dirty="0" smtClean="0">
                          <a:effectLst/>
                        </a:rPr>
                        <a:t> actions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effectLst/>
                        </a:rPr>
                        <a:t>Eg</a:t>
                      </a:r>
                      <a:r>
                        <a:rPr lang="en-US" sz="2000" dirty="0" smtClean="0">
                          <a:effectLst/>
                        </a:rPr>
                        <a:t>.</a:t>
                      </a:r>
                      <a:r>
                        <a:rPr lang="en-US" sz="1800" i="1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My</a:t>
                      </a:r>
                      <a:r>
                        <a:rPr lang="en-US" sz="1800" i="1" baseline="0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father was working for Chrysler automotive.</a:t>
                      </a:r>
                      <a:endParaRPr lang="en-US" sz="2000" baseline="0" dirty="0" smtClean="0">
                        <a:effectLst/>
                      </a:endParaRPr>
                    </a:p>
                    <a:p>
                      <a:pPr algn="l">
                        <a:buFont typeface="Arial"/>
                        <a:buChar char="•"/>
                      </a:pPr>
                      <a:endParaRPr lang="en-US" sz="2000" baseline="0" dirty="0" smtClean="0">
                        <a:effectLst/>
                      </a:endParaRP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en-US" sz="2000" baseline="0" dirty="0" smtClean="0">
                          <a:effectLst/>
                        </a:rPr>
                        <a:t>Simultaneous actions in progress in past.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effectLst/>
                        </a:rPr>
                        <a:t>Eg</a:t>
                      </a:r>
                      <a:r>
                        <a:rPr lang="en-US" sz="2000" dirty="0" smtClean="0">
                          <a:effectLst/>
                        </a:rPr>
                        <a:t>.</a:t>
                      </a:r>
                      <a:r>
                        <a:rPr lang="en-US" sz="1800" i="1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We</a:t>
                      </a:r>
                      <a:r>
                        <a:rPr lang="en-US" sz="1800" i="1" baseline="0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i="1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were sitting on the</a:t>
                      </a:r>
                      <a:r>
                        <a:rPr lang="en-US" sz="1800" i="1" baseline="0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couch, while</a:t>
                      </a:r>
                      <a:r>
                        <a:rPr lang="en-US" sz="1800" i="1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watching TV. </a:t>
                      </a:r>
                    </a:p>
                    <a:p>
                      <a:pPr algn="l">
                        <a:buFont typeface="Arial"/>
                        <a:buNone/>
                      </a:pPr>
                      <a:endParaRPr lang="en-US" sz="2000" baseline="0" dirty="0" smtClean="0">
                        <a:effectLst/>
                      </a:endParaRPr>
                    </a:p>
                    <a:p>
                      <a:pPr algn="l">
                        <a:buFont typeface="Arial"/>
                        <a:buNone/>
                      </a:pPr>
                      <a:endParaRPr lang="en-US" sz="200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C3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4" name="13 CuadroTexto"/>
          <p:cNvSpPr txBox="1"/>
          <p:nvPr/>
        </p:nvSpPr>
        <p:spPr>
          <a:xfrm>
            <a:off x="332656" y="365919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Use</a:t>
            </a:r>
            <a:endParaRPr lang="es-ES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40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821188"/>
              </p:ext>
            </p:extLst>
          </p:nvPr>
        </p:nvGraphicFramePr>
        <p:xfrm>
          <a:off x="260648" y="776888"/>
          <a:ext cx="6354706" cy="1418848"/>
        </p:xfrm>
        <a:graphic>
          <a:graphicData uri="http://schemas.openxmlformats.org/drawingml/2006/table">
            <a:tbl>
              <a:tblPr/>
              <a:tblGrid>
                <a:gridCol w="3177353"/>
                <a:gridCol w="3177353"/>
              </a:tblGrid>
              <a:tr h="405385">
                <a:tc>
                  <a:txBody>
                    <a:bodyPr/>
                    <a:lstStyle/>
                    <a:p>
                      <a:pPr algn="l"/>
                      <a:r>
                        <a:rPr lang="es-ES" sz="1800" dirty="0">
                          <a:solidFill>
                            <a:srgbClr val="5E490C"/>
                          </a:solidFill>
                          <a:effectLst/>
                        </a:rPr>
                        <a:t>Simple </a:t>
                      </a:r>
                      <a:r>
                        <a:rPr lang="es-ES" sz="1800" dirty="0" err="1">
                          <a:solidFill>
                            <a:srgbClr val="5E490C"/>
                          </a:solidFill>
                          <a:effectLst/>
                        </a:rPr>
                        <a:t>Past</a:t>
                      </a:r>
                      <a:endParaRPr lang="es-ES" sz="1800" dirty="0">
                        <a:solidFill>
                          <a:srgbClr val="5E490C"/>
                        </a:solidFill>
                        <a:effectLst/>
                      </a:endParaRPr>
                    </a:p>
                  </a:txBody>
                  <a:tcPr marL="68580" marR="68580" marT="60960" marB="60960" anchor="ctr">
                    <a:lnL>
                      <a:noFill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E6C3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5E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800">
                          <a:solidFill>
                            <a:srgbClr val="5E490C"/>
                          </a:solidFill>
                          <a:effectLst/>
                        </a:rPr>
                        <a:t>Past Progressive</a:t>
                      </a:r>
                    </a:p>
                  </a:txBody>
                  <a:tcPr marL="68580" marR="68580" marT="60960" marB="60960"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E6C3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5EB"/>
                    </a:solidFill>
                  </a:tcPr>
                </a:tc>
              </a:tr>
              <a:tr h="1013463">
                <a:tc>
                  <a:txBody>
                    <a:bodyPr/>
                    <a:lstStyle/>
                    <a:p>
                      <a:pPr algn="l">
                        <a:buFont typeface="Arial"/>
                        <a:buChar char="•"/>
                      </a:pPr>
                      <a:r>
                        <a:rPr lang="en-US" sz="1800" dirty="0">
                          <a:effectLst/>
                        </a:rPr>
                        <a:t>regular verbs: </a:t>
                      </a:r>
                      <a:r>
                        <a:rPr lang="en-US" sz="1800" b="1" dirty="0">
                          <a:solidFill>
                            <a:srgbClr val="55A5D2"/>
                          </a:solidFill>
                          <a:effectLst/>
                        </a:rPr>
                        <a:t>infinitive</a:t>
                      </a:r>
                      <a:r>
                        <a:rPr lang="en-US" sz="1800" dirty="0">
                          <a:effectLst/>
                        </a:rPr>
                        <a:t> + -</a:t>
                      </a:r>
                      <a:r>
                        <a:rPr lang="en-US" sz="1800" b="1" dirty="0" err="1" smtClean="0">
                          <a:solidFill>
                            <a:srgbClr val="DD961E"/>
                          </a:solidFill>
                          <a:effectLst/>
                        </a:rPr>
                        <a:t>ed</a:t>
                      </a:r>
                      <a:endParaRPr lang="en-US" sz="1800" b="1" dirty="0" smtClean="0">
                        <a:solidFill>
                          <a:srgbClr val="DD961E"/>
                        </a:solidFill>
                        <a:effectLst/>
                      </a:endParaRPr>
                    </a:p>
                    <a:p>
                      <a:pPr algn="l">
                        <a:buFont typeface="Arial"/>
                        <a:buNone/>
                      </a:pPr>
                      <a:endParaRPr lang="en-US" sz="1800" dirty="0">
                        <a:effectLst/>
                      </a:endParaRP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en-US" sz="1800" dirty="0">
                          <a:effectLst/>
                        </a:rPr>
                        <a:t> irregular </a:t>
                      </a:r>
                      <a:r>
                        <a:rPr lang="en-US" sz="1800" dirty="0" smtClean="0">
                          <a:effectLst/>
                        </a:rPr>
                        <a:t>verbs</a:t>
                      </a:r>
                      <a:endParaRPr lang="en-US" sz="1800" dirty="0">
                        <a:effectLst/>
                      </a:endParaRPr>
                    </a:p>
                  </a:txBody>
                  <a:tcPr marL="68580" marR="68580" marT="60960" marB="60960"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C3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effectLst/>
                        </a:rPr>
                        <a:t>(</a:t>
                      </a:r>
                      <a:r>
                        <a:rPr lang="en-US" sz="1800" b="1" dirty="0">
                          <a:solidFill>
                            <a:srgbClr val="129B50"/>
                          </a:solidFill>
                          <a:effectLst/>
                        </a:rPr>
                        <a:t>was</a:t>
                      </a:r>
                      <a:r>
                        <a:rPr lang="en-US" sz="1800" dirty="0">
                          <a:effectLst/>
                        </a:rPr>
                        <a:t> or </a:t>
                      </a:r>
                      <a:r>
                        <a:rPr lang="en-US" sz="1800" b="1" dirty="0">
                          <a:solidFill>
                            <a:srgbClr val="129B50"/>
                          </a:solidFill>
                          <a:effectLst/>
                        </a:rPr>
                        <a:t>were</a:t>
                      </a:r>
                      <a:r>
                        <a:rPr lang="en-US" sz="1800" dirty="0">
                          <a:effectLst/>
                        </a:rPr>
                        <a:t>) + </a:t>
                      </a:r>
                      <a:r>
                        <a:rPr lang="en-US" sz="1800" b="1" dirty="0">
                          <a:solidFill>
                            <a:srgbClr val="55A5D2"/>
                          </a:solidFill>
                          <a:effectLst/>
                        </a:rPr>
                        <a:t>infinitive</a:t>
                      </a:r>
                      <a:r>
                        <a:rPr lang="en-US" sz="1800" dirty="0">
                          <a:effectLst/>
                        </a:rPr>
                        <a:t> + </a:t>
                      </a:r>
                      <a:r>
                        <a:rPr lang="en-US" sz="1800" b="1" dirty="0">
                          <a:solidFill>
                            <a:srgbClr val="DD961E"/>
                          </a:solidFill>
                          <a:effectLst/>
                        </a:rPr>
                        <a:t>-</a:t>
                      </a:r>
                      <a:r>
                        <a:rPr lang="en-US" sz="1800" b="1" dirty="0" err="1">
                          <a:solidFill>
                            <a:srgbClr val="DD961E"/>
                          </a:solidFill>
                          <a:effectLst/>
                        </a:rPr>
                        <a:t>ing</a:t>
                      </a:r>
                      <a:endParaRPr lang="en-US" sz="1800" dirty="0">
                        <a:effectLst/>
                      </a:endParaRPr>
                    </a:p>
                  </a:txBody>
                  <a:tcPr marL="68580" marR="68580" marT="60960" marB="60960"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C3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288997"/>
              </p:ext>
            </p:extLst>
          </p:nvPr>
        </p:nvGraphicFramePr>
        <p:xfrm>
          <a:off x="296652" y="2915816"/>
          <a:ext cx="6300700" cy="1662688"/>
        </p:xfrm>
        <a:graphic>
          <a:graphicData uri="http://schemas.openxmlformats.org/drawingml/2006/table">
            <a:tbl>
              <a:tblPr/>
              <a:tblGrid>
                <a:gridCol w="3150350"/>
                <a:gridCol w="3150350"/>
              </a:tblGrid>
              <a:tr h="415672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>
                          <a:solidFill>
                            <a:srgbClr val="5E490C"/>
                          </a:solidFill>
                          <a:effectLst/>
                        </a:rPr>
                        <a:t>Simple </a:t>
                      </a:r>
                      <a:r>
                        <a:rPr lang="es-ES" sz="1800" dirty="0" err="1">
                          <a:solidFill>
                            <a:srgbClr val="5E490C"/>
                          </a:solidFill>
                          <a:effectLst/>
                        </a:rPr>
                        <a:t>Past</a:t>
                      </a:r>
                      <a:endParaRPr lang="es-ES" sz="1800" dirty="0">
                        <a:solidFill>
                          <a:srgbClr val="5E490C"/>
                        </a:solidFill>
                        <a:effectLst/>
                      </a:endParaRPr>
                    </a:p>
                  </a:txBody>
                  <a:tcPr marL="68580" marR="68580" marT="60960" marB="60960" anchor="ctr">
                    <a:lnL>
                      <a:noFill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E6C3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5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>
                          <a:solidFill>
                            <a:srgbClr val="5E490C"/>
                          </a:solidFill>
                          <a:effectLst/>
                        </a:rPr>
                        <a:t>Past Progressive</a:t>
                      </a:r>
                    </a:p>
                  </a:txBody>
                  <a:tcPr marL="68580" marR="68580" marT="60960" marB="60960"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E6C3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5EB"/>
                    </a:solidFill>
                  </a:tcPr>
                </a:tc>
              </a:tr>
              <a:tr h="415672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>
                          <a:effectLst/>
                        </a:rPr>
                        <a:t>I </a:t>
                      </a:r>
                      <a:r>
                        <a:rPr lang="es-ES" sz="1800" b="1" dirty="0" err="1">
                          <a:solidFill>
                            <a:srgbClr val="55A5D2"/>
                          </a:solidFill>
                          <a:effectLst/>
                        </a:rPr>
                        <a:t>play</a:t>
                      </a:r>
                      <a:r>
                        <a:rPr lang="es-ES" sz="1800" b="1" dirty="0" err="1">
                          <a:solidFill>
                            <a:srgbClr val="DD961E"/>
                          </a:solidFill>
                          <a:effectLst/>
                        </a:rPr>
                        <a:t>ed</a:t>
                      </a:r>
                      <a:r>
                        <a:rPr lang="es-ES" sz="1800" dirty="0">
                          <a:effectLst/>
                        </a:rPr>
                        <a:t> </a:t>
                      </a:r>
                      <a:r>
                        <a:rPr lang="es-ES" sz="1800" dirty="0" err="1">
                          <a:effectLst/>
                        </a:rPr>
                        <a:t>football</a:t>
                      </a:r>
                      <a:r>
                        <a:rPr lang="es-ES" sz="1800" dirty="0">
                          <a:effectLst/>
                        </a:rPr>
                        <a:t>.</a:t>
                      </a:r>
                    </a:p>
                  </a:txBody>
                  <a:tcPr marL="68580" marR="68580" marT="60960" marB="60960"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C3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>
                          <a:effectLst/>
                        </a:rPr>
                        <a:t>He </a:t>
                      </a:r>
                      <a:r>
                        <a:rPr lang="es-ES" sz="1800" b="1">
                          <a:solidFill>
                            <a:srgbClr val="129B50"/>
                          </a:solidFill>
                          <a:effectLst/>
                        </a:rPr>
                        <a:t>was</a:t>
                      </a:r>
                      <a:r>
                        <a:rPr lang="es-ES" sz="1800">
                          <a:effectLst/>
                        </a:rPr>
                        <a:t> </a:t>
                      </a:r>
                      <a:r>
                        <a:rPr lang="es-ES" sz="1800" b="1">
                          <a:solidFill>
                            <a:srgbClr val="55A5D2"/>
                          </a:solidFill>
                          <a:effectLst/>
                        </a:rPr>
                        <a:t>play</a:t>
                      </a:r>
                      <a:r>
                        <a:rPr lang="es-ES" sz="1800" b="1">
                          <a:solidFill>
                            <a:srgbClr val="DD961E"/>
                          </a:solidFill>
                          <a:effectLst/>
                        </a:rPr>
                        <a:t>ing</a:t>
                      </a:r>
                      <a:r>
                        <a:rPr lang="es-ES" sz="1800">
                          <a:effectLst/>
                        </a:rPr>
                        <a:t> football.</a:t>
                      </a:r>
                    </a:p>
                  </a:txBody>
                  <a:tcPr marL="68580" marR="68580" marT="60960" marB="60960"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C3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5672">
                <a:tc>
                  <a:txBody>
                    <a:bodyPr/>
                    <a:lstStyle/>
                    <a:p>
                      <a:pPr algn="ctr"/>
                      <a:r>
                        <a:rPr lang="es-ES" sz="1800">
                          <a:effectLst/>
                        </a:rPr>
                        <a:t>You </a:t>
                      </a:r>
                      <a:r>
                        <a:rPr lang="es-ES" sz="1800" b="1">
                          <a:solidFill>
                            <a:srgbClr val="55A5D2"/>
                          </a:solidFill>
                          <a:effectLst/>
                        </a:rPr>
                        <a:t>play</a:t>
                      </a:r>
                      <a:r>
                        <a:rPr lang="es-ES" sz="1800" b="1">
                          <a:solidFill>
                            <a:srgbClr val="DD961E"/>
                          </a:solidFill>
                          <a:effectLst/>
                        </a:rPr>
                        <a:t>ed</a:t>
                      </a:r>
                      <a:r>
                        <a:rPr lang="es-ES" sz="1800">
                          <a:effectLst/>
                        </a:rPr>
                        <a:t> football.</a:t>
                      </a:r>
                    </a:p>
                  </a:txBody>
                  <a:tcPr marL="68580" marR="68580" marT="60960" marB="60960"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>
                          <a:effectLst/>
                        </a:rPr>
                        <a:t>You </a:t>
                      </a:r>
                      <a:r>
                        <a:rPr lang="es-ES" sz="1800" b="1">
                          <a:solidFill>
                            <a:srgbClr val="129B50"/>
                          </a:solidFill>
                          <a:effectLst/>
                        </a:rPr>
                        <a:t>were</a:t>
                      </a:r>
                      <a:r>
                        <a:rPr lang="es-ES" sz="1800">
                          <a:effectLst/>
                        </a:rPr>
                        <a:t> </a:t>
                      </a:r>
                      <a:r>
                        <a:rPr lang="es-ES" sz="1800" b="1">
                          <a:solidFill>
                            <a:srgbClr val="55A5D2"/>
                          </a:solidFill>
                          <a:effectLst/>
                        </a:rPr>
                        <a:t>play</a:t>
                      </a:r>
                      <a:r>
                        <a:rPr lang="es-ES" sz="1800" b="1">
                          <a:solidFill>
                            <a:srgbClr val="DD961E"/>
                          </a:solidFill>
                          <a:effectLst/>
                        </a:rPr>
                        <a:t>ing</a:t>
                      </a:r>
                      <a:r>
                        <a:rPr lang="es-ES" sz="1800">
                          <a:effectLst/>
                        </a:rPr>
                        <a:t> football.</a:t>
                      </a:r>
                    </a:p>
                  </a:txBody>
                  <a:tcPr marL="68580" marR="68580" marT="60960" marB="60960"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5672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>
                          <a:effectLst/>
                        </a:rPr>
                        <a:t>He </a:t>
                      </a:r>
                      <a:r>
                        <a:rPr lang="es-ES" sz="1800" b="1" dirty="0" err="1">
                          <a:solidFill>
                            <a:srgbClr val="55A5D2"/>
                          </a:solidFill>
                          <a:effectLst/>
                        </a:rPr>
                        <a:t>play</a:t>
                      </a:r>
                      <a:r>
                        <a:rPr lang="es-ES" sz="1800" b="1" dirty="0" err="1">
                          <a:solidFill>
                            <a:srgbClr val="DD961E"/>
                          </a:solidFill>
                          <a:effectLst/>
                        </a:rPr>
                        <a:t>ed</a:t>
                      </a:r>
                      <a:r>
                        <a:rPr lang="es-ES" sz="1800" dirty="0">
                          <a:effectLst/>
                        </a:rPr>
                        <a:t> </a:t>
                      </a:r>
                      <a:r>
                        <a:rPr lang="es-ES" sz="1800" dirty="0" err="1">
                          <a:effectLst/>
                        </a:rPr>
                        <a:t>football</a:t>
                      </a:r>
                      <a:r>
                        <a:rPr lang="es-ES" sz="1800" dirty="0">
                          <a:effectLst/>
                        </a:rPr>
                        <a:t>.</a:t>
                      </a:r>
                    </a:p>
                  </a:txBody>
                  <a:tcPr marL="68580" marR="68580" marT="60960" marB="60960"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>
                          <a:effectLst/>
                        </a:rPr>
                        <a:t>He </a:t>
                      </a:r>
                      <a:r>
                        <a:rPr lang="es-ES" sz="1800" b="1" dirty="0" err="1">
                          <a:solidFill>
                            <a:srgbClr val="129B50"/>
                          </a:solidFill>
                          <a:effectLst/>
                        </a:rPr>
                        <a:t>was</a:t>
                      </a:r>
                      <a:r>
                        <a:rPr lang="es-ES" sz="1800" dirty="0">
                          <a:effectLst/>
                        </a:rPr>
                        <a:t> </a:t>
                      </a:r>
                      <a:r>
                        <a:rPr lang="es-ES" sz="1800" b="1" dirty="0" err="1">
                          <a:solidFill>
                            <a:srgbClr val="55A5D2"/>
                          </a:solidFill>
                          <a:effectLst/>
                        </a:rPr>
                        <a:t>play</a:t>
                      </a:r>
                      <a:r>
                        <a:rPr lang="es-ES" sz="1800" b="1" dirty="0" err="1">
                          <a:solidFill>
                            <a:srgbClr val="DD961E"/>
                          </a:solidFill>
                          <a:effectLst/>
                        </a:rPr>
                        <a:t>ing</a:t>
                      </a:r>
                      <a:r>
                        <a:rPr lang="es-ES" sz="1800" dirty="0">
                          <a:effectLst/>
                        </a:rPr>
                        <a:t> </a:t>
                      </a:r>
                      <a:r>
                        <a:rPr lang="es-ES" sz="1800" dirty="0" err="1">
                          <a:effectLst/>
                        </a:rPr>
                        <a:t>football</a:t>
                      </a:r>
                      <a:r>
                        <a:rPr lang="es-ES" sz="1800" dirty="0">
                          <a:effectLst/>
                        </a:rPr>
                        <a:t>.</a:t>
                      </a:r>
                    </a:p>
                  </a:txBody>
                  <a:tcPr marL="68580" marR="68580" marT="60960" marB="60960"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239187"/>
              </p:ext>
            </p:extLst>
          </p:nvPr>
        </p:nvGraphicFramePr>
        <p:xfrm>
          <a:off x="342900" y="7452320"/>
          <a:ext cx="6182444" cy="1463040"/>
        </p:xfrm>
        <a:graphic>
          <a:graphicData uri="http://schemas.openxmlformats.org/drawingml/2006/table">
            <a:tbl>
              <a:tblPr/>
              <a:tblGrid>
                <a:gridCol w="3091222"/>
                <a:gridCol w="3091222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s-ES" sz="1800" dirty="0">
                          <a:solidFill>
                            <a:srgbClr val="5E490C"/>
                          </a:solidFill>
                          <a:effectLst/>
                        </a:rPr>
                        <a:t>Simple </a:t>
                      </a:r>
                      <a:r>
                        <a:rPr lang="es-ES" sz="1800" dirty="0" err="1">
                          <a:solidFill>
                            <a:srgbClr val="5E490C"/>
                          </a:solidFill>
                          <a:effectLst/>
                        </a:rPr>
                        <a:t>Past</a:t>
                      </a:r>
                      <a:endParaRPr lang="es-ES" sz="1800" dirty="0">
                        <a:solidFill>
                          <a:srgbClr val="5E490C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E6C3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5E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800">
                          <a:solidFill>
                            <a:srgbClr val="5E490C"/>
                          </a:solidFill>
                          <a:effectLst/>
                        </a:rPr>
                        <a:t>Past Progressive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E6C3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5EB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s-ES" sz="1800" b="1">
                          <a:solidFill>
                            <a:srgbClr val="129B50"/>
                          </a:solidFill>
                          <a:effectLst/>
                        </a:rPr>
                        <a:t>Did</a:t>
                      </a:r>
                      <a:r>
                        <a:rPr lang="es-ES" sz="1800">
                          <a:effectLst/>
                        </a:rPr>
                        <a:t> I </a:t>
                      </a:r>
                      <a:r>
                        <a:rPr lang="es-ES" sz="1800" b="1">
                          <a:solidFill>
                            <a:srgbClr val="55A5D2"/>
                          </a:solidFill>
                          <a:effectLst/>
                        </a:rPr>
                        <a:t>play</a:t>
                      </a:r>
                      <a:r>
                        <a:rPr lang="es-ES" sz="1800">
                          <a:effectLst/>
                        </a:rPr>
                        <a:t> football?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C3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800" b="1">
                          <a:solidFill>
                            <a:srgbClr val="129B50"/>
                          </a:solidFill>
                          <a:effectLst/>
                        </a:rPr>
                        <a:t>Was</a:t>
                      </a:r>
                      <a:r>
                        <a:rPr lang="es-ES" sz="1800">
                          <a:effectLst/>
                        </a:rPr>
                        <a:t> I </a:t>
                      </a:r>
                      <a:r>
                        <a:rPr lang="es-ES" sz="1800" b="1">
                          <a:solidFill>
                            <a:srgbClr val="55A5D2"/>
                          </a:solidFill>
                          <a:effectLst/>
                        </a:rPr>
                        <a:t>play</a:t>
                      </a:r>
                      <a:r>
                        <a:rPr lang="es-ES" sz="1800" b="1">
                          <a:solidFill>
                            <a:srgbClr val="DD961E"/>
                          </a:solidFill>
                          <a:effectLst/>
                        </a:rPr>
                        <a:t>ing</a:t>
                      </a:r>
                      <a:r>
                        <a:rPr lang="es-ES" sz="1800">
                          <a:effectLst/>
                        </a:rPr>
                        <a:t> football?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C3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s-ES" sz="1800" b="1">
                          <a:solidFill>
                            <a:srgbClr val="129B50"/>
                          </a:solidFill>
                          <a:effectLst/>
                        </a:rPr>
                        <a:t>Did</a:t>
                      </a:r>
                      <a:r>
                        <a:rPr lang="es-ES" sz="1800">
                          <a:effectLst/>
                        </a:rPr>
                        <a:t> you </a:t>
                      </a:r>
                      <a:r>
                        <a:rPr lang="es-ES" sz="1800" b="1">
                          <a:solidFill>
                            <a:srgbClr val="55A5D2"/>
                          </a:solidFill>
                          <a:effectLst/>
                        </a:rPr>
                        <a:t>play</a:t>
                      </a:r>
                      <a:r>
                        <a:rPr lang="es-ES" sz="1800">
                          <a:effectLst/>
                        </a:rPr>
                        <a:t> football?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800" b="1">
                          <a:solidFill>
                            <a:srgbClr val="129B50"/>
                          </a:solidFill>
                          <a:effectLst/>
                        </a:rPr>
                        <a:t>Were</a:t>
                      </a:r>
                      <a:r>
                        <a:rPr lang="es-ES" sz="1800">
                          <a:effectLst/>
                        </a:rPr>
                        <a:t> you </a:t>
                      </a:r>
                      <a:r>
                        <a:rPr lang="es-ES" sz="1800" b="1">
                          <a:solidFill>
                            <a:srgbClr val="55A5D2"/>
                          </a:solidFill>
                          <a:effectLst/>
                        </a:rPr>
                        <a:t>play</a:t>
                      </a:r>
                      <a:r>
                        <a:rPr lang="es-ES" sz="1800" b="1">
                          <a:solidFill>
                            <a:srgbClr val="DD961E"/>
                          </a:solidFill>
                          <a:effectLst/>
                        </a:rPr>
                        <a:t>ing</a:t>
                      </a:r>
                      <a:r>
                        <a:rPr lang="es-ES" sz="1800">
                          <a:effectLst/>
                        </a:rPr>
                        <a:t> football?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s-ES" sz="1800" b="1">
                          <a:solidFill>
                            <a:srgbClr val="129B50"/>
                          </a:solidFill>
                          <a:effectLst/>
                        </a:rPr>
                        <a:t>Did</a:t>
                      </a:r>
                      <a:r>
                        <a:rPr lang="es-ES" sz="1800">
                          <a:effectLst/>
                        </a:rPr>
                        <a:t> he </a:t>
                      </a:r>
                      <a:r>
                        <a:rPr lang="es-ES" sz="1800" b="1">
                          <a:solidFill>
                            <a:srgbClr val="55A5D2"/>
                          </a:solidFill>
                          <a:effectLst/>
                        </a:rPr>
                        <a:t>play</a:t>
                      </a:r>
                      <a:r>
                        <a:rPr lang="es-ES" sz="1800">
                          <a:effectLst/>
                        </a:rPr>
                        <a:t> football?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800" b="1" dirty="0" err="1">
                          <a:solidFill>
                            <a:srgbClr val="129B50"/>
                          </a:solidFill>
                          <a:effectLst/>
                        </a:rPr>
                        <a:t>Was</a:t>
                      </a:r>
                      <a:r>
                        <a:rPr lang="es-ES" sz="1800" dirty="0">
                          <a:effectLst/>
                        </a:rPr>
                        <a:t> he </a:t>
                      </a:r>
                      <a:r>
                        <a:rPr lang="es-ES" sz="1800" b="1" dirty="0" err="1">
                          <a:solidFill>
                            <a:srgbClr val="55A5D2"/>
                          </a:solidFill>
                          <a:effectLst/>
                        </a:rPr>
                        <a:t>play</a:t>
                      </a:r>
                      <a:r>
                        <a:rPr lang="es-ES" sz="1800" b="1" dirty="0" err="1">
                          <a:solidFill>
                            <a:srgbClr val="DD961E"/>
                          </a:solidFill>
                          <a:effectLst/>
                        </a:rPr>
                        <a:t>ing</a:t>
                      </a:r>
                      <a:r>
                        <a:rPr lang="es-ES" sz="1800" dirty="0">
                          <a:effectLst/>
                        </a:rPr>
                        <a:t> </a:t>
                      </a:r>
                      <a:r>
                        <a:rPr lang="es-ES" sz="1800" dirty="0" err="1">
                          <a:effectLst/>
                        </a:rPr>
                        <a:t>football</a:t>
                      </a:r>
                      <a:r>
                        <a:rPr lang="es-ES" sz="1800" dirty="0">
                          <a:effectLst/>
                        </a:rPr>
                        <a:t>?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260648" y="242228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Gramar </a:t>
            </a:r>
            <a:r>
              <a:rPr lang="es-ES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Structure</a:t>
            </a:r>
            <a:endParaRPr lang="es-ES" sz="2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60648" y="2443698"/>
            <a:ext cx="26356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Possitive</a:t>
            </a:r>
            <a:r>
              <a:rPr lang="es-E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sentences</a:t>
            </a:r>
            <a:endParaRPr lang="es-ES" sz="2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64515" y="4716016"/>
            <a:ext cx="25795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Negative</a:t>
            </a:r>
            <a:r>
              <a:rPr lang="es-E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sentences</a:t>
            </a:r>
            <a:endParaRPr lang="es-ES" sz="2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1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078292"/>
              </p:ext>
            </p:extLst>
          </p:nvPr>
        </p:nvGraphicFramePr>
        <p:xfrm>
          <a:off x="342900" y="5292080"/>
          <a:ext cx="6172200" cy="1463040"/>
        </p:xfrm>
        <a:graphic>
          <a:graphicData uri="http://schemas.openxmlformats.org/drawingml/2006/table">
            <a:tbl>
              <a:tblPr/>
              <a:tblGrid>
                <a:gridCol w="3086100"/>
                <a:gridCol w="3086100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s-ES" dirty="0">
                          <a:solidFill>
                            <a:srgbClr val="5E490C"/>
                          </a:solidFill>
                          <a:effectLst/>
                        </a:rPr>
                        <a:t>Simple </a:t>
                      </a:r>
                      <a:r>
                        <a:rPr lang="es-ES" dirty="0" err="1">
                          <a:solidFill>
                            <a:srgbClr val="5E490C"/>
                          </a:solidFill>
                          <a:effectLst/>
                        </a:rPr>
                        <a:t>Past</a:t>
                      </a:r>
                      <a:endParaRPr lang="es-ES" dirty="0">
                        <a:solidFill>
                          <a:srgbClr val="5E490C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E6C3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5E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>
                          <a:solidFill>
                            <a:srgbClr val="5E490C"/>
                          </a:solidFill>
                          <a:effectLst/>
                        </a:rPr>
                        <a:t>Past Progressive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E6C3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5EB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</a:rPr>
                        <a:t>I </a:t>
                      </a:r>
                      <a:r>
                        <a:rPr lang="en-US" b="1">
                          <a:solidFill>
                            <a:srgbClr val="129B50"/>
                          </a:solidFill>
                          <a:effectLst/>
                        </a:rPr>
                        <a:t>did</a:t>
                      </a:r>
                      <a:r>
                        <a:rPr lang="en-US">
                          <a:effectLst/>
                        </a:rPr>
                        <a:t> </a:t>
                      </a:r>
                      <a:r>
                        <a:rPr lang="en-US" b="1">
                          <a:solidFill>
                            <a:srgbClr val="CD4B3C"/>
                          </a:solidFill>
                          <a:effectLst/>
                        </a:rPr>
                        <a:t>not</a:t>
                      </a:r>
                      <a:r>
                        <a:rPr lang="en-US">
                          <a:effectLst/>
                        </a:rPr>
                        <a:t> </a:t>
                      </a:r>
                      <a:r>
                        <a:rPr lang="en-US" b="1">
                          <a:solidFill>
                            <a:srgbClr val="55A5D2"/>
                          </a:solidFill>
                          <a:effectLst/>
                        </a:rPr>
                        <a:t>play</a:t>
                      </a:r>
                      <a:r>
                        <a:rPr lang="en-US">
                          <a:effectLst/>
                        </a:rPr>
                        <a:t> football.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C3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</a:rPr>
                        <a:t>He </a:t>
                      </a:r>
                      <a:r>
                        <a:rPr lang="en-US" b="1">
                          <a:solidFill>
                            <a:srgbClr val="129B50"/>
                          </a:solidFill>
                          <a:effectLst/>
                        </a:rPr>
                        <a:t>was</a:t>
                      </a:r>
                      <a:r>
                        <a:rPr lang="en-US">
                          <a:effectLst/>
                        </a:rPr>
                        <a:t> </a:t>
                      </a:r>
                      <a:r>
                        <a:rPr lang="en-US" b="1">
                          <a:solidFill>
                            <a:srgbClr val="CD4B3C"/>
                          </a:solidFill>
                          <a:effectLst/>
                        </a:rPr>
                        <a:t>not</a:t>
                      </a:r>
                      <a:r>
                        <a:rPr lang="en-US">
                          <a:effectLst/>
                        </a:rPr>
                        <a:t> </a:t>
                      </a:r>
                      <a:r>
                        <a:rPr lang="en-US" b="1">
                          <a:solidFill>
                            <a:srgbClr val="55A5D2"/>
                          </a:solidFill>
                          <a:effectLst/>
                        </a:rPr>
                        <a:t>play</a:t>
                      </a:r>
                      <a:r>
                        <a:rPr lang="en-US" b="1">
                          <a:solidFill>
                            <a:srgbClr val="DD961E"/>
                          </a:solidFill>
                          <a:effectLst/>
                        </a:rPr>
                        <a:t>ing</a:t>
                      </a:r>
                      <a:r>
                        <a:rPr lang="en-US">
                          <a:effectLst/>
                        </a:rPr>
                        <a:t> football.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6C3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</a:rPr>
                        <a:t>You </a:t>
                      </a:r>
                      <a:r>
                        <a:rPr lang="en-US" b="1">
                          <a:solidFill>
                            <a:srgbClr val="129B50"/>
                          </a:solidFill>
                          <a:effectLst/>
                        </a:rPr>
                        <a:t>did</a:t>
                      </a:r>
                      <a:r>
                        <a:rPr lang="en-US">
                          <a:effectLst/>
                        </a:rPr>
                        <a:t> </a:t>
                      </a:r>
                      <a:r>
                        <a:rPr lang="en-US" b="1">
                          <a:solidFill>
                            <a:srgbClr val="CD4B3C"/>
                          </a:solidFill>
                          <a:effectLst/>
                        </a:rPr>
                        <a:t>not</a:t>
                      </a:r>
                      <a:r>
                        <a:rPr lang="en-US">
                          <a:effectLst/>
                        </a:rPr>
                        <a:t> </a:t>
                      </a:r>
                      <a:r>
                        <a:rPr lang="en-US" b="1">
                          <a:solidFill>
                            <a:srgbClr val="55A5D2"/>
                          </a:solidFill>
                          <a:effectLst/>
                        </a:rPr>
                        <a:t>play</a:t>
                      </a:r>
                      <a:r>
                        <a:rPr lang="en-US">
                          <a:effectLst/>
                        </a:rPr>
                        <a:t> football.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</a:rPr>
                        <a:t>You </a:t>
                      </a:r>
                      <a:r>
                        <a:rPr lang="en-US" b="1">
                          <a:solidFill>
                            <a:srgbClr val="129B50"/>
                          </a:solidFill>
                          <a:effectLst/>
                        </a:rPr>
                        <a:t>were</a:t>
                      </a:r>
                      <a:r>
                        <a:rPr lang="en-US">
                          <a:effectLst/>
                        </a:rPr>
                        <a:t> </a:t>
                      </a:r>
                      <a:r>
                        <a:rPr lang="en-US" b="1">
                          <a:solidFill>
                            <a:srgbClr val="CD4B3C"/>
                          </a:solidFill>
                          <a:effectLst/>
                        </a:rPr>
                        <a:t>not</a:t>
                      </a:r>
                      <a:r>
                        <a:rPr lang="en-US">
                          <a:effectLst/>
                        </a:rPr>
                        <a:t> </a:t>
                      </a:r>
                      <a:r>
                        <a:rPr lang="en-US" b="1">
                          <a:solidFill>
                            <a:srgbClr val="55A5D2"/>
                          </a:solidFill>
                          <a:effectLst/>
                        </a:rPr>
                        <a:t>play</a:t>
                      </a:r>
                      <a:r>
                        <a:rPr lang="en-US" b="1">
                          <a:solidFill>
                            <a:srgbClr val="DD961E"/>
                          </a:solidFill>
                          <a:effectLst/>
                        </a:rPr>
                        <a:t>ing</a:t>
                      </a:r>
                      <a:r>
                        <a:rPr lang="en-US">
                          <a:effectLst/>
                        </a:rPr>
                        <a:t> football.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</a:rPr>
                        <a:t>He </a:t>
                      </a:r>
                      <a:r>
                        <a:rPr lang="en-US" b="1">
                          <a:solidFill>
                            <a:srgbClr val="129B50"/>
                          </a:solidFill>
                          <a:effectLst/>
                        </a:rPr>
                        <a:t>did</a:t>
                      </a:r>
                      <a:r>
                        <a:rPr lang="en-US">
                          <a:effectLst/>
                        </a:rPr>
                        <a:t> </a:t>
                      </a:r>
                      <a:r>
                        <a:rPr lang="en-US" b="1">
                          <a:solidFill>
                            <a:srgbClr val="CD4B3C"/>
                          </a:solidFill>
                          <a:effectLst/>
                        </a:rPr>
                        <a:t>not</a:t>
                      </a:r>
                      <a:r>
                        <a:rPr lang="en-US">
                          <a:effectLst/>
                        </a:rPr>
                        <a:t> </a:t>
                      </a:r>
                      <a:r>
                        <a:rPr lang="en-US" b="1">
                          <a:solidFill>
                            <a:srgbClr val="55A5D2"/>
                          </a:solidFill>
                          <a:effectLst/>
                        </a:rPr>
                        <a:t>play</a:t>
                      </a:r>
                      <a:r>
                        <a:rPr lang="en-US">
                          <a:effectLst/>
                        </a:rPr>
                        <a:t> football.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</a:rPr>
                        <a:t>He </a:t>
                      </a:r>
                      <a:r>
                        <a:rPr lang="en-US" b="1" dirty="0">
                          <a:solidFill>
                            <a:srgbClr val="129B50"/>
                          </a:solidFill>
                          <a:effectLst/>
                        </a:rPr>
                        <a:t>was</a:t>
                      </a:r>
                      <a:r>
                        <a:rPr lang="en-US" dirty="0">
                          <a:effectLst/>
                        </a:rPr>
                        <a:t> </a:t>
                      </a:r>
                      <a:r>
                        <a:rPr lang="en-US" b="1" dirty="0">
                          <a:solidFill>
                            <a:srgbClr val="CD4B3C"/>
                          </a:solidFill>
                          <a:effectLst/>
                        </a:rPr>
                        <a:t>not</a:t>
                      </a:r>
                      <a:r>
                        <a:rPr lang="en-US" dirty="0">
                          <a:effectLst/>
                        </a:rPr>
                        <a:t> </a:t>
                      </a:r>
                      <a:r>
                        <a:rPr lang="en-US" b="1" dirty="0">
                          <a:solidFill>
                            <a:srgbClr val="55A5D2"/>
                          </a:solidFill>
                          <a:effectLst/>
                        </a:rPr>
                        <a:t>play</a:t>
                      </a:r>
                      <a:r>
                        <a:rPr lang="en-US" b="1" dirty="0">
                          <a:solidFill>
                            <a:srgbClr val="DD961E"/>
                          </a:solidFill>
                          <a:effectLst/>
                        </a:rPr>
                        <a:t>ing</a:t>
                      </a:r>
                      <a:r>
                        <a:rPr lang="en-US" dirty="0">
                          <a:effectLst/>
                        </a:rPr>
                        <a:t> football.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5" name="14 CuadroTexto"/>
          <p:cNvSpPr txBox="1"/>
          <p:nvPr/>
        </p:nvSpPr>
        <p:spPr>
          <a:xfrm>
            <a:off x="332656" y="6980202"/>
            <a:ext cx="14382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Questions</a:t>
            </a:r>
            <a:endParaRPr lang="es-ES" sz="2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82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kidsgamesheroes.com/paginasinfo/images/The-Simpsons-Fu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7" y="467544"/>
            <a:ext cx="6717511" cy="8352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8392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20688" y="179512"/>
            <a:ext cx="5796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What</a:t>
            </a:r>
            <a:r>
              <a:rPr lang="es-E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4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were</a:t>
            </a:r>
            <a:r>
              <a:rPr lang="es-E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4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they</a:t>
            </a:r>
            <a:r>
              <a:rPr lang="es-E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4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doing</a:t>
            </a:r>
            <a:r>
              <a:rPr lang="es-E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16632" y="1475656"/>
            <a:ext cx="6666697" cy="63709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err="1" smtClean="0">
                <a:solidFill>
                  <a:srgbClr val="00B050"/>
                </a:solidFill>
              </a:rPr>
              <a:t>Homer</a:t>
            </a:r>
            <a:r>
              <a:rPr lang="es-ES" sz="2400" b="1" dirty="0" smtClean="0">
                <a:solidFill>
                  <a:srgbClr val="00B050"/>
                </a:solidFill>
              </a:rPr>
              <a:t> ___________________________________</a:t>
            </a:r>
          </a:p>
          <a:p>
            <a:endParaRPr lang="es-ES" sz="2400" b="1" dirty="0" smtClean="0">
              <a:solidFill>
                <a:srgbClr val="00B050"/>
              </a:solidFill>
            </a:endParaRPr>
          </a:p>
          <a:p>
            <a:endParaRPr lang="es-ES" sz="2400" b="1" dirty="0">
              <a:solidFill>
                <a:srgbClr val="00B050"/>
              </a:solidFill>
            </a:endParaRPr>
          </a:p>
          <a:p>
            <a:r>
              <a:rPr lang="es-ES" sz="2400" b="1" dirty="0" smtClean="0">
                <a:solidFill>
                  <a:srgbClr val="00B050"/>
                </a:solidFill>
              </a:rPr>
              <a:t>Bart (-)____________________________________</a:t>
            </a:r>
          </a:p>
          <a:p>
            <a:endParaRPr lang="es-ES" sz="2400" b="1" dirty="0" smtClean="0">
              <a:solidFill>
                <a:srgbClr val="00B050"/>
              </a:solidFill>
            </a:endParaRPr>
          </a:p>
          <a:p>
            <a:endParaRPr lang="es-ES" sz="2400" b="1" dirty="0">
              <a:solidFill>
                <a:srgbClr val="00B050"/>
              </a:solidFill>
            </a:endParaRPr>
          </a:p>
          <a:p>
            <a:r>
              <a:rPr lang="es-ES" sz="2400" b="1" dirty="0" smtClean="0">
                <a:solidFill>
                  <a:srgbClr val="00B050"/>
                </a:solidFill>
              </a:rPr>
              <a:t>Lisa______________________________________</a:t>
            </a:r>
          </a:p>
          <a:p>
            <a:endParaRPr lang="es-ES" sz="2400" b="1" dirty="0" smtClean="0">
              <a:solidFill>
                <a:srgbClr val="00B050"/>
              </a:solidFill>
            </a:endParaRPr>
          </a:p>
          <a:p>
            <a:endParaRPr lang="es-ES" sz="2400" b="1" dirty="0">
              <a:solidFill>
                <a:srgbClr val="00B050"/>
              </a:solidFill>
            </a:endParaRPr>
          </a:p>
          <a:p>
            <a:r>
              <a:rPr lang="es-ES" sz="2400" b="1" dirty="0" err="1" smtClean="0">
                <a:solidFill>
                  <a:srgbClr val="00B050"/>
                </a:solidFill>
              </a:rPr>
              <a:t>Marge</a:t>
            </a:r>
            <a:r>
              <a:rPr lang="es-ES" sz="2400" b="1" dirty="0" smtClean="0">
                <a:solidFill>
                  <a:srgbClr val="00B050"/>
                </a:solidFill>
              </a:rPr>
              <a:t> (-) __________________________________</a:t>
            </a:r>
          </a:p>
          <a:p>
            <a:endParaRPr lang="es-ES" sz="2400" b="1" dirty="0" smtClean="0">
              <a:solidFill>
                <a:srgbClr val="00B050"/>
              </a:solidFill>
            </a:endParaRPr>
          </a:p>
          <a:p>
            <a:endParaRPr lang="es-ES" sz="2400" b="1" dirty="0">
              <a:solidFill>
                <a:srgbClr val="00B050"/>
              </a:solidFill>
            </a:endParaRPr>
          </a:p>
          <a:p>
            <a:r>
              <a:rPr lang="es-ES" sz="2400" b="1" dirty="0" err="1" smtClean="0">
                <a:solidFill>
                  <a:srgbClr val="00B050"/>
                </a:solidFill>
              </a:rPr>
              <a:t>They</a:t>
            </a:r>
            <a:r>
              <a:rPr lang="es-ES" sz="2400" b="1" dirty="0" smtClean="0">
                <a:solidFill>
                  <a:srgbClr val="00B050"/>
                </a:solidFill>
              </a:rPr>
              <a:t> ____________________________________</a:t>
            </a:r>
          </a:p>
          <a:p>
            <a:endParaRPr lang="es-ES" sz="2400" b="1" dirty="0" smtClean="0">
              <a:solidFill>
                <a:srgbClr val="00B050"/>
              </a:solidFill>
            </a:endParaRPr>
          </a:p>
          <a:p>
            <a:endParaRPr lang="es-ES" sz="2400" b="1" dirty="0">
              <a:solidFill>
                <a:srgbClr val="00B050"/>
              </a:solidFill>
            </a:endParaRPr>
          </a:p>
          <a:p>
            <a:r>
              <a:rPr lang="es-ES" sz="2400" b="1" dirty="0" err="1" smtClean="0">
                <a:solidFill>
                  <a:srgbClr val="00B050"/>
                </a:solidFill>
              </a:rPr>
              <a:t>Maggie</a:t>
            </a:r>
            <a:r>
              <a:rPr lang="es-ES" sz="2400" b="1" dirty="0" smtClean="0">
                <a:solidFill>
                  <a:srgbClr val="00B050"/>
                </a:solidFill>
              </a:rPr>
              <a:t> (-)________________________________</a:t>
            </a:r>
          </a:p>
          <a:p>
            <a:endParaRPr lang="es-ES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686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60648" y="1919898"/>
            <a:ext cx="62646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>
                <a:hlinkClick r:id="rId2"/>
              </a:rPr>
              <a:t>http://eslgamesworld.com/members/games/grammar/New_Snakes_%20Ladders/Past_tenses.html</a:t>
            </a:r>
            <a:r>
              <a:rPr lang="es-ES" sz="2000" dirty="0"/>
              <a:t> 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260648" y="539552"/>
            <a:ext cx="5832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Click</a:t>
            </a:r>
            <a:r>
              <a:rPr lang="es-E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4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on</a:t>
            </a:r>
            <a:r>
              <a:rPr lang="es-E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4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E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4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following</a:t>
            </a:r>
            <a:r>
              <a:rPr lang="es-E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link and </a:t>
            </a:r>
            <a:r>
              <a:rPr lang="es-ES" sz="24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Practice</a:t>
            </a:r>
            <a:r>
              <a:rPr lang="es-E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simple </a:t>
            </a:r>
            <a:r>
              <a:rPr lang="es-ES" sz="24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past</a:t>
            </a:r>
            <a:r>
              <a:rPr lang="es-E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s-ES" sz="24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past</a:t>
            </a:r>
            <a:r>
              <a:rPr lang="es-E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4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continuous</a:t>
            </a:r>
            <a:r>
              <a:rPr lang="es-E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s-ES" sz="24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4511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205</Words>
  <Application>Microsoft Office PowerPoint</Application>
  <PresentationFormat>Presentación en pantalla (4:3)</PresentationFormat>
  <Paragraphs>73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10</cp:revision>
  <dcterms:created xsi:type="dcterms:W3CDTF">2015-09-16T19:46:37Z</dcterms:created>
  <dcterms:modified xsi:type="dcterms:W3CDTF">2015-09-16T21:49:15Z</dcterms:modified>
</cp:coreProperties>
</file>