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5143500" type="screen16x9"/>
  <p:notesSz cx="6858000" cy="9144000"/>
  <p:embeddedFontLst>
    <p:embeddedFont>
      <p:font typeface="Nunito" charset="0"/>
      <p:regular r:id="rId10"/>
      <p:bold r:id="rId11"/>
      <p:italic r:id="rId12"/>
      <p:boldItalic r:id="rId13"/>
    </p:embeddedFont>
    <p:embeddedFont>
      <p:font typeface="Open Sans" charset="0"/>
      <p:regular r:id="rId14"/>
      <p:bold r:id="rId15"/>
      <p:italic r:id="rId16"/>
      <p:boldItalic r:id="rId17"/>
    </p:embeddedFont>
    <p:embeddedFont>
      <p:font typeface="Calibri" pitchFamily="34" charset="0"/>
      <p:regular r:id="rId18"/>
      <p:bold r:id="rId19"/>
      <p:italic r:id="rId20"/>
      <p:boldItalic r:id="rId21"/>
    </p:embeddedFont>
    <p:embeddedFont>
      <p:font typeface="Play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304" y="-10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font" Target="fonts/font14.fntdata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font" Target="fonts/font1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957693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 rot="10800000">
            <a:off x="5058904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4" name="Shape 14"/>
          <p:cNvGrpSpPr/>
          <p:nvPr/>
        </p:nvGrpSpPr>
        <p:grpSpPr>
          <a:xfrm>
            <a:off x="255200" y="592"/>
            <a:ext cx="2250362" cy="1044300"/>
            <a:chOff x="255200" y="592"/>
            <a:chExt cx="2250362" cy="1044300"/>
          </a:xfrm>
        </p:grpSpPr>
        <p:sp>
          <p:nvSpPr>
            <p:cNvPr id="15" name="Shape 15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509631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8" name="Shape 18"/>
          <p:cNvGrpSpPr/>
          <p:nvPr/>
        </p:nvGrpSpPr>
        <p:grpSpPr>
          <a:xfrm>
            <a:off x="905394" y="592"/>
            <a:ext cx="2250362" cy="1044300"/>
            <a:chOff x="905394" y="592"/>
            <a:chExt cx="2250362" cy="1044300"/>
          </a:xfrm>
        </p:grpSpPr>
        <p:sp>
          <p:nvSpPr>
            <p:cNvPr id="19" name="Shape 19"/>
            <p:cNvSpPr/>
            <p:nvPr/>
          </p:nvSpPr>
          <p:spPr>
            <a:xfrm>
              <a:off x="1414257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905394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>
            <a:off x="7057467" y="5088"/>
            <a:ext cx="1851282" cy="752107"/>
            <a:chOff x="6917200" y="0"/>
            <a:chExt cx="2227776" cy="863400"/>
          </a:xfrm>
        </p:grpSpPr>
        <p:sp>
          <p:nvSpPr>
            <p:cNvPr id="23" name="Shape 2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6" name="Shape 26"/>
          <p:cNvGrpSpPr/>
          <p:nvPr/>
        </p:nvGrpSpPr>
        <p:grpSpPr>
          <a:xfrm>
            <a:off x="6553031" y="4217851"/>
            <a:ext cx="2389067" cy="925737"/>
            <a:chOff x="6917200" y="0"/>
            <a:chExt cx="2227776" cy="863400"/>
          </a:xfrm>
        </p:grpSpPr>
        <p:sp>
          <p:nvSpPr>
            <p:cNvPr id="27" name="Shape 2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199148" y="4055651"/>
            <a:ext cx="2795414" cy="1083307"/>
            <a:chOff x="6917200" y="0"/>
            <a:chExt cx="2227776" cy="863400"/>
          </a:xfrm>
        </p:grpSpPr>
        <p:sp>
          <p:nvSpPr>
            <p:cNvPr id="31" name="Shape 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11" name="Shape 111"/>
          <p:cNvGrpSpPr/>
          <p:nvPr/>
        </p:nvGrpSpPr>
        <p:grpSpPr>
          <a:xfrm>
            <a:off x="5959221" y="4119576"/>
            <a:ext cx="2520951" cy="1024165"/>
            <a:chOff x="6917200" y="0"/>
            <a:chExt cx="2227776" cy="863400"/>
          </a:xfrm>
        </p:grpSpPr>
        <p:sp>
          <p:nvSpPr>
            <p:cNvPr id="112" name="Shape 11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99148" y="2"/>
            <a:ext cx="2795414" cy="1083307"/>
            <a:chOff x="6917200" y="0"/>
            <a:chExt cx="2227776" cy="863400"/>
          </a:xfrm>
        </p:grpSpPr>
        <p:sp>
          <p:nvSpPr>
            <p:cNvPr id="116" name="Shape 11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594190" y="3961114"/>
            <a:ext cx="2910144" cy="1182339"/>
            <a:chOff x="6917200" y="0"/>
            <a:chExt cx="2227776" cy="863400"/>
          </a:xfrm>
        </p:grpSpPr>
        <p:sp>
          <p:nvSpPr>
            <p:cNvPr id="40" name="Shape 4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3" name="Shape 43"/>
          <p:cNvGrpSpPr/>
          <p:nvPr/>
        </p:nvGrpSpPr>
        <p:grpSpPr>
          <a:xfrm>
            <a:off x="199148" y="2"/>
            <a:ext cx="2795414" cy="1083307"/>
            <a:chOff x="6917200" y="0"/>
            <a:chExt cx="2227776" cy="863400"/>
          </a:xfrm>
        </p:grpSpPr>
        <p:sp>
          <p:nvSpPr>
            <p:cNvPr id="44" name="Shape 4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888683" y="1746100"/>
            <a:ext cx="5377500" cy="1646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0" y="2823144"/>
            <a:ext cx="7369200" cy="231689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583210" y="1554112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255991" y="-118"/>
            <a:ext cx="2251347" cy="1043407"/>
            <a:chOff x="3961956" y="4383950"/>
            <a:chExt cx="1160548" cy="548700"/>
          </a:xfrm>
        </p:grpSpPr>
        <p:sp>
          <p:nvSpPr>
            <p:cNvPr id="81" name="Shape 81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4" name="Shape 8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34934" y="4522125"/>
            <a:ext cx="1593305" cy="617071"/>
            <a:chOff x="6917200" y="0"/>
            <a:chExt cx="2227776" cy="863400"/>
          </a:xfrm>
        </p:grpSpPr>
        <p:sp>
          <p:nvSpPr>
            <p:cNvPr id="86" name="Shape 8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5886352" y="1242"/>
            <a:ext cx="3257454" cy="1261513"/>
            <a:chOff x="6917200" y="0"/>
            <a:chExt cx="2227776" cy="863400"/>
          </a:xfrm>
        </p:grpSpPr>
        <p:sp>
          <p:nvSpPr>
            <p:cNvPr id="90" name="Shape 9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1393929" y="1301145"/>
            <a:ext cx="6366900" cy="2539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200"/>
            </a:lvl1pPr>
            <a:lvl2pPr lvl="1" algn="ctr">
              <a:spcBef>
                <a:spcPts val="0"/>
              </a:spcBef>
              <a:buSzPct val="100000"/>
              <a:defRPr sz="3200"/>
            </a:lvl2pPr>
            <a:lvl3pPr lvl="2" algn="ctr">
              <a:spcBef>
                <a:spcPts val="0"/>
              </a:spcBef>
              <a:buSzPct val="100000"/>
              <a:defRPr sz="3200"/>
            </a:lvl3pPr>
            <a:lvl4pPr lvl="3" algn="ctr">
              <a:spcBef>
                <a:spcPts val="0"/>
              </a:spcBef>
              <a:buSzPct val="100000"/>
              <a:defRPr sz="3200"/>
            </a:lvl4pPr>
            <a:lvl5pPr lvl="4" algn="ctr">
              <a:spcBef>
                <a:spcPts val="0"/>
              </a:spcBef>
              <a:buSzPct val="100000"/>
              <a:defRPr sz="3200"/>
            </a:lvl5pPr>
            <a:lvl6pPr lvl="5" algn="ctr">
              <a:spcBef>
                <a:spcPts val="0"/>
              </a:spcBef>
              <a:buSzPct val="100000"/>
              <a:defRPr sz="3200"/>
            </a:lvl6pPr>
            <a:lvl7pPr lvl="6" algn="ctr">
              <a:spcBef>
                <a:spcPts val="0"/>
              </a:spcBef>
              <a:buSzPct val="100000"/>
              <a:defRPr sz="3200"/>
            </a:lvl7pPr>
            <a:lvl8pPr lvl="7" algn="ctr">
              <a:spcBef>
                <a:spcPts val="0"/>
              </a:spcBef>
              <a:buSzPct val="100000"/>
              <a:defRPr sz="3200"/>
            </a:lvl8pPr>
            <a:lvl9pPr lvl="8" algn="ctr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‹Nº›</a:t>
            </a:fld>
            <a:endParaRPr lang="es" sz="10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ctrTitle"/>
          </p:nvPr>
        </p:nvSpPr>
        <p:spPr>
          <a:xfrm>
            <a:off x="433508" y="697725"/>
            <a:ext cx="8520600" cy="2052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Educación inclusiva o Educación sin exclusión.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subTitle" idx="1"/>
          </p:nvPr>
        </p:nvSpPr>
        <p:spPr>
          <a:xfrm>
            <a:off x="1821225" y="2310458"/>
            <a:ext cx="5361300" cy="52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Echeita, G. y M. Sandoval (2002).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¿Por qué hablamos de educación inclusiva?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En la educación inclusiva lo principal es ponerle un alto definitivo a todos aquellos grupos sociales que practican exclusión a personas que poseen alguna discapacidad o alguna necesidad especial,.</a:t>
            </a:r>
          </a:p>
          <a:p>
            <a:pPr lvl="0">
              <a:spcBef>
                <a:spcPts val="0"/>
              </a:spcBef>
              <a:buNone/>
            </a:pPr>
            <a:r>
              <a:rPr lang="es"/>
              <a:t>Recordemos que la exclusión social implica distintos aspectos como: problemas de acceso a la vivienda, salud, educación, etc.</a:t>
            </a:r>
          </a:p>
          <a:p>
            <a:pPr lvl="0">
              <a:spcBef>
                <a:spcPts val="0"/>
              </a:spcBef>
              <a:buNone/>
            </a:pPr>
            <a:r>
              <a:rPr lang="es"/>
              <a:t>La escuela siempre ha formado un núcleo implícito de la exclusión; para incluir a todos en una sociedad de habla sobre la comprensividad para todos por igual, atendiendo a las necesidades de cada persona a través de sus derechos a través de este proceso incesante de cambio, un movimiento constante hacia la mejora de toda la sociedad. (Factor de cohesión social)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El concepto de “integración” ha sido clave para el progreso de estos planteamientos, y con frecuencia ha sido llevado a la práctica de manera restrictiva a estas personas (con discapacidad) que debían luchar por conseguir integrarse en la sociedad tal y como 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819150" y="464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" sz="1800" b="1">
                <a:latin typeface="Play"/>
                <a:ea typeface="Play"/>
                <a:cs typeface="Play"/>
                <a:sym typeface="Play"/>
              </a:rPr>
              <a:t>DE LA EDUCACIÓN COMPENSATORIA A LAS ESCUELAS ACELERADAS Y A LAS COMUNIDADES DE APRENDIZAJE.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899592" y="1203598"/>
            <a:ext cx="7505700" cy="2448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sz="1800" dirty="0"/>
              <a:t>La </a:t>
            </a:r>
            <a:r>
              <a:rPr lang="es" sz="1800" b="1" i="1" dirty="0"/>
              <a:t>educación compensatoria </a:t>
            </a:r>
            <a:r>
              <a:rPr lang="es" sz="1800" dirty="0"/>
              <a:t>entendida como aquella que reciben los alumnos también “especiales”, por razones como: </a:t>
            </a:r>
          </a:p>
          <a:p>
            <a:pPr marL="400050" indent="-285750">
              <a:lnSpc>
                <a:spcPct val="100000"/>
              </a:lnSpc>
            </a:pPr>
            <a:r>
              <a:rPr lang="es" sz="1600" dirty="0"/>
              <a:t>Procedencia = </a:t>
            </a:r>
            <a:r>
              <a:rPr lang="es" sz="1600" dirty="0" smtClean="0"/>
              <a:t>Inmigrantes.</a:t>
            </a:r>
          </a:p>
          <a:p>
            <a:pPr marL="400050" indent="-285750">
              <a:lnSpc>
                <a:spcPct val="100000"/>
              </a:lnSpc>
            </a:pPr>
            <a:r>
              <a:rPr lang="es" sz="1600" dirty="0" smtClean="0"/>
              <a:t>Etnia </a:t>
            </a:r>
            <a:r>
              <a:rPr lang="es" sz="1600" dirty="0"/>
              <a:t>= Gitanos.</a:t>
            </a:r>
          </a:p>
          <a:p>
            <a:pPr marL="400050" indent="-285750">
              <a:lnSpc>
                <a:spcPct val="100000"/>
              </a:lnSpc>
            </a:pPr>
            <a:r>
              <a:rPr lang="es" sz="1600" dirty="0"/>
              <a:t>Situación social y/o familiar = Marginación, pobreza.</a:t>
            </a:r>
          </a:p>
          <a:p>
            <a:pPr marL="400050" indent="-285750">
              <a:lnSpc>
                <a:spcPct val="100000"/>
              </a:lnSpc>
            </a:pPr>
            <a:r>
              <a:rPr lang="es" sz="1600" dirty="0"/>
              <a:t>Situaciones laborales de los progenitores = Temporales, feriantes.</a:t>
            </a:r>
          </a:p>
          <a:p>
            <a:pPr lvl="0" algn="just">
              <a:spcBef>
                <a:spcPts val="0"/>
              </a:spcBef>
              <a:buNone/>
            </a:pPr>
            <a:r>
              <a:rPr lang="es" sz="1800" dirty="0"/>
              <a:t>Recurriendo a prácticas excluyentes: </a:t>
            </a:r>
            <a:r>
              <a:rPr lang="es" sz="1800" b="1" i="1" dirty="0"/>
              <a:t>aulas taller, </a:t>
            </a:r>
            <a:r>
              <a:rPr lang="es" sz="1800" dirty="0"/>
              <a:t>con currículos reducidos con lo considerado “elemental”, limitando a los alumnos al estatus con el que estaban acostumbrados.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235500" y="597425"/>
            <a:ext cx="8520600" cy="42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" sz="2400">
                <a:latin typeface="Play"/>
                <a:ea typeface="Play"/>
                <a:cs typeface="Play"/>
                <a:sym typeface="Play"/>
              </a:rPr>
              <a:t>INICIATIVAS: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602725" y="1873825"/>
            <a:ext cx="1883100" cy="204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>
              <a:spcBef>
                <a:spcPts val="0"/>
              </a:spcBef>
              <a:buFont typeface="Open Sans"/>
              <a:buChar char="❏"/>
            </a:pPr>
            <a:r>
              <a:rPr lang="es">
                <a:latin typeface="Open Sans"/>
                <a:ea typeface="Open Sans"/>
                <a:cs typeface="Open Sans"/>
                <a:sym typeface="Open Sans"/>
              </a:rPr>
              <a:t>Clima positivo.</a:t>
            </a:r>
          </a:p>
          <a:p>
            <a:pPr marL="457200" lvl="0" indent="-228600" algn="just">
              <a:spcBef>
                <a:spcPts val="0"/>
              </a:spcBef>
              <a:buFont typeface="Open Sans"/>
              <a:buChar char="❏"/>
            </a:pPr>
            <a:r>
              <a:rPr lang="es">
                <a:latin typeface="Open Sans"/>
                <a:ea typeface="Open Sans"/>
                <a:cs typeface="Open Sans"/>
                <a:sym typeface="Open Sans"/>
              </a:rPr>
              <a:t>Vínculo entre la comunidad escolar.</a:t>
            </a:r>
          </a:p>
          <a:p>
            <a:pPr marL="457200" lvl="0" indent="-228600" algn="just">
              <a:spcBef>
                <a:spcPts val="0"/>
              </a:spcBef>
              <a:buFont typeface="Open Sans"/>
              <a:buChar char="❏"/>
            </a:pPr>
            <a:r>
              <a:rPr lang="es">
                <a:latin typeface="Open Sans"/>
                <a:ea typeface="Open Sans"/>
                <a:cs typeface="Open Sans"/>
                <a:sym typeface="Open Sans"/>
              </a:rPr>
              <a:t>Ajusta el aprendizaje de cada alumno según sus expectativas.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3068000" y="1569025"/>
            <a:ext cx="2323500" cy="28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endParaRPr/>
          </a:p>
          <a:p>
            <a:pPr marL="457200" lvl="0" indent="-228600" algn="just" rtl="0">
              <a:spcBef>
                <a:spcPts val="0"/>
              </a:spcBef>
              <a:buChar char="❏"/>
            </a:pPr>
            <a:r>
              <a:rPr lang="es"/>
              <a:t>Vínculo entre la comunidad escolar.</a:t>
            </a:r>
          </a:p>
          <a:p>
            <a:pPr marL="457200" lvl="0" indent="-228600" algn="just" rtl="0">
              <a:spcBef>
                <a:spcPts val="0"/>
              </a:spcBef>
              <a:buChar char="❏"/>
            </a:pPr>
            <a:r>
              <a:rPr lang="es"/>
              <a:t>Toma de decisiones y responsabilidades compartida.</a:t>
            </a:r>
          </a:p>
          <a:p>
            <a:pPr marL="457200" lvl="0" indent="-228600" algn="just" rtl="0">
              <a:spcBef>
                <a:spcPts val="0"/>
              </a:spcBef>
              <a:buChar char="❏"/>
            </a:pPr>
            <a:r>
              <a:rPr lang="es"/>
              <a:t>Construcción de las escuelas con recursos de la comunidad.</a:t>
            </a:r>
          </a:p>
          <a:p>
            <a:pPr marL="457200" lvl="0" indent="-228600" algn="just" rtl="0">
              <a:spcBef>
                <a:spcPts val="0"/>
              </a:spcBef>
              <a:buChar char="❏"/>
            </a:pPr>
            <a:r>
              <a:rPr lang="es"/>
              <a:t>Participación activa con tutores de referencia. 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5571975" y="1979425"/>
            <a:ext cx="2866800" cy="230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Char char="❏"/>
            </a:pPr>
            <a:r>
              <a:rPr lang="es"/>
              <a:t> Pone énfasis en el aprendizaje dialógico como elemento central.</a:t>
            </a:r>
          </a:p>
          <a:p>
            <a:pPr marL="457200" lvl="0" indent="-228600" algn="just" rtl="0">
              <a:spcBef>
                <a:spcPts val="0"/>
              </a:spcBef>
              <a:buChar char="❏"/>
            </a:pPr>
            <a:r>
              <a:rPr lang="es"/>
              <a:t>Diálogo para la resolución de problemas.</a:t>
            </a:r>
          </a:p>
          <a:p>
            <a:pPr marL="457200" lvl="0" indent="-228600" algn="just" rtl="0">
              <a:spcBef>
                <a:spcPts val="0"/>
              </a:spcBef>
              <a:buChar char="❏"/>
            </a:pPr>
            <a:r>
              <a:rPr lang="es"/>
              <a:t>Apuesta por la inclusión de las diferencias en clase y no por la separación.</a:t>
            </a:r>
          </a:p>
          <a:p>
            <a:pPr marL="457200" lvl="0" indent="-228600" algn="just" rtl="0">
              <a:spcBef>
                <a:spcPts val="0"/>
              </a:spcBef>
              <a:buChar char="❏"/>
            </a:pPr>
            <a:r>
              <a:rPr lang="es"/>
              <a:t> Transforma las dificultades en posibilidades 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6124725" y="1328525"/>
            <a:ext cx="2201700" cy="5247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" sz="1200" b="1">
                <a:solidFill>
                  <a:schemeClr val="dk2"/>
                </a:solidFill>
              </a:rPr>
              <a:t>COMUNIDADES DE APRENDIZAJE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3260050" y="1335825"/>
            <a:ext cx="2201700" cy="3783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" sz="1200" b="1">
                <a:solidFill>
                  <a:schemeClr val="dk2"/>
                </a:solidFill>
              </a:rPr>
              <a:t>ESCUELAS ACELERADAS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546537" y="1262625"/>
            <a:ext cx="2201700" cy="5247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" sz="1200" b="1">
                <a:solidFill>
                  <a:schemeClr val="dk2"/>
                </a:solidFill>
              </a:rPr>
              <a:t>PROGRAMA DE DESARROLLO ESCOLAR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311700" y="763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" sz="2400" b="1"/>
              <a:t>CRITERIOS Y ÁMBITOS DE INTERVENCIÓN PARA AVANZAR HACIA UNA EDUCACIÓN INCLUSIVA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Requerimientos de una educación inclusiva: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s"/>
              <a:t>Cambio profundo (arriesgado y complejo)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s"/>
              <a:t>Cambio que debe encontrar lógicamente en la sociedad amplia y en la cercana o inmediata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s"/>
              <a:t>La visión sistémica de los cambios y de las intervenciones es central al propósito planeado.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s"/>
              <a:t>La preocupación por el alumnado en desventaja y, por lo tanto, en mayor riesgo de exclusión que el resto, que debe ser central en la política escolar y no una cuestión marginal que simplemente origine problemas.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323528" y="667218"/>
            <a:ext cx="8520600" cy="341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s"/>
              <a:t> Se trata de adoptar una perspectiva, social/interactiva, bien representada por la propuesta de dejar de pensar en términos de alumnos con necesidades especiales o con dificultades de aprendizaje y empezar a hablar y pensar en términos de obstáculos que impiden, a unos u otros, la participación y el aprendizaje.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s"/>
              <a:t>Transformación de los contextos escolares y se usen las estrategias y los métodos que permitan el enriquecimiento y la aceleración de aquellos que han iniciado su andadura escolar en desventaja.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s"/>
              <a:t>Más adultos en las aulas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s"/>
              <a:t>Convertir las prácticas de colaboración y ayuda en foco de atención prioritaria en las políticas de desarrollo curricular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s"/>
              <a:t>Promover el sentimiento de pertenencia (participación)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s"/>
              <a:t>La educación inclusiva no tiene que ver, inicialmente, con los lugares. Es, antes que nada, una actitud de profundo respeto por las diferencias y de compromiso con la tarea de no hacer de ellas obstáculos sino oportunidades.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Microsoft Office PowerPoint</Application>
  <PresentationFormat>Presentación en pantalla (16:9)</PresentationFormat>
  <Paragraphs>42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Nunito</vt:lpstr>
      <vt:lpstr>Open Sans</vt:lpstr>
      <vt:lpstr>Calibri</vt:lpstr>
      <vt:lpstr>Play</vt:lpstr>
      <vt:lpstr>Shift</vt:lpstr>
      <vt:lpstr>Educación inclusiva o Educación sin exclusión.</vt:lpstr>
      <vt:lpstr>¿Por qué hablamos de educación inclusiva?</vt:lpstr>
      <vt:lpstr>Presentación de PowerPoint</vt:lpstr>
      <vt:lpstr>DE LA EDUCACIÓN COMPENSATORIA A LAS ESCUELAS ACELERADAS Y A LAS COMUNIDADES DE APRENDIZAJE.</vt:lpstr>
      <vt:lpstr>INICIATIVAS:</vt:lpstr>
      <vt:lpstr>CRITERIOS Y ÁMBITOS DE INTERVENCIÓN PARA AVANZAR HACIA UNA EDUCACIÓN INCLUSIVA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inclusiva o Educación sin exclusión.</dc:title>
  <cp:lastModifiedBy>ENEP</cp:lastModifiedBy>
  <cp:revision>1</cp:revision>
  <dcterms:modified xsi:type="dcterms:W3CDTF">2017-08-25T18:55:04Z</dcterms:modified>
</cp:coreProperties>
</file>