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rchitects Daughter"/>
      <p:regular r:id="rId23"/>
    </p:embeddedFont>
    <p:embeddedFont>
      <p:font typeface="Source Code Pro"/>
      <p:regular r:id="rId24"/>
      <p:bold r:id="rId25"/>
    </p:embeddedFont>
    <p:embeddedFont>
      <p:font typeface="Indie Flower"/>
      <p:regular r:id="rId26"/>
    </p:embeddedFont>
    <p:embeddedFont>
      <p:font typeface="Schoolbell"/>
      <p:regular r:id="rId27"/>
    </p:embeddedFont>
    <p:embeddedFont>
      <p:font typeface="Oswald"/>
      <p:regular r:id="rId28"/>
      <p:bold r:id="rId29"/>
    </p:embeddedFont>
    <p:embeddedFont>
      <p:font typeface="Crafty Girls"/>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SourceCodePro-regular.fntdata"/><Relationship Id="rId23" Type="http://schemas.openxmlformats.org/officeDocument/2006/relationships/font" Target="fonts/ArchitectsDaught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dieFlower-regular.fntdata"/><Relationship Id="rId25" Type="http://schemas.openxmlformats.org/officeDocument/2006/relationships/font" Target="fonts/SourceCodePro-bold.fntdata"/><Relationship Id="rId28" Type="http://schemas.openxmlformats.org/officeDocument/2006/relationships/font" Target="fonts/Oswald-regular.fntdata"/><Relationship Id="rId27" Type="http://schemas.openxmlformats.org/officeDocument/2006/relationships/font" Target="fonts/Schoolbell-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raftyGirls-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6" name="Shape 36"/>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5" name="Shape 45"/>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430800" y="103050"/>
            <a:ext cx="8600700" cy="1770900"/>
          </a:xfrm>
          <a:prstGeom prst="rect">
            <a:avLst/>
          </a:prstGeom>
        </p:spPr>
        <p:txBody>
          <a:bodyPr anchorCtr="0" anchor="b" bIns="91425" lIns="91425" rIns="91425" tIns="91425">
            <a:noAutofit/>
          </a:bodyPr>
          <a:lstStyle/>
          <a:p>
            <a:pPr lvl="0">
              <a:spcBef>
                <a:spcPts val="0"/>
              </a:spcBef>
              <a:buNone/>
            </a:pPr>
            <a:r>
              <a:rPr lang="es" sz="4800"/>
              <a:t>Hacia una escuela para todos y con todos</a:t>
            </a:r>
            <a:r>
              <a:rPr lang="es"/>
              <a:t> </a:t>
            </a:r>
          </a:p>
        </p:txBody>
      </p:sp>
      <p:sp>
        <p:nvSpPr>
          <p:cNvPr id="63" name="Shape 63"/>
          <p:cNvSpPr txBox="1"/>
          <p:nvPr>
            <p:ph idx="1" type="subTitle"/>
          </p:nvPr>
        </p:nvSpPr>
        <p:spPr>
          <a:xfrm>
            <a:off x="570450" y="1273025"/>
            <a:ext cx="8282400" cy="1260600"/>
          </a:xfrm>
          <a:prstGeom prst="rect">
            <a:avLst/>
          </a:prstGeom>
        </p:spPr>
        <p:txBody>
          <a:bodyPr anchorCtr="0" anchor="ctr" bIns="91425" lIns="91425" rIns="91425" tIns="91425">
            <a:noAutofit/>
          </a:bodyPr>
          <a:lstStyle/>
          <a:p>
            <a:pPr lvl="0">
              <a:spcBef>
                <a:spcPts val="0"/>
              </a:spcBef>
              <a:buNone/>
            </a:pPr>
            <a:r>
              <a:rPr b="1" lang="es">
                <a:solidFill>
                  <a:srgbClr val="000000"/>
                </a:solidFill>
              </a:rPr>
              <a:t>Rosa Blanco (1999) P.55-72</a:t>
            </a:r>
          </a:p>
        </p:txBody>
      </p:sp>
      <p:pic>
        <p:nvPicPr>
          <p:cNvPr id="64" name="Shape 64"/>
          <p:cNvPicPr preferRelativeResize="0"/>
          <p:nvPr/>
        </p:nvPicPr>
        <p:blipFill>
          <a:blip r:embed="rId3">
            <a:alphaModFix/>
          </a:blip>
          <a:stretch>
            <a:fillRect/>
          </a:stretch>
        </p:blipFill>
        <p:spPr>
          <a:xfrm>
            <a:off x="2117325" y="2533623"/>
            <a:ext cx="4780942" cy="2609874"/>
          </a:xfrm>
          <a:prstGeom prst="rect">
            <a:avLst/>
          </a:prstGeom>
          <a:noFill/>
          <a:ln>
            <a:noFill/>
          </a:ln>
        </p:spPr>
      </p:pic>
      <p:sp>
        <p:nvSpPr>
          <p:cNvPr id="65" name="Shape 65"/>
          <p:cNvSpPr txBox="1"/>
          <p:nvPr/>
        </p:nvSpPr>
        <p:spPr>
          <a:xfrm>
            <a:off x="6898275" y="3597625"/>
            <a:ext cx="2183100" cy="767100"/>
          </a:xfrm>
          <a:prstGeom prst="rect">
            <a:avLst/>
          </a:prstGeom>
          <a:noFill/>
          <a:ln>
            <a:noFill/>
          </a:ln>
        </p:spPr>
        <p:txBody>
          <a:bodyPr anchorCtr="0" anchor="t" bIns="91425" lIns="91425" rIns="91425" tIns="91425">
            <a:noAutofit/>
          </a:bodyPr>
          <a:lstStyle/>
          <a:p>
            <a:pPr lvl="0">
              <a:spcBef>
                <a:spcPts val="0"/>
              </a:spcBef>
              <a:buNone/>
            </a:pPr>
            <a:r>
              <a:rPr lang="es"/>
              <a:t>ALUMNAS:</a:t>
            </a:r>
          </a:p>
          <a:p>
            <a:pPr lvl="0">
              <a:spcBef>
                <a:spcPts val="0"/>
              </a:spcBef>
              <a:buNone/>
            </a:pPr>
            <a:r>
              <a:rPr lang="es"/>
              <a:t>Perla Hernandez ramirez </a:t>
            </a:r>
          </a:p>
          <a:p>
            <a:pPr lvl="0">
              <a:spcBef>
                <a:spcPts val="0"/>
              </a:spcBef>
              <a:buNone/>
            </a:pPr>
            <a:r>
              <a:rPr lang="es"/>
              <a:t>Jessica Herrera Vásquez </a:t>
            </a:r>
          </a:p>
          <a:p>
            <a:pPr lvl="0">
              <a:spcBef>
                <a:spcPts val="0"/>
              </a:spcBef>
              <a:buNone/>
            </a:pPr>
            <a:r>
              <a:rPr lang="es"/>
              <a:t>Karina Lopez Corpus </a:t>
            </a:r>
          </a:p>
        </p:txBody>
      </p:sp>
      <p:sp>
        <p:nvSpPr>
          <p:cNvPr id="66" name="Shape 66"/>
          <p:cNvSpPr txBox="1"/>
          <p:nvPr/>
        </p:nvSpPr>
        <p:spPr>
          <a:xfrm>
            <a:off x="262325" y="3841225"/>
            <a:ext cx="1508400" cy="607800"/>
          </a:xfrm>
          <a:prstGeom prst="rect">
            <a:avLst/>
          </a:prstGeom>
          <a:noFill/>
          <a:ln>
            <a:noFill/>
          </a:ln>
        </p:spPr>
        <p:txBody>
          <a:bodyPr anchorCtr="0" anchor="t" bIns="91425" lIns="91425" rIns="91425" tIns="91425">
            <a:noAutofit/>
          </a:bodyPr>
          <a:lstStyle/>
          <a:p>
            <a:pPr lvl="0" algn="ctr">
              <a:spcBef>
                <a:spcPts val="0"/>
              </a:spcBef>
              <a:buNone/>
            </a:pPr>
            <a:r>
              <a:rPr lang="es" sz="3600"/>
              <a:t>4° “A”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idx="1" type="body"/>
          </p:nvPr>
        </p:nvSpPr>
        <p:spPr>
          <a:xfrm>
            <a:off x="2771875" y="972275"/>
            <a:ext cx="6274500" cy="3099900"/>
          </a:xfrm>
          <a:prstGeom prst="rect">
            <a:avLst/>
          </a:prstGeom>
        </p:spPr>
        <p:txBody>
          <a:bodyPr anchorCtr="0" anchor="t" bIns="91425" lIns="91425" rIns="91425" tIns="91425">
            <a:noAutofit/>
          </a:bodyPr>
          <a:lstStyle/>
          <a:p>
            <a:pPr lvl="0" rtl="0" algn="ctr">
              <a:spcBef>
                <a:spcPts val="0"/>
              </a:spcBef>
              <a:buNone/>
            </a:pPr>
            <a:r>
              <a:rPr lang="es">
                <a:solidFill>
                  <a:srgbClr val="000000"/>
                </a:solidFill>
              </a:rPr>
              <a:t>La educación inclusiva implica heterogeneidad y no en la homogeneidad.</a:t>
            </a:r>
          </a:p>
          <a:p>
            <a:pPr lvl="0" rtl="0" algn="ctr">
              <a:spcBef>
                <a:spcPts val="0"/>
              </a:spcBef>
              <a:buNone/>
            </a:pPr>
            <a:r>
              <a:rPr lang="es">
                <a:solidFill>
                  <a:srgbClr val="000000"/>
                </a:solidFill>
              </a:rPr>
              <a:t>Atención a la diversidad</a:t>
            </a:r>
          </a:p>
          <a:p>
            <a:pPr lvl="0" rtl="0" algn="ctr">
              <a:spcBef>
                <a:spcPts val="0"/>
              </a:spcBef>
              <a:buNone/>
            </a:pPr>
            <a:r>
              <a:rPr lang="es">
                <a:solidFill>
                  <a:srgbClr val="000000"/>
                </a:solidFill>
              </a:rPr>
              <a:t>Cada alumno tiene unas capacidades, intereses, motivaciones y experiencia personal única.</a:t>
            </a:r>
          </a:p>
          <a:p>
            <a:pPr lvl="0" algn="ctr">
              <a:spcBef>
                <a:spcPts val="0"/>
              </a:spcBef>
              <a:buNone/>
            </a:pPr>
            <a:r>
              <a:rPr lang="es">
                <a:solidFill>
                  <a:srgbClr val="000000"/>
                </a:solidFill>
              </a:rPr>
              <a:t>Una educación que valore y respete las diferencias</a:t>
            </a:r>
          </a:p>
        </p:txBody>
      </p:sp>
      <p:pic>
        <p:nvPicPr>
          <p:cNvPr id="136" name="Shape 136"/>
          <p:cNvPicPr preferRelativeResize="0"/>
          <p:nvPr/>
        </p:nvPicPr>
        <p:blipFill>
          <a:blip r:embed="rId3">
            <a:alphaModFix/>
          </a:blip>
          <a:stretch>
            <a:fillRect/>
          </a:stretch>
        </p:blipFill>
        <p:spPr>
          <a:xfrm>
            <a:off x="304849" y="1114850"/>
            <a:ext cx="2764200" cy="2567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s">
                <a:solidFill>
                  <a:srgbClr val="000000"/>
                </a:solidFill>
              </a:rPr>
              <a:t>Los </a:t>
            </a:r>
            <a:r>
              <a:rPr lang="es">
                <a:solidFill>
                  <a:srgbClr val="000000"/>
                </a:solidFill>
              </a:rPr>
              <a:t>modelos educativos están condicionados por las distintas concepciones que existen sobre la sociedad.</a:t>
            </a:r>
          </a:p>
          <a:p>
            <a:pPr lvl="0">
              <a:spcBef>
                <a:spcPts val="0"/>
              </a:spcBef>
              <a:buNone/>
            </a:pPr>
            <a:r>
              <a:rPr lang="es">
                <a:solidFill>
                  <a:srgbClr val="000000"/>
                </a:solidFill>
              </a:rPr>
              <a:t>3 ideologías en educación: </a:t>
            </a:r>
          </a:p>
          <a:p>
            <a:pPr lvl="0">
              <a:spcBef>
                <a:spcPts val="0"/>
              </a:spcBef>
              <a:buNone/>
            </a:pPr>
            <a:r>
              <a:rPr lang="es">
                <a:solidFill>
                  <a:srgbClr val="000000"/>
                </a:solidFill>
              </a:rPr>
              <a:t>la liberal:</a:t>
            </a:r>
            <a:r>
              <a:rPr lang="es" sz="1000">
                <a:solidFill>
                  <a:srgbClr val="000000"/>
                </a:solidFill>
              </a:rPr>
              <a:t>la competencia entre los centros;  tienden a seleccionar a aquellos con más posibilidades de éxito, y difícilmente los alumnos que viven en zonas sociales más desfavorecidas suelen tener acceso a los centros con imagen de mayor calidad</a:t>
            </a:r>
          </a:p>
          <a:p>
            <a:pPr lvl="0">
              <a:spcBef>
                <a:spcPts val="0"/>
              </a:spcBef>
              <a:buNone/>
            </a:pPr>
            <a:r>
              <a:rPr lang="es">
                <a:solidFill>
                  <a:srgbClr val="000000"/>
                </a:solidFill>
              </a:rPr>
              <a:t>la igualitaria:</a:t>
            </a:r>
            <a:r>
              <a:rPr lang="es" sz="1000">
                <a:solidFill>
                  <a:srgbClr val="000000"/>
                </a:solidFill>
              </a:rPr>
              <a:t>la educación obligatoria debe ser común para todos los alumnos. Sin autonomía </a:t>
            </a:r>
          </a:p>
          <a:p>
            <a:pPr lvl="0">
              <a:spcBef>
                <a:spcPts val="0"/>
              </a:spcBef>
              <a:buNone/>
            </a:pPr>
            <a:r>
              <a:rPr lang="es">
                <a:solidFill>
                  <a:srgbClr val="000000"/>
                </a:solidFill>
              </a:rPr>
              <a:t>la pluralista: </a:t>
            </a:r>
            <a:r>
              <a:rPr lang="es" sz="1000">
                <a:solidFill>
                  <a:srgbClr val="000000"/>
                </a:solidFill>
              </a:rPr>
              <a:t>comparte con la igualitaria la creencia en la educación como servicio público, existe autonomía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372500"/>
            <a:ext cx="8520600" cy="733500"/>
          </a:xfrm>
          <a:prstGeom prst="rect">
            <a:avLst/>
          </a:prstGeom>
        </p:spPr>
        <p:txBody>
          <a:bodyPr anchorCtr="0" anchor="b" bIns="91425" lIns="91425" rIns="91425" tIns="91425">
            <a:noAutofit/>
          </a:bodyPr>
          <a:lstStyle/>
          <a:p>
            <a:pPr lvl="0" algn="ctr">
              <a:spcBef>
                <a:spcPts val="0"/>
              </a:spcBef>
              <a:buNone/>
            </a:pPr>
            <a:r>
              <a:rPr lang="es"/>
              <a:t>Condiciones para el desarrollo de escuelas inclusivas</a:t>
            </a:r>
          </a:p>
        </p:txBody>
      </p:sp>
      <p:sp>
        <p:nvSpPr>
          <p:cNvPr id="147" name="Shape 147"/>
          <p:cNvSpPr txBox="1"/>
          <p:nvPr>
            <p:ph idx="1" type="body"/>
          </p:nvPr>
        </p:nvSpPr>
        <p:spPr>
          <a:xfrm>
            <a:off x="311700" y="1468825"/>
            <a:ext cx="8520600" cy="30999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s">
                <a:solidFill>
                  <a:srgbClr val="000000"/>
                </a:solidFill>
              </a:rPr>
              <a:t>Valoración de la diversidad como un elemento que enriquece el desarrollo personal y social:  </a:t>
            </a:r>
            <a:r>
              <a:rPr lang="es" sz="1000">
                <a:solidFill>
                  <a:srgbClr val="000000"/>
                </a:solidFill>
              </a:rPr>
              <a:t>actitud de aceptación, respeto y valoración de las diferencias</a:t>
            </a:r>
          </a:p>
          <a:p>
            <a:pPr indent="-228600" lvl="0" marL="457200" rtl="0">
              <a:spcBef>
                <a:spcPts val="0"/>
              </a:spcBef>
              <a:buClr>
                <a:srgbClr val="000000"/>
              </a:buClr>
              <a:buChar char="●"/>
            </a:pPr>
            <a:r>
              <a:rPr lang="es">
                <a:solidFill>
                  <a:srgbClr val="000000"/>
                </a:solidFill>
              </a:rPr>
              <a:t>Políticas educativas y marcos legales que promuevan la inclusión en todas las etapas educativas:</a:t>
            </a:r>
            <a:r>
              <a:rPr lang="es" sz="1000">
                <a:solidFill>
                  <a:srgbClr val="000000"/>
                </a:solidFill>
              </a:rPr>
              <a:t> El desarrollo de escuelas inclusivas sólo será posible si existen una apuesta política clara.</a:t>
            </a:r>
          </a:p>
          <a:p>
            <a:pPr indent="-228600" lvl="0" marL="457200">
              <a:spcBef>
                <a:spcPts val="0"/>
              </a:spcBef>
              <a:buClr>
                <a:srgbClr val="000000"/>
              </a:buClr>
              <a:buChar char="●"/>
            </a:pPr>
            <a:r>
              <a:rPr lang="es">
                <a:solidFill>
                  <a:srgbClr val="000000"/>
                </a:solidFill>
              </a:rPr>
              <a:t>Currículo amplio y flexible que se pueda diversificar y adaptar a las diferencias sociales, culturales e individuales</a:t>
            </a:r>
          </a:p>
        </p:txBody>
      </p:sp>
      <p:pic>
        <p:nvPicPr>
          <p:cNvPr id="148" name="Shape 148"/>
          <p:cNvPicPr preferRelativeResize="0"/>
          <p:nvPr/>
        </p:nvPicPr>
        <p:blipFill>
          <a:blip r:embed="rId3">
            <a:alphaModFix/>
          </a:blip>
          <a:stretch>
            <a:fillRect/>
          </a:stretch>
        </p:blipFill>
        <p:spPr>
          <a:xfrm>
            <a:off x="7552568" y="3624175"/>
            <a:ext cx="1467100" cy="1519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11700" y="269625"/>
            <a:ext cx="8520600" cy="3099900"/>
          </a:xfrm>
          <a:prstGeom prst="rect">
            <a:avLst/>
          </a:prstGeom>
        </p:spPr>
        <p:txBody>
          <a:bodyPr anchorCtr="0" anchor="t" bIns="91425" lIns="91425" rIns="91425" tIns="91425">
            <a:noAutofit/>
          </a:bodyPr>
          <a:lstStyle/>
          <a:p>
            <a:pPr lvl="0">
              <a:spcBef>
                <a:spcPts val="0"/>
              </a:spcBef>
              <a:buNone/>
            </a:pPr>
            <a:r>
              <a:rPr lang="es"/>
              <a:t>Se deben de adecuar los </a:t>
            </a:r>
            <a:r>
              <a:rPr lang="es"/>
              <a:t>currículos</a:t>
            </a:r>
            <a:r>
              <a:rPr lang="es"/>
              <a:t> de acuerdo a las necesidades de los alumnos ya sea que </a:t>
            </a:r>
            <a:r>
              <a:rPr lang="es"/>
              <a:t>pertenezcan</a:t>
            </a:r>
            <a:r>
              <a:rPr lang="es"/>
              <a:t> a una etnia o cultura para que el aprendizaje sea </a:t>
            </a:r>
            <a:r>
              <a:rPr lang="es"/>
              <a:t>más</a:t>
            </a:r>
            <a:r>
              <a:rPr lang="es"/>
              <a:t> significativo y funcional.</a:t>
            </a:r>
          </a:p>
          <a:p>
            <a:pPr indent="-228600" lvl="0" marL="457200">
              <a:spcBef>
                <a:spcPts val="0"/>
              </a:spcBef>
            </a:pPr>
            <a:r>
              <a:rPr lang="es"/>
              <a:t>Seleccionar los contenidos </a:t>
            </a:r>
            <a:r>
              <a:rPr lang="es"/>
              <a:t>más</a:t>
            </a:r>
            <a:r>
              <a:rPr lang="es"/>
              <a:t> </a:t>
            </a:r>
            <a:r>
              <a:rPr lang="es"/>
              <a:t>esenciales</a:t>
            </a:r>
            <a:r>
              <a:rPr lang="es"/>
              <a:t> de cada </a:t>
            </a:r>
            <a:r>
              <a:rPr lang="es"/>
              <a:t>área</a:t>
            </a:r>
            <a:r>
              <a:rPr lang="es"/>
              <a:t> curricular. </a:t>
            </a:r>
          </a:p>
        </p:txBody>
      </p:sp>
      <p:pic>
        <p:nvPicPr>
          <p:cNvPr id="154" name="Shape 154"/>
          <p:cNvPicPr preferRelativeResize="0"/>
          <p:nvPr/>
        </p:nvPicPr>
        <p:blipFill>
          <a:blip r:embed="rId3">
            <a:alphaModFix/>
          </a:blip>
          <a:stretch>
            <a:fillRect/>
          </a:stretch>
        </p:blipFill>
        <p:spPr>
          <a:xfrm>
            <a:off x="2726324" y="2358621"/>
            <a:ext cx="3440549" cy="2580425"/>
          </a:xfrm>
          <a:prstGeom prst="rect">
            <a:avLst/>
          </a:prstGeom>
          <a:noFill/>
          <a:ln>
            <a:noFill/>
          </a:ln>
        </p:spPr>
      </p:pic>
      <p:sp>
        <p:nvSpPr>
          <p:cNvPr id="155" name="Shape 155"/>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56" name="Shape 156"/>
          <p:cNvPicPr preferRelativeResize="0"/>
          <p:nvPr/>
        </p:nvPicPr>
        <p:blipFill rotWithShape="1">
          <a:blip r:embed="rId4">
            <a:alphaModFix/>
          </a:blip>
          <a:srcRect b="30103" l="5293" r="66291" t="22720"/>
          <a:stretch/>
        </p:blipFill>
        <p:spPr>
          <a:xfrm>
            <a:off x="93675" y="3925550"/>
            <a:ext cx="880675" cy="1096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08625"/>
            <a:ext cx="8520600" cy="1049700"/>
          </a:xfrm>
          <a:prstGeom prst="rect">
            <a:avLst/>
          </a:prstGeom>
        </p:spPr>
        <p:txBody>
          <a:bodyPr anchorCtr="0" anchor="b" bIns="91425" lIns="91425" rIns="91425" tIns="91425">
            <a:noAutofit/>
          </a:bodyPr>
          <a:lstStyle/>
          <a:p>
            <a:pPr lvl="0" rtl="0" algn="ctr">
              <a:lnSpc>
                <a:spcPct val="115000"/>
              </a:lnSpc>
              <a:spcBef>
                <a:spcPts val="0"/>
              </a:spcBef>
              <a:spcAft>
                <a:spcPts val="1600"/>
              </a:spcAft>
              <a:buNone/>
            </a:pPr>
            <a:r>
              <a:rPr b="1" lang="es" sz="2400">
                <a:latin typeface="Source Code Pro"/>
                <a:ea typeface="Source Code Pro"/>
                <a:cs typeface="Source Code Pro"/>
                <a:sym typeface="Source Code Pro"/>
              </a:rPr>
              <a:t>Proyectos educativos y curriculares </a:t>
            </a:r>
            <a:r>
              <a:rPr b="1" lang="es" sz="2400" u="sng">
                <a:latin typeface="Source Code Pro"/>
                <a:ea typeface="Source Code Pro"/>
                <a:cs typeface="Source Code Pro"/>
                <a:sym typeface="Source Code Pro"/>
              </a:rPr>
              <a:t>fundamentación</a:t>
            </a:r>
          </a:p>
        </p:txBody>
      </p:sp>
      <p:sp>
        <p:nvSpPr>
          <p:cNvPr id="162" name="Shape 162"/>
          <p:cNvSpPr txBox="1"/>
          <p:nvPr>
            <p:ph idx="1" type="body"/>
          </p:nvPr>
        </p:nvSpPr>
        <p:spPr>
          <a:xfrm>
            <a:off x="83100" y="1164025"/>
            <a:ext cx="8520600" cy="3099900"/>
          </a:xfrm>
          <a:prstGeom prst="rect">
            <a:avLst/>
          </a:prstGeom>
        </p:spPr>
        <p:txBody>
          <a:bodyPr anchorCtr="0" anchor="t" bIns="91425" lIns="91425" rIns="91425" tIns="91425">
            <a:noAutofit/>
          </a:bodyPr>
          <a:lstStyle/>
          <a:p>
            <a:pPr lvl="0">
              <a:spcBef>
                <a:spcPts val="0"/>
              </a:spcBef>
              <a:buNone/>
            </a:pPr>
            <a:r>
              <a:rPr lang="es"/>
              <a:t>F</a:t>
            </a:r>
            <a:r>
              <a:rPr lang="es"/>
              <a:t>acilitar un mayor grado de integración y participación de los alumnos </a:t>
            </a:r>
          </a:p>
          <a:p>
            <a:pPr lvl="0">
              <a:spcBef>
                <a:spcPts val="0"/>
              </a:spcBef>
              <a:buNone/>
            </a:pPr>
            <a:r>
              <a:rPr lang="es"/>
              <a:t>Prevenir la aparición o intensificación de dificultades de aprendizaje </a:t>
            </a:r>
          </a:p>
          <a:p>
            <a:pPr lvl="0">
              <a:spcBef>
                <a:spcPts val="0"/>
              </a:spcBef>
              <a:buNone/>
            </a:pPr>
            <a:r>
              <a:rPr lang="es"/>
              <a:t>Favorecer que las adecuaciones que puedan requerir determinados alumnos de forma individual sean menos numerosos posibles.</a:t>
            </a:r>
          </a:p>
        </p:txBody>
      </p:sp>
      <p:sp>
        <p:nvSpPr>
          <p:cNvPr id="163" name="Shape 163"/>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64" name="Shape 164"/>
          <p:cNvPicPr preferRelativeResize="0"/>
          <p:nvPr/>
        </p:nvPicPr>
        <p:blipFill rotWithShape="1">
          <a:blip r:embed="rId3">
            <a:alphaModFix/>
          </a:blip>
          <a:srcRect b="0" l="0" r="0" t="27813"/>
          <a:stretch/>
        </p:blipFill>
        <p:spPr>
          <a:xfrm>
            <a:off x="3526600" y="3579175"/>
            <a:ext cx="4052824" cy="1478750"/>
          </a:xfrm>
          <a:prstGeom prst="rect">
            <a:avLst/>
          </a:prstGeom>
          <a:noFill/>
          <a:ln>
            <a:noFill/>
          </a:ln>
        </p:spPr>
      </p:pic>
      <p:pic>
        <p:nvPicPr>
          <p:cNvPr id="165" name="Shape 165"/>
          <p:cNvPicPr preferRelativeResize="0"/>
          <p:nvPr/>
        </p:nvPicPr>
        <p:blipFill rotWithShape="1">
          <a:blip r:embed="rId4">
            <a:alphaModFix/>
          </a:blip>
          <a:srcRect b="30103" l="5293" r="66291" t="22720"/>
          <a:stretch/>
        </p:blipFill>
        <p:spPr>
          <a:xfrm>
            <a:off x="83100" y="3961300"/>
            <a:ext cx="880675" cy="1096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6850"/>
            <a:ext cx="8520600" cy="1059000"/>
          </a:xfrm>
          <a:prstGeom prst="rect">
            <a:avLst/>
          </a:prstGeom>
        </p:spPr>
        <p:txBody>
          <a:bodyPr anchorCtr="0" anchor="b" bIns="91425" lIns="91425" rIns="91425" tIns="91425">
            <a:noAutofit/>
          </a:bodyPr>
          <a:lstStyle/>
          <a:p>
            <a:pPr lvl="0">
              <a:spcBef>
                <a:spcPts val="0"/>
              </a:spcBef>
              <a:buNone/>
            </a:pPr>
            <a:r>
              <a:rPr lang="es"/>
              <a:t>Relación de colaboración entre todos los implicados en el proceso educativo</a:t>
            </a:r>
          </a:p>
        </p:txBody>
      </p:sp>
      <p:sp>
        <p:nvSpPr>
          <p:cNvPr id="171" name="Shape 171"/>
          <p:cNvSpPr txBox="1"/>
          <p:nvPr>
            <p:ph idx="1" type="body"/>
          </p:nvPr>
        </p:nvSpPr>
        <p:spPr>
          <a:xfrm>
            <a:off x="83100" y="1164025"/>
            <a:ext cx="8520600" cy="3099900"/>
          </a:xfrm>
          <a:prstGeom prst="rect">
            <a:avLst/>
          </a:prstGeom>
        </p:spPr>
        <p:txBody>
          <a:bodyPr anchorCtr="0" anchor="t" bIns="91425" lIns="91425" rIns="91425" tIns="91425">
            <a:noAutofit/>
          </a:bodyPr>
          <a:lstStyle/>
          <a:p>
            <a:pPr lvl="0">
              <a:spcBef>
                <a:spcPts val="0"/>
              </a:spcBef>
              <a:buNone/>
            </a:pPr>
            <a:r>
              <a:rPr lang="es"/>
              <a:t>En el trabajo colaborativo las soluciones se buscan entre los distintos implicados, realizando aportaciones desde perspectivas diferentes y que sean de ayuda para realizar  un mejor trabajo.</a:t>
            </a:r>
          </a:p>
          <a:p>
            <a:pPr lvl="0">
              <a:spcBef>
                <a:spcPts val="0"/>
              </a:spcBef>
              <a:buNone/>
            </a:pPr>
            <a:r>
              <a:rPr lang="es"/>
              <a:t>Es también importante el trabajo de los padres de familia, ya que al incluirlos en actividades                          se sienten motivados y tomados en cuenta.</a:t>
            </a:r>
          </a:p>
        </p:txBody>
      </p:sp>
      <p:sp>
        <p:nvSpPr>
          <p:cNvPr id="172" name="Shape 172"/>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73" name="Shape 173"/>
          <p:cNvPicPr preferRelativeResize="0"/>
          <p:nvPr/>
        </p:nvPicPr>
        <p:blipFill>
          <a:blip r:embed="rId3">
            <a:alphaModFix/>
          </a:blip>
          <a:stretch>
            <a:fillRect/>
          </a:stretch>
        </p:blipFill>
        <p:spPr>
          <a:xfrm>
            <a:off x="6136599" y="3014150"/>
            <a:ext cx="2695699" cy="2054399"/>
          </a:xfrm>
          <a:prstGeom prst="rect">
            <a:avLst/>
          </a:prstGeom>
          <a:noFill/>
          <a:ln>
            <a:noFill/>
          </a:ln>
        </p:spPr>
      </p:pic>
      <p:pic>
        <p:nvPicPr>
          <p:cNvPr id="174" name="Shape 174"/>
          <p:cNvPicPr preferRelativeResize="0"/>
          <p:nvPr/>
        </p:nvPicPr>
        <p:blipFill rotWithShape="1">
          <a:blip r:embed="rId4">
            <a:alphaModFix/>
          </a:blip>
          <a:srcRect b="14332" l="0" r="0" t="0"/>
          <a:stretch/>
        </p:blipFill>
        <p:spPr>
          <a:xfrm>
            <a:off x="2781700" y="3728600"/>
            <a:ext cx="2064499" cy="1414899"/>
          </a:xfrm>
          <a:prstGeom prst="rect">
            <a:avLst/>
          </a:prstGeom>
          <a:noFill/>
          <a:ln>
            <a:noFill/>
          </a:ln>
        </p:spPr>
      </p:pic>
      <p:pic>
        <p:nvPicPr>
          <p:cNvPr id="175" name="Shape 175"/>
          <p:cNvPicPr preferRelativeResize="0"/>
          <p:nvPr/>
        </p:nvPicPr>
        <p:blipFill rotWithShape="1">
          <a:blip r:embed="rId5">
            <a:alphaModFix/>
          </a:blip>
          <a:srcRect b="30103" l="5293" r="66291" t="22720"/>
          <a:stretch/>
        </p:blipFill>
        <p:spPr>
          <a:xfrm>
            <a:off x="83100" y="4037500"/>
            <a:ext cx="880675" cy="1096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311700" y="237800"/>
            <a:ext cx="8520600" cy="3099900"/>
          </a:xfrm>
          <a:prstGeom prst="rect">
            <a:avLst/>
          </a:prstGeom>
        </p:spPr>
        <p:txBody>
          <a:bodyPr anchorCtr="0" anchor="t" bIns="91425" lIns="91425" rIns="91425" tIns="91425">
            <a:noAutofit/>
          </a:bodyPr>
          <a:lstStyle/>
          <a:p>
            <a:pPr lvl="0">
              <a:spcBef>
                <a:spcPts val="0"/>
              </a:spcBef>
              <a:buNone/>
            </a:pPr>
            <a:r>
              <a:rPr lang="es"/>
              <a:t>Conocer bien a los alumnos implica una intensa     interacción y comunicación con ellos, una observación constante de sus procesos de aprendizaje.</a:t>
            </a:r>
          </a:p>
          <a:p>
            <a:pPr lvl="0">
              <a:spcBef>
                <a:spcPts val="0"/>
              </a:spcBef>
              <a:buNone/>
            </a:pPr>
            <a:r>
              <a:rPr lang="es"/>
              <a:t>Una de las estrategias es la del aprendizaje cooperativo, Es los niños no aprenden sólo del profesor sino también de   sus iguales.</a:t>
            </a:r>
          </a:p>
          <a:p>
            <a:pPr lvl="0">
              <a:lnSpc>
                <a:spcPct val="100000"/>
              </a:lnSpc>
              <a:spcBef>
                <a:spcPts val="0"/>
              </a:spcBef>
              <a:buNone/>
            </a:pPr>
            <a:r>
              <a:rPr lang="es"/>
              <a:t>Favorecen: </a:t>
            </a:r>
          </a:p>
          <a:p>
            <a:pPr indent="-228600" lvl="0" marL="457200" rtl="0">
              <a:lnSpc>
                <a:spcPct val="100000"/>
              </a:lnSpc>
              <a:spcBef>
                <a:spcPts val="0"/>
              </a:spcBef>
            </a:pPr>
            <a:r>
              <a:rPr lang="es"/>
              <a:t>La autoestima</a:t>
            </a:r>
          </a:p>
          <a:p>
            <a:pPr indent="-228600" lvl="0" marL="457200" rtl="0">
              <a:lnSpc>
                <a:spcPct val="100000"/>
              </a:lnSpc>
              <a:spcBef>
                <a:spcPts val="0"/>
              </a:spcBef>
            </a:pPr>
            <a:r>
              <a:rPr lang="es"/>
              <a:t>Las relaciones sociales</a:t>
            </a:r>
          </a:p>
          <a:p>
            <a:pPr indent="-228600" lvl="0" marL="457200">
              <a:lnSpc>
                <a:spcPct val="100000"/>
              </a:lnSpc>
              <a:spcBef>
                <a:spcPts val="0"/>
              </a:spcBef>
            </a:pPr>
            <a:r>
              <a:rPr lang="es"/>
              <a:t>El desarrollo personal</a:t>
            </a:r>
          </a:p>
        </p:txBody>
      </p:sp>
      <p:sp>
        <p:nvSpPr>
          <p:cNvPr id="181" name="Shape 181"/>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82" name="Shape 182"/>
          <p:cNvPicPr preferRelativeResize="0"/>
          <p:nvPr/>
        </p:nvPicPr>
        <p:blipFill>
          <a:blip r:embed="rId3">
            <a:alphaModFix/>
          </a:blip>
          <a:stretch>
            <a:fillRect/>
          </a:stretch>
        </p:blipFill>
        <p:spPr>
          <a:xfrm>
            <a:off x="5019023" y="2613925"/>
            <a:ext cx="3110848" cy="2260549"/>
          </a:xfrm>
          <a:prstGeom prst="rect">
            <a:avLst/>
          </a:prstGeom>
          <a:noFill/>
          <a:ln>
            <a:noFill/>
          </a:ln>
        </p:spPr>
      </p:pic>
      <p:pic>
        <p:nvPicPr>
          <p:cNvPr id="183" name="Shape 183"/>
          <p:cNvPicPr preferRelativeResize="0"/>
          <p:nvPr/>
        </p:nvPicPr>
        <p:blipFill rotWithShape="1">
          <a:blip r:embed="rId4">
            <a:alphaModFix/>
          </a:blip>
          <a:srcRect b="30103" l="5293" r="66291" t="22720"/>
          <a:stretch/>
        </p:blipFill>
        <p:spPr>
          <a:xfrm>
            <a:off x="84350" y="4062762"/>
            <a:ext cx="880675" cy="1096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143900"/>
            <a:ext cx="8520600" cy="733500"/>
          </a:xfrm>
          <a:prstGeom prst="rect">
            <a:avLst/>
          </a:prstGeom>
        </p:spPr>
        <p:txBody>
          <a:bodyPr anchorCtr="0" anchor="b" bIns="91425" lIns="91425" rIns="91425" tIns="91425">
            <a:noAutofit/>
          </a:bodyPr>
          <a:lstStyle/>
          <a:p>
            <a:pPr lvl="0" algn="ctr">
              <a:spcBef>
                <a:spcPts val="0"/>
              </a:spcBef>
              <a:buNone/>
            </a:pPr>
            <a:r>
              <a:rPr lang="es"/>
              <a:t>Evaluación</a:t>
            </a:r>
          </a:p>
        </p:txBody>
      </p:sp>
      <p:sp>
        <p:nvSpPr>
          <p:cNvPr id="189" name="Shape 189"/>
          <p:cNvSpPr txBox="1"/>
          <p:nvPr>
            <p:ph idx="1" type="body"/>
          </p:nvPr>
        </p:nvSpPr>
        <p:spPr>
          <a:xfrm>
            <a:off x="311700" y="859225"/>
            <a:ext cx="8520600" cy="3099900"/>
          </a:xfrm>
          <a:prstGeom prst="rect">
            <a:avLst/>
          </a:prstGeom>
        </p:spPr>
        <p:txBody>
          <a:bodyPr anchorCtr="0" anchor="t" bIns="91425" lIns="91425" rIns="91425" tIns="91425">
            <a:noAutofit/>
          </a:bodyPr>
          <a:lstStyle/>
          <a:p>
            <a:pPr lvl="0">
              <a:spcBef>
                <a:spcPts val="0"/>
              </a:spcBef>
              <a:buNone/>
            </a:pPr>
            <a:r>
              <a:rPr lang="es"/>
              <a:t>Desde la perspectiva de una educación inclusiva el fin de la evaluación no es clasificar o etiquetar a los alumnos,   sino identificar el tipo de ayudas y recursos que      precisan para facilitar su proceso de     enseñanza-aprendizaje y de desarrollo personal y social.</a:t>
            </a:r>
          </a:p>
        </p:txBody>
      </p:sp>
      <p:sp>
        <p:nvSpPr>
          <p:cNvPr id="190" name="Shape 190"/>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91" name="Shape 191"/>
          <p:cNvPicPr preferRelativeResize="0"/>
          <p:nvPr/>
        </p:nvPicPr>
        <p:blipFill rotWithShape="1">
          <a:blip r:embed="rId3">
            <a:alphaModFix/>
          </a:blip>
          <a:srcRect b="30103" l="5293" r="66291" t="22720"/>
          <a:stretch/>
        </p:blipFill>
        <p:spPr>
          <a:xfrm>
            <a:off x="84350" y="4062762"/>
            <a:ext cx="880675" cy="1096624"/>
          </a:xfrm>
          <a:prstGeom prst="rect">
            <a:avLst/>
          </a:prstGeom>
          <a:noFill/>
          <a:ln>
            <a:noFill/>
          </a:ln>
        </p:spPr>
      </p:pic>
      <p:pic>
        <p:nvPicPr>
          <p:cNvPr id="192" name="Shape 192"/>
          <p:cNvPicPr preferRelativeResize="0"/>
          <p:nvPr/>
        </p:nvPicPr>
        <p:blipFill>
          <a:blip r:embed="rId4">
            <a:alphaModFix/>
          </a:blip>
          <a:stretch>
            <a:fillRect/>
          </a:stretch>
        </p:blipFill>
        <p:spPr>
          <a:xfrm>
            <a:off x="3248000" y="2675529"/>
            <a:ext cx="3438174" cy="2238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143900"/>
            <a:ext cx="8520600" cy="733500"/>
          </a:xfrm>
          <a:prstGeom prst="rect">
            <a:avLst/>
          </a:prstGeom>
        </p:spPr>
        <p:txBody>
          <a:bodyPr anchorCtr="0" anchor="b" bIns="91425" lIns="91425" rIns="91425" tIns="91425">
            <a:noAutofit/>
          </a:bodyPr>
          <a:lstStyle/>
          <a:p>
            <a:pPr lvl="0">
              <a:spcBef>
                <a:spcPts val="0"/>
              </a:spcBef>
              <a:buNone/>
            </a:pPr>
            <a:r>
              <a:rPr lang="es"/>
              <a:t>Buen clima afectivo y emocional en la escuela y el aula</a:t>
            </a:r>
          </a:p>
        </p:txBody>
      </p:sp>
      <p:sp>
        <p:nvSpPr>
          <p:cNvPr id="198" name="Shape 198"/>
          <p:cNvSpPr txBox="1"/>
          <p:nvPr>
            <p:ph idx="1" type="body"/>
          </p:nvPr>
        </p:nvSpPr>
        <p:spPr>
          <a:xfrm>
            <a:off x="159300" y="935425"/>
            <a:ext cx="8520600" cy="3099900"/>
          </a:xfrm>
          <a:prstGeom prst="rect">
            <a:avLst/>
          </a:prstGeom>
        </p:spPr>
        <p:txBody>
          <a:bodyPr anchorCtr="0" anchor="t" bIns="91425" lIns="91425" rIns="91425" tIns="91425">
            <a:noAutofit/>
          </a:bodyPr>
          <a:lstStyle/>
          <a:p>
            <a:pPr lvl="0">
              <a:spcBef>
                <a:spcPts val="0"/>
              </a:spcBef>
              <a:buNone/>
            </a:pPr>
            <a:r>
              <a:rPr lang="es"/>
              <a:t>El éxito en el aprendizaje está relacionado con el autoconcepto y la autoestima, aquellos alumnos que tienen   un alto nivel de autoestima consiguen mejores resultados   en la escuela.</a:t>
            </a:r>
          </a:p>
          <a:p>
            <a:pPr lvl="0">
              <a:spcBef>
                <a:spcPts val="0"/>
              </a:spcBef>
              <a:buNone/>
            </a:pPr>
            <a:r>
              <a:rPr lang="es"/>
              <a:t>Muchos pensarán que el desarrollo de </a:t>
            </a:r>
            <a:r>
              <a:rPr lang="es" u="sng"/>
              <a:t>Escuelas inclusivas</a:t>
            </a:r>
            <a:r>
              <a:rPr lang="es"/>
              <a:t>   es una utopía y están en lo cierto, pero las utopías son necesarias para lograr un mundo mejor.</a:t>
            </a:r>
          </a:p>
        </p:txBody>
      </p:sp>
      <p:sp>
        <p:nvSpPr>
          <p:cNvPr id="199" name="Shape 199"/>
          <p:cNvSpPr/>
          <p:nvPr/>
        </p:nvSpPr>
        <p:spPr>
          <a:xfrm>
            <a:off x="8319550" y="-9375"/>
            <a:ext cx="824400" cy="5143500"/>
          </a:xfrm>
          <a:prstGeom prst="rect">
            <a:avLst/>
          </a:prstGeom>
          <a:solidFill>
            <a:srgbClr val="DC0B67"/>
          </a:solid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200" name="Shape 200"/>
          <p:cNvPicPr preferRelativeResize="0"/>
          <p:nvPr/>
        </p:nvPicPr>
        <p:blipFill rotWithShape="1">
          <a:blip r:embed="rId3">
            <a:alphaModFix/>
          </a:blip>
          <a:srcRect b="30103" l="5293" r="66291" t="22720"/>
          <a:stretch/>
        </p:blipFill>
        <p:spPr>
          <a:xfrm>
            <a:off x="84350" y="4062762"/>
            <a:ext cx="880675" cy="1096624"/>
          </a:xfrm>
          <a:prstGeom prst="rect">
            <a:avLst/>
          </a:prstGeom>
          <a:noFill/>
          <a:ln>
            <a:noFill/>
          </a:ln>
        </p:spPr>
      </p:pic>
      <p:pic>
        <p:nvPicPr>
          <p:cNvPr id="201" name="Shape 201"/>
          <p:cNvPicPr preferRelativeResize="0"/>
          <p:nvPr/>
        </p:nvPicPr>
        <p:blipFill>
          <a:blip r:embed="rId4">
            <a:alphaModFix/>
          </a:blip>
          <a:stretch>
            <a:fillRect/>
          </a:stretch>
        </p:blipFill>
        <p:spPr>
          <a:xfrm>
            <a:off x="5996075" y="3335300"/>
            <a:ext cx="2323475" cy="1742599"/>
          </a:xfrm>
          <a:prstGeom prst="rect">
            <a:avLst/>
          </a:prstGeom>
          <a:noFill/>
          <a:ln>
            <a:noFill/>
          </a:ln>
        </p:spPr>
      </p:pic>
      <p:pic>
        <p:nvPicPr>
          <p:cNvPr id="202" name="Shape 202"/>
          <p:cNvPicPr preferRelativeResize="0"/>
          <p:nvPr/>
        </p:nvPicPr>
        <p:blipFill rotWithShape="1">
          <a:blip r:embed="rId5">
            <a:alphaModFix/>
          </a:blip>
          <a:srcRect b="9412" l="0" r="0" t="0"/>
          <a:stretch/>
        </p:blipFill>
        <p:spPr>
          <a:xfrm>
            <a:off x="1347875" y="3650150"/>
            <a:ext cx="3731124" cy="1505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1" type="body"/>
          </p:nvPr>
        </p:nvSpPr>
        <p:spPr>
          <a:xfrm>
            <a:off x="768250" y="74950"/>
            <a:ext cx="8328900" cy="4956000"/>
          </a:xfrm>
          <a:prstGeom prst="rect">
            <a:avLst/>
          </a:prstGeom>
        </p:spPr>
        <p:txBody>
          <a:bodyPr anchorCtr="0" anchor="t" bIns="91425" lIns="91425" rIns="91425" tIns="91425">
            <a:noAutofit/>
          </a:bodyPr>
          <a:lstStyle/>
          <a:p>
            <a:pPr lvl="0">
              <a:spcBef>
                <a:spcPts val="0"/>
              </a:spcBef>
              <a:buNone/>
            </a:pPr>
            <a:r>
              <a:rPr lang="es">
                <a:latin typeface="Architects Daughter"/>
                <a:ea typeface="Architects Daughter"/>
                <a:cs typeface="Architects Daughter"/>
                <a:sym typeface="Architects Daughter"/>
              </a:rPr>
              <a:t>Todos sabemos muy bien que la sociedad excluye a muchas personas por diferentes motivos: </a:t>
            </a:r>
          </a:p>
          <a:p>
            <a:pPr lvl="0">
              <a:spcBef>
                <a:spcPts val="0"/>
              </a:spcBef>
              <a:buNone/>
            </a:pPr>
            <a:r>
              <a:rPr b="1" i="1" lang="es">
                <a:latin typeface="Architects Daughter"/>
                <a:ea typeface="Architects Daughter"/>
                <a:cs typeface="Architects Daughter"/>
                <a:sym typeface="Architects Daughter"/>
              </a:rPr>
              <a:t>Diferencias políticas, religiosas, económicas, lingüísticas, raciales, de sexo, de capacidad, etc.</a:t>
            </a:r>
          </a:p>
          <a:p>
            <a:pPr lvl="0">
              <a:spcBef>
                <a:spcPts val="0"/>
              </a:spcBef>
              <a:buNone/>
            </a:pPr>
            <a:r>
              <a:rPr lang="es">
                <a:latin typeface="Architects Daughter"/>
                <a:ea typeface="Architects Daughter"/>
                <a:cs typeface="Architects Daughter"/>
                <a:sym typeface="Architects Daughter"/>
              </a:rPr>
              <a:t>Pero lo peor de todo es que la educación en lugar de ser un instrumento para transformar la sociedad se convierte muchas veces en un instrumento reproductor de ésta, acentuando las situaciones de desventaja con las que numerosos niños llegan a la escuela. </a:t>
            </a:r>
          </a:p>
        </p:txBody>
      </p:sp>
      <p:pic>
        <p:nvPicPr>
          <p:cNvPr id="72" name="Shape 72"/>
          <p:cNvPicPr preferRelativeResize="0"/>
          <p:nvPr/>
        </p:nvPicPr>
        <p:blipFill>
          <a:blip r:embed="rId3">
            <a:alphaModFix/>
          </a:blip>
          <a:stretch>
            <a:fillRect/>
          </a:stretch>
        </p:blipFill>
        <p:spPr>
          <a:xfrm>
            <a:off x="5724353" y="2830550"/>
            <a:ext cx="3265325" cy="2312949"/>
          </a:xfrm>
          <a:prstGeom prst="rect">
            <a:avLst/>
          </a:prstGeom>
          <a:noFill/>
          <a:ln>
            <a:noFill/>
          </a:ln>
        </p:spPr>
      </p:pic>
      <p:pic>
        <p:nvPicPr>
          <p:cNvPr id="73" name="Shape 73"/>
          <p:cNvPicPr preferRelativeResize="0"/>
          <p:nvPr/>
        </p:nvPicPr>
        <p:blipFill>
          <a:blip r:embed="rId4">
            <a:alphaModFix/>
          </a:blip>
          <a:stretch>
            <a:fillRect/>
          </a:stretch>
        </p:blipFill>
        <p:spPr>
          <a:xfrm>
            <a:off x="0" y="3176049"/>
            <a:ext cx="3316574" cy="1967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1" type="body"/>
          </p:nvPr>
        </p:nvSpPr>
        <p:spPr>
          <a:xfrm>
            <a:off x="149900" y="140525"/>
            <a:ext cx="8853600" cy="4824900"/>
          </a:xfrm>
          <a:prstGeom prst="rect">
            <a:avLst/>
          </a:prstGeom>
        </p:spPr>
        <p:txBody>
          <a:bodyPr anchorCtr="0" anchor="t" bIns="91425" lIns="91425" rIns="91425" tIns="91425">
            <a:noAutofit/>
          </a:bodyPr>
          <a:lstStyle/>
          <a:p>
            <a:pPr lvl="0">
              <a:spcBef>
                <a:spcPts val="0"/>
              </a:spcBef>
              <a:buNone/>
            </a:pPr>
            <a:r>
              <a:rPr b="1" i="1" lang="es">
                <a:latin typeface="Architects Daughter"/>
                <a:ea typeface="Architects Daughter"/>
                <a:cs typeface="Architects Daughter"/>
                <a:sym typeface="Architects Daughter"/>
              </a:rPr>
              <a:t>La rigidez del sistema tradicional de enseñanza, la certificación de estudios, la imposición de modelos poco adecuados a la realidad de los países, la homogeneidad en los planteamientos curriculares,</a:t>
            </a:r>
            <a:r>
              <a:rPr lang="es">
                <a:latin typeface="Architects Daughter"/>
                <a:ea typeface="Architects Daughter"/>
                <a:cs typeface="Architects Daughter"/>
                <a:sym typeface="Architects Daughter"/>
              </a:rPr>
              <a:t> </a:t>
            </a:r>
            <a:r>
              <a:rPr lang="es">
                <a:solidFill>
                  <a:srgbClr val="0000FF"/>
                </a:solidFill>
                <a:latin typeface="Architects Daughter"/>
                <a:ea typeface="Architects Daughter"/>
                <a:cs typeface="Architects Daughter"/>
                <a:sym typeface="Architects Daughter"/>
              </a:rPr>
              <a:t>son fuente constante de segregación y exclusión.</a:t>
            </a:r>
          </a:p>
        </p:txBody>
      </p:sp>
      <p:pic>
        <p:nvPicPr>
          <p:cNvPr id="79" name="Shape 79"/>
          <p:cNvPicPr preferRelativeResize="0"/>
          <p:nvPr/>
        </p:nvPicPr>
        <p:blipFill rotWithShape="1">
          <a:blip r:embed="rId3">
            <a:alphaModFix/>
          </a:blip>
          <a:srcRect b="51059" l="0" r="0" t="0"/>
          <a:stretch/>
        </p:blipFill>
        <p:spPr>
          <a:xfrm>
            <a:off x="149900" y="1500200"/>
            <a:ext cx="8853600" cy="1198024"/>
          </a:xfrm>
          <a:prstGeom prst="rect">
            <a:avLst/>
          </a:prstGeom>
          <a:noFill/>
          <a:ln>
            <a:noFill/>
          </a:ln>
        </p:spPr>
      </p:pic>
      <p:sp>
        <p:nvSpPr>
          <p:cNvPr id="80" name="Shape 80"/>
          <p:cNvSpPr txBox="1"/>
          <p:nvPr/>
        </p:nvSpPr>
        <p:spPr>
          <a:xfrm>
            <a:off x="46850" y="1500200"/>
            <a:ext cx="9059700" cy="3000000"/>
          </a:xfrm>
          <a:prstGeom prst="rect">
            <a:avLst/>
          </a:prstGeom>
          <a:noFill/>
          <a:ln>
            <a:noFill/>
          </a:ln>
        </p:spPr>
        <p:txBody>
          <a:bodyPr anchorCtr="0" anchor="ctr" bIns="91425" lIns="91425" rIns="91425" tIns="91425">
            <a:noAutofit/>
          </a:bodyPr>
          <a:lstStyle/>
          <a:p>
            <a:pPr lvl="0" rtl="0" algn="ctr">
              <a:spcBef>
                <a:spcPts val="0"/>
              </a:spcBef>
              <a:buNone/>
            </a:pPr>
            <a:r>
              <a:rPr b="1" i="1" lang="es" sz="1800" u="sng">
                <a:solidFill>
                  <a:srgbClr val="FF00FF"/>
                </a:solidFill>
                <a:latin typeface="Crafty Girls"/>
                <a:ea typeface="Crafty Girls"/>
                <a:cs typeface="Crafty Girls"/>
                <a:sym typeface="Crafty Girls"/>
              </a:rPr>
              <a:t>Educación de calidad,: </a:t>
            </a:r>
            <a:r>
              <a:rPr b="1" i="1" lang="es" sz="1800" u="sng">
                <a:solidFill>
                  <a:srgbClr val="9900FF"/>
                </a:solidFill>
                <a:latin typeface="Crafty Girls"/>
                <a:ea typeface="Crafty Girls"/>
                <a:cs typeface="Crafty Girls"/>
                <a:sym typeface="Crafty Girls"/>
              </a:rPr>
              <a:t>que ésta sea capaz de dar respuesta a la diversidad.</a:t>
            </a:r>
            <a:r>
              <a:rPr b="1" i="1" lang="es" sz="1800">
                <a:solidFill>
                  <a:srgbClr val="9900FF"/>
                </a:solidFill>
                <a:latin typeface="Crafty Girls"/>
                <a:ea typeface="Crafty Girls"/>
                <a:cs typeface="Crafty Girls"/>
                <a:sym typeface="Crafty Girls"/>
              </a:rPr>
              <a:t> </a:t>
            </a:r>
          </a:p>
        </p:txBody>
      </p:sp>
      <p:pic>
        <p:nvPicPr>
          <p:cNvPr id="81" name="Shape 81"/>
          <p:cNvPicPr preferRelativeResize="0"/>
          <p:nvPr/>
        </p:nvPicPr>
        <p:blipFill rotWithShape="1">
          <a:blip r:embed="rId4">
            <a:alphaModFix/>
          </a:blip>
          <a:srcRect b="0" l="0" r="0" t="51059"/>
          <a:stretch/>
        </p:blipFill>
        <p:spPr>
          <a:xfrm>
            <a:off x="149900" y="3443400"/>
            <a:ext cx="8750500" cy="1198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idx="1" type="body"/>
          </p:nvPr>
        </p:nvSpPr>
        <p:spPr>
          <a:xfrm>
            <a:off x="271675" y="215475"/>
            <a:ext cx="8738700" cy="4459500"/>
          </a:xfrm>
          <a:prstGeom prst="rect">
            <a:avLst/>
          </a:prstGeom>
        </p:spPr>
        <p:txBody>
          <a:bodyPr anchorCtr="0" anchor="t" bIns="91425" lIns="91425" rIns="91425" tIns="91425">
            <a:noAutofit/>
          </a:bodyPr>
          <a:lstStyle/>
          <a:p>
            <a:pPr lvl="0">
              <a:spcBef>
                <a:spcPts val="0"/>
              </a:spcBef>
              <a:buNone/>
            </a:pPr>
            <a:r>
              <a:rPr lang="es">
                <a:latin typeface="Architects Daughter"/>
                <a:ea typeface="Architects Daughter"/>
                <a:cs typeface="Architects Daughter"/>
                <a:sym typeface="Architects Daughter"/>
              </a:rPr>
              <a:t>El concepto de </a:t>
            </a:r>
            <a:r>
              <a:rPr b="1" i="1" lang="es">
                <a:solidFill>
                  <a:srgbClr val="FF0000"/>
                </a:solidFill>
                <a:latin typeface="Architects Daughter"/>
                <a:ea typeface="Architects Daughter"/>
                <a:cs typeface="Architects Daughter"/>
                <a:sym typeface="Architects Daughter"/>
              </a:rPr>
              <a:t>diversidad</a:t>
            </a:r>
            <a:r>
              <a:rPr lang="es">
                <a:latin typeface="Architects Daughter"/>
                <a:ea typeface="Architects Daughter"/>
                <a:cs typeface="Architects Daughter"/>
                <a:sym typeface="Architects Daughter"/>
              </a:rPr>
              <a:t> nos remite al hecho de que </a:t>
            </a:r>
            <a:r>
              <a:rPr lang="es">
                <a:solidFill>
                  <a:srgbClr val="0000FF"/>
                </a:solidFill>
                <a:latin typeface="Architects Daughter"/>
                <a:ea typeface="Architects Daughter"/>
                <a:cs typeface="Architects Daughter"/>
                <a:sym typeface="Architects Daughter"/>
              </a:rPr>
              <a:t>todos los alumnos tienen unas necesidades educativas individuales propias y específicas</a:t>
            </a:r>
            <a:r>
              <a:rPr lang="es">
                <a:latin typeface="Architects Daughter"/>
                <a:ea typeface="Architects Daughter"/>
                <a:cs typeface="Architects Daughter"/>
                <a:sym typeface="Architects Daughter"/>
              </a:rPr>
              <a:t> para </a:t>
            </a:r>
            <a:r>
              <a:rPr b="1" lang="es">
                <a:solidFill>
                  <a:schemeClr val="accent4"/>
                </a:solidFill>
                <a:latin typeface="Architects Daughter"/>
                <a:ea typeface="Architects Daughter"/>
                <a:cs typeface="Architects Daughter"/>
                <a:sym typeface="Architects Daughter"/>
              </a:rPr>
              <a:t>poder acceder a las experiencias de aprendizaje necesarias para su socialización.</a:t>
            </a:r>
          </a:p>
        </p:txBody>
      </p:sp>
      <p:pic>
        <p:nvPicPr>
          <p:cNvPr id="87" name="Shape 87"/>
          <p:cNvPicPr preferRelativeResize="0"/>
          <p:nvPr/>
        </p:nvPicPr>
        <p:blipFill>
          <a:blip r:embed="rId3">
            <a:alphaModFix/>
          </a:blip>
          <a:stretch>
            <a:fillRect/>
          </a:stretch>
        </p:blipFill>
        <p:spPr>
          <a:xfrm rot="1106126">
            <a:off x="145549" y="1366537"/>
            <a:ext cx="1392829" cy="835699"/>
          </a:xfrm>
          <a:prstGeom prst="rect">
            <a:avLst/>
          </a:prstGeom>
          <a:noFill/>
          <a:ln>
            <a:noFill/>
          </a:ln>
        </p:spPr>
      </p:pic>
      <p:pic>
        <p:nvPicPr>
          <p:cNvPr id="88" name="Shape 88"/>
          <p:cNvPicPr preferRelativeResize="0"/>
          <p:nvPr/>
        </p:nvPicPr>
        <p:blipFill>
          <a:blip r:embed="rId4">
            <a:alphaModFix/>
          </a:blip>
          <a:stretch>
            <a:fillRect/>
          </a:stretch>
        </p:blipFill>
        <p:spPr>
          <a:xfrm rot="-762831">
            <a:off x="1683350" y="1454549"/>
            <a:ext cx="1905000" cy="1504950"/>
          </a:xfrm>
          <a:prstGeom prst="rect">
            <a:avLst/>
          </a:prstGeom>
          <a:noFill/>
          <a:ln>
            <a:noFill/>
          </a:ln>
        </p:spPr>
      </p:pic>
      <p:pic>
        <p:nvPicPr>
          <p:cNvPr id="89" name="Shape 89"/>
          <p:cNvPicPr preferRelativeResize="0"/>
          <p:nvPr/>
        </p:nvPicPr>
        <p:blipFill>
          <a:blip r:embed="rId5">
            <a:alphaModFix/>
          </a:blip>
          <a:stretch>
            <a:fillRect/>
          </a:stretch>
        </p:blipFill>
        <p:spPr>
          <a:xfrm>
            <a:off x="3864887" y="1469475"/>
            <a:ext cx="924475" cy="872724"/>
          </a:xfrm>
          <a:prstGeom prst="rect">
            <a:avLst/>
          </a:prstGeom>
          <a:noFill/>
          <a:ln>
            <a:noFill/>
          </a:ln>
        </p:spPr>
      </p:pic>
      <p:pic>
        <p:nvPicPr>
          <p:cNvPr id="90" name="Shape 90"/>
          <p:cNvPicPr preferRelativeResize="0"/>
          <p:nvPr/>
        </p:nvPicPr>
        <p:blipFill>
          <a:blip r:embed="rId6">
            <a:alphaModFix/>
          </a:blip>
          <a:stretch>
            <a:fillRect/>
          </a:stretch>
        </p:blipFill>
        <p:spPr>
          <a:xfrm>
            <a:off x="4923650" y="1535043"/>
            <a:ext cx="1585625" cy="1037451"/>
          </a:xfrm>
          <a:prstGeom prst="rect">
            <a:avLst/>
          </a:prstGeom>
          <a:noFill/>
          <a:ln>
            <a:noFill/>
          </a:ln>
        </p:spPr>
      </p:pic>
      <p:pic>
        <p:nvPicPr>
          <p:cNvPr id="91" name="Shape 91"/>
          <p:cNvPicPr preferRelativeResize="0"/>
          <p:nvPr/>
        </p:nvPicPr>
        <p:blipFill>
          <a:blip r:embed="rId7">
            <a:alphaModFix/>
          </a:blip>
          <a:stretch>
            <a:fillRect/>
          </a:stretch>
        </p:blipFill>
        <p:spPr>
          <a:xfrm>
            <a:off x="6870325" y="1263375"/>
            <a:ext cx="2000250" cy="2114550"/>
          </a:xfrm>
          <a:prstGeom prst="rect">
            <a:avLst/>
          </a:prstGeom>
          <a:noFill/>
          <a:ln>
            <a:noFill/>
          </a:ln>
        </p:spPr>
      </p:pic>
      <p:sp>
        <p:nvSpPr>
          <p:cNvPr id="92" name="Shape 92"/>
          <p:cNvSpPr txBox="1"/>
          <p:nvPr/>
        </p:nvSpPr>
        <p:spPr>
          <a:xfrm>
            <a:off x="49150" y="2143500"/>
            <a:ext cx="9094800" cy="3000000"/>
          </a:xfrm>
          <a:prstGeom prst="rect">
            <a:avLst/>
          </a:prstGeom>
          <a:noFill/>
          <a:ln>
            <a:noFill/>
          </a:ln>
        </p:spPr>
        <p:txBody>
          <a:bodyPr anchorCtr="0" anchor="ctr" bIns="91425" lIns="91425" rIns="91425" tIns="91425">
            <a:noAutofit/>
          </a:bodyPr>
          <a:lstStyle/>
          <a:p>
            <a:pPr lvl="0" rtl="0">
              <a:spcBef>
                <a:spcPts val="0"/>
              </a:spcBef>
              <a:buNone/>
            </a:pPr>
            <a:r>
              <a:rPr lang="es">
                <a:latin typeface="Architects Daughter"/>
                <a:ea typeface="Architects Daughter"/>
                <a:cs typeface="Architects Daughter"/>
                <a:sym typeface="Architects Daughter"/>
              </a:rPr>
              <a:t>La integración educativa debe formar parte de una estrategia general cuya meta sea alcanzar una educación de calidad para todos.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39800" y="0"/>
            <a:ext cx="8520600" cy="733500"/>
          </a:xfrm>
          <a:prstGeom prst="rect">
            <a:avLst/>
          </a:prstGeom>
        </p:spPr>
        <p:txBody>
          <a:bodyPr anchorCtr="0" anchor="b" bIns="91425" lIns="91425" rIns="91425" tIns="91425">
            <a:noAutofit/>
          </a:bodyPr>
          <a:lstStyle/>
          <a:p>
            <a:pPr lvl="0" algn="ctr">
              <a:spcBef>
                <a:spcPts val="0"/>
              </a:spcBef>
              <a:buNone/>
            </a:pPr>
            <a:r>
              <a:rPr lang="es" sz="4800">
                <a:latin typeface="Schoolbell"/>
                <a:ea typeface="Schoolbell"/>
                <a:cs typeface="Schoolbell"/>
                <a:sym typeface="Schoolbell"/>
              </a:rPr>
              <a:t>Integración</a:t>
            </a:r>
          </a:p>
        </p:txBody>
      </p:sp>
      <p:sp>
        <p:nvSpPr>
          <p:cNvPr id="98" name="Shape 98"/>
          <p:cNvSpPr txBox="1"/>
          <p:nvPr>
            <p:ph idx="1" type="body"/>
          </p:nvPr>
        </p:nvSpPr>
        <p:spPr>
          <a:xfrm>
            <a:off x="168650" y="796350"/>
            <a:ext cx="8862900" cy="3772500"/>
          </a:xfrm>
          <a:prstGeom prst="rect">
            <a:avLst/>
          </a:prstGeom>
        </p:spPr>
        <p:txBody>
          <a:bodyPr anchorCtr="0" anchor="t" bIns="91425" lIns="91425" rIns="91425" tIns="91425">
            <a:noAutofit/>
          </a:bodyPr>
          <a:lstStyle/>
          <a:p>
            <a:pPr lvl="0">
              <a:spcBef>
                <a:spcPts val="0"/>
              </a:spcBef>
              <a:buNone/>
            </a:pPr>
            <a:r>
              <a:rPr b="1" i="1" lang="es" sz="1600">
                <a:solidFill>
                  <a:srgbClr val="FF0000"/>
                </a:solidFill>
              </a:rPr>
              <a:t>Integración física:</a:t>
            </a:r>
            <a:r>
              <a:rPr lang="es" sz="1600"/>
              <a:t> Cuando se crean clases de educación especial en una escuela común pero con una organización totalmente independiente, compartiendo lugares como el patio o el comedor. </a:t>
            </a:r>
          </a:p>
          <a:p>
            <a:pPr lvl="0">
              <a:spcBef>
                <a:spcPts val="0"/>
              </a:spcBef>
              <a:buNone/>
            </a:pPr>
            <a:r>
              <a:rPr b="1" i="1" lang="es" sz="1600">
                <a:solidFill>
                  <a:srgbClr val="FF0000"/>
                </a:solidFill>
              </a:rPr>
              <a:t>Integración social:</a:t>
            </a:r>
            <a:r>
              <a:rPr lang="es" sz="1600"/>
              <a:t> Clases de educación especial en la escuela común compartiendo algunas actividades extraescolares. </a:t>
            </a:r>
          </a:p>
          <a:p>
            <a:pPr lvl="0">
              <a:spcBef>
                <a:spcPts val="0"/>
              </a:spcBef>
              <a:buNone/>
            </a:pPr>
            <a:r>
              <a:rPr b="1" i="1" lang="es" sz="1600">
                <a:solidFill>
                  <a:srgbClr val="FF0000"/>
                </a:solidFill>
              </a:rPr>
              <a:t>Integración funcional:</a:t>
            </a:r>
            <a:r>
              <a:rPr lang="es" sz="1600"/>
              <a:t> Los alumnos con necesidades educativas especiales participan a tiempo total o parcial en las actividades comunes y se incorporan como uno más en las escuelas. En esta modalidad también existen diferentes opciones: compartir sólo algunas áreas curriculares o estar todo el tiempo en el aula común.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idx="1" type="body"/>
          </p:nvPr>
        </p:nvSpPr>
        <p:spPr>
          <a:xfrm>
            <a:off x="103050" y="159275"/>
            <a:ext cx="8928600" cy="4815600"/>
          </a:xfrm>
          <a:prstGeom prst="rect">
            <a:avLst/>
          </a:prstGeom>
        </p:spPr>
        <p:txBody>
          <a:bodyPr anchorCtr="0" anchor="t" bIns="91425" lIns="91425" rIns="91425" tIns="91425">
            <a:noAutofit/>
          </a:bodyPr>
          <a:lstStyle/>
          <a:p>
            <a:pPr lvl="0">
              <a:spcBef>
                <a:spcPts val="0"/>
              </a:spcBef>
              <a:buNone/>
            </a:pPr>
            <a:r>
              <a:rPr i="1" lang="es">
                <a:latin typeface="Indie Flower"/>
                <a:ea typeface="Indie Flower"/>
                <a:cs typeface="Indie Flower"/>
                <a:sym typeface="Indie Flower"/>
              </a:rPr>
              <a:t>La </a:t>
            </a:r>
            <a:r>
              <a:rPr b="1" i="1" lang="es">
                <a:solidFill>
                  <a:srgbClr val="FF00FF"/>
                </a:solidFill>
                <a:latin typeface="Indie Flower"/>
                <a:ea typeface="Indie Flower"/>
                <a:cs typeface="Indie Flower"/>
                <a:sym typeface="Indie Flower"/>
              </a:rPr>
              <a:t>integración</a:t>
            </a:r>
            <a:r>
              <a:rPr i="1" lang="es">
                <a:latin typeface="Indie Flower"/>
                <a:ea typeface="Indie Flower"/>
                <a:cs typeface="Indie Flower"/>
                <a:sym typeface="Indie Flower"/>
              </a:rPr>
              <a:t> beneficia al conjunto del sistema educativo ya que exige una mayor competencia profesional de los profesores y proyectos educativos más amplios y diversificados que se puedan adaptar a las distintas necesidades de todos los alumnos.</a:t>
            </a:r>
          </a:p>
          <a:p>
            <a:pPr lvl="0">
              <a:spcBef>
                <a:spcPts val="0"/>
              </a:spcBef>
              <a:buNone/>
            </a:pPr>
            <a:r>
              <a:t/>
            </a:r>
            <a:endParaRPr i="1">
              <a:latin typeface="Indie Flower"/>
              <a:ea typeface="Indie Flower"/>
              <a:cs typeface="Indie Flower"/>
              <a:sym typeface="Indie Flower"/>
            </a:endParaRPr>
          </a:p>
        </p:txBody>
      </p:sp>
      <p:pic>
        <p:nvPicPr>
          <p:cNvPr id="104" name="Shape 104"/>
          <p:cNvPicPr preferRelativeResize="0"/>
          <p:nvPr/>
        </p:nvPicPr>
        <p:blipFill>
          <a:blip r:embed="rId3">
            <a:alphaModFix/>
          </a:blip>
          <a:stretch>
            <a:fillRect/>
          </a:stretch>
        </p:blipFill>
        <p:spPr>
          <a:xfrm rot="-1216775">
            <a:off x="379500" y="1555246"/>
            <a:ext cx="2392900" cy="2331375"/>
          </a:xfrm>
          <a:prstGeom prst="rect">
            <a:avLst/>
          </a:prstGeom>
          <a:noFill/>
          <a:ln>
            <a:noFill/>
          </a:ln>
        </p:spPr>
      </p:pic>
      <p:pic>
        <p:nvPicPr>
          <p:cNvPr id="105" name="Shape 105"/>
          <p:cNvPicPr preferRelativeResize="0"/>
          <p:nvPr/>
        </p:nvPicPr>
        <p:blipFill>
          <a:blip r:embed="rId4">
            <a:alphaModFix/>
          </a:blip>
          <a:stretch>
            <a:fillRect/>
          </a:stretch>
        </p:blipFill>
        <p:spPr>
          <a:xfrm rot="873718">
            <a:off x="3210628" y="1375975"/>
            <a:ext cx="2291125" cy="2391549"/>
          </a:xfrm>
          <a:prstGeom prst="rect">
            <a:avLst/>
          </a:prstGeom>
          <a:noFill/>
          <a:ln>
            <a:noFill/>
          </a:ln>
        </p:spPr>
      </p:pic>
      <p:pic>
        <p:nvPicPr>
          <p:cNvPr id="106" name="Shape 106"/>
          <p:cNvPicPr preferRelativeResize="0"/>
          <p:nvPr/>
        </p:nvPicPr>
        <p:blipFill rotWithShape="1">
          <a:blip r:embed="rId5">
            <a:alphaModFix/>
          </a:blip>
          <a:srcRect b="0" l="0" r="0" t="15966"/>
          <a:stretch/>
        </p:blipFill>
        <p:spPr>
          <a:xfrm rot="956151">
            <a:off x="5814774" y="1674124"/>
            <a:ext cx="2952750" cy="2337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372500"/>
            <a:ext cx="8520600" cy="733500"/>
          </a:xfrm>
          <a:prstGeom prst="rect">
            <a:avLst/>
          </a:prstGeom>
        </p:spPr>
        <p:txBody>
          <a:bodyPr anchorCtr="0" anchor="b" bIns="91425" lIns="91425" rIns="91425" tIns="91425">
            <a:noAutofit/>
          </a:bodyPr>
          <a:lstStyle/>
          <a:p>
            <a:pPr lvl="0" algn="ctr">
              <a:spcBef>
                <a:spcPts val="0"/>
              </a:spcBef>
              <a:buNone/>
            </a:pPr>
            <a:r>
              <a:rPr lang="es" sz="2400"/>
              <a:t>El nuevo rol de la educación especial y de los centros de educación especial en el contexto de la integración educativa</a:t>
            </a:r>
          </a:p>
        </p:txBody>
      </p:sp>
      <p:sp>
        <p:nvSpPr>
          <p:cNvPr id="112" name="Shape 112"/>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s">
                <a:solidFill>
                  <a:srgbClr val="000000"/>
                </a:solidFill>
              </a:rPr>
              <a:t>D</a:t>
            </a:r>
            <a:r>
              <a:rPr lang="es">
                <a:solidFill>
                  <a:srgbClr val="000000"/>
                </a:solidFill>
              </a:rPr>
              <a:t>esaparezca la educación especial como consecuencia de la integración.</a:t>
            </a:r>
          </a:p>
          <a:p>
            <a:pPr lvl="0">
              <a:spcBef>
                <a:spcPts val="0"/>
              </a:spcBef>
              <a:buNone/>
            </a:pPr>
            <a:r>
              <a:rPr lang="es">
                <a:solidFill>
                  <a:srgbClr val="000000"/>
                </a:solidFill>
              </a:rPr>
              <a:t>Existen algunas necesidades educativas que para ser resueltas requieren una serie de conocimientos, estrategias y recursos de carácter especializado. </a:t>
            </a:r>
          </a:p>
          <a:p>
            <a:pPr lvl="0">
              <a:spcBef>
                <a:spcPts val="0"/>
              </a:spcBef>
              <a:buNone/>
            </a:pPr>
            <a:r>
              <a:rPr lang="es">
                <a:solidFill>
                  <a:srgbClr val="000000"/>
                </a:solidFill>
              </a:rPr>
              <a:t>Integración implica la reconversión de los centros de educación especial, pero no la eliminación de los profesionales y servicios de educación especial que habrán de realizar funciones distintas.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372500"/>
            <a:ext cx="8520600" cy="733500"/>
          </a:xfrm>
          <a:prstGeom prst="rect">
            <a:avLst/>
          </a:prstGeom>
        </p:spPr>
        <p:txBody>
          <a:bodyPr anchorCtr="0" anchor="b" bIns="91425" lIns="91425" rIns="91425" tIns="91425">
            <a:noAutofit/>
          </a:bodyPr>
          <a:lstStyle/>
          <a:p>
            <a:pPr lvl="0" rtl="0" algn="ctr">
              <a:lnSpc>
                <a:spcPct val="115000"/>
              </a:lnSpc>
              <a:spcBef>
                <a:spcPts val="0"/>
              </a:spcBef>
              <a:spcAft>
                <a:spcPts val="1600"/>
              </a:spcAft>
              <a:buNone/>
            </a:pPr>
            <a:r>
              <a:rPr b="1" lang="es">
                <a:latin typeface="Source Code Pro"/>
                <a:ea typeface="Source Code Pro"/>
                <a:cs typeface="Source Code Pro"/>
                <a:sym typeface="Source Code Pro"/>
              </a:rPr>
              <a:t>La educación especial</a:t>
            </a:r>
          </a:p>
        </p:txBody>
      </p:sp>
      <p:sp>
        <p:nvSpPr>
          <p:cNvPr id="118" name="Shape 118"/>
          <p:cNvSpPr txBox="1"/>
          <p:nvPr>
            <p:ph idx="1" type="body"/>
          </p:nvPr>
        </p:nvSpPr>
        <p:spPr>
          <a:xfrm>
            <a:off x="377275" y="1740550"/>
            <a:ext cx="8520600" cy="3099900"/>
          </a:xfrm>
          <a:prstGeom prst="rect">
            <a:avLst/>
          </a:prstGeom>
        </p:spPr>
        <p:txBody>
          <a:bodyPr anchorCtr="0" anchor="t" bIns="91425" lIns="91425" rIns="91425" tIns="91425">
            <a:noAutofit/>
          </a:bodyPr>
          <a:lstStyle/>
          <a:p>
            <a:pPr lvl="0">
              <a:spcBef>
                <a:spcPts val="0"/>
              </a:spcBef>
              <a:buNone/>
            </a:pPr>
            <a:r>
              <a:rPr lang="es">
                <a:solidFill>
                  <a:srgbClr val="000000"/>
                </a:solidFill>
              </a:rPr>
              <a:t>Conjunto de conocimientos, técnicas, recursos y ayudas que van a favorecer el desarrollo integral y el proceso educativo de aquellos alumnos que presentan dificultades de aprendizaje o de adaptación a la escuela. </a:t>
            </a:r>
          </a:p>
          <a:p>
            <a:pPr lvl="0">
              <a:spcBef>
                <a:spcPts val="0"/>
              </a:spcBef>
              <a:buNone/>
            </a:pPr>
            <a:r>
              <a:rPr lang="es">
                <a:solidFill>
                  <a:srgbClr val="000000"/>
                </a:solidFill>
              </a:rPr>
              <a:t>Deja de ser un sistema paralelo  para convertirse en un conjunto de servicios y apoyos para todos los alumnos que lo requieran, contribuyendo así a la mejora de la calidad de la enseñanza</a:t>
            </a:r>
          </a:p>
        </p:txBody>
      </p:sp>
      <p:pic>
        <p:nvPicPr>
          <p:cNvPr id="119" name="Shape 119"/>
          <p:cNvPicPr preferRelativeResize="0"/>
          <p:nvPr/>
        </p:nvPicPr>
        <p:blipFill>
          <a:blip r:embed="rId3">
            <a:alphaModFix/>
          </a:blip>
          <a:stretch>
            <a:fillRect/>
          </a:stretch>
        </p:blipFill>
        <p:spPr>
          <a:xfrm>
            <a:off x="245545" y="131150"/>
            <a:ext cx="1634025" cy="1675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194500"/>
            <a:ext cx="8520600" cy="733500"/>
          </a:xfrm>
          <a:prstGeom prst="rect">
            <a:avLst/>
          </a:prstGeom>
        </p:spPr>
        <p:txBody>
          <a:bodyPr anchorCtr="0" anchor="b" bIns="91425" lIns="91425" rIns="91425" tIns="91425">
            <a:noAutofit/>
          </a:bodyPr>
          <a:lstStyle/>
          <a:p>
            <a:pPr lvl="0" algn="ctr">
              <a:spcBef>
                <a:spcPts val="0"/>
              </a:spcBef>
              <a:buNone/>
            </a:pPr>
            <a:r>
              <a:rPr lang="es"/>
              <a:t>De la integración a la inclusión</a:t>
            </a:r>
          </a:p>
        </p:txBody>
      </p:sp>
      <p:sp>
        <p:nvSpPr>
          <p:cNvPr id="125" name="Shape 125"/>
          <p:cNvSpPr txBox="1"/>
          <p:nvPr>
            <p:ph idx="1" type="body"/>
          </p:nvPr>
        </p:nvSpPr>
        <p:spPr>
          <a:xfrm>
            <a:off x="208650" y="2660750"/>
            <a:ext cx="8520600" cy="2638500"/>
          </a:xfrm>
          <a:prstGeom prst="rect">
            <a:avLst/>
          </a:prstGeom>
        </p:spPr>
        <p:txBody>
          <a:bodyPr anchorCtr="0" anchor="t" bIns="91425" lIns="91425" rIns="91425" tIns="91425">
            <a:noAutofit/>
          </a:bodyPr>
          <a:lstStyle/>
          <a:p>
            <a:pPr lvl="0" rtl="0" algn="ctr">
              <a:spcBef>
                <a:spcPts val="0"/>
              </a:spcBef>
              <a:buNone/>
            </a:pPr>
            <a:r>
              <a:rPr lang="es">
                <a:solidFill>
                  <a:srgbClr val="000000"/>
                </a:solidFill>
              </a:rPr>
              <a:t>Dos conceptos </a:t>
            </a:r>
            <a:r>
              <a:rPr lang="es">
                <a:solidFill>
                  <a:srgbClr val="000000"/>
                </a:solidFill>
              </a:rPr>
              <a:t>diferentes:</a:t>
            </a:r>
            <a:r>
              <a:rPr lang="es">
                <a:solidFill>
                  <a:srgbClr val="000000"/>
                </a:solidFill>
              </a:rPr>
              <a:t>   </a:t>
            </a:r>
          </a:p>
          <a:p>
            <a:pPr lvl="0" rtl="0" algn="ctr">
              <a:spcBef>
                <a:spcPts val="0"/>
              </a:spcBef>
              <a:buNone/>
            </a:pPr>
            <a:r>
              <a:rPr lang="es">
                <a:solidFill>
                  <a:srgbClr val="000000"/>
                </a:solidFill>
              </a:rPr>
              <a:t>Inclusión                     Integración</a:t>
            </a:r>
          </a:p>
        </p:txBody>
      </p:sp>
      <p:sp>
        <p:nvSpPr>
          <p:cNvPr id="126" name="Shape 126"/>
          <p:cNvSpPr txBox="1"/>
          <p:nvPr/>
        </p:nvSpPr>
        <p:spPr>
          <a:xfrm>
            <a:off x="637075" y="3803750"/>
            <a:ext cx="3316500" cy="1424100"/>
          </a:xfrm>
          <a:prstGeom prst="rect">
            <a:avLst/>
          </a:prstGeom>
          <a:noFill/>
          <a:ln>
            <a:noFill/>
          </a:ln>
        </p:spPr>
        <p:txBody>
          <a:bodyPr anchorCtr="0" anchor="t" bIns="91425" lIns="91425" rIns="91425" tIns="91425">
            <a:noAutofit/>
          </a:bodyPr>
          <a:lstStyle/>
          <a:p>
            <a:pPr lvl="0" algn="ctr">
              <a:spcBef>
                <a:spcPts val="0"/>
              </a:spcBef>
              <a:buNone/>
            </a:pPr>
            <a:r>
              <a:rPr lang="es"/>
              <a:t>I</a:t>
            </a:r>
            <a:r>
              <a:rPr lang="es"/>
              <a:t>mplica que todos los niños de una determinada comunidad aprendan juntos independientemente de sus condiciones personales, sociales o culturales</a:t>
            </a:r>
          </a:p>
        </p:txBody>
      </p:sp>
      <p:sp>
        <p:nvSpPr>
          <p:cNvPr id="127" name="Shape 127"/>
          <p:cNvSpPr txBox="1"/>
          <p:nvPr/>
        </p:nvSpPr>
        <p:spPr>
          <a:xfrm>
            <a:off x="5049800" y="3878675"/>
            <a:ext cx="3504000" cy="899400"/>
          </a:xfrm>
          <a:prstGeom prst="rect">
            <a:avLst/>
          </a:prstGeom>
          <a:noFill/>
          <a:ln>
            <a:noFill/>
          </a:ln>
        </p:spPr>
        <p:txBody>
          <a:bodyPr anchorCtr="0" anchor="t" bIns="91425" lIns="91425" rIns="91425" tIns="91425">
            <a:noAutofit/>
          </a:bodyPr>
          <a:lstStyle/>
          <a:p>
            <a:pPr lvl="0" algn="ctr">
              <a:spcBef>
                <a:spcPts val="0"/>
              </a:spcBef>
              <a:buNone/>
            </a:pPr>
            <a:r>
              <a:rPr lang="es"/>
              <a:t>Un determinado grupo de alumnos (discapacidad) se adapta al resto de la clase, es un movimiento que surge desde la educación especial e implica la transformación de ésta. </a:t>
            </a:r>
          </a:p>
        </p:txBody>
      </p:sp>
      <p:sp>
        <p:nvSpPr>
          <p:cNvPr id="128" name="Shape 128"/>
          <p:cNvSpPr/>
          <p:nvPr/>
        </p:nvSpPr>
        <p:spPr>
          <a:xfrm>
            <a:off x="2023700" y="3625750"/>
            <a:ext cx="421500" cy="327900"/>
          </a:xfrm>
          <a:prstGeom prst="downArrow">
            <a:avLst>
              <a:gd fmla="val 50000" name="adj1"/>
              <a:gd fmla="val 50000" name="adj2"/>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a:off x="6455200" y="3618450"/>
            <a:ext cx="421500" cy="262200"/>
          </a:xfrm>
          <a:prstGeom prst="downArrow">
            <a:avLst>
              <a:gd fmla="val 50000" name="adj1"/>
              <a:gd fmla="val 50000"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0" name="Shape 130"/>
          <p:cNvPicPr preferRelativeResize="0"/>
          <p:nvPr/>
        </p:nvPicPr>
        <p:blipFill>
          <a:blip r:embed="rId3">
            <a:alphaModFix/>
          </a:blip>
          <a:stretch>
            <a:fillRect/>
          </a:stretch>
        </p:blipFill>
        <p:spPr>
          <a:xfrm>
            <a:off x="3297837" y="852574"/>
            <a:ext cx="2548324" cy="191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