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0" r:id="rId5"/>
    <p:sldId id="259" r:id="rId6"/>
    <p:sldId id="261" r:id="rId7"/>
    <p:sldId id="262" r:id="rId8"/>
    <p:sldId id="263" r:id="rId9"/>
    <p:sldId id="264" r:id="rId10"/>
    <p:sldId id="265" r:id="rId11"/>
    <p:sldId id="266" r:id="rId12"/>
    <p:sldId id="267" r:id="rId13"/>
    <p:sldId id="268" r:id="rId14"/>
    <p:sldId id="269" r:id="rId15"/>
    <p:sldId id="273" r:id="rId16"/>
    <p:sldId id="272" r:id="rId17"/>
    <p:sldId id="271" r:id="rId18"/>
    <p:sldId id="270"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8" d="100"/>
          <a:sy n="68" d="100"/>
        </p:scale>
        <p:origin x="81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0449DE-29B6-414B-8F09-5BAF81337E0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47DF6227-BFB4-4BC8-A05E-C493B3F1DB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a16="http://schemas.microsoft.com/office/drawing/2014/main" id="{BDA440E4-3827-4CB7-900E-F1E6EEA42EBD}"/>
              </a:ext>
            </a:extLst>
          </p:cNvPr>
          <p:cNvSpPr>
            <a:spLocks noGrp="1"/>
          </p:cNvSpPr>
          <p:nvPr>
            <p:ph type="dt" sz="half" idx="10"/>
          </p:nvPr>
        </p:nvSpPr>
        <p:spPr/>
        <p:txBody>
          <a:bodyPr/>
          <a:lstStyle/>
          <a:p>
            <a:fld id="{B97248CE-02AC-4D71-A670-D8F49A4E62BC}" type="datetimeFigureOut">
              <a:rPr lang="es-MX" smtClean="0"/>
              <a:t>28/08/2017</a:t>
            </a:fld>
            <a:endParaRPr lang="es-MX"/>
          </a:p>
        </p:txBody>
      </p:sp>
      <p:sp>
        <p:nvSpPr>
          <p:cNvPr id="5" name="Marcador de pie de página 4">
            <a:extLst>
              <a:ext uri="{FF2B5EF4-FFF2-40B4-BE49-F238E27FC236}">
                <a16:creationId xmlns:a16="http://schemas.microsoft.com/office/drawing/2014/main" id="{CC2E6F45-CDA8-4FFD-8BCB-94E8D93274B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058A75F-EDA6-4E8F-A628-3E7B00F8D174}"/>
              </a:ext>
            </a:extLst>
          </p:cNvPr>
          <p:cNvSpPr>
            <a:spLocks noGrp="1"/>
          </p:cNvSpPr>
          <p:nvPr>
            <p:ph type="sldNum" sz="quarter" idx="12"/>
          </p:nvPr>
        </p:nvSpPr>
        <p:spPr/>
        <p:txBody>
          <a:bodyPr/>
          <a:lstStyle/>
          <a:p>
            <a:fld id="{7BFA2638-C5EE-44A8-A5FE-6A0E1277E5E3}" type="slidenum">
              <a:rPr lang="es-MX" smtClean="0"/>
              <a:t>‹Nº›</a:t>
            </a:fld>
            <a:endParaRPr lang="es-MX"/>
          </a:p>
        </p:txBody>
      </p:sp>
    </p:spTree>
    <p:extLst>
      <p:ext uri="{BB962C8B-B14F-4D97-AF65-F5344CB8AC3E}">
        <p14:creationId xmlns:p14="http://schemas.microsoft.com/office/powerpoint/2010/main" val="398454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0C32A6-E4E6-40BD-8128-D692CCEDE11F}"/>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2F8A5CE-7CF0-4EA7-B2F5-687E83B6E653}"/>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901D973-2D7C-493E-B474-887824AEBB66}"/>
              </a:ext>
            </a:extLst>
          </p:cNvPr>
          <p:cNvSpPr>
            <a:spLocks noGrp="1"/>
          </p:cNvSpPr>
          <p:nvPr>
            <p:ph type="dt" sz="half" idx="10"/>
          </p:nvPr>
        </p:nvSpPr>
        <p:spPr/>
        <p:txBody>
          <a:bodyPr/>
          <a:lstStyle/>
          <a:p>
            <a:fld id="{B97248CE-02AC-4D71-A670-D8F49A4E62BC}" type="datetimeFigureOut">
              <a:rPr lang="es-MX" smtClean="0"/>
              <a:t>28/08/2017</a:t>
            </a:fld>
            <a:endParaRPr lang="es-MX"/>
          </a:p>
        </p:txBody>
      </p:sp>
      <p:sp>
        <p:nvSpPr>
          <p:cNvPr id="5" name="Marcador de pie de página 4">
            <a:extLst>
              <a:ext uri="{FF2B5EF4-FFF2-40B4-BE49-F238E27FC236}">
                <a16:creationId xmlns:a16="http://schemas.microsoft.com/office/drawing/2014/main" id="{AC523340-B78E-40EE-A1F2-103E1EFB5B6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EB3123A-DCD8-4684-97E2-F5DED2F3A90A}"/>
              </a:ext>
            </a:extLst>
          </p:cNvPr>
          <p:cNvSpPr>
            <a:spLocks noGrp="1"/>
          </p:cNvSpPr>
          <p:nvPr>
            <p:ph type="sldNum" sz="quarter" idx="12"/>
          </p:nvPr>
        </p:nvSpPr>
        <p:spPr/>
        <p:txBody>
          <a:bodyPr/>
          <a:lstStyle/>
          <a:p>
            <a:fld id="{7BFA2638-C5EE-44A8-A5FE-6A0E1277E5E3}" type="slidenum">
              <a:rPr lang="es-MX" smtClean="0"/>
              <a:t>‹Nº›</a:t>
            </a:fld>
            <a:endParaRPr lang="es-MX"/>
          </a:p>
        </p:txBody>
      </p:sp>
    </p:spTree>
    <p:extLst>
      <p:ext uri="{BB962C8B-B14F-4D97-AF65-F5344CB8AC3E}">
        <p14:creationId xmlns:p14="http://schemas.microsoft.com/office/powerpoint/2010/main" val="264823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DC64E0-64A5-4276-AF25-2027793796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0E7DA3A-B810-4180-85EE-B3A6A5BD61EB}"/>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D25470F-C86E-4BC2-9C80-D7CCE09A5F14}"/>
              </a:ext>
            </a:extLst>
          </p:cNvPr>
          <p:cNvSpPr>
            <a:spLocks noGrp="1"/>
          </p:cNvSpPr>
          <p:nvPr>
            <p:ph type="dt" sz="half" idx="10"/>
          </p:nvPr>
        </p:nvSpPr>
        <p:spPr/>
        <p:txBody>
          <a:bodyPr/>
          <a:lstStyle/>
          <a:p>
            <a:fld id="{B97248CE-02AC-4D71-A670-D8F49A4E62BC}" type="datetimeFigureOut">
              <a:rPr lang="es-MX" smtClean="0"/>
              <a:t>28/08/2017</a:t>
            </a:fld>
            <a:endParaRPr lang="es-MX"/>
          </a:p>
        </p:txBody>
      </p:sp>
      <p:sp>
        <p:nvSpPr>
          <p:cNvPr id="5" name="Marcador de pie de página 4">
            <a:extLst>
              <a:ext uri="{FF2B5EF4-FFF2-40B4-BE49-F238E27FC236}">
                <a16:creationId xmlns:a16="http://schemas.microsoft.com/office/drawing/2014/main" id="{5DC49AA6-C99C-45E4-A716-2E109F2DF73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82386BF-EA87-4DC4-9885-62D46D9417E6}"/>
              </a:ext>
            </a:extLst>
          </p:cNvPr>
          <p:cNvSpPr>
            <a:spLocks noGrp="1"/>
          </p:cNvSpPr>
          <p:nvPr>
            <p:ph type="sldNum" sz="quarter" idx="12"/>
          </p:nvPr>
        </p:nvSpPr>
        <p:spPr/>
        <p:txBody>
          <a:bodyPr/>
          <a:lstStyle/>
          <a:p>
            <a:fld id="{7BFA2638-C5EE-44A8-A5FE-6A0E1277E5E3}" type="slidenum">
              <a:rPr lang="es-MX" smtClean="0"/>
              <a:t>‹Nº›</a:t>
            </a:fld>
            <a:endParaRPr lang="es-MX"/>
          </a:p>
        </p:txBody>
      </p:sp>
    </p:spTree>
    <p:extLst>
      <p:ext uri="{BB962C8B-B14F-4D97-AF65-F5344CB8AC3E}">
        <p14:creationId xmlns:p14="http://schemas.microsoft.com/office/powerpoint/2010/main" val="428767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98BE9D-3939-4D90-A484-CFC7A644CE3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F45F1A9-2D4A-4F2B-B335-C1D77C074F35}"/>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AAFDBB0-0EC6-4EB7-B9A4-CC74E3ACA0DD}"/>
              </a:ext>
            </a:extLst>
          </p:cNvPr>
          <p:cNvSpPr>
            <a:spLocks noGrp="1"/>
          </p:cNvSpPr>
          <p:nvPr>
            <p:ph type="dt" sz="half" idx="10"/>
          </p:nvPr>
        </p:nvSpPr>
        <p:spPr/>
        <p:txBody>
          <a:bodyPr/>
          <a:lstStyle/>
          <a:p>
            <a:fld id="{B97248CE-02AC-4D71-A670-D8F49A4E62BC}" type="datetimeFigureOut">
              <a:rPr lang="es-MX" smtClean="0"/>
              <a:t>28/08/2017</a:t>
            </a:fld>
            <a:endParaRPr lang="es-MX"/>
          </a:p>
        </p:txBody>
      </p:sp>
      <p:sp>
        <p:nvSpPr>
          <p:cNvPr id="5" name="Marcador de pie de página 4">
            <a:extLst>
              <a:ext uri="{FF2B5EF4-FFF2-40B4-BE49-F238E27FC236}">
                <a16:creationId xmlns:a16="http://schemas.microsoft.com/office/drawing/2014/main" id="{A37E9B1B-F2F2-4A93-B578-1B8B454CBC6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442D942-EA80-4ABA-BBCC-6D4A579ABA49}"/>
              </a:ext>
            </a:extLst>
          </p:cNvPr>
          <p:cNvSpPr>
            <a:spLocks noGrp="1"/>
          </p:cNvSpPr>
          <p:nvPr>
            <p:ph type="sldNum" sz="quarter" idx="12"/>
          </p:nvPr>
        </p:nvSpPr>
        <p:spPr/>
        <p:txBody>
          <a:bodyPr/>
          <a:lstStyle/>
          <a:p>
            <a:fld id="{7BFA2638-C5EE-44A8-A5FE-6A0E1277E5E3}" type="slidenum">
              <a:rPr lang="es-MX" smtClean="0"/>
              <a:t>‹Nº›</a:t>
            </a:fld>
            <a:endParaRPr lang="es-MX"/>
          </a:p>
        </p:txBody>
      </p:sp>
    </p:spTree>
    <p:extLst>
      <p:ext uri="{BB962C8B-B14F-4D97-AF65-F5344CB8AC3E}">
        <p14:creationId xmlns:p14="http://schemas.microsoft.com/office/powerpoint/2010/main" val="181075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E7FF0-F65A-4C50-9DE6-CA19430E23E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B83D5D9-E90D-4196-A471-76E56B636B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C19BBD56-10BD-4C6F-9D5F-24851DB93892}"/>
              </a:ext>
            </a:extLst>
          </p:cNvPr>
          <p:cNvSpPr>
            <a:spLocks noGrp="1"/>
          </p:cNvSpPr>
          <p:nvPr>
            <p:ph type="dt" sz="half" idx="10"/>
          </p:nvPr>
        </p:nvSpPr>
        <p:spPr/>
        <p:txBody>
          <a:bodyPr/>
          <a:lstStyle/>
          <a:p>
            <a:fld id="{B97248CE-02AC-4D71-A670-D8F49A4E62BC}" type="datetimeFigureOut">
              <a:rPr lang="es-MX" smtClean="0"/>
              <a:t>28/08/2017</a:t>
            </a:fld>
            <a:endParaRPr lang="es-MX"/>
          </a:p>
        </p:txBody>
      </p:sp>
      <p:sp>
        <p:nvSpPr>
          <p:cNvPr id="5" name="Marcador de pie de página 4">
            <a:extLst>
              <a:ext uri="{FF2B5EF4-FFF2-40B4-BE49-F238E27FC236}">
                <a16:creationId xmlns:a16="http://schemas.microsoft.com/office/drawing/2014/main" id="{239C28E1-62E7-4954-96A6-DDA477CBE8C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6514C5C-7D4A-4C59-B25C-4517AD83CE78}"/>
              </a:ext>
            </a:extLst>
          </p:cNvPr>
          <p:cNvSpPr>
            <a:spLocks noGrp="1"/>
          </p:cNvSpPr>
          <p:nvPr>
            <p:ph type="sldNum" sz="quarter" idx="12"/>
          </p:nvPr>
        </p:nvSpPr>
        <p:spPr/>
        <p:txBody>
          <a:bodyPr/>
          <a:lstStyle/>
          <a:p>
            <a:fld id="{7BFA2638-C5EE-44A8-A5FE-6A0E1277E5E3}" type="slidenum">
              <a:rPr lang="es-MX" smtClean="0"/>
              <a:t>‹Nº›</a:t>
            </a:fld>
            <a:endParaRPr lang="es-MX"/>
          </a:p>
        </p:txBody>
      </p:sp>
    </p:spTree>
    <p:extLst>
      <p:ext uri="{BB962C8B-B14F-4D97-AF65-F5344CB8AC3E}">
        <p14:creationId xmlns:p14="http://schemas.microsoft.com/office/powerpoint/2010/main" val="356113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891E17-CECF-4A75-8036-81BE74002F0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15D2207-974B-4EE6-8242-1EBAAB419BA0}"/>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168A25A-F59E-426C-BFCD-6DC9EBBDB2D5}"/>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0DF63C1-45BE-48AE-865C-4E3C4FC03AAB}"/>
              </a:ext>
            </a:extLst>
          </p:cNvPr>
          <p:cNvSpPr>
            <a:spLocks noGrp="1"/>
          </p:cNvSpPr>
          <p:nvPr>
            <p:ph type="dt" sz="half" idx="10"/>
          </p:nvPr>
        </p:nvSpPr>
        <p:spPr/>
        <p:txBody>
          <a:bodyPr/>
          <a:lstStyle/>
          <a:p>
            <a:fld id="{B97248CE-02AC-4D71-A670-D8F49A4E62BC}" type="datetimeFigureOut">
              <a:rPr lang="es-MX" smtClean="0"/>
              <a:t>28/08/2017</a:t>
            </a:fld>
            <a:endParaRPr lang="es-MX"/>
          </a:p>
        </p:txBody>
      </p:sp>
      <p:sp>
        <p:nvSpPr>
          <p:cNvPr id="6" name="Marcador de pie de página 5">
            <a:extLst>
              <a:ext uri="{FF2B5EF4-FFF2-40B4-BE49-F238E27FC236}">
                <a16:creationId xmlns:a16="http://schemas.microsoft.com/office/drawing/2014/main" id="{975EADA6-18CD-4E98-AD11-EBF1442CBDA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0D31F0A-93D2-48B7-A5FD-E6EA30547BD9}"/>
              </a:ext>
            </a:extLst>
          </p:cNvPr>
          <p:cNvSpPr>
            <a:spLocks noGrp="1"/>
          </p:cNvSpPr>
          <p:nvPr>
            <p:ph type="sldNum" sz="quarter" idx="12"/>
          </p:nvPr>
        </p:nvSpPr>
        <p:spPr/>
        <p:txBody>
          <a:bodyPr/>
          <a:lstStyle/>
          <a:p>
            <a:fld id="{7BFA2638-C5EE-44A8-A5FE-6A0E1277E5E3}" type="slidenum">
              <a:rPr lang="es-MX" smtClean="0"/>
              <a:t>‹Nº›</a:t>
            </a:fld>
            <a:endParaRPr lang="es-MX"/>
          </a:p>
        </p:txBody>
      </p:sp>
    </p:spTree>
    <p:extLst>
      <p:ext uri="{BB962C8B-B14F-4D97-AF65-F5344CB8AC3E}">
        <p14:creationId xmlns:p14="http://schemas.microsoft.com/office/powerpoint/2010/main" val="411466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58A3F-F401-4E96-854D-7684CFC1C0F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F3EABE3F-9EE6-4DFF-B4F6-0600975E0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14E74CFF-8735-4B27-A3D6-A355B9A02986}"/>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D2BBAA1-F6F7-4187-BD0B-4F65C74102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9597C0F0-1BF9-4CB2-98CE-032FBF6B8EB2}"/>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37C9507-C2AD-49CB-86B7-30D286A243F9}"/>
              </a:ext>
            </a:extLst>
          </p:cNvPr>
          <p:cNvSpPr>
            <a:spLocks noGrp="1"/>
          </p:cNvSpPr>
          <p:nvPr>
            <p:ph type="dt" sz="half" idx="10"/>
          </p:nvPr>
        </p:nvSpPr>
        <p:spPr/>
        <p:txBody>
          <a:bodyPr/>
          <a:lstStyle/>
          <a:p>
            <a:fld id="{B97248CE-02AC-4D71-A670-D8F49A4E62BC}" type="datetimeFigureOut">
              <a:rPr lang="es-MX" smtClean="0"/>
              <a:t>28/08/2017</a:t>
            </a:fld>
            <a:endParaRPr lang="es-MX"/>
          </a:p>
        </p:txBody>
      </p:sp>
      <p:sp>
        <p:nvSpPr>
          <p:cNvPr id="8" name="Marcador de pie de página 7">
            <a:extLst>
              <a:ext uri="{FF2B5EF4-FFF2-40B4-BE49-F238E27FC236}">
                <a16:creationId xmlns:a16="http://schemas.microsoft.com/office/drawing/2014/main" id="{C774E8E1-5565-4411-B0C2-0515C3218462}"/>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725A362C-A467-423A-BC3D-60262113EBD2}"/>
              </a:ext>
            </a:extLst>
          </p:cNvPr>
          <p:cNvSpPr>
            <a:spLocks noGrp="1"/>
          </p:cNvSpPr>
          <p:nvPr>
            <p:ph type="sldNum" sz="quarter" idx="12"/>
          </p:nvPr>
        </p:nvSpPr>
        <p:spPr/>
        <p:txBody>
          <a:bodyPr/>
          <a:lstStyle/>
          <a:p>
            <a:fld id="{7BFA2638-C5EE-44A8-A5FE-6A0E1277E5E3}" type="slidenum">
              <a:rPr lang="es-MX" smtClean="0"/>
              <a:t>‹Nº›</a:t>
            </a:fld>
            <a:endParaRPr lang="es-MX"/>
          </a:p>
        </p:txBody>
      </p:sp>
    </p:spTree>
    <p:extLst>
      <p:ext uri="{BB962C8B-B14F-4D97-AF65-F5344CB8AC3E}">
        <p14:creationId xmlns:p14="http://schemas.microsoft.com/office/powerpoint/2010/main" val="227757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174941-D73E-49A0-BC51-E07D2A77000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0E3CED9-1937-4004-A50E-C078F6501151}"/>
              </a:ext>
            </a:extLst>
          </p:cNvPr>
          <p:cNvSpPr>
            <a:spLocks noGrp="1"/>
          </p:cNvSpPr>
          <p:nvPr>
            <p:ph type="dt" sz="half" idx="10"/>
          </p:nvPr>
        </p:nvSpPr>
        <p:spPr/>
        <p:txBody>
          <a:bodyPr/>
          <a:lstStyle/>
          <a:p>
            <a:fld id="{B97248CE-02AC-4D71-A670-D8F49A4E62BC}" type="datetimeFigureOut">
              <a:rPr lang="es-MX" smtClean="0"/>
              <a:t>28/08/2017</a:t>
            </a:fld>
            <a:endParaRPr lang="es-MX"/>
          </a:p>
        </p:txBody>
      </p:sp>
      <p:sp>
        <p:nvSpPr>
          <p:cNvPr id="4" name="Marcador de pie de página 3">
            <a:extLst>
              <a:ext uri="{FF2B5EF4-FFF2-40B4-BE49-F238E27FC236}">
                <a16:creationId xmlns:a16="http://schemas.microsoft.com/office/drawing/2014/main" id="{5AAACA64-4850-48B7-8AAA-3CBBB7B6411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A45018D0-04FA-4692-8770-A90EEBDB8B0B}"/>
              </a:ext>
            </a:extLst>
          </p:cNvPr>
          <p:cNvSpPr>
            <a:spLocks noGrp="1"/>
          </p:cNvSpPr>
          <p:nvPr>
            <p:ph type="sldNum" sz="quarter" idx="12"/>
          </p:nvPr>
        </p:nvSpPr>
        <p:spPr/>
        <p:txBody>
          <a:bodyPr/>
          <a:lstStyle/>
          <a:p>
            <a:fld id="{7BFA2638-C5EE-44A8-A5FE-6A0E1277E5E3}" type="slidenum">
              <a:rPr lang="es-MX" smtClean="0"/>
              <a:t>‹Nº›</a:t>
            </a:fld>
            <a:endParaRPr lang="es-MX"/>
          </a:p>
        </p:txBody>
      </p:sp>
    </p:spTree>
    <p:extLst>
      <p:ext uri="{BB962C8B-B14F-4D97-AF65-F5344CB8AC3E}">
        <p14:creationId xmlns:p14="http://schemas.microsoft.com/office/powerpoint/2010/main" val="254565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3F14270-2C80-4DFD-9EDA-A58300D3CF36}"/>
              </a:ext>
            </a:extLst>
          </p:cNvPr>
          <p:cNvSpPr>
            <a:spLocks noGrp="1"/>
          </p:cNvSpPr>
          <p:nvPr>
            <p:ph type="dt" sz="half" idx="10"/>
          </p:nvPr>
        </p:nvSpPr>
        <p:spPr/>
        <p:txBody>
          <a:bodyPr/>
          <a:lstStyle/>
          <a:p>
            <a:fld id="{B97248CE-02AC-4D71-A670-D8F49A4E62BC}" type="datetimeFigureOut">
              <a:rPr lang="es-MX" smtClean="0"/>
              <a:t>28/08/2017</a:t>
            </a:fld>
            <a:endParaRPr lang="es-MX"/>
          </a:p>
        </p:txBody>
      </p:sp>
      <p:sp>
        <p:nvSpPr>
          <p:cNvPr id="3" name="Marcador de pie de página 2">
            <a:extLst>
              <a:ext uri="{FF2B5EF4-FFF2-40B4-BE49-F238E27FC236}">
                <a16:creationId xmlns:a16="http://schemas.microsoft.com/office/drawing/2014/main" id="{92EAA3EF-FCD6-43B3-9A88-303B4E386014}"/>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3BBE4FD-B389-4060-B17A-E515A3014D64}"/>
              </a:ext>
            </a:extLst>
          </p:cNvPr>
          <p:cNvSpPr>
            <a:spLocks noGrp="1"/>
          </p:cNvSpPr>
          <p:nvPr>
            <p:ph type="sldNum" sz="quarter" idx="12"/>
          </p:nvPr>
        </p:nvSpPr>
        <p:spPr/>
        <p:txBody>
          <a:bodyPr/>
          <a:lstStyle/>
          <a:p>
            <a:fld id="{7BFA2638-C5EE-44A8-A5FE-6A0E1277E5E3}" type="slidenum">
              <a:rPr lang="es-MX" smtClean="0"/>
              <a:t>‹Nº›</a:t>
            </a:fld>
            <a:endParaRPr lang="es-MX"/>
          </a:p>
        </p:txBody>
      </p:sp>
    </p:spTree>
    <p:extLst>
      <p:ext uri="{BB962C8B-B14F-4D97-AF65-F5344CB8AC3E}">
        <p14:creationId xmlns:p14="http://schemas.microsoft.com/office/powerpoint/2010/main" val="43994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78A3EF-6E04-416C-926A-B2A94AA5FF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F14AB6F-A7AA-47A2-BB1D-DE133F3548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7E9D8AC-9172-4B1C-9CDF-E7F316A9F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8618E723-C1CC-4140-AB9B-CBB579A80603}"/>
              </a:ext>
            </a:extLst>
          </p:cNvPr>
          <p:cNvSpPr>
            <a:spLocks noGrp="1"/>
          </p:cNvSpPr>
          <p:nvPr>
            <p:ph type="dt" sz="half" idx="10"/>
          </p:nvPr>
        </p:nvSpPr>
        <p:spPr/>
        <p:txBody>
          <a:bodyPr/>
          <a:lstStyle/>
          <a:p>
            <a:fld id="{B97248CE-02AC-4D71-A670-D8F49A4E62BC}" type="datetimeFigureOut">
              <a:rPr lang="es-MX" smtClean="0"/>
              <a:t>28/08/2017</a:t>
            </a:fld>
            <a:endParaRPr lang="es-MX"/>
          </a:p>
        </p:txBody>
      </p:sp>
      <p:sp>
        <p:nvSpPr>
          <p:cNvPr id="6" name="Marcador de pie de página 5">
            <a:extLst>
              <a:ext uri="{FF2B5EF4-FFF2-40B4-BE49-F238E27FC236}">
                <a16:creationId xmlns:a16="http://schemas.microsoft.com/office/drawing/2014/main" id="{0377EE55-0462-4ED0-93AB-ED9EE9DC0AD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4D38953-0C41-43BB-BE10-0D03016F452A}"/>
              </a:ext>
            </a:extLst>
          </p:cNvPr>
          <p:cNvSpPr>
            <a:spLocks noGrp="1"/>
          </p:cNvSpPr>
          <p:nvPr>
            <p:ph type="sldNum" sz="quarter" idx="12"/>
          </p:nvPr>
        </p:nvSpPr>
        <p:spPr/>
        <p:txBody>
          <a:bodyPr/>
          <a:lstStyle/>
          <a:p>
            <a:fld id="{7BFA2638-C5EE-44A8-A5FE-6A0E1277E5E3}" type="slidenum">
              <a:rPr lang="es-MX" smtClean="0"/>
              <a:t>‹Nº›</a:t>
            </a:fld>
            <a:endParaRPr lang="es-MX"/>
          </a:p>
        </p:txBody>
      </p:sp>
    </p:spTree>
    <p:extLst>
      <p:ext uri="{BB962C8B-B14F-4D97-AF65-F5344CB8AC3E}">
        <p14:creationId xmlns:p14="http://schemas.microsoft.com/office/powerpoint/2010/main" val="127464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DAF977-56EC-41F9-B5BE-31F9EC43F5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78A3028F-B27E-4CC2-A3BF-D34C57D57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E753E2A1-15C0-4CDF-990C-AA6AB0414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C9E4D1DC-8DE0-4214-8BE2-2CE540622841}"/>
              </a:ext>
            </a:extLst>
          </p:cNvPr>
          <p:cNvSpPr>
            <a:spLocks noGrp="1"/>
          </p:cNvSpPr>
          <p:nvPr>
            <p:ph type="dt" sz="half" idx="10"/>
          </p:nvPr>
        </p:nvSpPr>
        <p:spPr/>
        <p:txBody>
          <a:bodyPr/>
          <a:lstStyle/>
          <a:p>
            <a:fld id="{B97248CE-02AC-4D71-A670-D8F49A4E62BC}" type="datetimeFigureOut">
              <a:rPr lang="es-MX" smtClean="0"/>
              <a:t>28/08/2017</a:t>
            </a:fld>
            <a:endParaRPr lang="es-MX"/>
          </a:p>
        </p:txBody>
      </p:sp>
      <p:sp>
        <p:nvSpPr>
          <p:cNvPr id="6" name="Marcador de pie de página 5">
            <a:extLst>
              <a:ext uri="{FF2B5EF4-FFF2-40B4-BE49-F238E27FC236}">
                <a16:creationId xmlns:a16="http://schemas.microsoft.com/office/drawing/2014/main" id="{D2AD4AED-C33E-48BF-89D8-FF6A2772E8E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4FD7F41-0BB8-4A12-A671-4D22C75F7CCB}"/>
              </a:ext>
            </a:extLst>
          </p:cNvPr>
          <p:cNvSpPr>
            <a:spLocks noGrp="1"/>
          </p:cNvSpPr>
          <p:nvPr>
            <p:ph type="sldNum" sz="quarter" idx="12"/>
          </p:nvPr>
        </p:nvSpPr>
        <p:spPr/>
        <p:txBody>
          <a:bodyPr/>
          <a:lstStyle/>
          <a:p>
            <a:fld id="{7BFA2638-C5EE-44A8-A5FE-6A0E1277E5E3}" type="slidenum">
              <a:rPr lang="es-MX" smtClean="0"/>
              <a:t>‹Nº›</a:t>
            </a:fld>
            <a:endParaRPr lang="es-MX"/>
          </a:p>
        </p:txBody>
      </p:sp>
    </p:spTree>
    <p:extLst>
      <p:ext uri="{BB962C8B-B14F-4D97-AF65-F5344CB8AC3E}">
        <p14:creationId xmlns:p14="http://schemas.microsoft.com/office/powerpoint/2010/main" val="171655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A76735F-ECF3-4AE2-80E9-D7CBBBF0D4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4E87AED-7D1A-4399-9358-D5D8B4607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11393DF-05AB-4E3E-81E7-1B40922DAF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248CE-02AC-4D71-A670-D8F49A4E62BC}" type="datetimeFigureOut">
              <a:rPr lang="es-MX" smtClean="0"/>
              <a:t>28/08/2017</a:t>
            </a:fld>
            <a:endParaRPr lang="es-MX"/>
          </a:p>
        </p:txBody>
      </p:sp>
      <p:sp>
        <p:nvSpPr>
          <p:cNvPr id="5" name="Marcador de pie de página 4">
            <a:extLst>
              <a:ext uri="{FF2B5EF4-FFF2-40B4-BE49-F238E27FC236}">
                <a16:creationId xmlns:a16="http://schemas.microsoft.com/office/drawing/2014/main" id="{27F943B2-F3A8-4785-8BB8-3CFDA39E8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E54A497-F39B-4984-BD0C-A501BE1431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FA2638-C5EE-44A8-A5FE-6A0E1277E5E3}" type="slidenum">
              <a:rPr lang="es-MX" smtClean="0"/>
              <a:t>‹Nº›</a:t>
            </a:fld>
            <a:endParaRPr lang="es-MX"/>
          </a:p>
        </p:txBody>
      </p:sp>
    </p:spTree>
    <p:extLst>
      <p:ext uri="{BB962C8B-B14F-4D97-AF65-F5344CB8AC3E}">
        <p14:creationId xmlns:p14="http://schemas.microsoft.com/office/powerpoint/2010/main" val="115310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a:extLst>
              <a:ext uri="{FF2B5EF4-FFF2-40B4-BE49-F238E27FC236}">
                <a16:creationId xmlns:a16="http://schemas.microsoft.com/office/drawing/2014/main" id="{2217192C-4878-40BC-8167-C3D997712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ángulo 5">
            <a:extLst>
              <a:ext uri="{FF2B5EF4-FFF2-40B4-BE49-F238E27FC236}">
                <a16:creationId xmlns:a16="http://schemas.microsoft.com/office/drawing/2014/main" id="{1F5705F7-1A38-4653-A3C3-BA96A80C43E4}"/>
              </a:ext>
            </a:extLst>
          </p:cNvPr>
          <p:cNvSpPr/>
          <p:nvPr/>
        </p:nvSpPr>
        <p:spPr>
          <a:xfrm>
            <a:off x="2915478" y="615722"/>
            <a:ext cx="6096000" cy="1200329"/>
          </a:xfrm>
          <a:prstGeom prst="rect">
            <a:avLst/>
          </a:prstGeom>
        </p:spPr>
        <p:txBody>
          <a:bodyPr>
            <a:spAutoFit/>
          </a:bodyPr>
          <a:lstStyle/>
          <a:p>
            <a:pPr lvl="0" algn="ctr"/>
            <a:r>
              <a:rPr lang="es-MX" sz="3600" b="1" cap="all" dirty="0">
                <a:solidFill>
                  <a:srgbClr val="000000"/>
                </a:solidFill>
                <a:latin typeface="Cambria"/>
                <a:ea typeface="Times New Roman"/>
                <a:cs typeface="Times New Roman"/>
              </a:rPr>
              <a:t>Escuela normal de educación PREESCOLAR</a:t>
            </a:r>
          </a:p>
        </p:txBody>
      </p:sp>
      <p:sp>
        <p:nvSpPr>
          <p:cNvPr id="9" name="Rectángulo 8">
            <a:extLst>
              <a:ext uri="{FF2B5EF4-FFF2-40B4-BE49-F238E27FC236}">
                <a16:creationId xmlns:a16="http://schemas.microsoft.com/office/drawing/2014/main" id="{FEEB5667-3159-4670-AA68-BAE15E74D508}"/>
              </a:ext>
            </a:extLst>
          </p:cNvPr>
          <p:cNvSpPr/>
          <p:nvPr/>
        </p:nvSpPr>
        <p:spPr>
          <a:xfrm>
            <a:off x="3376215" y="1816050"/>
            <a:ext cx="4893141" cy="830997"/>
          </a:xfrm>
          <a:prstGeom prst="rect">
            <a:avLst/>
          </a:prstGeom>
        </p:spPr>
        <p:txBody>
          <a:bodyPr wrap="square">
            <a:spAutoFit/>
          </a:bodyPr>
          <a:lstStyle/>
          <a:p>
            <a:pPr algn="ctr"/>
            <a:endParaRPr lang="es-MX" sz="2400" dirty="0"/>
          </a:p>
          <a:p>
            <a:pPr algn="ctr"/>
            <a:r>
              <a:rPr lang="es-MX" sz="2400" b="1" dirty="0"/>
              <a:t> </a:t>
            </a:r>
            <a:endParaRPr lang="es-MX" sz="4000" b="1" dirty="0"/>
          </a:p>
        </p:txBody>
      </p:sp>
      <p:sp>
        <p:nvSpPr>
          <p:cNvPr id="2" name="Rectángulo 1">
            <a:extLst>
              <a:ext uri="{FF2B5EF4-FFF2-40B4-BE49-F238E27FC236}">
                <a16:creationId xmlns:a16="http://schemas.microsoft.com/office/drawing/2014/main" id="{8F61C1E0-6AFD-484E-B76C-50B8EF0D6AFB}"/>
              </a:ext>
            </a:extLst>
          </p:cNvPr>
          <p:cNvSpPr/>
          <p:nvPr/>
        </p:nvSpPr>
        <p:spPr>
          <a:xfrm>
            <a:off x="3532752" y="2016274"/>
            <a:ext cx="4736604" cy="1508105"/>
          </a:xfrm>
          <a:prstGeom prst="rect">
            <a:avLst/>
          </a:prstGeom>
        </p:spPr>
        <p:txBody>
          <a:bodyPr wrap="square">
            <a:spAutoFit/>
          </a:bodyPr>
          <a:lstStyle/>
          <a:p>
            <a:pPr algn="ctr"/>
            <a:r>
              <a:rPr lang="es-MX" sz="3200" dirty="0"/>
              <a:t>La cultura de la diversidad y la educación inclusiva</a:t>
            </a:r>
          </a:p>
          <a:p>
            <a:pPr algn="ctr"/>
            <a:r>
              <a:rPr lang="es-MX" sz="2800" dirty="0"/>
              <a:t>Rosano, S. (2007)</a:t>
            </a:r>
          </a:p>
        </p:txBody>
      </p:sp>
      <p:pic>
        <p:nvPicPr>
          <p:cNvPr id="1026" name="Picture 2" descr="Resultado de imagen para santiago rosano">
            <a:extLst>
              <a:ext uri="{FF2B5EF4-FFF2-40B4-BE49-F238E27FC236}">
                <a16:creationId xmlns:a16="http://schemas.microsoft.com/office/drawing/2014/main" id="{A94DF9F7-0875-4DA1-8985-EAD2420C4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35" y="1816049"/>
            <a:ext cx="2799517" cy="37326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CuadroTexto 2">
            <a:extLst>
              <a:ext uri="{FF2B5EF4-FFF2-40B4-BE49-F238E27FC236}">
                <a16:creationId xmlns:a16="http://schemas.microsoft.com/office/drawing/2014/main" id="{B358E8FD-70E3-4D67-A5A9-D33D6E648549}"/>
              </a:ext>
            </a:extLst>
          </p:cNvPr>
          <p:cNvSpPr txBox="1"/>
          <p:nvPr/>
        </p:nvSpPr>
        <p:spPr>
          <a:xfrm>
            <a:off x="2832295" y="6150115"/>
            <a:ext cx="6527409" cy="707886"/>
          </a:xfrm>
          <a:prstGeom prst="rect">
            <a:avLst/>
          </a:prstGeom>
          <a:noFill/>
        </p:spPr>
        <p:txBody>
          <a:bodyPr wrap="square" rtlCol="0">
            <a:spAutoFit/>
          </a:bodyPr>
          <a:lstStyle/>
          <a:p>
            <a:pPr algn="ctr"/>
            <a:r>
              <a:rPr lang="es-MX" sz="2000" dirty="0"/>
              <a:t>Alumnas: Cynthia Guadalupe Alemán Santiago y Viridiana Otero Lovaton </a:t>
            </a:r>
          </a:p>
        </p:txBody>
      </p:sp>
      <p:pic>
        <p:nvPicPr>
          <p:cNvPr id="1028" name="Picture 4" descr="Resultado de imagen para diversidad">
            <a:extLst>
              <a:ext uri="{FF2B5EF4-FFF2-40B4-BE49-F238E27FC236}">
                <a16:creationId xmlns:a16="http://schemas.microsoft.com/office/drawing/2014/main" id="{9EB50446-645F-48A2-A098-00592071A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5893" y="1780761"/>
            <a:ext cx="3296478" cy="329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93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92DA43C0-6A6C-4EA2-89F1-267A0BD4923B}"/>
              </a:ext>
            </a:extLst>
          </p:cNvPr>
          <p:cNvSpPr/>
          <p:nvPr/>
        </p:nvSpPr>
        <p:spPr>
          <a:xfrm>
            <a:off x="742121" y="1192840"/>
            <a:ext cx="10800521" cy="1815882"/>
          </a:xfrm>
          <a:prstGeom prst="rect">
            <a:avLst/>
          </a:prstGeom>
        </p:spPr>
        <p:txBody>
          <a:bodyPr wrap="square">
            <a:spAutoFit/>
          </a:bodyPr>
          <a:lstStyle/>
          <a:p>
            <a:pPr algn="just"/>
            <a:r>
              <a:rPr lang="es-MX" sz="2800" dirty="0"/>
              <a:t>Integración educativa: El proceso de incorporar física y socialmente dentro de la escuela regular a los estudiantes que se encuentran segregados y aislados del resto; de manera que participen activamente en la escuela, aprendiendo juntos.</a:t>
            </a:r>
          </a:p>
        </p:txBody>
      </p:sp>
      <p:sp>
        <p:nvSpPr>
          <p:cNvPr id="5" name="AutoShape 4" descr="Imagen relacionada">
            <a:extLst>
              <a:ext uri="{FF2B5EF4-FFF2-40B4-BE49-F238E27FC236}">
                <a16:creationId xmlns:a16="http://schemas.microsoft.com/office/drawing/2014/main" id="{D3D76844-165E-4579-A553-08988E325A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a:extLst>
              <a:ext uri="{FF2B5EF4-FFF2-40B4-BE49-F238E27FC236}">
                <a16:creationId xmlns:a16="http://schemas.microsoft.com/office/drawing/2014/main" id="{B1E92D42-9CB4-414F-BC6C-8501D881E2D6}"/>
              </a:ext>
            </a:extLst>
          </p:cNvPr>
          <p:cNvPicPr>
            <a:picLocks noChangeAspect="1"/>
          </p:cNvPicPr>
          <p:nvPr/>
        </p:nvPicPr>
        <p:blipFill rotWithShape="1">
          <a:blip r:embed="rId3"/>
          <a:srcRect b="27589"/>
          <a:stretch/>
        </p:blipFill>
        <p:spPr>
          <a:xfrm>
            <a:off x="2068949" y="3344002"/>
            <a:ext cx="7749301" cy="2431958"/>
          </a:xfrm>
          <a:prstGeom prst="rect">
            <a:avLst/>
          </a:prstGeom>
        </p:spPr>
      </p:pic>
    </p:spTree>
    <p:extLst>
      <p:ext uri="{BB962C8B-B14F-4D97-AF65-F5344CB8AC3E}">
        <p14:creationId xmlns:p14="http://schemas.microsoft.com/office/powerpoint/2010/main" val="11851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11D3135C-56BC-4048-9D53-4DBE5C453683}"/>
              </a:ext>
            </a:extLst>
          </p:cNvPr>
          <p:cNvSpPr/>
          <p:nvPr/>
        </p:nvSpPr>
        <p:spPr>
          <a:xfrm>
            <a:off x="1669773" y="1443841"/>
            <a:ext cx="8574157" cy="3970318"/>
          </a:xfrm>
          <a:prstGeom prst="rect">
            <a:avLst/>
          </a:prstGeom>
        </p:spPr>
        <p:txBody>
          <a:bodyPr wrap="square">
            <a:spAutoFit/>
          </a:bodyPr>
          <a:lstStyle/>
          <a:p>
            <a:pPr algn="ctr"/>
            <a:r>
              <a:rPr lang="es-MX" sz="3600" dirty="0"/>
              <a:t>‘Nosotros’, los no discapacitados, los que estamos dentro, les hacemos el favor a lo otros, los discapacitados, los que están afuera, de meterlos dentro de nuestro sistema; por lo tanto nosotros somos los sujetos, ‘los que hacemos’, y los otros son los objetos, ‘los hechos’</a:t>
            </a:r>
          </a:p>
        </p:txBody>
      </p:sp>
    </p:spTree>
    <p:extLst>
      <p:ext uri="{BB962C8B-B14F-4D97-AF65-F5344CB8AC3E}">
        <p14:creationId xmlns:p14="http://schemas.microsoft.com/office/powerpoint/2010/main" val="364682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E3C47DC-1F54-4D84-AB14-D26FD186B023}"/>
              </a:ext>
            </a:extLst>
          </p:cNvPr>
          <p:cNvSpPr txBox="1"/>
          <p:nvPr/>
        </p:nvSpPr>
        <p:spPr>
          <a:xfrm>
            <a:off x="1934816" y="1656522"/>
            <a:ext cx="7712765" cy="3154710"/>
          </a:xfrm>
          <a:prstGeom prst="rect">
            <a:avLst/>
          </a:prstGeom>
          <a:noFill/>
        </p:spPr>
        <p:txBody>
          <a:bodyPr wrap="square" rtlCol="0">
            <a:spAutoFit/>
          </a:bodyPr>
          <a:lstStyle/>
          <a:p>
            <a:pPr algn="ctr"/>
            <a:r>
              <a:rPr lang="es-MX" sz="19900" dirty="0">
                <a:solidFill>
                  <a:srgbClr val="FF0000"/>
                </a:solidFill>
                <a:latin typeface="AR CHRISTY" panose="02000000000000000000" pitchFamily="2" charset="0"/>
              </a:rPr>
              <a:t>¡Falso!</a:t>
            </a:r>
          </a:p>
        </p:txBody>
      </p:sp>
    </p:spTree>
    <p:extLst>
      <p:ext uri="{BB962C8B-B14F-4D97-AF65-F5344CB8AC3E}">
        <p14:creationId xmlns:p14="http://schemas.microsoft.com/office/powerpoint/2010/main" val="1172728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 y="0"/>
            <a:ext cx="12192000" cy="6858000"/>
          </a:xfrm>
          <a:prstGeom prst="rect">
            <a:avLst/>
          </a:prstGeom>
        </p:spPr>
      </p:pic>
      <p:sp>
        <p:nvSpPr>
          <p:cNvPr id="3" name="Rectángulo 2">
            <a:extLst>
              <a:ext uri="{FF2B5EF4-FFF2-40B4-BE49-F238E27FC236}">
                <a16:creationId xmlns:a16="http://schemas.microsoft.com/office/drawing/2014/main" id="{A29E50E9-F742-4D71-96A4-747413CCDD37}"/>
              </a:ext>
            </a:extLst>
          </p:cNvPr>
          <p:cNvSpPr/>
          <p:nvPr/>
        </p:nvSpPr>
        <p:spPr>
          <a:xfrm>
            <a:off x="458724" y="1305341"/>
            <a:ext cx="6332983" cy="4247317"/>
          </a:xfrm>
          <a:prstGeom prst="rect">
            <a:avLst/>
          </a:prstGeom>
        </p:spPr>
        <p:txBody>
          <a:bodyPr wrap="square">
            <a:spAutoFit/>
          </a:bodyPr>
          <a:lstStyle/>
          <a:p>
            <a:pPr algn="ctr"/>
            <a:r>
              <a:rPr lang="es-MX" sz="5400" b="1" dirty="0"/>
              <a:t>soñar otra sociedad, de pensar otras relaciones, de construir otra escuela</a:t>
            </a:r>
          </a:p>
        </p:txBody>
      </p:sp>
      <p:pic>
        <p:nvPicPr>
          <p:cNvPr id="5" name="Imagen 4">
            <a:extLst>
              <a:ext uri="{FF2B5EF4-FFF2-40B4-BE49-F238E27FC236}">
                <a16:creationId xmlns:a16="http://schemas.microsoft.com/office/drawing/2014/main" id="{A6D054C5-ACAB-4048-AD66-0ACC6FEB2613}"/>
              </a:ext>
            </a:extLst>
          </p:cNvPr>
          <p:cNvPicPr>
            <a:picLocks noChangeAspect="1"/>
          </p:cNvPicPr>
          <p:nvPr/>
        </p:nvPicPr>
        <p:blipFill>
          <a:blip r:embed="rId3"/>
          <a:stretch>
            <a:fillRect/>
          </a:stretch>
        </p:blipFill>
        <p:spPr>
          <a:xfrm>
            <a:off x="6549390" y="2159109"/>
            <a:ext cx="4450842" cy="2697480"/>
          </a:xfrm>
          <a:prstGeom prst="rect">
            <a:avLst/>
          </a:prstGeom>
        </p:spPr>
      </p:pic>
    </p:spTree>
    <p:extLst>
      <p:ext uri="{BB962C8B-B14F-4D97-AF65-F5344CB8AC3E}">
        <p14:creationId xmlns:p14="http://schemas.microsoft.com/office/powerpoint/2010/main" val="416399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n 2">
            <a:extLst>
              <a:ext uri="{FF2B5EF4-FFF2-40B4-BE49-F238E27FC236}">
                <a16:creationId xmlns:a16="http://schemas.microsoft.com/office/drawing/2014/main" id="{95A747F2-4AE1-4558-B009-3277123D98ED}"/>
              </a:ext>
            </a:extLst>
          </p:cNvPr>
          <p:cNvPicPr>
            <a:picLocks noChangeAspect="1"/>
          </p:cNvPicPr>
          <p:nvPr/>
        </p:nvPicPr>
        <p:blipFill rotWithShape="1">
          <a:blip r:embed="rId3"/>
          <a:srcRect l="27989" t="31199" r="30163" b="28008"/>
          <a:stretch/>
        </p:blipFill>
        <p:spPr>
          <a:xfrm>
            <a:off x="1997404" y="1311965"/>
            <a:ext cx="8197191" cy="4492487"/>
          </a:xfrm>
          <a:prstGeom prst="rect">
            <a:avLst/>
          </a:prstGeom>
        </p:spPr>
      </p:pic>
    </p:spTree>
    <p:extLst>
      <p:ext uri="{BB962C8B-B14F-4D97-AF65-F5344CB8AC3E}">
        <p14:creationId xmlns:p14="http://schemas.microsoft.com/office/powerpoint/2010/main" val="308709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7A3A1CD6-918D-4369-87EC-59FD8C9B143B}"/>
              </a:ext>
            </a:extLst>
          </p:cNvPr>
          <p:cNvSpPr/>
          <p:nvPr/>
        </p:nvSpPr>
        <p:spPr>
          <a:xfrm>
            <a:off x="2524124" y="1150490"/>
            <a:ext cx="7143752" cy="461665"/>
          </a:xfrm>
          <a:prstGeom prst="rect">
            <a:avLst/>
          </a:prstGeom>
        </p:spPr>
        <p:txBody>
          <a:bodyPr wrap="none">
            <a:spAutoFit/>
          </a:bodyPr>
          <a:lstStyle/>
          <a:p>
            <a:pPr algn="ctr"/>
            <a:r>
              <a:rPr lang="es-MX" sz="2400" b="1" dirty="0"/>
              <a:t>DIVERSIDAD FRENTE A NORMALIDAD Y DISCAPACIDAD</a:t>
            </a:r>
          </a:p>
        </p:txBody>
      </p:sp>
      <p:sp>
        <p:nvSpPr>
          <p:cNvPr id="4" name="Rectángulo 3">
            <a:extLst>
              <a:ext uri="{FF2B5EF4-FFF2-40B4-BE49-F238E27FC236}">
                <a16:creationId xmlns:a16="http://schemas.microsoft.com/office/drawing/2014/main" id="{44ACAA2F-185B-4E50-A890-3782E8483AB2}"/>
              </a:ext>
            </a:extLst>
          </p:cNvPr>
          <p:cNvSpPr/>
          <p:nvPr/>
        </p:nvSpPr>
        <p:spPr>
          <a:xfrm>
            <a:off x="715617" y="2162480"/>
            <a:ext cx="4200940" cy="1938992"/>
          </a:xfrm>
          <a:prstGeom prst="rect">
            <a:avLst/>
          </a:prstGeom>
          <a:solidFill>
            <a:srgbClr val="FFC000"/>
          </a:solidFill>
        </p:spPr>
        <p:txBody>
          <a:bodyPr wrap="square">
            <a:spAutoFit/>
          </a:bodyPr>
          <a:lstStyle/>
          <a:p>
            <a:pPr algn="ctr"/>
            <a:r>
              <a:rPr lang="es-MX" sz="2400" b="1" dirty="0"/>
              <a:t>Estamos demasiado acostumbradas y acostumbrados a vivir desde los parámetros de la ‘normalidad’</a:t>
            </a:r>
          </a:p>
        </p:txBody>
      </p:sp>
      <p:sp>
        <p:nvSpPr>
          <p:cNvPr id="5" name="Rectángulo 4">
            <a:extLst>
              <a:ext uri="{FF2B5EF4-FFF2-40B4-BE49-F238E27FC236}">
                <a16:creationId xmlns:a16="http://schemas.microsoft.com/office/drawing/2014/main" id="{D3BB7FB7-0710-485A-961D-92E513D0A6A2}"/>
              </a:ext>
            </a:extLst>
          </p:cNvPr>
          <p:cNvSpPr/>
          <p:nvPr/>
        </p:nvSpPr>
        <p:spPr>
          <a:xfrm>
            <a:off x="7392493" y="2162480"/>
            <a:ext cx="2854488" cy="1569660"/>
          </a:xfrm>
          <a:prstGeom prst="rect">
            <a:avLst/>
          </a:prstGeom>
          <a:solidFill>
            <a:srgbClr val="00B0F0"/>
          </a:solidFill>
        </p:spPr>
        <p:txBody>
          <a:bodyPr wrap="square">
            <a:spAutoFit/>
          </a:bodyPr>
          <a:lstStyle/>
          <a:p>
            <a:pPr algn="ctr"/>
            <a:r>
              <a:rPr lang="es-MX" sz="2400" dirty="0"/>
              <a:t>La sociedad necesita clasificar , ubicar a cada uno ‘en su lugar’</a:t>
            </a:r>
          </a:p>
        </p:txBody>
      </p:sp>
      <p:sp>
        <p:nvSpPr>
          <p:cNvPr id="6" name="Rectángulo 5">
            <a:extLst>
              <a:ext uri="{FF2B5EF4-FFF2-40B4-BE49-F238E27FC236}">
                <a16:creationId xmlns:a16="http://schemas.microsoft.com/office/drawing/2014/main" id="{5C9E3B2D-CEC4-4289-B09C-14275C8BC9FB}"/>
              </a:ext>
            </a:extLst>
          </p:cNvPr>
          <p:cNvSpPr/>
          <p:nvPr/>
        </p:nvSpPr>
        <p:spPr>
          <a:xfrm>
            <a:off x="2524124" y="4771850"/>
            <a:ext cx="7041095" cy="707886"/>
          </a:xfrm>
          <a:prstGeom prst="rect">
            <a:avLst/>
          </a:prstGeom>
        </p:spPr>
        <p:txBody>
          <a:bodyPr wrap="none">
            <a:spAutoFit/>
          </a:bodyPr>
          <a:lstStyle/>
          <a:p>
            <a:r>
              <a:rPr lang="es-MX" sz="4000" dirty="0"/>
              <a:t>¿por qué ese afán por encasillar?</a:t>
            </a:r>
          </a:p>
        </p:txBody>
      </p:sp>
    </p:spTree>
    <p:extLst>
      <p:ext uri="{BB962C8B-B14F-4D97-AF65-F5344CB8AC3E}">
        <p14:creationId xmlns:p14="http://schemas.microsoft.com/office/powerpoint/2010/main" val="738552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253D5EC3-1D82-47F9-B241-4DB459B59919}"/>
              </a:ext>
            </a:extLst>
          </p:cNvPr>
          <p:cNvSpPr/>
          <p:nvPr/>
        </p:nvSpPr>
        <p:spPr>
          <a:xfrm>
            <a:off x="1258957" y="1250531"/>
            <a:ext cx="10933043" cy="400110"/>
          </a:xfrm>
          <a:prstGeom prst="rect">
            <a:avLst/>
          </a:prstGeom>
        </p:spPr>
        <p:txBody>
          <a:bodyPr wrap="square">
            <a:spAutoFit/>
          </a:bodyPr>
          <a:lstStyle/>
          <a:p>
            <a:pPr algn="just"/>
            <a:r>
              <a:rPr lang="es-MX" sz="2000" dirty="0"/>
              <a:t>La respuesta es sencilla: porque hay que seguir manteniendo los privilegios de unos sobre otros.</a:t>
            </a:r>
          </a:p>
        </p:txBody>
      </p:sp>
      <p:sp>
        <p:nvSpPr>
          <p:cNvPr id="4" name="Rectángulo 3">
            <a:extLst>
              <a:ext uri="{FF2B5EF4-FFF2-40B4-BE49-F238E27FC236}">
                <a16:creationId xmlns:a16="http://schemas.microsoft.com/office/drawing/2014/main" id="{30EEA322-DCC4-445E-BA50-6969FC4CC182}"/>
              </a:ext>
            </a:extLst>
          </p:cNvPr>
          <p:cNvSpPr/>
          <p:nvPr/>
        </p:nvSpPr>
        <p:spPr>
          <a:xfrm>
            <a:off x="3233530" y="1787100"/>
            <a:ext cx="6096000" cy="4093428"/>
          </a:xfrm>
          <a:prstGeom prst="rect">
            <a:avLst/>
          </a:prstGeom>
        </p:spPr>
        <p:txBody>
          <a:bodyPr>
            <a:spAutoFit/>
          </a:bodyPr>
          <a:lstStyle/>
          <a:p>
            <a:pPr algn="just"/>
            <a:r>
              <a:rPr lang="es-MX" sz="2000" dirty="0"/>
              <a:t>“Ciudadanos’ –les diremos, siguiendo con el cuento–, ‘sois todos hermanos, si bien Dios os ha dado formas diferentes. Algunos de vosotros tenéis la capacidad de mandar, y en su composición ha puesto oro; por eso son los que más honra merecen; a otros los ha hecho de plata, para que sean ayudantes; a otros aún, que deben ser labradores y artesanos, los ha hecho de bronce y de hierro; y conviene que, en general, cada especie se conserve en los hijos… Un oráculo dice que cuando la custodia del Estado esté en manos de un hombre de bronce o de hierro, eso significará su destrucción’. Este es el cuento, ¿Hay alguna posibilidad de hacer que nuestros ciudadanos se lo crean?”. (GOULD, 2004: 41)</a:t>
            </a:r>
          </a:p>
        </p:txBody>
      </p:sp>
    </p:spTree>
    <p:extLst>
      <p:ext uri="{BB962C8B-B14F-4D97-AF65-F5344CB8AC3E}">
        <p14:creationId xmlns:p14="http://schemas.microsoft.com/office/powerpoint/2010/main" val="2688526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774E7826-2AEA-44CE-A9D5-C49037731B63}"/>
              </a:ext>
            </a:extLst>
          </p:cNvPr>
          <p:cNvSpPr/>
          <p:nvPr/>
        </p:nvSpPr>
        <p:spPr>
          <a:xfrm>
            <a:off x="1285461" y="1450610"/>
            <a:ext cx="9621078" cy="3724096"/>
          </a:xfrm>
          <a:prstGeom prst="rect">
            <a:avLst/>
          </a:prstGeom>
        </p:spPr>
        <p:txBody>
          <a:bodyPr wrap="square">
            <a:spAutoFit/>
          </a:bodyPr>
          <a:lstStyle/>
          <a:p>
            <a:pPr algn="ctr"/>
            <a:r>
              <a:rPr lang="es-MX" sz="3600" dirty="0"/>
              <a:t>Yo me pregunto, qué término utilizar que no sea </a:t>
            </a:r>
            <a:r>
              <a:rPr lang="es-MX" sz="4400" b="1" dirty="0"/>
              <a:t>excluyente</a:t>
            </a:r>
            <a:r>
              <a:rPr lang="es-MX" sz="3600" dirty="0"/>
              <a:t>, para referirme a las personas cuyas diferencias la sociedad, en la que me incluyo, suele catalogar de </a:t>
            </a:r>
            <a:r>
              <a:rPr lang="es-MX" sz="4000" b="1" dirty="0"/>
              <a:t>minusválidas, deficientes y en el mejor de los casos especiales o discapacitadas</a:t>
            </a:r>
            <a:r>
              <a:rPr lang="es-MX" sz="3200" dirty="0"/>
              <a:t>.</a:t>
            </a:r>
          </a:p>
        </p:txBody>
      </p:sp>
    </p:spTree>
    <p:extLst>
      <p:ext uri="{BB962C8B-B14F-4D97-AF65-F5344CB8AC3E}">
        <p14:creationId xmlns:p14="http://schemas.microsoft.com/office/powerpoint/2010/main" val="1215255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6692BEEC-FEF3-40BC-9D8B-55C6E70DEBBA}"/>
              </a:ext>
            </a:extLst>
          </p:cNvPr>
          <p:cNvSpPr/>
          <p:nvPr/>
        </p:nvSpPr>
        <p:spPr>
          <a:xfrm>
            <a:off x="1176130" y="3938596"/>
            <a:ext cx="4333461" cy="1938992"/>
          </a:xfrm>
          <a:prstGeom prst="rect">
            <a:avLst/>
          </a:prstGeom>
          <a:solidFill>
            <a:srgbClr val="FFC000"/>
          </a:solidFill>
        </p:spPr>
        <p:txBody>
          <a:bodyPr wrap="square">
            <a:spAutoFit/>
          </a:bodyPr>
          <a:lstStyle/>
          <a:p>
            <a:pPr algn="ctr"/>
            <a:r>
              <a:rPr lang="es-MX" sz="2000" dirty="0"/>
              <a:t>¿por qué a una persona que no ve le llamamos ciega o discapacitada visual y no le decimos superdotada auditiva o superdotada táctil, teniendo en cuenta que tiene estos sentidos desarrollados muy por encima de lo común?</a:t>
            </a:r>
          </a:p>
        </p:txBody>
      </p:sp>
      <p:sp>
        <p:nvSpPr>
          <p:cNvPr id="4" name="Rectángulo 3">
            <a:extLst>
              <a:ext uri="{FF2B5EF4-FFF2-40B4-BE49-F238E27FC236}">
                <a16:creationId xmlns:a16="http://schemas.microsoft.com/office/drawing/2014/main" id="{AB5D3B36-7F0C-4249-8D72-4708D5A1021C}"/>
              </a:ext>
            </a:extLst>
          </p:cNvPr>
          <p:cNvSpPr/>
          <p:nvPr/>
        </p:nvSpPr>
        <p:spPr>
          <a:xfrm>
            <a:off x="6750326" y="3938596"/>
            <a:ext cx="4200939" cy="1631216"/>
          </a:xfrm>
          <a:prstGeom prst="rect">
            <a:avLst/>
          </a:prstGeom>
          <a:solidFill>
            <a:srgbClr val="FFFF00"/>
          </a:solidFill>
        </p:spPr>
        <p:txBody>
          <a:bodyPr wrap="square">
            <a:spAutoFit/>
          </a:bodyPr>
          <a:lstStyle/>
          <a:p>
            <a:pPr algn="ctr"/>
            <a:r>
              <a:rPr lang="es-MX" sz="2000" dirty="0"/>
              <a:t>¿Por que a una persona que no oye le llamamos sorda o discapacitada auditiva y no le decimos talentosa para las lenguas, pues puede manejar la oral y la de signos?</a:t>
            </a:r>
          </a:p>
        </p:txBody>
      </p:sp>
      <p:pic>
        <p:nvPicPr>
          <p:cNvPr id="5" name="Imagen 4">
            <a:extLst>
              <a:ext uri="{FF2B5EF4-FFF2-40B4-BE49-F238E27FC236}">
                <a16:creationId xmlns:a16="http://schemas.microsoft.com/office/drawing/2014/main" id="{D4A80C44-1BCD-421D-8800-68E1312827C8}"/>
              </a:ext>
            </a:extLst>
          </p:cNvPr>
          <p:cNvPicPr>
            <a:picLocks noChangeAspect="1"/>
          </p:cNvPicPr>
          <p:nvPr/>
        </p:nvPicPr>
        <p:blipFill>
          <a:blip r:embed="rId3"/>
          <a:stretch>
            <a:fillRect/>
          </a:stretch>
        </p:blipFill>
        <p:spPr>
          <a:xfrm>
            <a:off x="1425892" y="624840"/>
            <a:ext cx="2238375" cy="3048000"/>
          </a:xfrm>
          <a:prstGeom prst="rect">
            <a:avLst/>
          </a:prstGeom>
        </p:spPr>
      </p:pic>
      <p:pic>
        <p:nvPicPr>
          <p:cNvPr id="6" name="Imagen 5">
            <a:extLst>
              <a:ext uri="{FF2B5EF4-FFF2-40B4-BE49-F238E27FC236}">
                <a16:creationId xmlns:a16="http://schemas.microsoft.com/office/drawing/2014/main" id="{5E5E5793-1423-4BF1-A419-50784F819DC8}"/>
              </a:ext>
            </a:extLst>
          </p:cNvPr>
          <p:cNvPicPr>
            <a:picLocks noChangeAspect="1"/>
          </p:cNvPicPr>
          <p:nvPr/>
        </p:nvPicPr>
        <p:blipFill>
          <a:blip r:embed="rId4"/>
          <a:stretch>
            <a:fillRect/>
          </a:stretch>
        </p:blipFill>
        <p:spPr>
          <a:xfrm>
            <a:off x="6750326" y="697711"/>
            <a:ext cx="3810000" cy="2543175"/>
          </a:xfrm>
          <a:prstGeom prst="rect">
            <a:avLst/>
          </a:prstGeom>
        </p:spPr>
      </p:pic>
    </p:spTree>
    <p:extLst>
      <p:ext uri="{BB962C8B-B14F-4D97-AF65-F5344CB8AC3E}">
        <p14:creationId xmlns:p14="http://schemas.microsoft.com/office/powerpoint/2010/main" val="393859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2234EADB-CF5C-4D70-AC75-5C4956E5C106}"/>
              </a:ext>
            </a:extLst>
          </p:cNvPr>
          <p:cNvSpPr/>
          <p:nvPr/>
        </p:nvSpPr>
        <p:spPr>
          <a:xfrm>
            <a:off x="1192695" y="1413063"/>
            <a:ext cx="4227443" cy="4031873"/>
          </a:xfrm>
          <a:prstGeom prst="rect">
            <a:avLst/>
          </a:prstGeom>
        </p:spPr>
        <p:txBody>
          <a:bodyPr wrap="square">
            <a:spAutoFit/>
          </a:bodyPr>
          <a:lstStyle/>
          <a:p>
            <a:pPr algn="just"/>
            <a:r>
              <a:rPr lang="es-MX" sz="2800" dirty="0"/>
              <a:t>En el caso de tener que hacerlo, el concepto de </a:t>
            </a:r>
            <a:r>
              <a:rPr lang="es-MX" sz="3200" b="1" dirty="0"/>
              <a:t>discapacidad,</a:t>
            </a:r>
            <a:r>
              <a:rPr lang="es-MX" sz="2800" dirty="0"/>
              <a:t> propongo manejarlo algo así como la dificultad para realizar alguna función, cognitiva, física –sensorial o motora– o afectiva, en una situación determinada</a:t>
            </a:r>
          </a:p>
        </p:txBody>
      </p:sp>
      <p:pic>
        <p:nvPicPr>
          <p:cNvPr id="3" name="Imagen 2">
            <a:extLst>
              <a:ext uri="{FF2B5EF4-FFF2-40B4-BE49-F238E27FC236}">
                <a16:creationId xmlns:a16="http://schemas.microsoft.com/office/drawing/2014/main" id="{45686AD9-040E-4C1E-8BDB-B5A499DE7DF5}"/>
              </a:ext>
            </a:extLst>
          </p:cNvPr>
          <p:cNvPicPr>
            <a:picLocks noChangeAspect="1"/>
          </p:cNvPicPr>
          <p:nvPr/>
        </p:nvPicPr>
        <p:blipFill>
          <a:blip r:embed="rId3"/>
          <a:stretch>
            <a:fillRect/>
          </a:stretch>
        </p:blipFill>
        <p:spPr>
          <a:xfrm>
            <a:off x="6276610" y="2375058"/>
            <a:ext cx="5058917" cy="2107882"/>
          </a:xfrm>
          <a:prstGeom prst="rect">
            <a:avLst/>
          </a:prstGeom>
        </p:spPr>
      </p:pic>
    </p:spTree>
    <p:extLst>
      <p:ext uri="{BB962C8B-B14F-4D97-AF65-F5344CB8AC3E}">
        <p14:creationId xmlns:p14="http://schemas.microsoft.com/office/powerpoint/2010/main" val="176046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a:extLst>
              <a:ext uri="{FF2B5EF4-FFF2-40B4-BE49-F238E27FC236}">
                <a16:creationId xmlns:a16="http://schemas.microsoft.com/office/drawing/2014/main" id="{3A8FA56A-D07D-4EC2-8213-1982CEFA3B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a:extLst>
              <a:ext uri="{FF2B5EF4-FFF2-40B4-BE49-F238E27FC236}">
                <a16:creationId xmlns:a16="http://schemas.microsoft.com/office/drawing/2014/main" id="{6E575394-FF47-4050-9FC5-9CA897C8613C}"/>
              </a:ext>
            </a:extLst>
          </p:cNvPr>
          <p:cNvSpPr/>
          <p:nvPr/>
        </p:nvSpPr>
        <p:spPr>
          <a:xfrm>
            <a:off x="3660750" y="554143"/>
            <a:ext cx="4870500" cy="523220"/>
          </a:xfrm>
          <a:prstGeom prst="rect">
            <a:avLst/>
          </a:prstGeom>
        </p:spPr>
        <p:txBody>
          <a:bodyPr wrap="none">
            <a:spAutoFit/>
          </a:bodyPr>
          <a:lstStyle/>
          <a:p>
            <a:r>
              <a:rPr lang="es-MX" sz="2800" b="1" dirty="0"/>
              <a:t>LA CULTURA DE LA DIVERSIDAD</a:t>
            </a:r>
          </a:p>
        </p:txBody>
      </p:sp>
      <p:pic>
        <p:nvPicPr>
          <p:cNvPr id="2050" name="Picture 2" descr="Resultado de imagen para christian laval">
            <a:extLst>
              <a:ext uri="{FF2B5EF4-FFF2-40B4-BE49-F238E27FC236}">
                <a16:creationId xmlns:a16="http://schemas.microsoft.com/office/drawing/2014/main" id="{00CFFFD5-626B-44E2-A59C-A969FED45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986" y="1855304"/>
            <a:ext cx="379095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00BC4BF3-BE39-4918-8A5A-9E94CDF8F2FD}"/>
              </a:ext>
            </a:extLst>
          </p:cNvPr>
          <p:cNvSpPr/>
          <p:nvPr/>
        </p:nvSpPr>
        <p:spPr>
          <a:xfrm>
            <a:off x="5400468" y="1285465"/>
            <a:ext cx="6096000" cy="4708981"/>
          </a:xfrm>
          <a:prstGeom prst="rect">
            <a:avLst/>
          </a:prstGeom>
        </p:spPr>
        <p:txBody>
          <a:bodyPr>
            <a:spAutoFit/>
          </a:bodyPr>
          <a:lstStyle/>
          <a:p>
            <a:pPr algn="ctr"/>
            <a:r>
              <a:rPr lang="es-MX" sz="5400" dirty="0"/>
              <a:t>“</a:t>
            </a:r>
            <a:r>
              <a:rPr lang="es-MX" sz="2400" dirty="0"/>
              <a:t>Las diferentes formas de consumo educativo llevan a cabo de manera descentralizada y ‘flexible’ una reproducción de las desigualdades sociales según nuevas lógicas que apenas tienen nada que ver con la ‘escuela única’. El nuevo modelo de escuela funciona con la ‘diversidad’ y la ‘diferenciación’, en función de los públicos y las ‘demandas</a:t>
            </a:r>
            <a:r>
              <a:rPr lang="es-MX" sz="5400" dirty="0"/>
              <a:t>”</a:t>
            </a:r>
          </a:p>
          <a:p>
            <a:pPr algn="ctr"/>
            <a:endParaRPr lang="es-MX" sz="2400" dirty="0"/>
          </a:p>
          <a:p>
            <a:pPr algn="ctr"/>
            <a:r>
              <a:rPr lang="es-MX" sz="2400" dirty="0"/>
              <a:t> (LAVAL, 2004: 27). </a:t>
            </a:r>
          </a:p>
        </p:txBody>
      </p:sp>
    </p:spTree>
    <p:extLst>
      <p:ext uri="{BB962C8B-B14F-4D97-AF65-F5344CB8AC3E}">
        <p14:creationId xmlns:p14="http://schemas.microsoft.com/office/powerpoint/2010/main" val="285132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D78D9F2A-EE9F-4278-B793-34D101D46927}"/>
              </a:ext>
            </a:extLst>
          </p:cNvPr>
          <p:cNvSpPr/>
          <p:nvPr/>
        </p:nvSpPr>
        <p:spPr>
          <a:xfrm>
            <a:off x="919370" y="1372106"/>
            <a:ext cx="10353260" cy="1569660"/>
          </a:xfrm>
          <a:prstGeom prst="rect">
            <a:avLst/>
          </a:prstGeom>
        </p:spPr>
        <p:txBody>
          <a:bodyPr wrap="square">
            <a:spAutoFit/>
          </a:bodyPr>
          <a:lstStyle/>
          <a:p>
            <a:pPr algn="just"/>
            <a:r>
              <a:rPr lang="es-MX" sz="2400" dirty="0"/>
              <a:t>Así pues, es la sociedad la que establece los conceptos de normalidad y de discapacidad, en función de unos valores determinados, que están en concordancia con las exigencias del mercado: producción, competitividad, inmediatez…</a:t>
            </a:r>
          </a:p>
        </p:txBody>
      </p:sp>
    </p:spTree>
    <p:extLst>
      <p:ext uri="{BB962C8B-B14F-4D97-AF65-F5344CB8AC3E}">
        <p14:creationId xmlns:p14="http://schemas.microsoft.com/office/powerpoint/2010/main" val="389079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640ED9D1-8556-40A6-B4CB-DC929F273F45}"/>
              </a:ext>
            </a:extLst>
          </p:cNvPr>
          <p:cNvSpPr/>
          <p:nvPr/>
        </p:nvSpPr>
        <p:spPr>
          <a:xfrm>
            <a:off x="2146851" y="1716950"/>
            <a:ext cx="8136835" cy="3293209"/>
          </a:xfrm>
          <a:prstGeom prst="rect">
            <a:avLst/>
          </a:prstGeom>
        </p:spPr>
        <p:txBody>
          <a:bodyPr wrap="square">
            <a:spAutoFit/>
          </a:bodyPr>
          <a:lstStyle/>
          <a:p>
            <a:pPr algn="ctr"/>
            <a:r>
              <a:rPr lang="es-MX" sz="2800" dirty="0"/>
              <a:t>“</a:t>
            </a:r>
            <a:r>
              <a:rPr lang="es-MX" sz="3600" b="1" dirty="0"/>
              <a:t>La exclusión </a:t>
            </a:r>
            <a:r>
              <a:rPr lang="es-MX" sz="2800" dirty="0"/>
              <a:t>se normaliza y, así, se naturaliza. Desaparece como ‘</a:t>
            </a:r>
            <a:r>
              <a:rPr lang="es-MX" sz="3200" i="1" dirty="0"/>
              <a:t>problema</a:t>
            </a:r>
            <a:r>
              <a:rPr lang="es-MX" sz="2800" dirty="0"/>
              <a:t>’ y se vuelve sólo un ‘dato’, que, en su trivialidad, nos acostumbra a su presencia y nos produce una indignación tan efímera como lo es el recuerdo de la estadística que informa del porcentaje de individuos que viven por debajo de la ‘línea de pobreza” (GENTILI, 2001: 25). </a:t>
            </a:r>
          </a:p>
        </p:txBody>
      </p:sp>
    </p:spTree>
    <p:extLst>
      <p:ext uri="{BB962C8B-B14F-4D97-AF65-F5344CB8AC3E}">
        <p14:creationId xmlns:p14="http://schemas.microsoft.com/office/powerpoint/2010/main" val="386866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19B831BB-196C-4451-B05A-678C9B5BDA93}"/>
              </a:ext>
            </a:extLst>
          </p:cNvPr>
          <p:cNvSpPr/>
          <p:nvPr/>
        </p:nvSpPr>
        <p:spPr>
          <a:xfrm>
            <a:off x="1696278" y="1874728"/>
            <a:ext cx="8521148" cy="3170099"/>
          </a:xfrm>
          <a:prstGeom prst="rect">
            <a:avLst/>
          </a:prstGeom>
        </p:spPr>
        <p:txBody>
          <a:bodyPr wrap="square">
            <a:spAutoFit/>
          </a:bodyPr>
          <a:lstStyle/>
          <a:p>
            <a:pPr algn="ctr"/>
            <a:r>
              <a:rPr lang="es-MX" sz="2800" dirty="0"/>
              <a:t>“Sea cual sea el discurso de la normalidad que revisemos subyace a todos esos discursos la consideración de un </a:t>
            </a:r>
            <a:r>
              <a:rPr lang="es-MX" sz="3200" b="1" dirty="0"/>
              <a:t>ideal homogéneo. </a:t>
            </a:r>
            <a:r>
              <a:rPr lang="es-MX" sz="2800" dirty="0"/>
              <a:t>La normalidad se convierte así en un concepto alienador, que niega identidades, que penaliza determinados desarrollos” </a:t>
            </a:r>
          </a:p>
          <a:p>
            <a:pPr algn="ctr"/>
            <a:endParaRPr lang="es-MX" sz="2800" dirty="0"/>
          </a:p>
          <a:p>
            <a:pPr algn="ctr"/>
            <a:r>
              <a:rPr lang="es-MX" sz="2800" dirty="0"/>
              <a:t>(PARRILLA, 2006: 122). </a:t>
            </a:r>
          </a:p>
        </p:txBody>
      </p:sp>
    </p:spTree>
    <p:extLst>
      <p:ext uri="{BB962C8B-B14F-4D97-AF65-F5344CB8AC3E}">
        <p14:creationId xmlns:p14="http://schemas.microsoft.com/office/powerpoint/2010/main" val="2463776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a:extLst>
              <a:ext uri="{FF2B5EF4-FFF2-40B4-BE49-F238E27FC236}">
                <a16:creationId xmlns:a16="http://schemas.microsoft.com/office/drawing/2014/main" id="{DCDD8805-B188-4AE7-97C0-04D7CF2BC0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Título"/>
          <p:cNvSpPr>
            <a:spLocks noGrp="1"/>
          </p:cNvSpPr>
          <p:nvPr>
            <p:ph type="title"/>
          </p:nvPr>
        </p:nvSpPr>
        <p:spPr>
          <a:xfrm>
            <a:off x="1050235" y="830585"/>
            <a:ext cx="10515600" cy="1325563"/>
          </a:xfrm>
        </p:spPr>
        <p:txBody>
          <a:bodyPr/>
          <a:lstStyle/>
          <a:p>
            <a:r>
              <a:rPr lang="es-ES_tradnl" dirty="0"/>
              <a:t>La primera exclusión:</a:t>
            </a:r>
            <a:endParaRPr lang="es-ES" dirty="0"/>
          </a:p>
        </p:txBody>
      </p:sp>
      <p:sp>
        <p:nvSpPr>
          <p:cNvPr id="3" name="2 Marcador de contenido"/>
          <p:cNvSpPr>
            <a:spLocks noGrp="1"/>
          </p:cNvSpPr>
          <p:nvPr>
            <p:ph idx="1"/>
          </p:nvPr>
        </p:nvSpPr>
        <p:spPr/>
        <p:txBody>
          <a:bodyPr/>
          <a:lstStyle/>
          <a:p>
            <a:r>
              <a:rPr lang="es-ES_tradnl" dirty="0"/>
              <a:t>La negación del derecho a la educación.</a:t>
            </a:r>
          </a:p>
          <a:p>
            <a:r>
              <a:rPr lang="es-ES_tradnl" dirty="0"/>
              <a:t>Los grupos culturales minoritarios.</a:t>
            </a:r>
          </a:p>
          <a:p>
            <a:r>
              <a:rPr lang="es-ES_tradnl" dirty="0"/>
              <a:t>Las mujeres y las personas con alguna discapacidad.</a:t>
            </a:r>
          </a:p>
          <a:p>
            <a:pPr marL="0" indent="0">
              <a:buNone/>
            </a:pPr>
            <a:endParaRPr lang="es-ES" dirty="0"/>
          </a:p>
          <a:p>
            <a:pPr marL="0" indent="0">
              <a:buNone/>
            </a:pPr>
            <a:endParaRPr lang="es-ES_tradnl" dirty="0"/>
          </a:p>
          <a:p>
            <a:pPr marL="0" indent="0">
              <a:buNone/>
            </a:pPr>
            <a:endParaRPr lang="es-ES_tradnl" dirty="0"/>
          </a:p>
          <a:p>
            <a:pPr marL="0" indent="0">
              <a:buNone/>
            </a:pPr>
            <a:r>
              <a:rPr lang="es-ES_tradnl" dirty="0"/>
              <a:t>Escolarización pero en escuelas separadas, diferentes según grupos.</a:t>
            </a:r>
            <a:endParaRPr lang="es-ES" dirty="0"/>
          </a:p>
          <a:p>
            <a:pPr marL="0" indent="0">
              <a:buNone/>
            </a:pPr>
            <a:endParaRPr lang="es-ES" dirty="0"/>
          </a:p>
        </p:txBody>
      </p:sp>
      <p:sp>
        <p:nvSpPr>
          <p:cNvPr id="4" name="3 Rectángulo"/>
          <p:cNvSpPr/>
          <p:nvPr/>
        </p:nvSpPr>
        <p:spPr>
          <a:xfrm>
            <a:off x="1050235" y="3981773"/>
            <a:ext cx="5756448" cy="769441"/>
          </a:xfrm>
          <a:prstGeom prst="rect">
            <a:avLst/>
          </a:prstGeom>
        </p:spPr>
        <p:txBody>
          <a:bodyPr wrap="none">
            <a:spAutoFit/>
          </a:bodyPr>
          <a:lstStyle/>
          <a:p>
            <a:pPr algn="ctr"/>
            <a:r>
              <a:rPr lang="es-ES_tradnl" sz="4400" dirty="0"/>
              <a:t>La segunda segregación:</a:t>
            </a:r>
            <a:endParaRPr lang="es-MX" sz="4400" dirty="0"/>
          </a:p>
        </p:txBody>
      </p:sp>
    </p:spTree>
    <p:extLst>
      <p:ext uri="{BB962C8B-B14F-4D97-AF65-F5344CB8AC3E}">
        <p14:creationId xmlns:p14="http://schemas.microsoft.com/office/powerpoint/2010/main" val="3471339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a:extLst>
              <a:ext uri="{FF2B5EF4-FFF2-40B4-BE49-F238E27FC236}">
                <a16:creationId xmlns:a16="http://schemas.microsoft.com/office/drawing/2014/main" id="{0EAAD7C1-8138-4CD1-901B-0F3D55C86B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Título"/>
          <p:cNvSpPr>
            <a:spLocks noGrp="1"/>
          </p:cNvSpPr>
          <p:nvPr>
            <p:ph type="title"/>
          </p:nvPr>
        </p:nvSpPr>
        <p:spPr>
          <a:xfrm>
            <a:off x="838200" y="869702"/>
            <a:ext cx="10515600" cy="1325563"/>
          </a:xfrm>
        </p:spPr>
        <p:txBody>
          <a:bodyPr>
            <a:normAutofit/>
          </a:bodyPr>
          <a:lstStyle/>
          <a:p>
            <a:r>
              <a:rPr lang="es-ES_tradnl" dirty="0"/>
              <a:t>La tercera:</a:t>
            </a:r>
            <a:endParaRPr lang="es-ES" dirty="0"/>
          </a:p>
        </p:txBody>
      </p:sp>
      <p:sp>
        <p:nvSpPr>
          <p:cNvPr id="3" name="2 Marcador de contenido"/>
          <p:cNvSpPr>
            <a:spLocks noGrp="1"/>
          </p:cNvSpPr>
          <p:nvPr>
            <p:ph idx="1"/>
          </p:nvPr>
        </p:nvSpPr>
        <p:spPr/>
        <p:txBody>
          <a:bodyPr>
            <a:normAutofit/>
          </a:bodyPr>
          <a:lstStyle/>
          <a:p>
            <a:r>
              <a:rPr lang="es-ES_tradnl" dirty="0"/>
              <a:t>De integración, se produce entorno a los años 70, representa un avance reconociendo el derecho a incorporarse a la escolaridad ordinaria.</a:t>
            </a:r>
          </a:p>
          <a:p>
            <a:endParaRPr lang="es-ES_tradnl" dirty="0"/>
          </a:p>
          <a:p>
            <a:r>
              <a:rPr lang="es-ES_tradnl" dirty="0"/>
              <a:t>La de inclusión, tiene dos elementos clave que sustentan su surgimiento:</a:t>
            </a:r>
          </a:p>
          <a:p>
            <a:r>
              <a:rPr lang="es-ES_tradnl" dirty="0"/>
              <a:t>1.- reconocimient6o de la educación como un derecho.</a:t>
            </a:r>
          </a:p>
          <a:p>
            <a:r>
              <a:rPr lang="es-ES_tradnl" dirty="0"/>
              <a:t>2.- reconocimiento a la diversidad como un valor.</a:t>
            </a:r>
            <a:endParaRPr lang="es-ES" dirty="0"/>
          </a:p>
          <a:p>
            <a:endParaRPr lang="es-ES" dirty="0"/>
          </a:p>
        </p:txBody>
      </p:sp>
      <p:sp>
        <p:nvSpPr>
          <p:cNvPr id="4" name="3 Rectángulo"/>
          <p:cNvSpPr/>
          <p:nvPr/>
        </p:nvSpPr>
        <p:spPr>
          <a:xfrm>
            <a:off x="4135489" y="2909461"/>
            <a:ext cx="2915926" cy="769441"/>
          </a:xfrm>
          <a:prstGeom prst="rect">
            <a:avLst/>
          </a:prstGeom>
        </p:spPr>
        <p:txBody>
          <a:bodyPr wrap="none">
            <a:spAutoFit/>
          </a:bodyPr>
          <a:lstStyle/>
          <a:p>
            <a:r>
              <a:rPr lang="es-ES_tradnl" sz="4400" dirty="0"/>
              <a:t>Cuarta fase:</a:t>
            </a:r>
            <a:endParaRPr lang="es-MX" sz="4400" dirty="0"/>
          </a:p>
        </p:txBody>
      </p:sp>
    </p:spTree>
    <p:extLst>
      <p:ext uri="{BB962C8B-B14F-4D97-AF65-F5344CB8AC3E}">
        <p14:creationId xmlns:p14="http://schemas.microsoft.com/office/powerpoint/2010/main" val="4186593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a:extLst>
              <a:ext uri="{FF2B5EF4-FFF2-40B4-BE49-F238E27FC236}">
                <a16:creationId xmlns:a16="http://schemas.microsoft.com/office/drawing/2014/main" id="{9CB6456F-CBBE-45F8-8BFD-DDC72CC629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2 Marcador de contenido"/>
          <p:cNvSpPr>
            <a:spLocks noGrp="1"/>
          </p:cNvSpPr>
          <p:nvPr>
            <p:ph idx="1"/>
          </p:nvPr>
        </p:nvSpPr>
        <p:spPr/>
        <p:txBody>
          <a:bodyPr/>
          <a:lstStyle/>
          <a:p>
            <a:r>
              <a:rPr lang="es-ES" dirty="0"/>
              <a:t>La educación en la cultura de la diversidad tiene tareas tan concretas y tan simples, como que aprendamos que la escuela tiene que educar para la vida, y en la vida</a:t>
            </a:r>
          </a:p>
        </p:txBody>
      </p:sp>
    </p:spTree>
    <p:extLst>
      <p:ext uri="{BB962C8B-B14F-4D97-AF65-F5344CB8AC3E}">
        <p14:creationId xmlns:p14="http://schemas.microsoft.com/office/powerpoint/2010/main" val="1808706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a:extLst>
              <a:ext uri="{FF2B5EF4-FFF2-40B4-BE49-F238E27FC236}">
                <a16:creationId xmlns:a16="http://schemas.microsoft.com/office/drawing/2014/main" id="{0AFB2811-009A-4586-BAF8-6E1EE140D3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Título"/>
          <p:cNvSpPr>
            <a:spLocks noGrp="1"/>
          </p:cNvSpPr>
          <p:nvPr>
            <p:ph type="title"/>
          </p:nvPr>
        </p:nvSpPr>
        <p:spPr>
          <a:xfrm>
            <a:off x="1818860" y="973348"/>
            <a:ext cx="10515600" cy="1325563"/>
          </a:xfrm>
        </p:spPr>
        <p:txBody>
          <a:bodyPr>
            <a:normAutofit/>
          </a:bodyPr>
          <a:lstStyle/>
          <a:p>
            <a:r>
              <a:rPr lang="es-ES" sz="3200" dirty="0"/>
              <a:t>DIFERENCIAS ENTRE LA INTEGRACIÓN Y LA INCLUSIÓN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060" t="25348" r="25240" b="23065"/>
          <a:stretch/>
        </p:blipFill>
        <p:spPr bwMode="auto">
          <a:xfrm>
            <a:off x="3087281" y="2149670"/>
            <a:ext cx="6856919" cy="377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ventanales.casagrande.edu.ec/wp-content/uploads/2015/01/Inclusi%C3%B3n-trabajo-en-equipo1-e1422745360569-347x17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36" y="4036527"/>
            <a:ext cx="2376263" cy="138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72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a:extLst>
              <a:ext uri="{FF2B5EF4-FFF2-40B4-BE49-F238E27FC236}">
                <a16:creationId xmlns:a16="http://schemas.microsoft.com/office/drawing/2014/main" id="{09C05D52-A6EF-4854-B2D4-CF6235D4B6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1 Título"/>
          <p:cNvSpPr>
            <a:spLocks noGrp="1"/>
          </p:cNvSpPr>
          <p:nvPr>
            <p:ph type="title"/>
          </p:nvPr>
        </p:nvSpPr>
        <p:spPr/>
        <p:txBody>
          <a:bodyPr>
            <a:normAutofit/>
          </a:bodyPr>
          <a:lstStyle/>
          <a:p>
            <a:r>
              <a:rPr lang="es-MX" sz="3200" dirty="0"/>
              <a:t>DE LAS NECESIDADES EDUCATIVAS ESPECIALES A LAS BARRERAS PARA ACCEDER AL APRENDIZAJE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15" t="31090" r="26683" b="41203"/>
          <a:stretch/>
        </p:blipFill>
        <p:spPr bwMode="auto">
          <a:xfrm>
            <a:off x="2351585" y="2652396"/>
            <a:ext cx="7711865" cy="2375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50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D7D8162F-08F7-4187-B728-BDE91C7B3E2D}"/>
              </a:ext>
            </a:extLst>
          </p:cNvPr>
          <p:cNvSpPr/>
          <p:nvPr/>
        </p:nvSpPr>
        <p:spPr>
          <a:xfrm>
            <a:off x="596347" y="4922680"/>
            <a:ext cx="10999305" cy="1015663"/>
          </a:xfrm>
          <a:prstGeom prst="rect">
            <a:avLst/>
          </a:prstGeom>
        </p:spPr>
        <p:txBody>
          <a:bodyPr wrap="square">
            <a:spAutoFit/>
          </a:bodyPr>
          <a:lstStyle/>
          <a:p>
            <a:pPr algn="just"/>
            <a:r>
              <a:rPr lang="es-MX" sz="2000" dirty="0"/>
              <a:t>Laval tiene razón, las madres y padres son vistos como consumidores y, por lo tanto, buscadores de la ‘mejor’ opción para la educación de su hija o hijo en el mercado escolar; así está funcionando la oferta educativa privada.</a:t>
            </a:r>
          </a:p>
        </p:txBody>
      </p:sp>
      <p:pic>
        <p:nvPicPr>
          <p:cNvPr id="7170" name="Picture 2" descr="Resultado de imagen para padres de familia">
            <a:extLst>
              <a:ext uri="{FF2B5EF4-FFF2-40B4-BE49-F238E27FC236}">
                <a16:creationId xmlns:a16="http://schemas.microsoft.com/office/drawing/2014/main" id="{B2CEDF85-C689-4910-964F-3422AF325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0215" y="1183234"/>
            <a:ext cx="6667500"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10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161AE0AB-78D9-416E-80DF-E6303CA5DE38}"/>
              </a:ext>
            </a:extLst>
          </p:cNvPr>
          <p:cNvSpPr/>
          <p:nvPr/>
        </p:nvSpPr>
        <p:spPr>
          <a:xfrm>
            <a:off x="728870" y="1980696"/>
            <a:ext cx="5009322" cy="2677656"/>
          </a:xfrm>
          <a:prstGeom prst="rect">
            <a:avLst/>
          </a:prstGeom>
        </p:spPr>
        <p:txBody>
          <a:bodyPr wrap="square">
            <a:spAutoFit/>
          </a:bodyPr>
          <a:lstStyle/>
          <a:p>
            <a:pPr algn="just"/>
            <a:r>
              <a:rPr lang="es-MX" sz="2800" dirty="0"/>
              <a:t>Vamos a referirnos al término de diversidad como una cualidad propia de la vida, “no existe cosa más natural que la diversidad. La diferencia es lo normal.” (LÓPEZ MELERO, 2004: 50).</a:t>
            </a:r>
          </a:p>
        </p:txBody>
      </p:sp>
      <p:pic>
        <p:nvPicPr>
          <p:cNvPr id="5122" name="Picture 2" descr="Resultado de imagen para diversidad">
            <a:extLst>
              <a:ext uri="{FF2B5EF4-FFF2-40B4-BE49-F238E27FC236}">
                <a16:creationId xmlns:a16="http://schemas.microsoft.com/office/drawing/2014/main" id="{47FA51FD-38EC-4344-98B1-E63A2393F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590" y="1205947"/>
            <a:ext cx="4963767" cy="422744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05549C17-D5A0-4FE8-8951-24EB397595DA}"/>
              </a:ext>
            </a:extLst>
          </p:cNvPr>
          <p:cNvSpPr/>
          <p:nvPr/>
        </p:nvSpPr>
        <p:spPr>
          <a:xfrm>
            <a:off x="6311320" y="5433390"/>
            <a:ext cx="5048305" cy="369332"/>
          </a:xfrm>
          <a:prstGeom prst="rect">
            <a:avLst/>
          </a:prstGeom>
        </p:spPr>
        <p:txBody>
          <a:bodyPr wrap="none">
            <a:spAutoFit/>
          </a:bodyPr>
          <a:lstStyle/>
          <a:p>
            <a:r>
              <a:rPr lang="es-MX" dirty="0"/>
              <a:t>Una diversidad que no es desigualdad, sino respeto </a:t>
            </a:r>
          </a:p>
        </p:txBody>
      </p:sp>
    </p:spTree>
    <p:extLst>
      <p:ext uri="{BB962C8B-B14F-4D97-AF65-F5344CB8AC3E}">
        <p14:creationId xmlns:p14="http://schemas.microsoft.com/office/powerpoint/2010/main" val="102713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7AF90E38-6798-4C5F-87C8-F8818DCE666F}"/>
              </a:ext>
            </a:extLst>
          </p:cNvPr>
          <p:cNvSpPr/>
          <p:nvPr/>
        </p:nvSpPr>
        <p:spPr>
          <a:xfrm>
            <a:off x="6109253" y="1085084"/>
            <a:ext cx="5274365" cy="4524315"/>
          </a:xfrm>
          <a:prstGeom prst="rect">
            <a:avLst/>
          </a:prstGeom>
        </p:spPr>
        <p:txBody>
          <a:bodyPr wrap="square">
            <a:spAutoFit/>
          </a:bodyPr>
          <a:lstStyle/>
          <a:p>
            <a:pPr algn="ctr"/>
            <a:r>
              <a:rPr lang="es-MX" sz="5400" dirty="0"/>
              <a:t>“</a:t>
            </a:r>
            <a:r>
              <a:rPr lang="es-MX" sz="2800" dirty="0"/>
              <a:t>Una cultura de la diversidad que no consiste en que las culturas minoritarias se han de someter (‘integrar’) a las condiciones que le imponga la cultura hegemónica, sino justamente lo contrario</a:t>
            </a:r>
            <a:r>
              <a:rPr lang="es-MX" sz="4800" dirty="0"/>
              <a:t>”.</a:t>
            </a:r>
            <a:r>
              <a:rPr lang="es-MX" sz="2800" dirty="0"/>
              <a:t> </a:t>
            </a:r>
          </a:p>
          <a:p>
            <a:pPr algn="ctr"/>
            <a:endParaRPr lang="es-MX" sz="2800" dirty="0"/>
          </a:p>
          <a:p>
            <a:pPr algn="ctr"/>
            <a:r>
              <a:rPr lang="es-MX" sz="2800" dirty="0"/>
              <a:t>(LÓPEZ MELERO, 2000: 46).</a:t>
            </a:r>
          </a:p>
          <a:p>
            <a:endParaRPr lang="es-MX" dirty="0"/>
          </a:p>
        </p:txBody>
      </p:sp>
      <p:pic>
        <p:nvPicPr>
          <p:cNvPr id="6146" name="Picture 2" descr="Resultado de imagen para lopez melero">
            <a:extLst>
              <a:ext uri="{FF2B5EF4-FFF2-40B4-BE49-F238E27FC236}">
                <a16:creationId xmlns:a16="http://schemas.microsoft.com/office/drawing/2014/main" id="{3730F5F3-A6E4-46C8-BFBE-CF416C620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658" y="1357271"/>
            <a:ext cx="3857213" cy="3979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7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F723ECC1-4394-4435-A9AE-9DD133438BD2}"/>
              </a:ext>
            </a:extLst>
          </p:cNvPr>
          <p:cNvSpPr/>
          <p:nvPr/>
        </p:nvSpPr>
        <p:spPr>
          <a:xfrm>
            <a:off x="4424324" y="782487"/>
            <a:ext cx="3343351" cy="461665"/>
          </a:xfrm>
          <a:prstGeom prst="rect">
            <a:avLst/>
          </a:prstGeom>
        </p:spPr>
        <p:txBody>
          <a:bodyPr wrap="none">
            <a:spAutoFit/>
          </a:bodyPr>
          <a:lstStyle/>
          <a:p>
            <a:r>
              <a:rPr lang="es-MX" sz="2400" b="1" dirty="0"/>
              <a:t>NOSOTROS Y LOS OTROS</a:t>
            </a:r>
          </a:p>
        </p:txBody>
      </p:sp>
      <p:sp>
        <p:nvSpPr>
          <p:cNvPr id="4" name="Rectángulo 3">
            <a:extLst>
              <a:ext uri="{FF2B5EF4-FFF2-40B4-BE49-F238E27FC236}">
                <a16:creationId xmlns:a16="http://schemas.microsoft.com/office/drawing/2014/main" id="{FBED23A3-5DE9-4675-8CEB-B1A1F0196CAF}"/>
              </a:ext>
            </a:extLst>
          </p:cNvPr>
          <p:cNvSpPr/>
          <p:nvPr/>
        </p:nvSpPr>
        <p:spPr>
          <a:xfrm>
            <a:off x="698694" y="1403342"/>
            <a:ext cx="10456985" cy="4493538"/>
          </a:xfrm>
          <a:prstGeom prst="rect">
            <a:avLst/>
          </a:prstGeom>
        </p:spPr>
        <p:txBody>
          <a:bodyPr wrap="square">
            <a:spAutoFit/>
          </a:bodyPr>
          <a:lstStyle/>
          <a:p>
            <a:pPr algn="just"/>
            <a:r>
              <a:rPr lang="es-MX" sz="2400" dirty="0"/>
              <a:t>La diversidad que caracteriza a la sociedad y, por consiguiente, al sistema educativo corresponden a varios factores: </a:t>
            </a:r>
          </a:p>
          <a:p>
            <a:endParaRPr lang="es-MX" dirty="0"/>
          </a:p>
          <a:p>
            <a:pPr marL="285750" indent="-285750">
              <a:buFont typeface="Arial" panose="020B0604020202020204" pitchFamily="34" charset="0"/>
              <a:buChar char="•"/>
            </a:pPr>
            <a:r>
              <a:rPr lang="es-MX" sz="2000" dirty="0"/>
              <a:t>“la lengua,</a:t>
            </a:r>
          </a:p>
          <a:p>
            <a:pPr marL="285750" indent="-285750">
              <a:buFont typeface="Arial" panose="020B0604020202020204" pitchFamily="34" charset="0"/>
              <a:buChar char="•"/>
            </a:pPr>
            <a:r>
              <a:rPr lang="es-MX" sz="2000" dirty="0"/>
              <a:t> la cultura, </a:t>
            </a:r>
          </a:p>
          <a:p>
            <a:pPr marL="285750" indent="-285750">
              <a:buFont typeface="Arial" panose="020B0604020202020204" pitchFamily="34" charset="0"/>
              <a:buChar char="•"/>
            </a:pPr>
            <a:r>
              <a:rPr lang="es-MX" sz="2000" dirty="0"/>
              <a:t>la religión, </a:t>
            </a:r>
          </a:p>
          <a:p>
            <a:pPr marL="285750" indent="-285750">
              <a:buFont typeface="Arial" panose="020B0604020202020204" pitchFamily="34" charset="0"/>
              <a:buChar char="•"/>
            </a:pPr>
            <a:r>
              <a:rPr lang="es-MX" sz="2000" dirty="0"/>
              <a:t>el género,</a:t>
            </a:r>
          </a:p>
          <a:p>
            <a:pPr marL="285750" indent="-285750">
              <a:buFont typeface="Arial" panose="020B0604020202020204" pitchFamily="34" charset="0"/>
              <a:buChar char="•"/>
            </a:pPr>
            <a:r>
              <a:rPr lang="es-MX" sz="2000" dirty="0"/>
              <a:t> la preferencia sexual, </a:t>
            </a:r>
          </a:p>
          <a:p>
            <a:pPr marL="285750" indent="-285750">
              <a:buFont typeface="Arial" panose="020B0604020202020204" pitchFamily="34" charset="0"/>
              <a:buChar char="•"/>
            </a:pPr>
            <a:r>
              <a:rPr lang="es-MX" sz="2000" dirty="0"/>
              <a:t>el estado socioeconómico,</a:t>
            </a:r>
          </a:p>
          <a:p>
            <a:pPr marL="285750" indent="-285750">
              <a:buFont typeface="Arial" panose="020B0604020202020204" pitchFamily="34" charset="0"/>
              <a:buChar char="•"/>
            </a:pPr>
            <a:r>
              <a:rPr lang="es-MX" sz="2000" dirty="0"/>
              <a:t> el marco geográfico” (ARNAIZ, 2003: 171),</a:t>
            </a:r>
          </a:p>
          <a:p>
            <a:pPr marL="285750" indent="-285750">
              <a:buFont typeface="Arial" panose="020B0604020202020204" pitchFamily="34" charset="0"/>
              <a:buChar char="•"/>
            </a:pPr>
            <a:r>
              <a:rPr lang="es-MX" sz="2000" dirty="0"/>
              <a:t> la capacidad física, </a:t>
            </a:r>
          </a:p>
          <a:p>
            <a:pPr marL="285750" indent="-285750">
              <a:buFont typeface="Arial" panose="020B0604020202020204" pitchFamily="34" charset="0"/>
              <a:buChar char="•"/>
            </a:pPr>
            <a:r>
              <a:rPr lang="es-MX" sz="2000" dirty="0"/>
              <a:t>psíquica,</a:t>
            </a:r>
          </a:p>
          <a:p>
            <a:pPr marL="285750" indent="-285750">
              <a:buFont typeface="Arial" panose="020B0604020202020204" pitchFamily="34" charset="0"/>
              <a:buChar char="•"/>
            </a:pPr>
            <a:r>
              <a:rPr lang="es-MX" sz="2000" dirty="0"/>
              <a:t> o sensorial, </a:t>
            </a:r>
          </a:p>
          <a:p>
            <a:pPr marL="285750" indent="-285750">
              <a:buFont typeface="Arial" panose="020B0604020202020204" pitchFamily="34" charset="0"/>
              <a:buChar char="•"/>
            </a:pPr>
            <a:r>
              <a:rPr lang="es-MX" sz="2000" dirty="0"/>
              <a:t>la situación afectiva, etc. </a:t>
            </a:r>
          </a:p>
        </p:txBody>
      </p:sp>
      <p:pic>
        <p:nvPicPr>
          <p:cNvPr id="1026" name="Picture 2" descr="Resultado de imagen para diversidad">
            <a:extLst>
              <a:ext uri="{FF2B5EF4-FFF2-40B4-BE49-F238E27FC236}">
                <a16:creationId xmlns:a16="http://schemas.microsoft.com/office/drawing/2014/main" id="{2D12F10E-CEFE-4129-95D8-72181ED6E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320" y="2481137"/>
            <a:ext cx="5547359" cy="283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79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3B21BDCC-C433-44EE-BA22-47A36232FB73}"/>
              </a:ext>
            </a:extLst>
          </p:cNvPr>
          <p:cNvSpPr/>
          <p:nvPr/>
        </p:nvSpPr>
        <p:spPr>
          <a:xfrm>
            <a:off x="951914" y="1874728"/>
            <a:ext cx="4745501" cy="3108543"/>
          </a:xfrm>
          <a:prstGeom prst="rect">
            <a:avLst/>
          </a:prstGeom>
        </p:spPr>
        <p:txBody>
          <a:bodyPr wrap="square">
            <a:spAutoFit/>
          </a:bodyPr>
          <a:lstStyle/>
          <a:p>
            <a:pPr algn="just"/>
            <a:r>
              <a:rPr lang="es-MX" sz="2800" dirty="0"/>
              <a:t>Cuando hablamos de las diferencias, de la diversidad, de la discapacidad,… incluso de la educación inclusiva; demasiadas veces nos referimos a las personas discapacitadas como ‘las otras’.</a:t>
            </a:r>
          </a:p>
        </p:txBody>
      </p:sp>
      <p:pic>
        <p:nvPicPr>
          <p:cNvPr id="2050" name="Picture 2" descr="Resultado de imagen para lenguaje">
            <a:extLst>
              <a:ext uri="{FF2B5EF4-FFF2-40B4-BE49-F238E27FC236}">
                <a16:creationId xmlns:a16="http://schemas.microsoft.com/office/drawing/2014/main" id="{19868296-B3FA-42EF-836C-68F443559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74728"/>
            <a:ext cx="5356690" cy="2678345"/>
          </a:xfrm>
          <a:prstGeom prst="rect">
            <a:avLst/>
          </a:prstGeom>
          <a:noFill/>
          <a:extLst>
            <a:ext uri="{909E8E84-426E-40DD-AFC4-6F175D3DCCD1}">
              <a14:hiddenFill xmlns:a14="http://schemas.microsoft.com/office/drawing/2010/main">
                <a:solidFill>
                  <a:srgbClr val="FFFFFF"/>
                </a:solidFill>
              </a14:hiddenFill>
            </a:ext>
          </a:extLst>
        </p:spPr>
      </p:pic>
      <p:sp>
        <p:nvSpPr>
          <p:cNvPr id="4" name="Bocadillo: ovalado 3">
            <a:extLst>
              <a:ext uri="{FF2B5EF4-FFF2-40B4-BE49-F238E27FC236}">
                <a16:creationId xmlns:a16="http://schemas.microsoft.com/office/drawing/2014/main" id="{D6917F26-342E-4B46-A22C-775CDE546E4D}"/>
              </a:ext>
            </a:extLst>
          </p:cNvPr>
          <p:cNvSpPr/>
          <p:nvPr/>
        </p:nvSpPr>
        <p:spPr>
          <a:xfrm>
            <a:off x="6813471" y="1730326"/>
            <a:ext cx="3921748" cy="2148481"/>
          </a:xfrm>
          <a:prstGeom prst="wedgeEllipseCallou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a:solidFill>
                  <a:schemeClr val="tx1"/>
                </a:solidFill>
              </a:rPr>
              <a:t>“Las otras”</a:t>
            </a:r>
          </a:p>
        </p:txBody>
      </p:sp>
    </p:spTree>
    <p:extLst>
      <p:ext uri="{BB962C8B-B14F-4D97-AF65-F5344CB8AC3E}">
        <p14:creationId xmlns:p14="http://schemas.microsoft.com/office/powerpoint/2010/main" val="337540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BCDB7DD8-20FC-4C31-8A70-35C3B2A373F2}"/>
              </a:ext>
            </a:extLst>
          </p:cNvPr>
          <p:cNvSpPr/>
          <p:nvPr/>
        </p:nvSpPr>
        <p:spPr>
          <a:xfrm>
            <a:off x="715617" y="5186426"/>
            <a:ext cx="10455965" cy="830997"/>
          </a:xfrm>
          <a:prstGeom prst="rect">
            <a:avLst/>
          </a:prstGeom>
        </p:spPr>
        <p:txBody>
          <a:bodyPr wrap="square">
            <a:spAutoFit/>
          </a:bodyPr>
          <a:lstStyle/>
          <a:p>
            <a:pPr algn="just"/>
            <a:r>
              <a:rPr lang="es-MX" sz="2400" dirty="0"/>
              <a:t>Y lo hacemos también quienes ideológicamente queremos avanzar hacia una sociedad incluyente</a:t>
            </a:r>
            <a:r>
              <a:rPr lang="es-MX" dirty="0"/>
              <a:t>. </a:t>
            </a:r>
          </a:p>
        </p:txBody>
      </p:sp>
    </p:spTree>
    <p:extLst>
      <p:ext uri="{BB962C8B-B14F-4D97-AF65-F5344CB8AC3E}">
        <p14:creationId xmlns:p14="http://schemas.microsoft.com/office/powerpoint/2010/main" val="100081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 Imagen">
            <a:extLst>
              <a:ext uri="{FF2B5EF4-FFF2-40B4-BE49-F238E27FC236}">
                <a16:creationId xmlns:a16="http://schemas.microsoft.com/office/drawing/2014/main" id="{FE01233A-2CB9-4CCF-A326-439102BE11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a:extLst>
              <a:ext uri="{FF2B5EF4-FFF2-40B4-BE49-F238E27FC236}">
                <a16:creationId xmlns:a16="http://schemas.microsoft.com/office/drawing/2014/main" id="{936FB488-3F91-41C5-9CEE-D4FDFA084D8B}"/>
              </a:ext>
            </a:extLst>
          </p:cNvPr>
          <p:cNvSpPr/>
          <p:nvPr/>
        </p:nvSpPr>
        <p:spPr>
          <a:xfrm>
            <a:off x="901148" y="1451906"/>
            <a:ext cx="4770782" cy="4154984"/>
          </a:xfrm>
          <a:prstGeom prst="rect">
            <a:avLst/>
          </a:prstGeom>
        </p:spPr>
        <p:txBody>
          <a:bodyPr wrap="square">
            <a:spAutoFit/>
          </a:bodyPr>
          <a:lstStyle/>
          <a:p>
            <a:pPr algn="just"/>
            <a:r>
              <a:rPr lang="es-MX" sz="2400" dirty="0"/>
              <a:t>“Integración : ‘el proceso de incorporar física y socialmente dentro de la sociedad a las personas que están segregadas y aisladas de nosotros. Significa ser un miembro activo de la comunidad, viviendo donde otros viven, viviendo como los demás teniendo los mismos privilegios y derechos que los ciudadanos no deficientes’ (De Lorenzo, 1985: 1). </a:t>
            </a:r>
          </a:p>
        </p:txBody>
      </p:sp>
      <p:pic>
        <p:nvPicPr>
          <p:cNvPr id="1026" name="Picture 2" descr="Resultado de imagen para integracion">
            <a:extLst>
              <a:ext uri="{FF2B5EF4-FFF2-40B4-BE49-F238E27FC236}">
                <a16:creationId xmlns:a16="http://schemas.microsoft.com/office/drawing/2014/main" id="{4CA39924-349A-45A2-8D4A-84D19C805A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930" y="1143000"/>
            <a:ext cx="5921417" cy="414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16825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1240</Words>
  <Application>Microsoft Office PowerPoint</Application>
  <PresentationFormat>Panorámica</PresentationFormat>
  <Paragraphs>72</Paragraphs>
  <Slides>27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 CHRISTY</vt:lpstr>
      <vt:lpstr>Arial</vt:lpstr>
      <vt:lpstr>Calibri</vt:lpstr>
      <vt:lpstr>Calibri Light</vt:lpstr>
      <vt:lpstr>Cambria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primera exclusión:</vt:lpstr>
      <vt:lpstr>La tercera:</vt:lpstr>
      <vt:lpstr>Presentación de PowerPoint</vt:lpstr>
      <vt:lpstr>DIFERENCIAS ENTRE LA INTEGRACIÓN Y LA INCLUSIÓN </vt:lpstr>
      <vt:lpstr>DE LAS NECESIDADES EDUCATIVAS ESPECIALES A LAS BARRERAS PARA ACCEDER AL APRENDIZAJE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Ninfa Aleman Santiago</dc:creator>
  <cp:lastModifiedBy>Ninfa Aleman Santiago</cp:lastModifiedBy>
  <cp:revision>15</cp:revision>
  <dcterms:created xsi:type="dcterms:W3CDTF">2017-08-25T15:26:56Z</dcterms:created>
  <dcterms:modified xsi:type="dcterms:W3CDTF">2017-08-29T00:24:18Z</dcterms:modified>
</cp:coreProperties>
</file>