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7" r:id="rId5"/>
    <p:sldId id="259" r:id="rId6"/>
    <p:sldId id="260" r:id="rId7"/>
    <p:sldId id="267" r:id="rId8"/>
    <p:sldId id="268" r:id="rId9"/>
    <p:sldId id="269" r:id="rId10"/>
    <p:sldId id="270" r:id="rId11"/>
    <p:sldId id="271" r:id="rId12"/>
    <p:sldId id="272" r:id="rId13"/>
    <p:sldId id="273" r:id="rId14"/>
    <p:sldId id="261" r:id="rId15"/>
    <p:sldId id="262" r:id="rId16"/>
    <p:sldId id="263" r:id="rId17"/>
    <p:sldId id="264" r:id="rId18"/>
    <p:sldId id="265" r:id="rId19"/>
    <p:sldId id="266"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660"/>
  </p:normalViewPr>
  <p:slideViewPr>
    <p:cSldViewPr>
      <p:cViewPr varScale="1">
        <p:scale>
          <a:sx n="70" d="100"/>
          <a:sy n="70" d="100"/>
        </p:scale>
        <p:origin x="16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A8C2B63-626F-4FDE-97B1-6E621C8E31A8}" type="datetimeFigureOut">
              <a:rPr lang="es-ES" smtClean="0"/>
              <a:t>24/08/2017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E5F3395-B7A0-4F6E-AD2F-D4CA5823F28D}"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C2B63-626F-4FDE-97B1-6E621C8E31A8}" type="datetimeFigureOut">
              <a:rPr lang="es-ES" smtClean="0"/>
              <a:t>24/08/2017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5F3395-B7A0-4F6E-AD2F-D4CA5823F28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C2B63-626F-4FDE-97B1-6E621C8E31A8}" type="datetimeFigureOut">
              <a:rPr lang="es-ES" smtClean="0"/>
              <a:t>24/08/2017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E5F3395-B7A0-4F6E-AD2F-D4CA5823F28D}"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095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831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1312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3236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2674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0556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3243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53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A8C2B63-626F-4FDE-97B1-6E621C8E31A8}" type="datetimeFigureOut">
              <a:rPr lang="es-ES" smtClean="0"/>
              <a:t>24/08/2017</a:t>
            </a:fld>
            <a:endParaRPr lang="es-ES"/>
          </a:p>
        </p:txBody>
      </p:sp>
      <p:sp>
        <p:nvSpPr>
          <p:cNvPr id="9" name="8 Marcador de número de diapositiva"/>
          <p:cNvSpPr>
            <a:spLocks noGrp="1"/>
          </p:cNvSpPr>
          <p:nvPr>
            <p:ph type="sldNum" sz="quarter" idx="15"/>
          </p:nvPr>
        </p:nvSpPr>
        <p:spPr/>
        <p:txBody>
          <a:bodyPr rtlCol="0"/>
          <a:lstStyle/>
          <a:p>
            <a:fld id="{3E5F3395-B7A0-4F6E-AD2F-D4CA5823F28D}" type="slidenum">
              <a:rPr lang="es-ES" smtClean="0"/>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6032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9060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283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A8C2B63-626F-4FDE-97B1-6E621C8E31A8}" type="datetimeFigureOut">
              <a:rPr lang="es-ES" smtClean="0"/>
              <a:t>24/08/2017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E5F3395-B7A0-4F6E-AD2F-D4CA5823F28D}"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C2B63-626F-4FDE-97B1-6E621C8E31A8}" type="datetimeFigureOut">
              <a:rPr lang="es-ES" smtClean="0"/>
              <a:t>24/08/2017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E5F3395-B7A0-4F6E-AD2F-D4CA5823F28D}" type="slidenum">
              <a:rPr lang="es-ES" smtClean="0"/>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C2B63-626F-4FDE-97B1-6E621C8E31A8}" type="datetimeFigureOut">
              <a:rPr lang="es-ES" smtClean="0"/>
              <a:t>24/08/2017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E5F3395-B7A0-4F6E-AD2F-D4CA5823F28D}" type="slidenum">
              <a:rPr lang="es-ES" smtClean="0"/>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A8C2B63-626F-4FDE-97B1-6E621C8E31A8}" type="datetimeFigureOut">
              <a:rPr lang="es-ES" smtClean="0"/>
              <a:t>24/08/2017</a:t>
            </a:fld>
            <a:endParaRPr lang="es-ES"/>
          </a:p>
        </p:txBody>
      </p:sp>
      <p:sp>
        <p:nvSpPr>
          <p:cNvPr id="7" name="6 Marcador de número de diapositiva"/>
          <p:cNvSpPr>
            <a:spLocks noGrp="1"/>
          </p:cNvSpPr>
          <p:nvPr>
            <p:ph type="sldNum" sz="quarter" idx="11"/>
          </p:nvPr>
        </p:nvSpPr>
        <p:spPr/>
        <p:txBody>
          <a:bodyPr rtlCol="0"/>
          <a:lstStyle/>
          <a:p>
            <a:fld id="{3E5F3395-B7A0-4F6E-AD2F-D4CA5823F28D}" type="slidenum">
              <a:rPr lang="es-ES" smtClean="0"/>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C2B63-626F-4FDE-97B1-6E621C8E31A8}" type="datetimeFigureOut">
              <a:rPr lang="es-ES" smtClean="0"/>
              <a:t>24/08/2017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E5F3395-B7A0-4F6E-AD2F-D4CA5823F28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A8C2B63-626F-4FDE-97B1-6E621C8E31A8}" type="datetimeFigureOut">
              <a:rPr lang="es-ES" smtClean="0"/>
              <a:t>24/08/2017</a:t>
            </a:fld>
            <a:endParaRPr lang="es-ES"/>
          </a:p>
        </p:txBody>
      </p:sp>
      <p:sp>
        <p:nvSpPr>
          <p:cNvPr id="22" name="21 Marcador de número de diapositiva"/>
          <p:cNvSpPr>
            <a:spLocks noGrp="1"/>
          </p:cNvSpPr>
          <p:nvPr>
            <p:ph type="sldNum" sz="quarter" idx="15"/>
          </p:nvPr>
        </p:nvSpPr>
        <p:spPr/>
        <p:txBody>
          <a:bodyPr rtlCol="0"/>
          <a:lstStyle/>
          <a:p>
            <a:fld id="{3E5F3395-B7A0-4F6E-AD2F-D4CA5823F28D}" type="slidenum">
              <a:rPr lang="es-ES" smtClean="0"/>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A8C2B63-626F-4FDE-97B1-6E621C8E31A8}" type="datetimeFigureOut">
              <a:rPr lang="es-ES" smtClean="0"/>
              <a:t>24/08/2017</a:t>
            </a:fld>
            <a:endParaRPr lang="es-ES"/>
          </a:p>
        </p:txBody>
      </p:sp>
      <p:sp>
        <p:nvSpPr>
          <p:cNvPr id="18" name="17 Marcador de número de diapositiva"/>
          <p:cNvSpPr>
            <a:spLocks noGrp="1"/>
          </p:cNvSpPr>
          <p:nvPr>
            <p:ph type="sldNum" sz="quarter" idx="11"/>
          </p:nvPr>
        </p:nvSpPr>
        <p:spPr/>
        <p:txBody>
          <a:bodyPr rtlCol="0"/>
          <a:lstStyle/>
          <a:p>
            <a:fld id="{3E5F3395-B7A0-4F6E-AD2F-D4CA5823F28D}" type="slidenum">
              <a:rPr lang="es-ES" smtClean="0"/>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8C2B63-626F-4FDE-97B1-6E621C8E31A8}" type="datetimeFigureOut">
              <a:rPr lang="es-ES" smtClean="0"/>
              <a:t>24/08/2017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5F3395-B7A0-4F6E-AD2F-D4CA5823F28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93BAB-2195-4B3E-92EA-FD61997DC167}" type="datetimeFigureOut">
              <a:rPr lang="es-ES" smtClean="0">
                <a:solidFill>
                  <a:prstClr val="black">
                    <a:tint val="75000"/>
                  </a:prstClr>
                </a:solidFill>
              </a:rPr>
              <a:pPr/>
              <a:t>24/08/2017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8AB63-5BD1-473B-8735-BEA0BE3F892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50636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37917" y="2060848"/>
            <a:ext cx="7772400" cy="1470025"/>
          </a:xfrm>
        </p:spPr>
        <p:txBody>
          <a:bodyPr>
            <a:noAutofit/>
          </a:bodyPr>
          <a:lstStyle/>
          <a:p>
            <a:pPr algn="ctr"/>
            <a:r>
              <a:rPr lang="es-ES" sz="2800" b="1" i="1" u="sng" dirty="0" smtClean="0">
                <a:latin typeface="Berlin Sans FB Demi" pitchFamily="34" charset="0"/>
              </a:rPr>
              <a:t>ACERCA DEL ORIGEN Y SENTIDO DE LA EDUCACIÓN INCLUSIVA </a:t>
            </a:r>
            <a:r>
              <a:rPr lang="es-ES" sz="2800" dirty="0" smtClean="0"/>
              <a:t/>
            </a:r>
            <a:br>
              <a:rPr lang="es-ES" sz="2800" dirty="0" smtClean="0"/>
            </a:br>
            <a:r>
              <a:rPr lang="es-ES" sz="4000" dirty="0" smtClean="0"/>
              <a:t>                 </a:t>
            </a:r>
            <a:r>
              <a:rPr lang="es-ES" sz="2000" dirty="0" smtClean="0">
                <a:latin typeface="Berlin Sans FB" pitchFamily="34" charset="0"/>
              </a:rPr>
              <a:t>Ángeles Parrilla Latas (2002). Pág. 11-29 </a:t>
            </a:r>
            <a:endParaRPr lang="es-ES" sz="2000" dirty="0">
              <a:latin typeface="Berlin Sans FB" pitchFamily="34" charset="0"/>
            </a:endParaRPr>
          </a:p>
        </p:txBody>
      </p:sp>
      <p:sp>
        <p:nvSpPr>
          <p:cNvPr id="4" name="3 CuadroTexto"/>
          <p:cNvSpPr txBox="1"/>
          <p:nvPr/>
        </p:nvSpPr>
        <p:spPr>
          <a:xfrm>
            <a:off x="395536" y="0"/>
            <a:ext cx="8568952" cy="1200329"/>
          </a:xfrm>
          <a:prstGeom prst="rect">
            <a:avLst/>
          </a:prstGeom>
          <a:noFill/>
        </p:spPr>
        <p:txBody>
          <a:bodyPr wrap="square" rtlCol="0">
            <a:spAutoFit/>
          </a:bodyPr>
          <a:lstStyle/>
          <a:p>
            <a:pPr algn="ctr"/>
            <a:r>
              <a:rPr lang="es-ES_tradnl" sz="3600" dirty="0" smtClean="0">
                <a:solidFill>
                  <a:srgbClr val="FF0000"/>
                </a:solidFill>
                <a:latin typeface="Cooper Black" pitchFamily="18" charset="0"/>
              </a:rPr>
              <a:t>ESCUELA NORMAL DE EDUCACIÒN PREESCOLAR</a:t>
            </a:r>
            <a:endParaRPr lang="es-ES" sz="3600" dirty="0">
              <a:solidFill>
                <a:srgbClr val="FF0000"/>
              </a:solidFill>
              <a:latin typeface="Cooper Black" pitchFamily="18" charset="0"/>
            </a:endParaRPr>
          </a:p>
        </p:txBody>
      </p:sp>
      <p:sp>
        <p:nvSpPr>
          <p:cNvPr id="5" name="4 CuadroTexto"/>
          <p:cNvSpPr txBox="1"/>
          <p:nvPr/>
        </p:nvSpPr>
        <p:spPr>
          <a:xfrm>
            <a:off x="2339752" y="5085184"/>
            <a:ext cx="4464496" cy="1323439"/>
          </a:xfrm>
          <a:prstGeom prst="rect">
            <a:avLst/>
          </a:prstGeom>
          <a:noFill/>
        </p:spPr>
        <p:txBody>
          <a:bodyPr wrap="square" rtlCol="0">
            <a:spAutoFit/>
          </a:bodyPr>
          <a:lstStyle/>
          <a:p>
            <a:r>
              <a:rPr lang="es-ES_tradnl" sz="2000" dirty="0" smtClean="0">
                <a:latin typeface="Arial" pitchFamily="34" charset="0"/>
                <a:cs typeface="Arial" pitchFamily="34" charset="0"/>
              </a:rPr>
              <a:t>Integrantes:</a:t>
            </a:r>
          </a:p>
          <a:p>
            <a:r>
              <a:rPr lang="es-ES_tradnl" sz="2000" dirty="0" smtClean="0">
                <a:latin typeface="Arial" pitchFamily="34" charset="0"/>
                <a:cs typeface="Arial" pitchFamily="34" charset="0"/>
              </a:rPr>
              <a:t>Diana Carolina Alemán Pérez</a:t>
            </a:r>
          </a:p>
          <a:p>
            <a:r>
              <a:rPr lang="es-ES_tradnl" sz="2000" dirty="0" smtClean="0">
                <a:latin typeface="Arial" pitchFamily="34" charset="0"/>
                <a:cs typeface="Arial" pitchFamily="34" charset="0"/>
              </a:rPr>
              <a:t>Jaqueline Magallàn Rodríguez</a:t>
            </a:r>
          </a:p>
          <a:p>
            <a:r>
              <a:rPr lang="es-ES_tradnl" sz="2000" dirty="0" smtClean="0">
                <a:latin typeface="Arial" pitchFamily="34" charset="0"/>
                <a:cs typeface="Arial" pitchFamily="34" charset="0"/>
              </a:rPr>
              <a:t>Karla Alejandra Vásquez Rodríguez </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178778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iagonal"/>
          <p:cNvSpPr/>
          <p:nvPr/>
        </p:nvSpPr>
        <p:spPr>
          <a:xfrm>
            <a:off x="1187624" y="1340768"/>
            <a:ext cx="7056784" cy="2880320"/>
          </a:xfrm>
          <a:prstGeom prst="round2DiagRect">
            <a:avLst/>
          </a:prstGeom>
          <a:noFill/>
          <a:ln w="38100">
            <a:solidFill>
              <a:srgbClr val="D96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solidFill>
                  <a:prstClr val="black">
                    <a:lumMod val="95000"/>
                    <a:lumOff val="5000"/>
                  </a:prstClr>
                </a:solidFill>
              </a:rPr>
              <a:t>La </a:t>
            </a:r>
            <a:r>
              <a:rPr lang="es-MX" sz="2400" dirty="0">
                <a:solidFill>
                  <a:prstClr val="black">
                    <a:lumMod val="95000"/>
                    <a:lumOff val="5000"/>
                  </a:prstClr>
                </a:solidFill>
              </a:rPr>
              <a:t>exclusión de las instituciones educativas se ve desde esta perspectiva ética, como un acto de discriminación, que es equivalente a la opresión social por motivos de pertenencia a grupos minoritarios, étnicos, de género o clase social. Y contra la opresión se plantea una única alternativa: resistir y reclamar los derechos de las personas.</a:t>
            </a:r>
          </a:p>
        </p:txBody>
      </p:sp>
      <p:pic>
        <p:nvPicPr>
          <p:cNvPr id="3"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6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561963" y="492369"/>
            <a:ext cx="7898469" cy="1136431"/>
            <a:chOff x="561963" y="492369"/>
            <a:chExt cx="7898469" cy="1136431"/>
          </a:xfrm>
        </p:grpSpPr>
        <p:pic>
          <p:nvPicPr>
            <p:cNvPr id="4" name="Picture 2" descr="Resultado de imagen para imagenes png tumblr flech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63" y="492369"/>
              <a:ext cx="1561765" cy="113643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195736" y="602685"/>
              <a:ext cx="6264696" cy="954107"/>
            </a:xfrm>
            <a:prstGeom prst="rect">
              <a:avLst/>
            </a:prstGeom>
            <a:noFill/>
          </p:spPr>
          <p:txBody>
            <a:bodyPr wrap="square" rtlCol="0">
              <a:spAutoFit/>
            </a:bodyPr>
            <a:lstStyle/>
            <a:p>
              <a:pPr algn="ctr"/>
              <a:r>
                <a:rPr lang="es-ES_tradnl" sz="2800" b="1" dirty="0" smtClean="0">
                  <a:solidFill>
                    <a:prstClr val="black"/>
                  </a:solidFill>
                </a:rPr>
                <a:t>La perspectiva </a:t>
              </a:r>
              <a:r>
                <a:rPr lang="es-MX" sz="2800" b="1" dirty="0" smtClean="0">
                  <a:solidFill>
                    <a:prstClr val="black"/>
                  </a:solidFill>
                </a:rPr>
                <a:t>social: la lectura en clave social de </a:t>
              </a:r>
              <a:r>
                <a:rPr lang="es-MX" sz="2800" b="1" dirty="0">
                  <a:solidFill>
                    <a:prstClr val="black"/>
                  </a:solidFill>
                </a:rPr>
                <a:t>l</a:t>
              </a:r>
              <a:r>
                <a:rPr lang="es-MX" sz="2800" b="1" dirty="0" smtClean="0">
                  <a:solidFill>
                    <a:prstClr val="black"/>
                  </a:solidFill>
                </a:rPr>
                <a:t>a discapacidad</a:t>
              </a:r>
            </a:p>
          </p:txBody>
        </p:sp>
      </p:grpSp>
      <p:sp>
        <p:nvSpPr>
          <p:cNvPr id="7" name="6 CuadroTexto"/>
          <p:cNvSpPr txBox="1"/>
          <p:nvPr/>
        </p:nvSpPr>
        <p:spPr>
          <a:xfrm>
            <a:off x="777987" y="2354104"/>
            <a:ext cx="7466421" cy="1938992"/>
          </a:xfrm>
          <a:prstGeom prst="rect">
            <a:avLst/>
          </a:prstGeom>
          <a:noFill/>
        </p:spPr>
        <p:txBody>
          <a:bodyPr wrap="square" rtlCol="0">
            <a:spAutoFit/>
          </a:bodyPr>
          <a:lstStyle/>
          <a:p>
            <a:pPr algn="ctr"/>
            <a:r>
              <a:rPr lang="es-MX" sz="2400" dirty="0" smtClean="0">
                <a:solidFill>
                  <a:prstClr val="black"/>
                </a:solidFill>
              </a:rPr>
              <a:t>Para un planteamiento inclusivo existe el </a:t>
            </a:r>
            <a:r>
              <a:rPr lang="es-MX" sz="2400" b="1" dirty="0">
                <a:solidFill>
                  <a:prstClr val="black"/>
                </a:solidFill>
              </a:rPr>
              <a:t>modelo social </a:t>
            </a:r>
            <a:r>
              <a:rPr lang="es-MX" sz="2400" dirty="0" smtClean="0">
                <a:solidFill>
                  <a:prstClr val="black"/>
                </a:solidFill>
              </a:rPr>
              <a:t>plantea la </a:t>
            </a:r>
            <a:r>
              <a:rPr lang="es-MX" sz="2400" dirty="0">
                <a:solidFill>
                  <a:prstClr val="black"/>
                </a:solidFill>
              </a:rPr>
              <a:t>influencia social en el proceso que lleva a crear identidades discapacitadas, a través de una sociedad que es en sí misma </a:t>
            </a:r>
            <a:r>
              <a:rPr lang="es-MX" sz="2400" dirty="0" err="1" smtClean="0">
                <a:solidFill>
                  <a:prstClr val="black"/>
                </a:solidFill>
              </a:rPr>
              <a:t>discapacitador</a:t>
            </a:r>
            <a:r>
              <a:rPr lang="es-MX" sz="2400" dirty="0" smtClean="0">
                <a:solidFill>
                  <a:prstClr val="black"/>
                </a:solidFill>
              </a:rPr>
              <a:t> y </a:t>
            </a:r>
            <a:r>
              <a:rPr lang="es-MX" sz="2400" dirty="0">
                <a:solidFill>
                  <a:prstClr val="black"/>
                </a:solidFill>
              </a:rPr>
              <a:t>que </a:t>
            </a:r>
            <a:r>
              <a:rPr lang="es-MX" sz="2400" dirty="0" smtClean="0">
                <a:solidFill>
                  <a:prstClr val="black"/>
                </a:solidFill>
              </a:rPr>
              <a:t>crea </a:t>
            </a:r>
            <a:r>
              <a:rPr lang="es-MX" sz="2400" dirty="0">
                <a:solidFill>
                  <a:prstClr val="black"/>
                </a:solidFill>
              </a:rPr>
              <a:t>una visión negativa de las diferencias</a:t>
            </a:r>
          </a:p>
        </p:txBody>
      </p:sp>
    </p:spTree>
    <p:extLst>
      <p:ext uri="{BB962C8B-B14F-4D97-AF65-F5344CB8AC3E}">
        <p14:creationId xmlns:p14="http://schemas.microsoft.com/office/powerpoint/2010/main" val="22201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para marcos tumblr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59007"/>
            <a:ext cx="284083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margen tumb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1560" y="2206605"/>
            <a:ext cx="2866650" cy="646331"/>
          </a:xfrm>
          <a:prstGeom prst="rect">
            <a:avLst/>
          </a:prstGeom>
        </p:spPr>
        <p:txBody>
          <a:bodyPr wrap="square">
            <a:spAutoFit/>
          </a:bodyPr>
          <a:lstStyle/>
          <a:p>
            <a:r>
              <a:rPr lang="es-MX" sz="3600" b="1" dirty="0" smtClean="0">
                <a:solidFill>
                  <a:prstClr val="black"/>
                </a:solidFill>
              </a:rPr>
              <a:t>Modelo </a:t>
            </a:r>
            <a:r>
              <a:rPr lang="es-MX" sz="3600" b="1" dirty="0">
                <a:solidFill>
                  <a:prstClr val="black"/>
                </a:solidFill>
              </a:rPr>
              <a:t>social </a:t>
            </a:r>
            <a:endParaRPr lang="es-MX" sz="3600" dirty="0">
              <a:solidFill>
                <a:prstClr val="black"/>
              </a:solidFill>
            </a:endParaRPr>
          </a:p>
        </p:txBody>
      </p:sp>
      <p:sp>
        <p:nvSpPr>
          <p:cNvPr id="5" name="4 Rectángulo"/>
          <p:cNvSpPr/>
          <p:nvPr/>
        </p:nvSpPr>
        <p:spPr>
          <a:xfrm>
            <a:off x="5436096" y="226377"/>
            <a:ext cx="3528392" cy="6370975"/>
          </a:xfrm>
          <a:prstGeom prst="rect">
            <a:avLst/>
          </a:prstGeom>
        </p:spPr>
        <p:txBody>
          <a:bodyPr wrap="square">
            <a:spAutoFit/>
          </a:bodyPr>
          <a:lstStyle/>
          <a:p>
            <a:pPr marL="285750" indent="-285750">
              <a:buClr>
                <a:srgbClr val="D96D87"/>
              </a:buClr>
              <a:buFont typeface="Symbol" pitchFamily="18" charset="2"/>
              <a:buChar char="©"/>
            </a:pPr>
            <a:r>
              <a:rPr lang="es-MX" sz="2400" dirty="0">
                <a:solidFill>
                  <a:prstClr val="black"/>
                </a:solidFill>
              </a:rPr>
              <a:t>Depurar y aclarar las responsabilidades sociales en la creación y desarrollo de la discapacidad. </a:t>
            </a:r>
            <a:endParaRPr lang="es-MX" sz="2400" dirty="0" smtClean="0">
              <a:solidFill>
                <a:prstClr val="black"/>
              </a:solidFill>
            </a:endParaRPr>
          </a:p>
          <a:p>
            <a:pPr>
              <a:buClr>
                <a:srgbClr val="D96D87"/>
              </a:buClr>
            </a:pPr>
            <a:endParaRPr lang="es-MX" sz="2400" dirty="0" smtClean="0">
              <a:solidFill>
                <a:prstClr val="black"/>
              </a:solidFill>
            </a:endParaRPr>
          </a:p>
          <a:p>
            <a:pPr marL="285750" indent="-285750">
              <a:buClr>
                <a:srgbClr val="D96D87"/>
              </a:buClr>
              <a:buFont typeface="Symbol" pitchFamily="18" charset="2"/>
              <a:buChar char="©"/>
            </a:pPr>
            <a:r>
              <a:rPr lang="es-MX" sz="2400" dirty="0" smtClean="0">
                <a:solidFill>
                  <a:prstClr val="black"/>
                </a:solidFill>
              </a:rPr>
              <a:t> </a:t>
            </a:r>
            <a:r>
              <a:rPr lang="es-MX" sz="2400" dirty="0">
                <a:solidFill>
                  <a:prstClr val="black"/>
                </a:solidFill>
              </a:rPr>
              <a:t>Reconsiderar a las personas con discapacidad como ciudadanos con </a:t>
            </a:r>
            <a:r>
              <a:rPr lang="es-MX" sz="2400" dirty="0" smtClean="0">
                <a:solidFill>
                  <a:prstClr val="black"/>
                </a:solidFill>
              </a:rPr>
              <a:t>derechos.</a:t>
            </a:r>
          </a:p>
          <a:p>
            <a:pPr marL="285750" indent="-285750">
              <a:buClr>
                <a:srgbClr val="D96D87"/>
              </a:buClr>
              <a:buFont typeface="Symbol" pitchFamily="18" charset="2"/>
              <a:buChar char="©"/>
            </a:pPr>
            <a:endParaRPr lang="es-MX" sz="2400" dirty="0" smtClean="0">
              <a:solidFill>
                <a:prstClr val="black"/>
              </a:solidFill>
            </a:endParaRPr>
          </a:p>
          <a:p>
            <a:pPr marL="285750" indent="-285750">
              <a:buClr>
                <a:srgbClr val="D96D87"/>
              </a:buClr>
              <a:buFont typeface="Symbol" pitchFamily="18" charset="2"/>
              <a:buChar char="©"/>
            </a:pPr>
            <a:r>
              <a:rPr lang="es-MX" sz="2400" dirty="0" smtClean="0">
                <a:solidFill>
                  <a:prstClr val="black"/>
                </a:solidFill>
              </a:rPr>
              <a:t>Volver </a:t>
            </a:r>
            <a:r>
              <a:rPr lang="es-MX" sz="2400" dirty="0">
                <a:solidFill>
                  <a:prstClr val="black"/>
                </a:solidFill>
              </a:rPr>
              <a:t>a situar el papel y sentido de la investigación social y educativa en torno a la discapacidad. </a:t>
            </a:r>
          </a:p>
        </p:txBody>
      </p:sp>
      <p:pic>
        <p:nvPicPr>
          <p:cNvPr id="9" name="Picture 4" descr="Resultado de imagen para imagenes png tumblr flechas"/>
          <p:cNvPicPr>
            <a:picLocks noChangeAspect="1" noChangeArrowheads="1"/>
          </p:cNvPicPr>
          <p:nvPr/>
        </p:nvPicPr>
        <p:blipFill rotWithShape="1">
          <a:blip r:embed="rId4">
            <a:extLst>
              <a:ext uri="{28A0092B-C50C-407E-A947-70E740481C1C}">
                <a14:useLocalDpi xmlns:a14="http://schemas.microsoft.com/office/drawing/2010/main" val="0"/>
              </a:ext>
            </a:extLst>
          </a:blip>
          <a:srcRect l="17932" r="18689"/>
          <a:stretch/>
        </p:blipFill>
        <p:spPr bwMode="auto">
          <a:xfrm>
            <a:off x="4109982" y="433217"/>
            <a:ext cx="900098" cy="518457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rot="16200000">
            <a:off x="4060350" y="2788147"/>
            <a:ext cx="999362" cy="400110"/>
          </a:xfrm>
          <a:prstGeom prst="rect">
            <a:avLst/>
          </a:prstGeom>
          <a:noFill/>
        </p:spPr>
        <p:txBody>
          <a:bodyPr wrap="square" rtlCol="0">
            <a:spAutoFit/>
          </a:bodyPr>
          <a:lstStyle/>
          <a:p>
            <a:r>
              <a:rPr lang="es-MX" sz="2000" dirty="0" smtClean="0">
                <a:solidFill>
                  <a:prstClr val="black"/>
                </a:solidFill>
              </a:rPr>
              <a:t>Plantea</a:t>
            </a:r>
            <a:endParaRPr lang="es-MX" sz="2000" dirty="0">
              <a:solidFill>
                <a:prstClr val="black"/>
              </a:solidFill>
            </a:endParaRPr>
          </a:p>
        </p:txBody>
      </p:sp>
      <p:sp>
        <p:nvSpPr>
          <p:cNvPr id="7" name="6 CuadroTexto"/>
          <p:cNvSpPr txBox="1"/>
          <p:nvPr/>
        </p:nvSpPr>
        <p:spPr>
          <a:xfrm rot="17086771">
            <a:off x="3990121" y="3838747"/>
            <a:ext cx="1615138" cy="400110"/>
          </a:xfrm>
          <a:prstGeom prst="rect">
            <a:avLst/>
          </a:prstGeom>
          <a:noFill/>
        </p:spPr>
        <p:txBody>
          <a:bodyPr wrap="square" rtlCol="0">
            <a:spAutoFit/>
          </a:bodyPr>
          <a:lstStyle/>
          <a:p>
            <a:r>
              <a:rPr lang="es-MX" sz="2000" dirty="0" smtClean="0">
                <a:solidFill>
                  <a:prstClr val="black"/>
                </a:solidFill>
              </a:rPr>
              <a:t>Cuestiones</a:t>
            </a:r>
            <a:endParaRPr lang="es-MX" sz="2000" dirty="0">
              <a:solidFill>
                <a:prstClr val="black"/>
              </a:solidFill>
            </a:endParaRPr>
          </a:p>
        </p:txBody>
      </p:sp>
      <p:sp>
        <p:nvSpPr>
          <p:cNvPr id="8" name="7 CuadroTexto"/>
          <p:cNvSpPr txBox="1"/>
          <p:nvPr/>
        </p:nvSpPr>
        <p:spPr>
          <a:xfrm rot="15104122">
            <a:off x="4158742" y="1723105"/>
            <a:ext cx="1296144" cy="461665"/>
          </a:xfrm>
          <a:prstGeom prst="rect">
            <a:avLst/>
          </a:prstGeom>
          <a:noFill/>
        </p:spPr>
        <p:txBody>
          <a:bodyPr wrap="square" rtlCol="0">
            <a:spAutoFit/>
          </a:bodyPr>
          <a:lstStyle/>
          <a:p>
            <a:r>
              <a:rPr lang="es-MX" sz="2400" dirty="0" smtClean="0">
                <a:solidFill>
                  <a:prstClr val="black"/>
                </a:solidFill>
              </a:rPr>
              <a:t>Retos</a:t>
            </a:r>
            <a:endParaRPr lang="es-MX" dirty="0">
              <a:solidFill>
                <a:prstClr val="black"/>
              </a:solidFill>
            </a:endParaRPr>
          </a:p>
        </p:txBody>
      </p:sp>
    </p:spTree>
    <p:extLst>
      <p:ext uri="{BB962C8B-B14F-4D97-AF65-F5344CB8AC3E}">
        <p14:creationId xmlns:p14="http://schemas.microsoft.com/office/powerpoint/2010/main" val="414428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94184" y="620688"/>
            <a:ext cx="7467600" cy="1143000"/>
          </a:xfrm>
        </p:spPr>
        <p:txBody>
          <a:bodyPr>
            <a:noAutofit/>
          </a:bodyPr>
          <a:lstStyle/>
          <a:p>
            <a:r>
              <a:rPr lang="es-ES_tradn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perspectiva organizativa: La construcción institucional de la organización inclusiva</a:t>
            </a:r>
            <a:r>
              <a:rPr lang="es-ES_tradnl"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Marcador de contenido"/>
          <p:cNvSpPr>
            <a:spLocks noGrp="1"/>
          </p:cNvSpPr>
          <p:nvPr>
            <p:ph idx="1"/>
          </p:nvPr>
        </p:nvSpPr>
        <p:spPr>
          <a:xfrm>
            <a:off x="4572000" y="1772816"/>
            <a:ext cx="4464496" cy="4896544"/>
          </a:xfrm>
        </p:spPr>
        <p:txBody>
          <a:bodyPr>
            <a:normAutofit/>
          </a:bodyPr>
          <a:lstStyle/>
          <a:p>
            <a:pPr algn="just"/>
            <a:r>
              <a:rPr lang="es-ES_tradnl" sz="1600" dirty="0" smtClean="0">
                <a:latin typeface="Arial" pitchFamily="34" charset="0"/>
                <a:cs typeface="Arial" pitchFamily="34" charset="0"/>
              </a:rPr>
              <a:t>Organización educativa inclusiva se plantea desde este marco como aquella que afronta inclusión como proyecto global.</a:t>
            </a:r>
          </a:p>
          <a:p>
            <a:pPr algn="just"/>
            <a:r>
              <a:rPr lang="es-ES_tradnl" sz="1600" dirty="0" smtClean="0">
                <a:latin typeface="Arial" pitchFamily="34" charset="0"/>
                <a:cs typeface="Arial" pitchFamily="34" charset="0"/>
              </a:rPr>
              <a:t>Planteamientos inclusivos toman postura de que dificultades de aprendizaje se relacionan como formas de escuela están organizados, con estructura escolar, forma en que se organizan respuestas en el aula de los alumnos. </a:t>
            </a:r>
          </a:p>
          <a:p>
            <a:pPr algn="just"/>
            <a:r>
              <a:rPr lang="es-ES_tradnl" sz="1600" b="1" dirty="0" smtClean="0">
                <a:latin typeface="Arial" pitchFamily="34" charset="0"/>
                <a:cs typeface="Arial" pitchFamily="34" charset="0"/>
              </a:rPr>
              <a:t>Tres tendencias de esta perspectiva:</a:t>
            </a:r>
          </a:p>
          <a:p>
            <a:pPr algn="just"/>
            <a:r>
              <a:rPr lang="es-ES_tradnl" sz="1600" dirty="0" smtClean="0">
                <a:latin typeface="Arial" pitchFamily="34" charset="0"/>
                <a:cs typeface="Arial" pitchFamily="34" charset="0"/>
              </a:rPr>
              <a:t>Tendencia o enfoque de escuelas adbocràticas (</a:t>
            </a:r>
            <a:r>
              <a:rPr lang="es-ES_tradnl" sz="1600" dirty="0" err="1" smtClean="0">
                <a:latin typeface="Arial" pitchFamily="34" charset="0"/>
                <a:cs typeface="Arial" pitchFamily="34" charset="0"/>
              </a:rPr>
              <a:t>Stric</a:t>
            </a:r>
            <a:r>
              <a:rPr lang="es-ES_tradnl" sz="1600" dirty="0" smtClean="0">
                <a:latin typeface="Arial" pitchFamily="34" charset="0"/>
                <a:cs typeface="Arial" pitchFamily="34" charset="0"/>
              </a:rPr>
              <a:t>, 1999) la organización escolar inclusiva se articula en necesidades/crea respuestas a propia situación, rechaza el tradicional continuo que gradúa y anticipa respuestas a nivel institucional, solo sirve para clasificaciones.</a:t>
            </a:r>
            <a:endParaRPr lang="es-ES" sz="1600" dirty="0">
              <a:latin typeface="Arial" pitchFamily="34" charset="0"/>
              <a:cs typeface="Arial" pitchFamily="34" charset="0"/>
            </a:endParaRPr>
          </a:p>
        </p:txBody>
      </p:sp>
      <p:pic>
        <p:nvPicPr>
          <p:cNvPr id="1026" name="Picture 2" descr="Resultado de imagen para inc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 y="2075120"/>
            <a:ext cx="4419065" cy="459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6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normAutofit lnSpcReduction="10000"/>
          </a:bodyPr>
          <a:lstStyle/>
          <a:p>
            <a:pPr algn="just"/>
            <a:r>
              <a:rPr lang="es-ES_tradnl" sz="2400" dirty="0" smtClean="0"/>
              <a:t>Propuestas enmarcadas en las denominadas escuelas heterogéneas reclama necesidad de fusionar sistemas educativas especiales y general para la escolarización integrado. Ninguna persona excluido de la escuela de comunidad. </a:t>
            </a:r>
          </a:p>
          <a:p>
            <a:pPr algn="just"/>
            <a:r>
              <a:rPr lang="es-ES_tradnl" sz="2400" dirty="0" smtClean="0"/>
              <a:t>Propuestas enraizadas en el movimiento de escuelas eficaces para todos. Escuelas eficaces para todo y da puntos/indicadores para mejora escolar. </a:t>
            </a:r>
          </a:p>
          <a:p>
            <a:pPr marL="0" indent="0" algn="just">
              <a:buNone/>
            </a:pPr>
            <a:r>
              <a:rPr lang="es-ES_tradnl" sz="2400" b="1" dirty="0" smtClean="0"/>
              <a:t>La perspectiva comunitaria: La escuela como comunidad de apoyo.</a:t>
            </a:r>
          </a:p>
          <a:p>
            <a:pPr algn="just"/>
            <a:r>
              <a:rPr lang="es-ES_tradnl" sz="2400" dirty="0" smtClean="0"/>
              <a:t>Modelos comunitarios destaca la capacidad de autoayuda y desarrollo de comunidades a través de redes sociales utilizan recursos de propia comunidad. Existen conceptos como: redes de apoyo, sistemas de apoyo comunitario y grupos de ayuda mutua, etc.</a:t>
            </a:r>
            <a:endParaRPr lang="es-ES" sz="2400" dirty="0"/>
          </a:p>
        </p:txBody>
      </p:sp>
    </p:spTree>
    <p:extLst>
      <p:ext uri="{BB962C8B-B14F-4D97-AF65-F5344CB8AC3E}">
        <p14:creationId xmlns:p14="http://schemas.microsoft.com/office/powerpoint/2010/main" val="1345663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429000"/>
            <a:ext cx="8640960" cy="3168352"/>
          </a:xfrm>
        </p:spPr>
        <p:txBody>
          <a:bodyPr>
            <a:normAutofit fontScale="85000" lnSpcReduction="20000"/>
          </a:bodyPr>
          <a:lstStyle/>
          <a:p>
            <a:pPr algn="just"/>
            <a:r>
              <a:rPr lang="es-ES_tradnl" b="1" dirty="0" smtClean="0"/>
              <a:t>Hay dos líneas de desarrollo:</a:t>
            </a:r>
          </a:p>
          <a:p>
            <a:pPr algn="just"/>
            <a:r>
              <a:rPr lang="es-ES_tradnl" dirty="0" smtClean="0"/>
              <a:t>- Trabajos que proponen creación de grupos o apoyo entre profesores y escuelas, en creación de grupos colaborativos son ejemplos de inclusión</a:t>
            </a:r>
          </a:p>
          <a:p>
            <a:pPr algn="just"/>
            <a:r>
              <a:rPr lang="es-ES_tradnl" dirty="0" smtClean="0"/>
              <a:t>- Las propuestas que insisten en el fomento de las redes naturales de apoyo en el aula. Aceptar y usar diferencias entre alumnos sin recurrir ayudas de violencia. Esto supone enseñanza con propios alumnos como apoyo: grupos cooperativos, tutorías, sistemas de apoyo, etc.</a:t>
            </a:r>
          </a:p>
          <a:p>
            <a:pPr algn="just"/>
            <a:r>
              <a:rPr lang="es-ES_tradnl" dirty="0" smtClean="0"/>
              <a:t>La función de apoyo en sector educativo es inherente al desarrollo de la escuela sin limitarlo.</a:t>
            </a:r>
            <a:endParaRPr lang="es-ES" dirty="0"/>
          </a:p>
        </p:txBody>
      </p:sp>
      <p:pic>
        <p:nvPicPr>
          <p:cNvPr id="2052" name="Picture 4"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5575" y="66675"/>
            <a:ext cx="8736905"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s-ES_tradnl"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perspectiva investigadora: La emancipación como camino hacia la inclusión.</a:t>
            </a:r>
            <a:endParaRPr lang="es-E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idx="1"/>
          </p:nvPr>
        </p:nvSpPr>
        <p:spPr>
          <a:xfrm>
            <a:off x="179512" y="1556792"/>
            <a:ext cx="4896544" cy="4853136"/>
          </a:xfrm>
        </p:spPr>
        <p:txBody>
          <a:bodyPr>
            <a:noAutofit/>
          </a:bodyPr>
          <a:lstStyle/>
          <a:p>
            <a:pPr algn="just">
              <a:buFont typeface="Wingdings" pitchFamily="2" charset="2"/>
              <a:buChar char="v"/>
            </a:pPr>
            <a:r>
              <a:rPr lang="es-ES_tradnl" sz="1800" dirty="0" smtClean="0"/>
              <a:t>La participación (activo y comprometido) que </a:t>
            </a:r>
            <a:r>
              <a:rPr lang="es-ES_tradnl" sz="1800" dirty="0" err="1" smtClean="0"/>
              <a:t>Booth</a:t>
            </a:r>
            <a:r>
              <a:rPr lang="es-ES_tradnl" sz="1800" dirty="0" smtClean="0"/>
              <a:t> atribuía a la inclusión y vinculación a procesos de exclusión. </a:t>
            </a:r>
          </a:p>
          <a:p>
            <a:pPr algn="just">
              <a:buFont typeface="Wingdings" pitchFamily="2" charset="2"/>
              <a:buChar char="v"/>
            </a:pPr>
            <a:r>
              <a:rPr lang="es-ES_tradnl" sz="1800" dirty="0" smtClean="0"/>
              <a:t>La inclusión en </a:t>
            </a:r>
            <a:r>
              <a:rPr lang="es-ES_tradnl" sz="1800" b="1" dirty="0" smtClean="0"/>
              <a:t>perspectiva emancipadora</a:t>
            </a:r>
            <a:r>
              <a:rPr lang="es-ES_tradnl" sz="1800" dirty="0" smtClean="0"/>
              <a:t>. Atribuye carácter a la investigación. Las relaciones sociales en producción de investigación proporcionan el marco de la investigación. </a:t>
            </a:r>
          </a:p>
          <a:p>
            <a:pPr algn="just">
              <a:buFont typeface="Wingdings" pitchFamily="2" charset="2"/>
              <a:buChar char="v"/>
            </a:pPr>
            <a:r>
              <a:rPr lang="es-ES_tradnl" sz="1800" dirty="0" smtClean="0"/>
              <a:t>En esta perspectiva se mueven planteamientos inclusivos sobre la investigación. Relaciones entre investigadores y personas con discapacidad. </a:t>
            </a:r>
          </a:p>
          <a:p>
            <a:pPr algn="just">
              <a:buFont typeface="Wingdings" pitchFamily="2" charset="2"/>
              <a:buChar char="v"/>
            </a:pPr>
            <a:r>
              <a:rPr lang="es-ES_tradnl" sz="1800" dirty="0" smtClean="0"/>
              <a:t>Los estudios de inclusión es a necesidades e intereses de escuelas y profesores para mejora de procesos de inclusión. </a:t>
            </a:r>
            <a:endParaRPr lang="es-ES" sz="1800" dirty="0"/>
          </a:p>
        </p:txBody>
      </p:sp>
      <p:pic>
        <p:nvPicPr>
          <p:cNvPr id="3074" name="Picture 2" descr="Resultado de imagen para inc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527" y="1628800"/>
            <a:ext cx="3961969"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49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Conclusiones</a:t>
            </a:r>
            <a:endParaRPr lang="es-E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Marcador de contenido"/>
          <p:cNvSpPr>
            <a:spLocks noGrp="1"/>
          </p:cNvSpPr>
          <p:nvPr>
            <p:ph idx="1"/>
          </p:nvPr>
        </p:nvSpPr>
        <p:spPr/>
        <p:txBody>
          <a:bodyPr>
            <a:normAutofit/>
          </a:bodyPr>
          <a:lstStyle/>
          <a:p>
            <a:pPr algn="just">
              <a:buFont typeface="Wingdings" pitchFamily="2" charset="2"/>
              <a:buChar char="Ø"/>
            </a:pPr>
            <a:r>
              <a:rPr lang="es-ES_tradnl" dirty="0" smtClean="0"/>
              <a:t>La inclusión no es un nuevo enfoque: reformas integradoras.</a:t>
            </a:r>
          </a:p>
          <a:p>
            <a:pPr algn="just">
              <a:buFont typeface="Wingdings" pitchFamily="2" charset="2"/>
              <a:buChar char="Ø"/>
            </a:pPr>
            <a:r>
              <a:rPr lang="es-ES_tradnl" dirty="0" smtClean="0"/>
              <a:t>La inclusión no se circunscribe a un solo ámbito de la educación: es idea transversal de todos los ámbitos de la vida. Su </a:t>
            </a:r>
            <a:r>
              <a:rPr lang="es-ES_tradnl" b="1" dirty="0" smtClean="0"/>
              <a:t>referente es el marco social. </a:t>
            </a:r>
            <a:r>
              <a:rPr lang="es-ES_tradnl" dirty="0" smtClean="0"/>
              <a:t>La sociedad como generadora de contextos, valores y principios inclusivos que la escuela vertebra y recrea.</a:t>
            </a:r>
            <a:r>
              <a:rPr lang="es-ES_tradnl" b="1" dirty="0" smtClean="0"/>
              <a:t> </a:t>
            </a:r>
          </a:p>
          <a:p>
            <a:pPr algn="just">
              <a:buFont typeface="Wingdings" pitchFamily="2" charset="2"/>
              <a:buChar char="Ø"/>
            </a:pPr>
            <a:r>
              <a:rPr lang="es-ES_tradnl" dirty="0" smtClean="0"/>
              <a:t>La inclusión enfatiza la igualdad por encima de la diferencia. El punto de partida de la inclusión es la igualdad de personas y derechos humanos. </a:t>
            </a:r>
            <a:endParaRPr lang="es-ES" dirty="0"/>
          </a:p>
        </p:txBody>
      </p:sp>
    </p:spTree>
    <p:extLst>
      <p:ext uri="{BB962C8B-B14F-4D97-AF65-F5344CB8AC3E}">
        <p14:creationId xmlns:p14="http://schemas.microsoft.com/office/powerpoint/2010/main" val="262099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88640"/>
            <a:ext cx="4860032" cy="6336704"/>
          </a:xfrm>
        </p:spPr>
        <p:txBody>
          <a:bodyPr>
            <a:noAutofit/>
          </a:bodyPr>
          <a:lstStyle/>
          <a:p>
            <a:pPr algn="just"/>
            <a:r>
              <a:rPr lang="es-ES_tradnl" sz="1800" b="1" dirty="0" smtClean="0"/>
              <a:t>Inclusión pretende alterar la educación en general: </a:t>
            </a:r>
            <a:r>
              <a:rPr lang="es-ES_tradnl" sz="1800" dirty="0" smtClean="0"/>
              <a:t>(</a:t>
            </a:r>
            <a:r>
              <a:rPr lang="es-ES_tradnl" sz="1800" dirty="0" err="1" smtClean="0"/>
              <a:t>Barton</a:t>
            </a:r>
            <a:r>
              <a:rPr lang="es-ES_tradnl" sz="1800" dirty="0" smtClean="0"/>
              <a:t>, 1997), tiene que ver cómo, dónde y porqué y con qué consecuencias educamos a todos los alumnos. </a:t>
            </a:r>
          </a:p>
          <a:p>
            <a:pPr algn="just"/>
            <a:r>
              <a:rPr lang="es-ES_tradnl" sz="1800" b="1" dirty="0" smtClean="0"/>
              <a:t>La inclusión supone nueva ética: </a:t>
            </a:r>
            <a:r>
              <a:rPr lang="es-ES_tradnl" sz="1800" dirty="0" smtClean="0"/>
              <a:t>valores en igualdad de oportunidades.</a:t>
            </a:r>
          </a:p>
          <a:p>
            <a:pPr algn="just"/>
            <a:r>
              <a:rPr lang="es-ES_tradnl" sz="1800" dirty="0" smtClean="0"/>
              <a:t>Para identificar la exclusión. Los valores que mantienen la inclusión deberían educar a los alumnos en conciencia de necesidad de participación social de todas las personas y suponer  ciudadanos comprometidos: aprender a aprender de la diferencia.</a:t>
            </a:r>
          </a:p>
          <a:p>
            <a:pPr algn="just"/>
            <a:r>
              <a:rPr lang="es-ES_tradnl" sz="1800" b="1" dirty="0" smtClean="0"/>
              <a:t>La inclusión supone un enriquecimiento cultural y educativo: </a:t>
            </a:r>
            <a:r>
              <a:rPr lang="es-ES_tradnl" sz="1800" dirty="0" smtClean="0"/>
              <a:t>la inclusión no solo exige esfuerzo de acoger en condiciones de igualdad a todos y garantizar participación en distintos contextos y traslada a la construcción de ello.</a:t>
            </a:r>
            <a:endParaRPr lang="es-ES" sz="1800" dirty="0"/>
          </a:p>
        </p:txBody>
      </p:sp>
      <p:pic>
        <p:nvPicPr>
          <p:cNvPr id="4098" name="Picture 2" descr="Resultado de imagen para inc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497" y="188640"/>
            <a:ext cx="421699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inclusi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732" y="2083443"/>
            <a:ext cx="475252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5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467600" cy="1143000"/>
          </a:xfrm>
        </p:spPr>
        <p:txBody>
          <a:bodyPr>
            <a:normAutofit/>
          </a:bodyPr>
          <a:lstStyle/>
          <a:p>
            <a:pPr algn="ctr"/>
            <a:r>
              <a:rPr lang="es-ES_tradnl" sz="3200" dirty="0" smtClean="0">
                <a:solidFill>
                  <a:srgbClr val="FF0000"/>
                </a:solidFill>
                <a:latin typeface="Berlin Sans FB Demi" pitchFamily="34" charset="0"/>
              </a:rPr>
              <a:t>Un camino común: la exclusión educativa de las personas diferentes.</a:t>
            </a:r>
            <a:r>
              <a:rPr lang="es-ES_tradnl" sz="3200" dirty="0" smtClean="0">
                <a:solidFill>
                  <a:srgbClr val="FF0000"/>
                </a:solidFill>
                <a:latin typeface="ST Rundschrift" pitchFamily="34" charset="0"/>
              </a:rPr>
              <a:t> </a:t>
            </a:r>
            <a:endParaRPr lang="es-ES" sz="3200" dirty="0">
              <a:solidFill>
                <a:srgbClr val="FF0000"/>
              </a:solidFill>
              <a:latin typeface="ST Rundschrift" pitchFamily="34" charset="0"/>
            </a:endParaRPr>
          </a:p>
        </p:txBody>
      </p:sp>
      <p:sp>
        <p:nvSpPr>
          <p:cNvPr id="3" name="2 Marcador de contenido"/>
          <p:cNvSpPr>
            <a:spLocks noGrp="1"/>
          </p:cNvSpPr>
          <p:nvPr>
            <p:ph sz="quarter" idx="1"/>
          </p:nvPr>
        </p:nvSpPr>
        <p:spPr>
          <a:xfrm>
            <a:off x="251520" y="1268760"/>
            <a:ext cx="8352928" cy="5328592"/>
          </a:xfrm>
        </p:spPr>
        <p:txBody>
          <a:bodyPr/>
          <a:lstStyle/>
          <a:p>
            <a:pPr marL="0" indent="0" algn="just">
              <a:buNone/>
            </a:pPr>
            <a:r>
              <a:rPr lang="es-ES" dirty="0">
                <a:latin typeface="Berlin Sans FB" pitchFamily="34" charset="0"/>
              </a:rPr>
              <a:t>La exclusión es pues un problema de alcance mundial, y es, como queremos enfatizar, un problema de índole social, no sólo institucional, educativo o </a:t>
            </a:r>
            <a:r>
              <a:rPr lang="es-ES" dirty="0" smtClean="0">
                <a:latin typeface="Berlin Sans FB" pitchFamily="34" charset="0"/>
              </a:rPr>
              <a:t>familiar. </a:t>
            </a:r>
            <a:endParaRPr lang="es-ES" dirty="0">
              <a:latin typeface="Berlin Sans FB" pitchFamily="34" charset="0"/>
            </a:endParaRPr>
          </a:p>
        </p:txBody>
      </p:sp>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8920"/>
            <a:ext cx="7920880"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2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solidFill>
                  <a:srgbClr val="FF0000"/>
                </a:solidFill>
                <a:latin typeface="Berlin Sans FB Demi" pitchFamily="34" charset="0"/>
              </a:rPr>
              <a:t>EXCLUSIÓN: LA NEGACIÓN DEL DERECHO A LA </a:t>
            </a:r>
            <a:r>
              <a:rPr lang="es-ES" dirty="0" smtClean="0">
                <a:solidFill>
                  <a:srgbClr val="FF0000"/>
                </a:solidFill>
                <a:latin typeface="Berlin Sans FB Demi" pitchFamily="34" charset="0"/>
              </a:rPr>
              <a:t>EDUCACIÓN.</a:t>
            </a:r>
            <a:endParaRPr lang="es-ES" dirty="0">
              <a:solidFill>
                <a:srgbClr val="FF0000"/>
              </a:solidFill>
              <a:latin typeface="Berlin Sans FB Demi" pitchFamily="34" charset="0"/>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412776"/>
            <a:ext cx="3424429"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25" y="1556793"/>
            <a:ext cx="4680520" cy="4830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Resultado de imagen para discriminar por clase so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971938"/>
            <a:ext cx="3427025" cy="25534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69892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dirty="0">
                <a:solidFill>
                  <a:srgbClr val="FF0000"/>
                </a:solidFill>
                <a:latin typeface="Berlin Sans FB Demi" pitchFamily="34" charset="0"/>
              </a:rPr>
              <a:t>SEGREGACIÓN: EL RECONOCIMIENTO DEL DERECHO A LA EDUCACIÓN DIFERENCIADA SEGÚN </a:t>
            </a:r>
            <a:r>
              <a:rPr lang="es-ES" sz="2800" dirty="0" smtClean="0">
                <a:solidFill>
                  <a:srgbClr val="FF0000"/>
                </a:solidFill>
                <a:latin typeface="Berlin Sans FB Demi" pitchFamily="34" charset="0"/>
              </a:rPr>
              <a:t>GRUPOS.</a:t>
            </a:r>
            <a:endParaRPr lang="es-ES" sz="2800" dirty="0">
              <a:solidFill>
                <a:srgbClr val="FF0000"/>
              </a:solidFill>
              <a:latin typeface="Berlin Sans FB Demi" pitchFamily="34" charset="0"/>
            </a:endParaRPr>
          </a:p>
        </p:txBody>
      </p:sp>
      <p:sp>
        <p:nvSpPr>
          <p:cNvPr id="4" name="3 Rectángulo"/>
          <p:cNvSpPr/>
          <p:nvPr/>
        </p:nvSpPr>
        <p:spPr>
          <a:xfrm>
            <a:off x="251520" y="1340768"/>
            <a:ext cx="4968552" cy="5262979"/>
          </a:xfrm>
          <a:prstGeom prst="rect">
            <a:avLst/>
          </a:prstGeom>
        </p:spPr>
        <p:txBody>
          <a:bodyPr wrap="square">
            <a:spAutoFit/>
          </a:bodyPr>
          <a:lstStyle/>
          <a:p>
            <a:r>
              <a:rPr lang="es-MX" sz="2800" dirty="0">
                <a:latin typeface="Berlin Sans FB" pitchFamily="34" charset="0"/>
              </a:rPr>
              <a:t>La escuela graduada sirvió para incorporar a la educación a aquellos alumnos de clases sociales desfavorecidas, basándose su organización en distintas ramas y especialidades destinadas a los alumnos de distintas clases y origen </a:t>
            </a:r>
            <a:r>
              <a:rPr lang="es-MX" sz="2800" dirty="0" smtClean="0">
                <a:latin typeface="Berlin Sans FB" pitchFamily="34" charset="0"/>
              </a:rPr>
              <a:t>social; </a:t>
            </a:r>
            <a:r>
              <a:rPr lang="es-MX" sz="2800" dirty="0">
                <a:latin typeface="Berlin Sans FB" pitchFamily="34" charset="0"/>
              </a:rPr>
              <a:t>las escuelas separadas para personas pertenecientes a </a:t>
            </a:r>
            <a:r>
              <a:rPr lang="es-MX" sz="2800" dirty="0" smtClean="0">
                <a:latin typeface="Berlin Sans FB" pitchFamily="34" charset="0"/>
              </a:rPr>
              <a:t>grupos </a:t>
            </a:r>
            <a:r>
              <a:rPr lang="es-MX" sz="2800" dirty="0">
                <a:latin typeface="Berlin Sans FB" pitchFamily="34" charset="0"/>
              </a:rPr>
              <a:t>culturales y minorías </a:t>
            </a:r>
            <a:r>
              <a:rPr lang="es-MX" sz="2800" dirty="0" smtClean="0">
                <a:latin typeface="Berlin Sans FB" pitchFamily="34" charset="0"/>
              </a:rPr>
              <a:t>étnicas.</a:t>
            </a:r>
            <a:endParaRPr lang="es-MX" sz="2800" dirty="0">
              <a:latin typeface="Berlin Sans FB" pitchFamily="34" charset="0"/>
            </a:endParaRP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968" y="1382128"/>
            <a:ext cx="3737520" cy="49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1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24"/>
            <a:ext cx="7467600" cy="1143000"/>
          </a:xfrm>
        </p:spPr>
        <p:txBody>
          <a:bodyPr/>
          <a:lstStyle/>
          <a:p>
            <a:pPr algn="ctr"/>
            <a:r>
              <a:rPr lang="es-ES" dirty="0" smtClean="0">
                <a:solidFill>
                  <a:srgbClr val="FF0000"/>
                </a:solidFill>
                <a:latin typeface="Berlin Sans FB Demi" pitchFamily="34" charset="0"/>
              </a:rPr>
              <a:t>LAS REFORMAS INTEGRADORAS</a:t>
            </a:r>
            <a:endParaRPr lang="es-ES" dirty="0">
              <a:solidFill>
                <a:srgbClr val="FF0000"/>
              </a:solidFill>
              <a:latin typeface="Berlin Sans FB Demi" pitchFamily="34" charset="0"/>
            </a:endParaRPr>
          </a:p>
        </p:txBody>
      </p:sp>
      <p:sp>
        <p:nvSpPr>
          <p:cNvPr id="3" name="2 Marcador de contenido"/>
          <p:cNvSpPr>
            <a:spLocks noGrp="1"/>
          </p:cNvSpPr>
          <p:nvPr>
            <p:ph sz="quarter" idx="1"/>
          </p:nvPr>
        </p:nvSpPr>
        <p:spPr>
          <a:xfrm>
            <a:off x="251520" y="1196752"/>
            <a:ext cx="8712968" cy="5256584"/>
          </a:xfrm>
        </p:spPr>
        <p:txBody>
          <a:bodyPr/>
          <a:lstStyle/>
          <a:p>
            <a:pPr marL="0" indent="0" algn="ctr">
              <a:buNone/>
            </a:pPr>
            <a:r>
              <a:rPr lang="es-MX" dirty="0">
                <a:latin typeface="Berlin Sans FB" pitchFamily="34" charset="0"/>
              </a:rPr>
              <a:t>La educación compensatoria y más adelante los programas y propuestas m</a:t>
            </a:r>
            <a:r>
              <a:rPr lang="es-MX" dirty="0" smtClean="0">
                <a:latin typeface="Berlin Sans FB" pitchFamily="34" charset="0"/>
              </a:rPr>
              <a:t>ulticulturales</a:t>
            </a:r>
            <a:r>
              <a:rPr lang="es-MX" dirty="0">
                <a:latin typeface="Berlin Sans FB" pitchFamily="34" charset="0"/>
              </a:rPr>
              <a:t>, trataron de reunir en la escuela a alumnos de culturas </a:t>
            </a:r>
            <a:r>
              <a:rPr lang="es-MX" dirty="0" smtClean="0">
                <a:latin typeface="Berlin Sans FB" pitchFamily="34" charset="0"/>
              </a:rPr>
              <a:t>diversas.</a:t>
            </a:r>
            <a:endParaRPr lang="es-ES" dirty="0">
              <a:latin typeface="Berlin Sans FB" pitchFamily="34" charset="0"/>
            </a:endParaRP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501480"/>
            <a:ext cx="4652822"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iscapacidad anim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2680" y="2501481"/>
            <a:ext cx="360124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1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455367"/>
            <a:ext cx="8808913"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195736" y="285769"/>
            <a:ext cx="4944517" cy="707886"/>
          </a:xfrm>
          <a:prstGeom prst="rect">
            <a:avLst/>
          </a:prstGeom>
          <a:noFill/>
        </p:spPr>
        <p:txBody>
          <a:bodyPr wrap="square" rtlCol="0">
            <a:spAutoFit/>
          </a:bodyPr>
          <a:lstStyle/>
          <a:p>
            <a:r>
              <a:rPr lang="es-ES_tradnl" sz="4000" dirty="0" smtClean="0">
                <a:solidFill>
                  <a:prstClr val="black"/>
                </a:solidFill>
              </a:rPr>
              <a:t>Las reformas inclusivas</a:t>
            </a:r>
            <a:endParaRPr lang="es-ES" sz="4000" dirty="0">
              <a:solidFill>
                <a:prstClr val="black"/>
              </a:solidFill>
            </a:endParaRPr>
          </a:p>
        </p:txBody>
      </p:sp>
      <p:pic>
        <p:nvPicPr>
          <p:cNvPr id="1028" name="Picture 4" descr="Resultado de imagen para imagenes png tumblr flechas"/>
          <p:cNvPicPr>
            <a:picLocks noChangeAspect="1" noChangeArrowheads="1"/>
          </p:cNvPicPr>
          <p:nvPr/>
        </p:nvPicPr>
        <p:blipFill rotWithShape="1">
          <a:blip r:embed="rId3">
            <a:extLst>
              <a:ext uri="{28A0092B-C50C-407E-A947-70E740481C1C}">
                <a14:useLocalDpi xmlns:a14="http://schemas.microsoft.com/office/drawing/2010/main" val="0"/>
              </a:ext>
            </a:extLst>
          </a:blip>
          <a:srcRect l="17932" r="18689"/>
          <a:stretch/>
        </p:blipFill>
        <p:spPr bwMode="auto">
          <a:xfrm rot="5400000">
            <a:off x="4112065" y="-199287"/>
            <a:ext cx="775853"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043608" y="1772816"/>
            <a:ext cx="6912768" cy="1200329"/>
          </a:xfrm>
          <a:prstGeom prst="rect">
            <a:avLst/>
          </a:prstGeom>
          <a:noFill/>
        </p:spPr>
        <p:txBody>
          <a:bodyPr wrap="square" rtlCol="0">
            <a:spAutoFit/>
          </a:bodyPr>
          <a:lstStyle/>
          <a:p>
            <a:r>
              <a:rPr lang="es-ES_tradnl" dirty="0" smtClean="0">
                <a:solidFill>
                  <a:prstClr val="black"/>
                </a:solidFill>
              </a:rPr>
              <a:t>Suponen revisar el compromiso y alcance de las reformas integradoras previas, tratando de construir una escuela que responda no solo a las necesidades «especiales» de algunos alumnos, sino a las de todos los alumnos.</a:t>
            </a:r>
            <a:endParaRPr lang="es-ES" dirty="0">
              <a:solidFill>
                <a:prstClr val="black"/>
              </a:solidFill>
            </a:endParaRPr>
          </a:p>
        </p:txBody>
      </p:sp>
      <p:pic>
        <p:nvPicPr>
          <p:cNvPr id="9" name="Picture 4" descr="Resultado de imagen para imagenes png tumblr flechas"/>
          <p:cNvPicPr>
            <a:picLocks noChangeAspect="1" noChangeArrowheads="1"/>
          </p:cNvPicPr>
          <p:nvPr/>
        </p:nvPicPr>
        <p:blipFill rotWithShape="1">
          <a:blip r:embed="rId3">
            <a:extLst>
              <a:ext uri="{28A0092B-C50C-407E-A947-70E740481C1C}">
                <a14:useLocalDpi xmlns:a14="http://schemas.microsoft.com/office/drawing/2010/main" val="0"/>
              </a:ext>
            </a:extLst>
          </a:blip>
          <a:srcRect l="17932" r="18689"/>
          <a:stretch/>
        </p:blipFill>
        <p:spPr bwMode="auto">
          <a:xfrm rot="5400000">
            <a:off x="2303750" y="3104965"/>
            <a:ext cx="648070" cy="15841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imagenes png tumblr flechas"/>
          <p:cNvPicPr>
            <a:picLocks noChangeAspect="1" noChangeArrowheads="1"/>
          </p:cNvPicPr>
          <p:nvPr/>
        </p:nvPicPr>
        <p:blipFill rotWithShape="1">
          <a:blip r:embed="rId3">
            <a:extLst>
              <a:ext uri="{28A0092B-C50C-407E-A947-70E740481C1C}">
                <a14:useLocalDpi xmlns:a14="http://schemas.microsoft.com/office/drawing/2010/main" val="0"/>
              </a:ext>
            </a:extLst>
          </a:blip>
          <a:srcRect l="17932" r="18689"/>
          <a:stretch/>
        </p:blipFill>
        <p:spPr bwMode="auto">
          <a:xfrm rot="5400000">
            <a:off x="5688126" y="3104964"/>
            <a:ext cx="648070" cy="158417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11560" y="4365104"/>
            <a:ext cx="3528392" cy="1200329"/>
          </a:xfrm>
          <a:prstGeom prst="rect">
            <a:avLst/>
          </a:prstGeom>
          <a:noFill/>
        </p:spPr>
        <p:txBody>
          <a:bodyPr wrap="square" rtlCol="0">
            <a:spAutoFit/>
          </a:bodyPr>
          <a:lstStyle/>
          <a:p>
            <a:pPr algn="ctr"/>
            <a:r>
              <a:rPr lang="es-ES_tradnl" dirty="0" smtClean="0">
                <a:solidFill>
                  <a:prstClr val="black"/>
                </a:solidFill>
              </a:rPr>
              <a:t>Proceso de incrementar la participación de los alumnos  en la cultura y el curricular de las comunidades y escuelas ordinarias </a:t>
            </a:r>
            <a:endParaRPr lang="es-ES" dirty="0">
              <a:solidFill>
                <a:prstClr val="black"/>
              </a:solidFill>
            </a:endParaRPr>
          </a:p>
        </p:txBody>
      </p:sp>
      <p:sp>
        <p:nvSpPr>
          <p:cNvPr id="12" name="11 CuadroTexto"/>
          <p:cNvSpPr txBox="1"/>
          <p:nvPr/>
        </p:nvSpPr>
        <p:spPr>
          <a:xfrm>
            <a:off x="4788024" y="4365104"/>
            <a:ext cx="3528392" cy="923330"/>
          </a:xfrm>
          <a:prstGeom prst="rect">
            <a:avLst/>
          </a:prstGeom>
          <a:noFill/>
        </p:spPr>
        <p:txBody>
          <a:bodyPr wrap="square" rtlCol="0">
            <a:spAutoFit/>
          </a:bodyPr>
          <a:lstStyle/>
          <a:p>
            <a:pPr algn="ctr"/>
            <a:r>
              <a:rPr lang="es-ES_tradnl" dirty="0" smtClean="0">
                <a:solidFill>
                  <a:prstClr val="black"/>
                </a:solidFill>
              </a:rPr>
              <a:t>EL proceso de reducir la exclusión de los  alumnos de las comunidades y  culturas normales</a:t>
            </a:r>
            <a:endParaRPr lang="es-ES" dirty="0">
              <a:solidFill>
                <a:prstClr val="black"/>
              </a:solidFill>
            </a:endParaRPr>
          </a:p>
        </p:txBody>
      </p:sp>
      <p:sp>
        <p:nvSpPr>
          <p:cNvPr id="7" name="6 CuadroTexto"/>
          <p:cNvSpPr txBox="1"/>
          <p:nvPr/>
        </p:nvSpPr>
        <p:spPr>
          <a:xfrm>
            <a:off x="827584" y="3068960"/>
            <a:ext cx="7056784" cy="400110"/>
          </a:xfrm>
          <a:prstGeom prst="rect">
            <a:avLst/>
          </a:prstGeom>
          <a:noFill/>
        </p:spPr>
        <p:txBody>
          <a:bodyPr wrap="square" rtlCol="0">
            <a:spAutoFit/>
          </a:bodyPr>
          <a:lstStyle/>
          <a:p>
            <a:pPr algn="ctr"/>
            <a:r>
              <a:rPr lang="es-ES_tradnl" sz="2000" b="1" dirty="0" smtClean="0">
                <a:solidFill>
                  <a:prstClr val="black"/>
                </a:solidFill>
              </a:rPr>
              <a:t>La educación inclusiva supone dos procesos interrelacionados.</a:t>
            </a:r>
            <a:endParaRPr lang="es-ES" sz="2000" b="1" dirty="0">
              <a:solidFill>
                <a:prstClr val="black"/>
              </a:solidFill>
            </a:endParaRPr>
          </a:p>
        </p:txBody>
      </p:sp>
    </p:spTree>
    <p:extLst>
      <p:ext uri="{BB962C8B-B14F-4D97-AF65-F5344CB8AC3E}">
        <p14:creationId xmlns:p14="http://schemas.microsoft.com/office/powerpoint/2010/main" val="247704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1571699" y="1052736"/>
            <a:ext cx="5976664" cy="3384376"/>
          </a:xfrm>
          <a:prstGeom prst="roundRect">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smtClean="0">
                <a:solidFill>
                  <a:prstClr val="white"/>
                </a:solidFill>
              </a:rPr>
              <a:t>Las nuevas lecturas y los nuevos referentes teóricos de la inclusión</a:t>
            </a:r>
            <a:endParaRPr lang="es-ES" sz="3200" b="1" dirty="0">
              <a:solidFill>
                <a:prstClr val="white"/>
              </a:solidFill>
            </a:endParaRPr>
          </a:p>
        </p:txBody>
      </p:sp>
    </p:spTree>
    <p:extLst>
      <p:ext uri="{BB962C8B-B14F-4D97-AF65-F5344CB8AC3E}">
        <p14:creationId xmlns:p14="http://schemas.microsoft.com/office/powerpoint/2010/main" val="407316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95536" y="318624"/>
            <a:ext cx="8280920" cy="707886"/>
          </a:xfrm>
          <a:prstGeom prst="rect">
            <a:avLst/>
          </a:prstGeom>
          <a:noFill/>
        </p:spPr>
        <p:txBody>
          <a:bodyPr wrap="square" rtlCol="0">
            <a:spAutoFit/>
          </a:bodyPr>
          <a:lstStyle/>
          <a:p>
            <a:pPr algn="ctr"/>
            <a:r>
              <a:rPr lang="es-ES_tradnl" sz="2000" dirty="0" smtClean="0">
                <a:solidFill>
                  <a:prstClr val="black"/>
                </a:solidFill>
              </a:rPr>
              <a:t>Temas que tienen mayor impacto en la configuración y pensamiento sobre la inclusión</a:t>
            </a:r>
            <a:endParaRPr lang="es-ES" sz="2000" dirty="0">
              <a:solidFill>
                <a:prstClr val="black"/>
              </a:solidFill>
            </a:endParaRPr>
          </a:p>
        </p:txBody>
      </p:sp>
      <p:pic>
        <p:nvPicPr>
          <p:cNvPr id="2050" name="Picture 2" descr="Resultado de imagen para imagenes png tumblr flech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2" y="836712"/>
            <a:ext cx="1561765" cy="98196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339752" y="1078052"/>
            <a:ext cx="6264696" cy="677108"/>
          </a:xfrm>
          <a:prstGeom prst="rect">
            <a:avLst/>
          </a:prstGeom>
          <a:noFill/>
        </p:spPr>
        <p:txBody>
          <a:bodyPr wrap="square" rtlCol="0">
            <a:spAutoFit/>
          </a:bodyPr>
          <a:lstStyle/>
          <a:p>
            <a:r>
              <a:rPr lang="es-ES_tradnl" dirty="0" smtClean="0">
                <a:solidFill>
                  <a:prstClr val="black"/>
                </a:solidFill>
              </a:rPr>
              <a:t>La nueva ética representada por la perspectiva que otorgan los </a:t>
            </a:r>
            <a:r>
              <a:rPr lang="es-ES_tradnl" sz="2000" b="1" dirty="0" smtClean="0">
                <a:solidFill>
                  <a:prstClr val="black"/>
                </a:solidFill>
              </a:rPr>
              <a:t>derechos humanos</a:t>
            </a:r>
            <a:endParaRPr lang="es-ES" sz="2000" b="1" dirty="0">
              <a:solidFill>
                <a:prstClr val="black"/>
              </a:solidFill>
            </a:endParaRPr>
          </a:p>
        </p:txBody>
      </p:sp>
      <p:sp>
        <p:nvSpPr>
          <p:cNvPr id="6" name="5 CuadroTexto"/>
          <p:cNvSpPr txBox="1"/>
          <p:nvPr/>
        </p:nvSpPr>
        <p:spPr>
          <a:xfrm>
            <a:off x="2415183" y="2060019"/>
            <a:ext cx="6264696" cy="400110"/>
          </a:xfrm>
          <a:prstGeom prst="rect">
            <a:avLst/>
          </a:prstGeom>
          <a:noFill/>
        </p:spPr>
        <p:txBody>
          <a:bodyPr wrap="square" rtlCol="0">
            <a:spAutoFit/>
          </a:bodyPr>
          <a:lstStyle/>
          <a:p>
            <a:r>
              <a:rPr lang="es-ES_tradnl" dirty="0" smtClean="0">
                <a:solidFill>
                  <a:prstClr val="black"/>
                </a:solidFill>
              </a:rPr>
              <a:t>La concepción de la discapacidad que plantea el </a:t>
            </a:r>
            <a:r>
              <a:rPr lang="es-ES_tradnl" sz="2000" b="1" dirty="0" smtClean="0">
                <a:solidFill>
                  <a:prstClr val="black"/>
                </a:solidFill>
              </a:rPr>
              <a:t>modelo social</a:t>
            </a:r>
            <a:endParaRPr lang="es-ES" sz="2000" b="1" dirty="0">
              <a:solidFill>
                <a:prstClr val="black"/>
              </a:solidFill>
            </a:endParaRPr>
          </a:p>
        </p:txBody>
      </p:sp>
      <p:sp>
        <p:nvSpPr>
          <p:cNvPr id="7" name="6 CuadroTexto"/>
          <p:cNvSpPr txBox="1"/>
          <p:nvPr/>
        </p:nvSpPr>
        <p:spPr>
          <a:xfrm>
            <a:off x="2403723" y="2852936"/>
            <a:ext cx="6264696" cy="677108"/>
          </a:xfrm>
          <a:prstGeom prst="rect">
            <a:avLst/>
          </a:prstGeom>
          <a:noFill/>
        </p:spPr>
        <p:txBody>
          <a:bodyPr wrap="square" rtlCol="0">
            <a:spAutoFit/>
          </a:bodyPr>
          <a:lstStyle/>
          <a:p>
            <a:r>
              <a:rPr lang="es-ES_tradnl" dirty="0" smtClean="0">
                <a:solidFill>
                  <a:prstClr val="black"/>
                </a:solidFill>
              </a:rPr>
              <a:t>La </a:t>
            </a:r>
            <a:r>
              <a:rPr lang="es-ES_tradnl" sz="2000" b="1" dirty="0" smtClean="0">
                <a:solidFill>
                  <a:prstClr val="black"/>
                </a:solidFill>
              </a:rPr>
              <a:t>perspectiva organizativa </a:t>
            </a:r>
            <a:r>
              <a:rPr lang="es-ES_tradnl" dirty="0" smtClean="0">
                <a:solidFill>
                  <a:prstClr val="black"/>
                </a:solidFill>
              </a:rPr>
              <a:t>como base del desarrollo institucional hacia la conclusión</a:t>
            </a:r>
            <a:endParaRPr lang="es-ES" dirty="0">
              <a:solidFill>
                <a:prstClr val="black"/>
              </a:solidFill>
            </a:endParaRPr>
          </a:p>
        </p:txBody>
      </p:sp>
      <p:sp>
        <p:nvSpPr>
          <p:cNvPr id="8" name="7 CuadroTexto"/>
          <p:cNvSpPr txBox="1"/>
          <p:nvPr/>
        </p:nvSpPr>
        <p:spPr>
          <a:xfrm>
            <a:off x="2411760" y="3646765"/>
            <a:ext cx="6264696" cy="646331"/>
          </a:xfrm>
          <a:prstGeom prst="rect">
            <a:avLst/>
          </a:prstGeom>
          <a:noFill/>
        </p:spPr>
        <p:txBody>
          <a:bodyPr wrap="square" rtlCol="0">
            <a:spAutoFit/>
          </a:bodyPr>
          <a:lstStyle/>
          <a:p>
            <a:r>
              <a:rPr lang="es-ES_tradnl" dirty="0" smtClean="0">
                <a:solidFill>
                  <a:prstClr val="black"/>
                </a:solidFill>
              </a:rPr>
              <a:t>Los </a:t>
            </a:r>
            <a:r>
              <a:rPr lang="es-ES_tradnl" b="1" dirty="0" smtClean="0">
                <a:solidFill>
                  <a:prstClr val="black"/>
                </a:solidFill>
              </a:rPr>
              <a:t>modelos comunitarios </a:t>
            </a:r>
            <a:r>
              <a:rPr lang="es-ES_tradnl" dirty="0" smtClean="0">
                <a:solidFill>
                  <a:prstClr val="black"/>
                </a:solidFill>
              </a:rPr>
              <a:t>de comprensión y organización de servicios</a:t>
            </a:r>
            <a:endParaRPr lang="es-ES" dirty="0">
              <a:solidFill>
                <a:prstClr val="black"/>
              </a:solidFill>
            </a:endParaRPr>
          </a:p>
        </p:txBody>
      </p:sp>
      <p:sp>
        <p:nvSpPr>
          <p:cNvPr id="9" name="8 CuadroTexto"/>
          <p:cNvSpPr txBox="1"/>
          <p:nvPr/>
        </p:nvSpPr>
        <p:spPr>
          <a:xfrm>
            <a:off x="2411760" y="4510861"/>
            <a:ext cx="6264696" cy="954107"/>
          </a:xfrm>
          <a:prstGeom prst="rect">
            <a:avLst/>
          </a:prstGeom>
          <a:noFill/>
        </p:spPr>
        <p:txBody>
          <a:bodyPr wrap="square" rtlCol="0">
            <a:spAutoFit/>
          </a:bodyPr>
          <a:lstStyle/>
          <a:p>
            <a:r>
              <a:rPr lang="es-ES_tradnl" dirty="0" smtClean="0">
                <a:solidFill>
                  <a:prstClr val="black"/>
                </a:solidFill>
              </a:rPr>
              <a:t>Lo </a:t>
            </a:r>
            <a:r>
              <a:rPr lang="es-ES_tradnl" sz="2000" b="1" dirty="0" smtClean="0">
                <a:solidFill>
                  <a:prstClr val="black"/>
                </a:solidFill>
              </a:rPr>
              <a:t>perspectiva </a:t>
            </a:r>
            <a:r>
              <a:rPr lang="es-ES_tradnl" sz="2000" b="1" dirty="0" err="1" smtClean="0">
                <a:solidFill>
                  <a:prstClr val="black"/>
                </a:solidFill>
              </a:rPr>
              <a:t>emancipatoria</a:t>
            </a:r>
            <a:r>
              <a:rPr lang="es-ES_tradnl" sz="2000" b="1" dirty="0" smtClean="0">
                <a:solidFill>
                  <a:prstClr val="black"/>
                </a:solidFill>
              </a:rPr>
              <a:t> </a:t>
            </a:r>
            <a:r>
              <a:rPr lang="es-ES_tradnl" dirty="0" smtClean="0">
                <a:solidFill>
                  <a:prstClr val="black"/>
                </a:solidFill>
              </a:rPr>
              <a:t>y </a:t>
            </a:r>
            <a:r>
              <a:rPr lang="es-ES_tradnl" sz="2000" b="1" dirty="0" smtClean="0">
                <a:solidFill>
                  <a:prstClr val="black"/>
                </a:solidFill>
              </a:rPr>
              <a:t>participativa</a:t>
            </a:r>
            <a:r>
              <a:rPr lang="es-ES_tradnl" dirty="0" smtClean="0">
                <a:solidFill>
                  <a:prstClr val="black"/>
                </a:solidFill>
              </a:rPr>
              <a:t> como marco desde el que repensar el sentido, papel y metodología de una investigación también inclusiva</a:t>
            </a:r>
            <a:endParaRPr lang="es-ES" dirty="0">
              <a:solidFill>
                <a:prstClr val="black"/>
              </a:solidFill>
            </a:endParaRPr>
          </a:p>
        </p:txBody>
      </p:sp>
      <p:pic>
        <p:nvPicPr>
          <p:cNvPr id="10" name="Picture 2" descr="Resultado de imagen para imagenes png tumblr flech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63" y="1772816"/>
            <a:ext cx="1561765" cy="945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para imagenes png tumblr flech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2636913"/>
            <a:ext cx="1561765" cy="936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imagenes png tumblr flech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563397"/>
            <a:ext cx="1561765" cy="9474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imagenes png tumblr flech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4510861"/>
            <a:ext cx="1561765" cy="95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margen tumb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93096"/>
            <a:ext cx="8808913"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561963" y="332656"/>
            <a:ext cx="7754453" cy="1384995"/>
            <a:chOff x="561963" y="332656"/>
            <a:chExt cx="7754453" cy="1384995"/>
          </a:xfrm>
        </p:grpSpPr>
        <p:pic>
          <p:nvPicPr>
            <p:cNvPr id="3" name="Picture 2" descr="Resultado de imagen para imagenes png tumblr flech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63" y="492369"/>
              <a:ext cx="1561765" cy="1136431"/>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051720" y="332656"/>
              <a:ext cx="6264696" cy="1384995"/>
            </a:xfrm>
            <a:prstGeom prst="rect">
              <a:avLst/>
            </a:prstGeom>
            <a:noFill/>
          </p:spPr>
          <p:txBody>
            <a:bodyPr wrap="square" rtlCol="0">
              <a:spAutoFit/>
            </a:bodyPr>
            <a:lstStyle/>
            <a:p>
              <a:pPr algn="ctr"/>
              <a:r>
                <a:rPr lang="es-ES_tradnl" sz="2800" b="1" dirty="0" smtClean="0">
                  <a:solidFill>
                    <a:prstClr val="black"/>
                  </a:solidFill>
                </a:rPr>
                <a:t>La perspectiva ética: Los derechos humanos como </a:t>
              </a:r>
              <a:r>
                <a:rPr lang="es-ES_tradnl" sz="2800" b="1" dirty="0" err="1" smtClean="0">
                  <a:solidFill>
                    <a:prstClr val="black"/>
                  </a:solidFill>
                </a:rPr>
                <a:t>transfondo</a:t>
              </a:r>
              <a:r>
                <a:rPr lang="es-ES_tradnl" sz="2800" b="1" dirty="0" smtClean="0">
                  <a:solidFill>
                    <a:prstClr val="black"/>
                  </a:solidFill>
                </a:rPr>
                <a:t> de la inclusión educativa</a:t>
              </a:r>
              <a:endParaRPr lang="es-ES" sz="3200" b="1" dirty="0">
                <a:solidFill>
                  <a:prstClr val="black"/>
                </a:solidFill>
              </a:endParaRPr>
            </a:p>
          </p:txBody>
        </p:sp>
      </p:grpSp>
      <p:sp>
        <p:nvSpPr>
          <p:cNvPr id="5" name="4 Rectángulo"/>
          <p:cNvSpPr/>
          <p:nvPr/>
        </p:nvSpPr>
        <p:spPr>
          <a:xfrm>
            <a:off x="1547664" y="2276872"/>
            <a:ext cx="2304256" cy="707886"/>
          </a:xfrm>
          <a:prstGeom prst="rect">
            <a:avLst/>
          </a:prstGeom>
        </p:spPr>
        <p:txBody>
          <a:bodyPr wrap="square">
            <a:spAutoFit/>
          </a:bodyPr>
          <a:lstStyle/>
          <a:p>
            <a:r>
              <a:rPr lang="es-ES" sz="4000" dirty="0" smtClean="0">
                <a:solidFill>
                  <a:prstClr val="black"/>
                </a:solidFill>
              </a:rPr>
              <a:t>Inclusión</a:t>
            </a:r>
          </a:p>
        </p:txBody>
      </p:sp>
      <p:sp>
        <p:nvSpPr>
          <p:cNvPr id="6" name="AutoShape 2" descr="Resultado de imagen para signo igual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1028" name="Picture 4" descr="Resultado de imagen para signo igual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372772"/>
            <a:ext cx="864096" cy="516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marcos tumblr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916832"/>
            <a:ext cx="1790700"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5517604" y="2276872"/>
            <a:ext cx="1790700"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prstClr val="black">
                    <a:lumMod val="95000"/>
                    <a:lumOff val="5000"/>
                  </a:prstClr>
                </a:solidFill>
              </a:rPr>
              <a:t>Derecho </a:t>
            </a:r>
          </a:p>
          <a:p>
            <a:pPr algn="ctr"/>
            <a:r>
              <a:rPr lang="es-MX" sz="2800" b="1" dirty="0" smtClean="0">
                <a:solidFill>
                  <a:prstClr val="black">
                    <a:lumMod val="95000"/>
                    <a:lumOff val="5000"/>
                  </a:prstClr>
                </a:solidFill>
              </a:rPr>
              <a:t>humano</a:t>
            </a:r>
            <a:endParaRPr lang="es-MX" sz="2800" b="1" dirty="0">
              <a:solidFill>
                <a:prstClr val="black">
                  <a:lumMod val="95000"/>
                  <a:lumOff val="5000"/>
                </a:prstClr>
              </a:solidFill>
            </a:endParaRPr>
          </a:p>
        </p:txBody>
      </p:sp>
      <p:sp>
        <p:nvSpPr>
          <p:cNvPr id="8" name="7 Rectángulo"/>
          <p:cNvSpPr/>
          <p:nvPr/>
        </p:nvSpPr>
        <p:spPr>
          <a:xfrm>
            <a:off x="1547664" y="3737868"/>
            <a:ext cx="5976664" cy="1015663"/>
          </a:xfrm>
          <a:prstGeom prst="rect">
            <a:avLst/>
          </a:prstGeom>
        </p:spPr>
        <p:txBody>
          <a:bodyPr wrap="square">
            <a:spAutoFit/>
          </a:bodyPr>
          <a:lstStyle/>
          <a:p>
            <a:pPr algn="ctr"/>
            <a:r>
              <a:rPr lang="es-MX" sz="2000" dirty="0">
                <a:solidFill>
                  <a:prstClr val="black"/>
                </a:solidFill>
              </a:rPr>
              <a:t>la participación en igualdad de condiciones en todas las instituciones sociales es un hecho de justicia social y un derecho inalienable en las sociedades democráticas</a:t>
            </a:r>
          </a:p>
        </p:txBody>
      </p:sp>
    </p:spTree>
    <p:extLst>
      <p:ext uri="{BB962C8B-B14F-4D97-AF65-F5344CB8AC3E}">
        <p14:creationId xmlns:p14="http://schemas.microsoft.com/office/powerpoint/2010/main" val="112357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235</TotalTime>
  <Words>1166</Words>
  <Application>Microsoft Office PowerPoint</Application>
  <PresentationFormat>Presentación en pantalla (4:3)</PresentationFormat>
  <Paragraphs>68</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18</vt:i4>
      </vt:variant>
    </vt:vector>
  </HeadingPairs>
  <TitlesOfParts>
    <vt:vector size="30" baseType="lpstr">
      <vt:lpstr>Arial</vt:lpstr>
      <vt:lpstr>Berlin Sans FB</vt:lpstr>
      <vt:lpstr>Berlin Sans FB Demi</vt:lpstr>
      <vt:lpstr>Calibri</vt:lpstr>
      <vt:lpstr>Century Schoolbook</vt:lpstr>
      <vt:lpstr>Cooper Black</vt:lpstr>
      <vt:lpstr>ST Rundschrift</vt:lpstr>
      <vt:lpstr>Symbol</vt:lpstr>
      <vt:lpstr>Wingdings</vt:lpstr>
      <vt:lpstr>Wingdings 2</vt:lpstr>
      <vt:lpstr>Mirador</vt:lpstr>
      <vt:lpstr>Tema de Office</vt:lpstr>
      <vt:lpstr>ACERCA DEL ORIGEN Y SENTIDO DE LA EDUCACIÓN INCLUSIVA                   Ángeles Parrilla Latas (2002). Pág. 11-29 </vt:lpstr>
      <vt:lpstr>Un camino común: la exclusión educativa de las personas diferentes. </vt:lpstr>
      <vt:lpstr>EXCLUSIÓN: LA NEGACIÓN DEL DERECHO A LA EDUCACIÓN.</vt:lpstr>
      <vt:lpstr>SEGREGACIÓN: EL RECONOCIMIENTO DEL DERECHO A LA EDUCACIÓN DIFERENCIADA SEGÚN GRUPOS.</vt:lpstr>
      <vt:lpstr>LAS REFORMAS INTEGRADORAS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perspectiva organizativa: La construcción institucional de la organización inclusiva.</vt:lpstr>
      <vt:lpstr>Presentación de PowerPoint</vt:lpstr>
      <vt:lpstr>Presentación de PowerPoint</vt:lpstr>
      <vt:lpstr>La perspectiva investigadora: La emancipación como camino hacia la inclusión.</vt:lpstr>
      <vt:lpstr>Conclusiones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ACERCA DEL ORIGEN Y SENTIDO DE LA EDUCACIÓN INCLUSIVA                               Ángeles Parrilla Latas</dc:title>
  <dc:creator>Lap</dc:creator>
  <cp:lastModifiedBy>kARLA</cp:lastModifiedBy>
  <cp:revision>14</cp:revision>
  <dcterms:created xsi:type="dcterms:W3CDTF">2017-08-24T14:51:44Z</dcterms:created>
  <dcterms:modified xsi:type="dcterms:W3CDTF">2017-08-24T22:51:04Z</dcterms:modified>
</cp:coreProperties>
</file>