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Happy Monkey" panose="020B0604020202020204" charset="0"/>
      <p:regular r:id="rId18"/>
    </p:embeddedFont>
    <p:embeddedFont>
      <p:font typeface="Century Gothic" panose="020B0502020202020204" pitchFamily="34" charset="0"/>
      <p:regular r:id="rId19"/>
      <p:bold r:id="rId20"/>
      <p:italic r:id="rId21"/>
      <p:boldItalic r:id="rId22"/>
    </p:embeddedFont>
    <p:embeddedFont>
      <p:font typeface="Coming Soon" panose="020B0604020202020204" charset="0"/>
      <p:regular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0358739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135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1478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338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419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638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2723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6303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851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428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714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691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7699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618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72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4318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solidFill>
                  <a:schemeClr val="dk2"/>
                </a:solidFill>
              </a:rPr>
              <a:t>‹Nº›</a:t>
            </a:fld>
            <a:endParaRPr lang="es">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solidFill>
                  <a:schemeClr val="dk2"/>
                </a:solidFill>
              </a:rPr>
              <a:t>‹Nº›</a:t>
            </a:fld>
            <a:endParaRPr lang="es">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solidFill>
                  <a:schemeClr val="dk2"/>
                </a:solidFill>
              </a:rPr>
              <a:t>‹Nº›</a:t>
            </a:fld>
            <a:endParaRPr lang="es">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solidFill>
                  <a:schemeClr val="dk2"/>
                </a:solidFill>
              </a:rPr>
              <a:t>‹Nº›</a:t>
            </a:fld>
            <a:endParaRPr lang="es">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solidFill>
                  <a:schemeClr val="dk2"/>
                </a:solidFill>
              </a:rPr>
              <a:t>‹Nº›</a:t>
            </a:fld>
            <a:endParaRPr lang="es">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s" sz="1000">
                <a:solidFill>
                  <a:schemeClr val="lt1"/>
                </a:solidFill>
                <a:latin typeface="Roboto"/>
                <a:ea typeface="Roboto"/>
                <a:cs typeface="Roboto"/>
                <a:sym typeface="Roboto"/>
              </a:rPr>
              <a:t>‹Nº›</a:t>
            </a:fld>
            <a:endParaRPr lang="es"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237900" y="80825"/>
            <a:ext cx="6763500" cy="2849400"/>
          </a:xfrm>
          <a:prstGeom prst="rect">
            <a:avLst/>
          </a:prstGeom>
        </p:spPr>
        <p:txBody>
          <a:bodyPr lIns="91425" tIns="91425" rIns="91425" bIns="91425" anchor="b" anchorCtr="0">
            <a:noAutofit/>
          </a:bodyPr>
          <a:lstStyle/>
          <a:p>
            <a:pPr lvl="0">
              <a:spcBef>
                <a:spcPts val="0"/>
              </a:spcBef>
              <a:buNone/>
            </a:pPr>
            <a:r>
              <a:rPr lang="es">
                <a:solidFill>
                  <a:srgbClr val="000000"/>
                </a:solidFill>
                <a:latin typeface="Happy Monkey"/>
                <a:ea typeface="Happy Monkey"/>
                <a:cs typeface="Happy Monkey"/>
                <a:sym typeface="Happy Monkey"/>
              </a:rPr>
              <a:t>HACIA UNA ESCUELA PARA TODOS Y CON TODOS</a:t>
            </a:r>
          </a:p>
        </p:txBody>
      </p:sp>
      <p:sp>
        <p:nvSpPr>
          <p:cNvPr id="86" name="Shape 86"/>
          <p:cNvSpPr txBox="1">
            <a:spLocks noGrp="1"/>
          </p:cNvSpPr>
          <p:nvPr>
            <p:ph type="subTitle" idx="1"/>
          </p:nvPr>
        </p:nvSpPr>
        <p:spPr>
          <a:xfrm>
            <a:off x="3822651" y="4710600"/>
            <a:ext cx="2154300" cy="432900"/>
          </a:xfrm>
          <a:prstGeom prst="rect">
            <a:avLst/>
          </a:prstGeom>
        </p:spPr>
        <p:txBody>
          <a:bodyPr lIns="91425" tIns="91425" rIns="91425" bIns="91425" anchor="t" anchorCtr="0">
            <a:noAutofit/>
          </a:bodyPr>
          <a:lstStyle/>
          <a:p>
            <a:pPr lvl="0">
              <a:spcBef>
                <a:spcPts val="0"/>
              </a:spcBef>
              <a:buNone/>
            </a:pPr>
            <a:r>
              <a:rPr lang="es">
                <a:solidFill>
                  <a:srgbClr val="000000"/>
                </a:solidFill>
                <a:latin typeface="Happy Monkey"/>
                <a:ea typeface="Happy Monkey"/>
                <a:cs typeface="Happy Monkey"/>
                <a:sym typeface="Happy Monkey"/>
              </a:rPr>
              <a:t>Rosa Blanco G.</a:t>
            </a:r>
          </a:p>
        </p:txBody>
      </p:sp>
      <p:sp>
        <p:nvSpPr>
          <p:cNvPr id="2" name="CuadroTexto 1"/>
          <p:cNvSpPr txBox="1"/>
          <p:nvPr/>
        </p:nvSpPr>
        <p:spPr>
          <a:xfrm>
            <a:off x="5250095" y="3158693"/>
            <a:ext cx="3092522" cy="1323439"/>
          </a:xfrm>
          <a:prstGeom prst="rect">
            <a:avLst/>
          </a:prstGeom>
          <a:noFill/>
        </p:spPr>
        <p:txBody>
          <a:bodyPr wrap="square" rtlCol="0">
            <a:spAutoFit/>
          </a:bodyPr>
          <a:lstStyle/>
          <a:p>
            <a:pPr algn="r"/>
            <a:r>
              <a:rPr lang="es-MX" sz="1600" b="1" dirty="0" smtClean="0">
                <a:latin typeface="Century Gothic" panose="020B0502020202020204" pitchFamily="34" charset="0"/>
              </a:rPr>
              <a:t>Integrantes: </a:t>
            </a:r>
          </a:p>
          <a:p>
            <a:pPr algn="r"/>
            <a:r>
              <a:rPr lang="es-MX" sz="1600" dirty="0" smtClean="0">
                <a:latin typeface="Century Gothic" panose="020B0502020202020204" pitchFamily="34" charset="0"/>
              </a:rPr>
              <a:t>Laura Hernández Rodríguez</a:t>
            </a:r>
          </a:p>
          <a:p>
            <a:pPr algn="r"/>
            <a:r>
              <a:rPr lang="es-MX" sz="1600" dirty="0" smtClean="0">
                <a:latin typeface="Century Gothic" panose="020B0502020202020204" pitchFamily="34" charset="0"/>
              </a:rPr>
              <a:t>Deyanira Morón Pérez </a:t>
            </a:r>
          </a:p>
          <a:p>
            <a:pPr algn="r"/>
            <a:r>
              <a:rPr lang="es-MX" sz="1600" dirty="0" smtClean="0">
                <a:latin typeface="Century Gothic" panose="020B0502020202020204" pitchFamily="34" charset="0"/>
              </a:rPr>
              <a:t>Alejandra Ramírez Valenzuela </a:t>
            </a:r>
            <a:endParaRPr lang="es-MX" sz="16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11700" y="366800"/>
            <a:ext cx="8520600" cy="3339000"/>
          </a:xfrm>
          <a:prstGeom prst="rect">
            <a:avLst/>
          </a:prstGeom>
        </p:spPr>
        <p:txBody>
          <a:bodyPr lIns="91425" tIns="91425" rIns="91425" bIns="91425" anchor="t" anchorCtr="0">
            <a:noAutofit/>
          </a:bodyPr>
          <a:lstStyle/>
          <a:p>
            <a:pPr lvl="0">
              <a:spcBef>
                <a:spcPts val="0"/>
              </a:spcBef>
              <a:buNone/>
            </a:pPr>
            <a:r>
              <a:rPr lang="es" sz="2400" b="1">
                <a:solidFill>
                  <a:srgbClr val="93C47D"/>
                </a:solidFill>
                <a:latin typeface="Coming Soon"/>
                <a:ea typeface="Coming Soon"/>
                <a:cs typeface="Coming Soon"/>
                <a:sym typeface="Coming Soon"/>
              </a:rPr>
              <a:t>Condiciones para el desarrollo de escuelas inclusivas</a:t>
            </a:r>
          </a:p>
          <a:p>
            <a:pPr lvl="0">
              <a:spcBef>
                <a:spcPts val="0"/>
              </a:spcBef>
              <a:buNone/>
            </a:pPr>
            <a:r>
              <a:rPr lang="es">
                <a:latin typeface="Coming Soon"/>
                <a:ea typeface="Coming Soon"/>
                <a:cs typeface="Coming Soon"/>
                <a:sym typeface="Coming Soon"/>
              </a:rPr>
              <a:t>-No es necesario esperar a que se den todas las condiciones favorables </a:t>
            </a:r>
          </a:p>
          <a:p>
            <a:pPr lvl="0">
              <a:spcBef>
                <a:spcPts val="0"/>
              </a:spcBef>
              <a:buNone/>
            </a:pPr>
            <a:r>
              <a:rPr lang="es">
                <a:latin typeface="Coming Soon"/>
                <a:ea typeface="Coming Soon"/>
                <a:cs typeface="Coming Soon"/>
                <a:sym typeface="Coming Soon"/>
              </a:rPr>
              <a:t>-Que favorecen la calidad de la enseñanza para todos y contribuyen a frenar la desintegración de muchos otros niños </a:t>
            </a:r>
          </a:p>
          <a:p>
            <a:pPr lvl="0">
              <a:spcBef>
                <a:spcPts val="0"/>
              </a:spcBef>
              <a:buNone/>
            </a:pPr>
            <a:endParaRPr>
              <a:latin typeface="Coming Soon"/>
              <a:ea typeface="Coming Soon"/>
              <a:cs typeface="Coming Soon"/>
              <a:sym typeface="Coming Soon"/>
            </a:endParaRPr>
          </a:p>
          <a:p>
            <a:pPr lvl="0">
              <a:spcBef>
                <a:spcPts val="0"/>
              </a:spcBef>
              <a:buNone/>
            </a:pPr>
            <a:r>
              <a:rPr lang="es" u="sng">
                <a:latin typeface="Coming Soon"/>
                <a:ea typeface="Coming Soon"/>
                <a:cs typeface="Coming Soon"/>
                <a:sym typeface="Coming Soon"/>
              </a:rPr>
              <a:t>La condición más importante es:</a:t>
            </a:r>
          </a:p>
          <a:p>
            <a:pPr lvl="0">
              <a:spcBef>
                <a:spcPts val="0"/>
              </a:spcBef>
              <a:buNone/>
            </a:pPr>
            <a:r>
              <a:rPr lang="es">
                <a:latin typeface="Coming Soon"/>
                <a:ea typeface="Coming Soon"/>
                <a:cs typeface="Coming Soon"/>
                <a:sym typeface="Coming Soon"/>
              </a:rPr>
              <a:t>Que la sociedad en general y la comunidad educativa en particular tengan una actitud de aceptación, respeto y valoración de las diferencias.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22900" y="0"/>
            <a:ext cx="8520600" cy="1468500"/>
          </a:xfrm>
          <a:prstGeom prst="rect">
            <a:avLst/>
          </a:prstGeom>
        </p:spPr>
        <p:txBody>
          <a:bodyPr lIns="91425" tIns="91425" rIns="91425" bIns="91425" anchor="t" anchorCtr="0">
            <a:noAutofit/>
          </a:bodyPr>
          <a:lstStyle/>
          <a:p>
            <a:pPr lvl="0" algn="ctr">
              <a:spcBef>
                <a:spcPts val="0"/>
              </a:spcBef>
              <a:buNone/>
            </a:pPr>
            <a:r>
              <a:rPr lang="es">
                <a:latin typeface="Happy Monkey"/>
                <a:ea typeface="Happy Monkey"/>
                <a:cs typeface="Happy Monkey"/>
                <a:sym typeface="Happy Monkey"/>
              </a:rPr>
              <a:t>Proyectos educativos institucionales que contemplen la diversidad y compromiso con el cambio</a:t>
            </a:r>
          </a:p>
        </p:txBody>
      </p:sp>
      <p:sp>
        <p:nvSpPr>
          <p:cNvPr id="174" name="Shape 174"/>
          <p:cNvSpPr txBox="1"/>
          <p:nvPr/>
        </p:nvSpPr>
        <p:spPr>
          <a:xfrm>
            <a:off x="450925" y="1576800"/>
            <a:ext cx="3959100" cy="1098600"/>
          </a:xfrm>
          <a:prstGeom prst="rect">
            <a:avLst/>
          </a:prstGeom>
          <a:solidFill>
            <a:srgbClr val="EAD1DC"/>
          </a:solidFill>
          <a:ln>
            <a:noFill/>
          </a:ln>
        </p:spPr>
        <p:txBody>
          <a:bodyPr lIns="91425" tIns="91425" rIns="91425" bIns="91425" anchor="ctr" anchorCtr="0">
            <a:noAutofit/>
          </a:bodyPr>
          <a:lstStyle/>
          <a:p>
            <a:pPr lvl="0" rtl="0">
              <a:lnSpc>
                <a:spcPct val="115000"/>
              </a:lnSpc>
              <a:spcBef>
                <a:spcPts val="0"/>
              </a:spcBef>
              <a:spcAft>
                <a:spcPts val="1600"/>
              </a:spcAft>
              <a:buNone/>
            </a:pPr>
            <a:r>
              <a:rPr lang="es" sz="1800">
                <a:solidFill>
                  <a:schemeClr val="dk2"/>
                </a:solidFill>
                <a:latin typeface="Roboto"/>
                <a:ea typeface="Roboto"/>
                <a:cs typeface="Roboto"/>
                <a:sym typeface="Roboto"/>
              </a:rPr>
              <a:t>La inclusión es un proyecto de escuela y no de profesores aislados. </a:t>
            </a:r>
          </a:p>
        </p:txBody>
      </p:sp>
      <p:sp>
        <p:nvSpPr>
          <p:cNvPr id="175" name="Shape 175"/>
          <p:cNvSpPr txBox="1"/>
          <p:nvPr/>
        </p:nvSpPr>
        <p:spPr>
          <a:xfrm>
            <a:off x="176275" y="2994950"/>
            <a:ext cx="4508400" cy="903000"/>
          </a:xfrm>
          <a:prstGeom prst="rect">
            <a:avLst/>
          </a:prstGeom>
          <a:solidFill>
            <a:srgbClr val="EAD1DC"/>
          </a:solidFill>
          <a:ln>
            <a:noFill/>
          </a:ln>
        </p:spPr>
        <p:txBody>
          <a:bodyPr lIns="91425" tIns="91425" rIns="91425" bIns="91425" anchor="ctr" anchorCtr="0">
            <a:noAutofit/>
          </a:bodyPr>
          <a:lstStyle/>
          <a:p>
            <a:pPr lvl="0" rtl="0">
              <a:lnSpc>
                <a:spcPct val="115000"/>
              </a:lnSpc>
              <a:spcBef>
                <a:spcPts val="0"/>
              </a:spcBef>
              <a:spcAft>
                <a:spcPts val="1600"/>
              </a:spcAft>
              <a:buNone/>
            </a:pPr>
            <a:r>
              <a:rPr lang="es" sz="1800">
                <a:solidFill>
                  <a:schemeClr val="dk2"/>
                </a:solidFill>
                <a:latin typeface="Roboto"/>
                <a:ea typeface="Roboto"/>
                <a:cs typeface="Roboto"/>
                <a:sym typeface="Roboto"/>
              </a:rPr>
              <a:t>Mejorar la calidad de la enseñanza y asegurar la igualdad de oportunidades: </a:t>
            </a:r>
          </a:p>
        </p:txBody>
      </p:sp>
      <p:sp>
        <p:nvSpPr>
          <p:cNvPr id="176" name="Shape 176"/>
          <p:cNvSpPr txBox="1"/>
          <p:nvPr/>
        </p:nvSpPr>
        <p:spPr>
          <a:xfrm>
            <a:off x="6144000" y="894875"/>
            <a:ext cx="3000000" cy="2477100"/>
          </a:xfrm>
          <a:prstGeom prst="rect">
            <a:avLst/>
          </a:prstGeom>
          <a:noFill/>
          <a:ln>
            <a:noFill/>
          </a:ln>
        </p:spPr>
        <p:txBody>
          <a:bodyPr lIns="91425" tIns="91425" rIns="91425" bIns="91425" anchor="ctr" anchorCtr="0">
            <a:noAutofit/>
          </a:bodyPr>
          <a:lstStyle/>
          <a:p>
            <a:pPr marL="457200" lvl="0" indent="-342900" rtl="0">
              <a:lnSpc>
                <a:spcPct val="115000"/>
              </a:lnSpc>
              <a:spcBef>
                <a:spcPts val="0"/>
              </a:spcBef>
              <a:spcAft>
                <a:spcPts val="1600"/>
              </a:spcAft>
              <a:buClr>
                <a:schemeClr val="dk2"/>
              </a:buClr>
              <a:buSzPct val="100000"/>
              <a:buFont typeface="Roboto"/>
              <a:buChar char="●"/>
            </a:pPr>
            <a:r>
              <a:rPr lang="es" sz="1800">
                <a:solidFill>
                  <a:schemeClr val="dk2"/>
                </a:solidFill>
                <a:latin typeface="Roboto"/>
                <a:ea typeface="Roboto"/>
                <a:cs typeface="Roboto"/>
                <a:sym typeface="Roboto"/>
              </a:rPr>
              <a:t>Escuela reflexione </a:t>
            </a:r>
          </a:p>
          <a:p>
            <a:pPr lvl="0" rtl="0">
              <a:lnSpc>
                <a:spcPct val="115000"/>
              </a:lnSpc>
              <a:spcBef>
                <a:spcPts val="0"/>
              </a:spcBef>
              <a:spcAft>
                <a:spcPts val="1600"/>
              </a:spcAft>
              <a:buNone/>
            </a:pPr>
            <a:endParaRPr sz="1800">
              <a:solidFill>
                <a:schemeClr val="dk2"/>
              </a:solidFill>
              <a:latin typeface="Roboto"/>
              <a:ea typeface="Roboto"/>
              <a:cs typeface="Roboto"/>
              <a:sym typeface="Roboto"/>
            </a:endParaRPr>
          </a:p>
          <a:p>
            <a:pPr marL="457200" lvl="0" indent="-342900" rtl="0">
              <a:lnSpc>
                <a:spcPct val="115000"/>
              </a:lnSpc>
              <a:spcBef>
                <a:spcPts val="0"/>
              </a:spcBef>
              <a:spcAft>
                <a:spcPts val="1600"/>
              </a:spcAft>
              <a:buClr>
                <a:schemeClr val="dk2"/>
              </a:buClr>
              <a:buSzPct val="100000"/>
              <a:buFont typeface="Roboto"/>
              <a:buChar char="●"/>
            </a:pPr>
            <a:r>
              <a:rPr lang="es" sz="1800">
                <a:solidFill>
                  <a:schemeClr val="dk2"/>
                </a:solidFill>
                <a:latin typeface="Roboto"/>
                <a:ea typeface="Roboto"/>
                <a:cs typeface="Roboto"/>
                <a:sym typeface="Roboto"/>
              </a:rPr>
              <a:t>Planifique de forma conjunta la acción educativa </a:t>
            </a:r>
          </a:p>
        </p:txBody>
      </p:sp>
      <p:sp>
        <p:nvSpPr>
          <p:cNvPr id="177" name="Shape 177"/>
          <p:cNvSpPr txBox="1"/>
          <p:nvPr/>
        </p:nvSpPr>
        <p:spPr>
          <a:xfrm>
            <a:off x="5405100" y="3955900"/>
            <a:ext cx="3617100" cy="903000"/>
          </a:xfrm>
          <a:prstGeom prst="rect">
            <a:avLst/>
          </a:prstGeom>
          <a:solidFill>
            <a:schemeClr val="accent5"/>
          </a:solidFill>
          <a:ln>
            <a:noFill/>
          </a:ln>
        </p:spPr>
        <p:txBody>
          <a:bodyPr lIns="91425" tIns="91425" rIns="91425" bIns="91425" anchor="ctr" anchorCtr="0">
            <a:noAutofit/>
          </a:bodyPr>
          <a:lstStyle/>
          <a:p>
            <a:pPr lvl="0" rtl="0">
              <a:lnSpc>
                <a:spcPct val="115000"/>
              </a:lnSpc>
              <a:spcBef>
                <a:spcPts val="0"/>
              </a:spcBef>
              <a:spcAft>
                <a:spcPts val="1600"/>
              </a:spcAft>
              <a:buNone/>
            </a:pPr>
            <a:r>
              <a:rPr lang="es" sz="1800">
                <a:solidFill>
                  <a:schemeClr val="dk2"/>
                </a:solidFill>
                <a:latin typeface="Roboto"/>
                <a:ea typeface="Roboto"/>
                <a:cs typeface="Roboto"/>
                <a:sym typeface="Roboto"/>
              </a:rPr>
              <a:t>Teniendo las mismas metas y visión educativa.</a:t>
            </a:r>
          </a:p>
        </p:txBody>
      </p:sp>
      <p:pic>
        <p:nvPicPr>
          <p:cNvPr id="178" name="Shape 178"/>
          <p:cNvPicPr preferRelativeResize="0"/>
          <p:nvPr/>
        </p:nvPicPr>
        <p:blipFill>
          <a:blip r:embed="rId3">
            <a:alphaModFix/>
          </a:blip>
          <a:stretch>
            <a:fillRect/>
          </a:stretch>
        </p:blipFill>
        <p:spPr>
          <a:xfrm rot="8496370">
            <a:off x="7669467" y="2963477"/>
            <a:ext cx="728818" cy="7288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112225"/>
            <a:ext cx="8520600" cy="607800"/>
          </a:xfrm>
          <a:prstGeom prst="rect">
            <a:avLst/>
          </a:prstGeom>
        </p:spPr>
        <p:txBody>
          <a:bodyPr lIns="91425" tIns="91425" rIns="91425" bIns="91425" anchor="t" anchorCtr="0">
            <a:noAutofit/>
          </a:bodyPr>
          <a:lstStyle/>
          <a:p>
            <a:pPr lvl="0">
              <a:spcBef>
                <a:spcPts val="0"/>
              </a:spcBef>
              <a:buNone/>
            </a:pPr>
            <a:r>
              <a:rPr lang="es">
                <a:latin typeface="Happy Monkey"/>
                <a:ea typeface="Happy Monkey"/>
                <a:cs typeface="Happy Monkey"/>
                <a:sym typeface="Happy Monkey"/>
              </a:rPr>
              <a:t>Relación de colaboración entre todos los implicados en el proceso educativo</a:t>
            </a:r>
          </a:p>
        </p:txBody>
      </p:sp>
      <p:sp>
        <p:nvSpPr>
          <p:cNvPr id="184" name="Shape 184"/>
          <p:cNvSpPr txBox="1">
            <a:spLocks noGrp="1"/>
          </p:cNvSpPr>
          <p:nvPr>
            <p:ph type="body" idx="1"/>
          </p:nvPr>
        </p:nvSpPr>
        <p:spPr>
          <a:xfrm>
            <a:off x="419975" y="1392300"/>
            <a:ext cx="8520600" cy="3339000"/>
          </a:xfrm>
          <a:prstGeom prst="rect">
            <a:avLst/>
          </a:prstGeom>
        </p:spPr>
        <p:txBody>
          <a:bodyPr lIns="91425" tIns="91425" rIns="91425" bIns="91425" anchor="t" anchorCtr="0">
            <a:noAutofit/>
          </a:bodyPr>
          <a:lstStyle/>
          <a:p>
            <a:pPr lvl="0" algn="just" rtl="0">
              <a:spcBef>
                <a:spcPts val="0"/>
              </a:spcBef>
              <a:buNone/>
            </a:pPr>
            <a:r>
              <a:rPr lang="es"/>
              <a:t>En el trabajo colaborativo las soluciones se buscan entre los distintos implicados, realizando aportaciones desde perspectivas diferentes y complementarias. </a:t>
            </a:r>
          </a:p>
          <a:p>
            <a:pPr lvl="0" algn="just">
              <a:spcBef>
                <a:spcPts val="0"/>
              </a:spcBef>
              <a:buNone/>
            </a:pPr>
            <a:endParaRPr/>
          </a:p>
          <a:p>
            <a:pPr lvl="0" algn="just">
              <a:spcBef>
                <a:spcPts val="0"/>
              </a:spcBef>
              <a:buNone/>
            </a:pPr>
            <a:r>
              <a:rPr lang="es"/>
              <a:t>Existe una relación de igualdad en cuanto al nivel de relación, pero complementaria y diferenciada en lo que se refiere a los conocimientos, experiencias y formación de los distintos implicados.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s">
                <a:latin typeface="Happy Monkey"/>
                <a:ea typeface="Happy Monkey"/>
                <a:cs typeface="Happy Monkey"/>
                <a:sym typeface="Happy Monkey"/>
              </a:rPr>
              <a:t>Los padres...</a:t>
            </a:r>
          </a:p>
        </p:txBody>
      </p:sp>
      <p:sp>
        <p:nvSpPr>
          <p:cNvPr id="190" name="Shape 190"/>
          <p:cNvSpPr txBox="1">
            <a:spLocks noGrp="1"/>
          </p:cNvSpPr>
          <p:nvPr>
            <p:ph type="body" idx="1"/>
          </p:nvPr>
        </p:nvSpPr>
        <p:spPr>
          <a:xfrm>
            <a:off x="311700" y="1017800"/>
            <a:ext cx="8520600" cy="3996900"/>
          </a:xfrm>
          <a:prstGeom prst="rect">
            <a:avLst/>
          </a:prstGeom>
        </p:spPr>
        <p:txBody>
          <a:bodyPr lIns="91425" tIns="91425" rIns="91425" bIns="91425" anchor="t" anchorCtr="0">
            <a:noAutofit/>
          </a:bodyPr>
          <a:lstStyle/>
          <a:p>
            <a:pPr lvl="0">
              <a:spcBef>
                <a:spcPts val="0"/>
              </a:spcBef>
              <a:buNone/>
            </a:pPr>
            <a:r>
              <a:rPr lang="es"/>
              <a:t> Fundamental el trabajo colaborativo con los padres. </a:t>
            </a:r>
          </a:p>
          <a:p>
            <a:pPr lvl="0">
              <a:spcBef>
                <a:spcPts val="0"/>
              </a:spcBef>
              <a:buNone/>
            </a:pPr>
            <a:endParaRPr/>
          </a:p>
          <a:p>
            <a:pPr marL="457200" lvl="0" indent="-228600">
              <a:spcBef>
                <a:spcPts val="0"/>
              </a:spcBef>
              <a:buChar char="●"/>
            </a:pPr>
            <a:r>
              <a:rPr lang="es"/>
              <a:t>Participar en las actividades de la escuela</a:t>
            </a:r>
          </a:p>
          <a:p>
            <a:pPr marL="457200" lvl="0" indent="-228600">
              <a:spcBef>
                <a:spcPts val="0"/>
              </a:spcBef>
              <a:buChar char="●"/>
            </a:pPr>
            <a:r>
              <a:rPr lang="es"/>
              <a:t>La evaluación </a:t>
            </a:r>
          </a:p>
          <a:p>
            <a:pPr marL="457200" lvl="0" indent="-228600">
              <a:spcBef>
                <a:spcPts val="0"/>
              </a:spcBef>
              <a:buChar char="●"/>
            </a:pPr>
            <a:r>
              <a:rPr lang="es"/>
              <a:t>Planificación del currículo más adecuado para el niño</a:t>
            </a:r>
          </a:p>
          <a:p>
            <a:pPr marL="457200" lvl="0" indent="-228600">
              <a:spcBef>
                <a:spcPts val="0"/>
              </a:spcBef>
              <a:buChar char="●"/>
            </a:pPr>
            <a:r>
              <a:rPr lang="es"/>
              <a:t>En el apoyo de determinados aprendizajes en el hogar</a:t>
            </a:r>
          </a:p>
          <a:p>
            <a:pPr marL="457200" lvl="0" indent="-228600">
              <a:spcBef>
                <a:spcPts val="0"/>
              </a:spcBef>
              <a:buChar char="●"/>
            </a:pPr>
            <a:r>
              <a:rPr lang="es"/>
              <a:t>Control de los progresos de sus hijos. </a:t>
            </a:r>
            <a:r>
              <a:rPr lang="es" b="1"/>
              <a:t>Esta participación es especialmente importante en la primera infancia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0"/>
            <a:ext cx="8520600" cy="607800"/>
          </a:xfrm>
          <a:prstGeom prst="rect">
            <a:avLst/>
          </a:prstGeom>
        </p:spPr>
        <p:txBody>
          <a:bodyPr lIns="91425" tIns="91425" rIns="91425" bIns="91425" anchor="t" anchorCtr="0">
            <a:noAutofit/>
          </a:bodyPr>
          <a:lstStyle/>
          <a:p>
            <a:pPr lvl="0">
              <a:spcBef>
                <a:spcPts val="0"/>
              </a:spcBef>
              <a:buNone/>
            </a:pPr>
            <a:r>
              <a:rPr lang="es">
                <a:latin typeface="Happy Monkey"/>
                <a:ea typeface="Happy Monkey"/>
                <a:cs typeface="Happy Monkey"/>
                <a:sym typeface="Happy Monkey"/>
              </a:rPr>
              <a:t>Enfoques metodológicos que faciliten la diversificación y flexibilidad de la enseñanza</a:t>
            </a:r>
          </a:p>
        </p:txBody>
      </p:sp>
      <p:sp>
        <p:nvSpPr>
          <p:cNvPr id="196" name="Shape 196"/>
          <p:cNvSpPr txBox="1">
            <a:spLocks noGrp="1"/>
          </p:cNvSpPr>
          <p:nvPr>
            <p:ph type="body" idx="1"/>
          </p:nvPr>
        </p:nvSpPr>
        <p:spPr>
          <a:xfrm>
            <a:off x="311700" y="1458475"/>
            <a:ext cx="8520600" cy="4679400"/>
          </a:xfrm>
          <a:prstGeom prst="rect">
            <a:avLst/>
          </a:prstGeom>
        </p:spPr>
        <p:txBody>
          <a:bodyPr lIns="91425" tIns="91425" rIns="91425" bIns="91425" anchor="t" anchorCtr="0">
            <a:noAutofit/>
          </a:bodyPr>
          <a:lstStyle/>
          <a:p>
            <a:pPr lvl="0">
              <a:spcBef>
                <a:spcPts val="0"/>
              </a:spcBef>
              <a:buNone/>
            </a:pPr>
            <a:r>
              <a:rPr lang="es"/>
              <a:t>Dar respuesta a la diversidad significa</a:t>
            </a:r>
            <a:r>
              <a:rPr lang="es">
                <a:solidFill>
                  <a:schemeClr val="accent4"/>
                </a:solidFill>
              </a:rPr>
              <a:t> romper con el esquema tradicional</a:t>
            </a:r>
            <a:r>
              <a:rPr lang="es"/>
              <a:t> en el que todos los niños hacen lo mismo, en el mismo momento, de la misma forma y con los mismos materiales. </a:t>
            </a:r>
          </a:p>
          <a:p>
            <a:pPr lvl="0">
              <a:spcBef>
                <a:spcPts val="0"/>
              </a:spcBef>
              <a:buNone/>
            </a:pPr>
            <a:r>
              <a:rPr lang="es"/>
              <a:t>Un </a:t>
            </a:r>
            <a:r>
              <a:rPr lang="es">
                <a:solidFill>
                  <a:schemeClr val="accent5"/>
                </a:solidFill>
              </a:rPr>
              <a:t>estilo de enseñanza flexible </a:t>
            </a:r>
            <a:r>
              <a:rPr lang="es"/>
              <a:t>que: </a:t>
            </a:r>
          </a:p>
          <a:p>
            <a:pPr marL="457200" lvl="0" indent="-228600" rtl="0">
              <a:lnSpc>
                <a:spcPct val="150000"/>
              </a:lnSpc>
              <a:spcBef>
                <a:spcPts val="0"/>
              </a:spcBef>
            </a:pPr>
            <a:r>
              <a:rPr lang="es"/>
              <a:t>se adapta a las necesidades, conocimientos e intereses de los alumnos</a:t>
            </a:r>
          </a:p>
          <a:p>
            <a:pPr marL="457200" lvl="0" indent="-228600">
              <a:lnSpc>
                <a:spcPct val="150000"/>
              </a:lnSpc>
              <a:spcBef>
                <a:spcPts val="0"/>
              </a:spcBef>
            </a:pPr>
            <a:r>
              <a:rPr lang="es"/>
              <a:t>utiliza diversidad de estrategias</a:t>
            </a:r>
          </a:p>
          <a:p>
            <a:pPr marL="457200" lvl="0" indent="-228600">
              <a:lnSpc>
                <a:spcPct val="150000"/>
              </a:lnSpc>
              <a:spcBef>
                <a:spcPts val="0"/>
              </a:spcBef>
            </a:pPr>
            <a:r>
              <a:rPr lang="es"/>
              <a:t>fomenta la autonomía de los alumnos y les da libertad;</a:t>
            </a:r>
          </a:p>
          <a:p>
            <a:pPr lvl="0">
              <a:spcBef>
                <a:spcPts val="0"/>
              </a:spcBef>
              <a:buNone/>
            </a:pPr>
            <a:endParaRP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311700" y="65825"/>
            <a:ext cx="8520600" cy="3339000"/>
          </a:xfrm>
          <a:prstGeom prst="rect">
            <a:avLst/>
          </a:prstGeom>
        </p:spPr>
        <p:txBody>
          <a:bodyPr lIns="91425" tIns="91425" rIns="91425" bIns="91425" anchor="t" anchorCtr="0">
            <a:noAutofit/>
          </a:bodyPr>
          <a:lstStyle/>
          <a:p>
            <a:pPr marL="457200" lvl="0" indent="-228600" rtl="0">
              <a:lnSpc>
                <a:spcPct val="150000"/>
              </a:lnSpc>
              <a:spcBef>
                <a:spcPts val="0"/>
              </a:spcBef>
              <a:buChar char="●"/>
            </a:pPr>
            <a:r>
              <a:rPr lang="es"/>
              <a:t>evalúa de forma continua el progreso de los alumnos en función de su punto de partida y no en comparación con otros; </a:t>
            </a:r>
          </a:p>
          <a:p>
            <a:pPr lvl="0">
              <a:lnSpc>
                <a:spcPct val="115000"/>
              </a:lnSpc>
              <a:spcBef>
                <a:spcPts val="0"/>
              </a:spcBef>
              <a:buNone/>
            </a:pPr>
            <a:endParaRPr/>
          </a:p>
          <a:p>
            <a:pPr marL="457200" lvl="0" indent="-228600">
              <a:lnSpc>
                <a:spcPct val="150000"/>
              </a:lnSpc>
              <a:spcBef>
                <a:spcPts val="0"/>
              </a:spcBef>
              <a:buChar char="●"/>
            </a:pPr>
            <a:r>
              <a:rPr lang="es"/>
              <a:t>mantiene contactos frecuentes con los padres y programan periódica y conjuntamente con otros profesores, facilita la atención a la diversidad.</a:t>
            </a:r>
          </a:p>
        </p:txBody>
      </p:sp>
      <p:sp>
        <p:nvSpPr>
          <p:cNvPr id="202" name="Shape 202"/>
          <p:cNvSpPr txBox="1"/>
          <p:nvPr/>
        </p:nvSpPr>
        <p:spPr>
          <a:xfrm>
            <a:off x="311700" y="2544675"/>
            <a:ext cx="8832300" cy="2145000"/>
          </a:xfrm>
          <a:prstGeom prst="rect">
            <a:avLst/>
          </a:prstGeom>
          <a:noFill/>
          <a:ln>
            <a:noFill/>
          </a:ln>
        </p:spPr>
        <p:txBody>
          <a:bodyPr lIns="91425" tIns="91425" rIns="91425" bIns="91425" anchor="ctr" anchorCtr="0">
            <a:noAutofit/>
          </a:bodyPr>
          <a:lstStyle/>
          <a:p>
            <a:pPr lvl="0" rtl="0">
              <a:spcBef>
                <a:spcPts val="0"/>
              </a:spcBef>
              <a:buNone/>
            </a:pPr>
            <a:r>
              <a:rPr lang="es" sz="2400" b="1">
                <a:solidFill>
                  <a:schemeClr val="accent3"/>
                </a:solidFill>
                <a:latin typeface="Happy Monkey"/>
                <a:ea typeface="Happy Monkey"/>
                <a:cs typeface="Happy Monkey"/>
                <a:sym typeface="Happy Monkey"/>
              </a:rPr>
              <a:t>Buen clima afectivo  y   emocional en la escuela  y  el aula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257050" y="198450"/>
            <a:ext cx="8520600" cy="3339000"/>
          </a:xfrm>
          <a:prstGeom prst="rect">
            <a:avLst/>
          </a:prstGeom>
        </p:spPr>
        <p:txBody>
          <a:bodyPr lIns="91425" tIns="91425" rIns="91425" bIns="91425" anchor="t" anchorCtr="0">
            <a:noAutofit/>
          </a:bodyPr>
          <a:lstStyle/>
          <a:p>
            <a:pPr lvl="0" algn="ctr" rtl="0">
              <a:spcBef>
                <a:spcPts val="0"/>
              </a:spcBef>
              <a:buNone/>
            </a:pPr>
            <a:r>
              <a:rPr lang="es"/>
              <a:t>La sociedad excluye a las personas por diferentes motivos</a:t>
            </a:r>
          </a:p>
          <a:p>
            <a:pPr lvl="0" algn="ctr" rtl="0">
              <a:spcBef>
                <a:spcPts val="0"/>
              </a:spcBef>
              <a:buNone/>
            </a:pPr>
            <a:r>
              <a:rPr lang="es" b="1">
                <a:solidFill>
                  <a:srgbClr val="1C4587"/>
                </a:solidFill>
              </a:rPr>
              <a:t>Diferencias</a:t>
            </a:r>
          </a:p>
          <a:p>
            <a:pPr lvl="0" algn="ctr" rtl="0">
              <a:spcBef>
                <a:spcPts val="0"/>
              </a:spcBef>
              <a:buNone/>
            </a:pPr>
            <a:endParaRPr b="1">
              <a:solidFill>
                <a:srgbClr val="1C4587"/>
              </a:solidFill>
            </a:endParaRPr>
          </a:p>
          <a:p>
            <a:pPr lvl="0" algn="ctr" rtl="0">
              <a:spcBef>
                <a:spcPts val="0"/>
              </a:spcBef>
              <a:buNone/>
            </a:pPr>
            <a:endParaRPr b="1">
              <a:solidFill>
                <a:srgbClr val="1C4587"/>
              </a:solidFill>
            </a:endParaRPr>
          </a:p>
          <a:p>
            <a:pPr lvl="0" algn="l" rtl="0">
              <a:spcBef>
                <a:spcPts val="0"/>
              </a:spcBef>
              <a:buNone/>
            </a:pPr>
            <a:endParaRPr b="1">
              <a:solidFill>
                <a:srgbClr val="1C4587"/>
              </a:solidFill>
            </a:endParaRPr>
          </a:p>
          <a:p>
            <a:pPr lvl="0">
              <a:spcBef>
                <a:spcPts val="0"/>
              </a:spcBef>
              <a:buNone/>
            </a:pPr>
            <a:r>
              <a:rPr lang="es" sz="4800">
                <a:solidFill>
                  <a:srgbClr val="1C4587"/>
                </a:solidFill>
              </a:rPr>
              <a:t>¿La educación instrumento para transformar?</a:t>
            </a:r>
          </a:p>
        </p:txBody>
      </p:sp>
      <p:cxnSp>
        <p:nvCxnSpPr>
          <p:cNvPr id="92" name="Shape 92"/>
          <p:cNvCxnSpPr/>
          <p:nvPr/>
        </p:nvCxnSpPr>
        <p:spPr>
          <a:xfrm flipH="1">
            <a:off x="2465725" y="969950"/>
            <a:ext cx="1357200" cy="273300"/>
          </a:xfrm>
          <a:prstGeom prst="straightConnector1">
            <a:avLst/>
          </a:prstGeom>
          <a:noFill/>
          <a:ln w="9525" cap="flat" cmpd="sng">
            <a:solidFill>
              <a:schemeClr val="dk2"/>
            </a:solidFill>
            <a:prstDash val="solid"/>
            <a:round/>
            <a:headEnd type="none" w="lg" len="lg"/>
            <a:tailEnd type="triangle" w="lg" len="lg"/>
          </a:ln>
        </p:spPr>
      </p:cxnSp>
      <p:cxnSp>
        <p:nvCxnSpPr>
          <p:cNvPr id="93" name="Shape 93"/>
          <p:cNvCxnSpPr/>
          <p:nvPr/>
        </p:nvCxnSpPr>
        <p:spPr>
          <a:xfrm flipH="1">
            <a:off x="3374250" y="1113400"/>
            <a:ext cx="512400" cy="423300"/>
          </a:xfrm>
          <a:prstGeom prst="straightConnector1">
            <a:avLst/>
          </a:prstGeom>
          <a:noFill/>
          <a:ln w="9525" cap="flat" cmpd="sng">
            <a:solidFill>
              <a:schemeClr val="dk2"/>
            </a:solidFill>
            <a:prstDash val="solid"/>
            <a:round/>
            <a:headEnd type="none" w="lg" len="lg"/>
            <a:tailEnd type="triangle" w="lg" len="lg"/>
          </a:ln>
        </p:spPr>
      </p:cxnSp>
      <p:cxnSp>
        <p:nvCxnSpPr>
          <p:cNvPr id="94" name="Shape 94"/>
          <p:cNvCxnSpPr/>
          <p:nvPr/>
        </p:nvCxnSpPr>
        <p:spPr>
          <a:xfrm>
            <a:off x="4464900" y="1113400"/>
            <a:ext cx="214200" cy="491700"/>
          </a:xfrm>
          <a:prstGeom prst="straightConnector1">
            <a:avLst/>
          </a:prstGeom>
          <a:noFill/>
          <a:ln w="9525" cap="flat" cmpd="sng">
            <a:solidFill>
              <a:schemeClr val="dk2"/>
            </a:solidFill>
            <a:prstDash val="solid"/>
            <a:round/>
            <a:headEnd type="none" w="lg" len="lg"/>
            <a:tailEnd type="triangle" w="lg" len="lg"/>
          </a:ln>
        </p:spPr>
      </p:cxnSp>
      <p:cxnSp>
        <p:nvCxnSpPr>
          <p:cNvPr id="95" name="Shape 95"/>
          <p:cNvCxnSpPr/>
          <p:nvPr/>
        </p:nvCxnSpPr>
        <p:spPr>
          <a:xfrm>
            <a:off x="4951775" y="1072525"/>
            <a:ext cx="656100" cy="273000"/>
          </a:xfrm>
          <a:prstGeom prst="straightConnector1">
            <a:avLst/>
          </a:prstGeom>
          <a:noFill/>
          <a:ln w="9525" cap="flat" cmpd="sng">
            <a:solidFill>
              <a:schemeClr val="dk2"/>
            </a:solidFill>
            <a:prstDash val="solid"/>
            <a:round/>
            <a:headEnd type="none" w="lg" len="lg"/>
            <a:tailEnd type="triangle" w="lg" len="lg"/>
          </a:ln>
        </p:spPr>
      </p:cxnSp>
      <p:pic>
        <p:nvPicPr>
          <p:cNvPr id="96" name="Shape 96"/>
          <p:cNvPicPr preferRelativeResize="0"/>
          <p:nvPr/>
        </p:nvPicPr>
        <p:blipFill>
          <a:blip r:embed="rId3">
            <a:alphaModFix/>
          </a:blip>
          <a:stretch>
            <a:fillRect/>
          </a:stretch>
        </p:blipFill>
        <p:spPr>
          <a:xfrm>
            <a:off x="471525" y="668980"/>
            <a:ext cx="1826024" cy="1018524"/>
          </a:xfrm>
          <a:prstGeom prst="rect">
            <a:avLst/>
          </a:prstGeom>
          <a:noFill/>
          <a:ln>
            <a:noFill/>
          </a:ln>
        </p:spPr>
      </p:pic>
      <p:pic>
        <p:nvPicPr>
          <p:cNvPr id="97" name="Shape 97"/>
          <p:cNvPicPr preferRelativeResize="0"/>
          <p:nvPr/>
        </p:nvPicPr>
        <p:blipFill>
          <a:blip r:embed="rId4">
            <a:alphaModFix/>
          </a:blip>
          <a:stretch>
            <a:fillRect/>
          </a:stretch>
        </p:blipFill>
        <p:spPr>
          <a:xfrm>
            <a:off x="2386689" y="1564225"/>
            <a:ext cx="1410487" cy="1418973"/>
          </a:xfrm>
          <a:prstGeom prst="rect">
            <a:avLst/>
          </a:prstGeom>
          <a:noFill/>
          <a:ln>
            <a:noFill/>
          </a:ln>
        </p:spPr>
      </p:pic>
      <p:pic>
        <p:nvPicPr>
          <p:cNvPr id="98" name="Shape 98"/>
          <p:cNvPicPr preferRelativeResize="0"/>
          <p:nvPr/>
        </p:nvPicPr>
        <p:blipFill>
          <a:blip r:embed="rId5">
            <a:alphaModFix/>
          </a:blip>
          <a:stretch>
            <a:fillRect/>
          </a:stretch>
        </p:blipFill>
        <p:spPr>
          <a:xfrm>
            <a:off x="3902755" y="1635598"/>
            <a:ext cx="1611230" cy="1254124"/>
          </a:xfrm>
          <a:prstGeom prst="rect">
            <a:avLst/>
          </a:prstGeom>
          <a:noFill/>
          <a:ln>
            <a:noFill/>
          </a:ln>
        </p:spPr>
      </p:pic>
      <p:pic>
        <p:nvPicPr>
          <p:cNvPr id="99" name="Shape 99"/>
          <p:cNvPicPr preferRelativeResize="0"/>
          <p:nvPr/>
        </p:nvPicPr>
        <p:blipFill>
          <a:blip r:embed="rId6">
            <a:alphaModFix/>
          </a:blip>
          <a:stretch>
            <a:fillRect/>
          </a:stretch>
        </p:blipFill>
        <p:spPr>
          <a:xfrm>
            <a:off x="5696800" y="1072525"/>
            <a:ext cx="1884199" cy="120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2470800" y="3927725"/>
            <a:ext cx="3295500" cy="431400"/>
          </a:xfrm>
          <a:prstGeom prst="cloudCallout">
            <a:avLst>
              <a:gd name="adj1" fmla="val -20833"/>
              <a:gd name="adj2" fmla="val 62500"/>
            </a:avLst>
          </a:prstGeom>
          <a:solidFill>
            <a:srgbClr val="EAD1DC"/>
          </a:solidFill>
          <a:ln w="9525" cap="flat" cmpd="sng">
            <a:solidFill>
              <a:srgbClr val="EAD1D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0" y="2677612"/>
            <a:ext cx="5894700" cy="791400"/>
          </a:xfrm>
          <a:prstGeom prst="cloudCallout">
            <a:avLst>
              <a:gd name="adj1" fmla="val -20833"/>
              <a:gd name="adj2" fmla="val 62500"/>
            </a:avLst>
          </a:prstGeom>
          <a:solidFill>
            <a:srgbClr val="EAD1DC"/>
          </a:solidFill>
          <a:ln w="9525" cap="flat" cmpd="sng">
            <a:solidFill>
              <a:srgbClr val="EAD1D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11200" y="1335175"/>
            <a:ext cx="8739000" cy="510300"/>
          </a:xfrm>
          <a:prstGeom prst="cloudCallout">
            <a:avLst>
              <a:gd name="adj1" fmla="val -20833"/>
              <a:gd name="adj2" fmla="val 62500"/>
            </a:avLst>
          </a:prstGeom>
          <a:solidFill>
            <a:srgbClr val="EAD1DC"/>
          </a:solidFill>
          <a:ln w="9525" cap="flat" cmpd="sng">
            <a:solidFill>
              <a:srgbClr val="EAD1D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45850" y="130125"/>
            <a:ext cx="8520600" cy="3339000"/>
          </a:xfrm>
          <a:prstGeom prst="rect">
            <a:avLst/>
          </a:prstGeom>
        </p:spPr>
        <p:txBody>
          <a:bodyPr lIns="91425" tIns="91425" rIns="91425" bIns="91425" anchor="t" anchorCtr="0">
            <a:noAutofit/>
          </a:bodyPr>
          <a:lstStyle/>
          <a:p>
            <a:pPr lvl="0">
              <a:spcBef>
                <a:spcPts val="0"/>
              </a:spcBef>
              <a:buNone/>
            </a:pPr>
            <a:r>
              <a:rPr lang="es" sz="1400">
                <a:latin typeface="Coming Soon"/>
                <a:ea typeface="Coming Soon"/>
                <a:cs typeface="Coming Soon"/>
                <a:sym typeface="Coming Soon"/>
              </a:rPr>
              <a:t>La educación muchas veces se convierte en instrumento reproductor de ESTAS DIFERENCIAS.</a:t>
            </a:r>
          </a:p>
          <a:p>
            <a:pPr lvl="0">
              <a:spcBef>
                <a:spcPts val="0"/>
              </a:spcBef>
              <a:buNone/>
            </a:pPr>
            <a:endParaRPr sz="800">
              <a:latin typeface="Coming Soon"/>
              <a:ea typeface="Coming Soon"/>
              <a:cs typeface="Coming Soon"/>
              <a:sym typeface="Coming Soon"/>
            </a:endParaRPr>
          </a:p>
          <a:p>
            <a:pPr lvl="0">
              <a:spcBef>
                <a:spcPts val="0"/>
              </a:spcBef>
              <a:buNone/>
            </a:pPr>
            <a:endParaRPr sz="800">
              <a:latin typeface="Coming Soon"/>
              <a:ea typeface="Coming Soon"/>
              <a:cs typeface="Coming Soon"/>
              <a:sym typeface="Coming Soon"/>
            </a:endParaRPr>
          </a:p>
          <a:p>
            <a:pPr lvl="0">
              <a:spcBef>
                <a:spcPts val="0"/>
              </a:spcBef>
              <a:buNone/>
            </a:pPr>
            <a:r>
              <a:rPr lang="es" sz="1400">
                <a:latin typeface="Coming Soon"/>
                <a:ea typeface="Coming Soon"/>
                <a:cs typeface="Coming Soon"/>
                <a:sym typeface="Coming Soon"/>
              </a:rPr>
              <a:t>Conseguir el </a:t>
            </a:r>
            <a:r>
              <a:rPr lang="es" sz="1400" b="1">
                <a:latin typeface="Coming Soon"/>
                <a:ea typeface="Coming Soon"/>
                <a:cs typeface="Coming Soon"/>
                <a:sym typeface="Coming Soon"/>
              </a:rPr>
              <a:t>acceso de toda la población a la educación básica</a:t>
            </a:r>
            <a:r>
              <a:rPr lang="es" sz="1400">
                <a:latin typeface="Coming Soon"/>
                <a:ea typeface="Coming Soon"/>
                <a:cs typeface="Coming Soon"/>
                <a:sym typeface="Coming Soon"/>
              </a:rPr>
              <a:t> es el primer paso para avanzar hacia una mayor equidad.</a:t>
            </a:r>
          </a:p>
          <a:p>
            <a:pPr lvl="0" algn="ctr" rtl="0">
              <a:lnSpc>
                <a:spcPct val="100000"/>
              </a:lnSpc>
              <a:spcBef>
                <a:spcPts val="0"/>
              </a:spcBef>
              <a:spcAft>
                <a:spcPts val="0"/>
              </a:spcAft>
              <a:buNone/>
            </a:pPr>
            <a:r>
              <a:rPr lang="es" sz="1400">
                <a:latin typeface="Coming Soon"/>
                <a:ea typeface="Coming Soon"/>
                <a:cs typeface="Coming Soon"/>
                <a:sym typeface="Coming Soon"/>
              </a:rPr>
              <a:t>Muchas veces accediendo al sistema educativo, recibe una educación de menor calidad.</a:t>
            </a:r>
          </a:p>
          <a:p>
            <a:pPr lvl="0" algn="ctr" rtl="0">
              <a:lnSpc>
                <a:spcPct val="100000"/>
              </a:lnSpc>
              <a:spcBef>
                <a:spcPts val="0"/>
              </a:spcBef>
              <a:spcAft>
                <a:spcPts val="0"/>
              </a:spcAft>
              <a:buNone/>
            </a:pPr>
            <a:r>
              <a:rPr lang="es" sz="1000">
                <a:latin typeface="Coming Soon"/>
                <a:ea typeface="Coming Soon"/>
                <a:cs typeface="Coming Soon"/>
                <a:sym typeface="Coming Soon"/>
              </a:rPr>
              <a:t>La rigidez del sistema tradicional de enseñanza, la certificación de estudios, la imposición de modelos poco adecuados a la realidad de los países, la homogeneidad en los planteamientos curriculares, son fuente constante de segregación y exclusión. </a:t>
            </a:r>
          </a:p>
        </p:txBody>
      </p:sp>
      <p:cxnSp>
        <p:nvCxnSpPr>
          <p:cNvPr id="108" name="Shape 108"/>
          <p:cNvCxnSpPr/>
          <p:nvPr/>
        </p:nvCxnSpPr>
        <p:spPr>
          <a:xfrm flipH="1">
            <a:off x="4429650" y="1543925"/>
            <a:ext cx="6900" cy="525900"/>
          </a:xfrm>
          <a:prstGeom prst="straightConnector1">
            <a:avLst/>
          </a:prstGeom>
          <a:noFill/>
          <a:ln w="38100" cap="flat" cmpd="sng">
            <a:solidFill>
              <a:schemeClr val="dk2"/>
            </a:solidFill>
            <a:prstDash val="solid"/>
            <a:round/>
            <a:headEnd type="none" w="lg" len="lg"/>
            <a:tailEnd type="triangle" w="lg" len="lg"/>
          </a:ln>
        </p:spPr>
      </p:cxnSp>
      <p:cxnSp>
        <p:nvCxnSpPr>
          <p:cNvPr id="109" name="Shape 109"/>
          <p:cNvCxnSpPr/>
          <p:nvPr/>
        </p:nvCxnSpPr>
        <p:spPr>
          <a:xfrm>
            <a:off x="81975" y="560125"/>
            <a:ext cx="8818500" cy="0"/>
          </a:xfrm>
          <a:prstGeom prst="straightConnector1">
            <a:avLst/>
          </a:prstGeom>
          <a:noFill/>
          <a:ln w="28575" cap="flat" cmpd="sng">
            <a:solidFill>
              <a:srgbClr val="A64D79"/>
            </a:solidFill>
            <a:prstDash val="solid"/>
            <a:round/>
            <a:headEnd type="none" w="lg" len="lg"/>
            <a:tailEnd type="none" w="lg" len="lg"/>
          </a:ln>
        </p:spPr>
      </p:cxnSp>
      <p:pic>
        <p:nvPicPr>
          <p:cNvPr id="110" name="Shape 110"/>
          <p:cNvPicPr preferRelativeResize="0"/>
          <p:nvPr/>
        </p:nvPicPr>
        <p:blipFill>
          <a:blip r:embed="rId3">
            <a:alphaModFix/>
          </a:blip>
          <a:stretch>
            <a:fillRect/>
          </a:stretch>
        </p:blipFill>
        <p:spPr>
          <a:xfrm>
            <a:off x="6030650" y="2978300"/>
            <a:ext cx="2686050" cy="1277199"/>
          </a:xfrm>
          <a:prstGeom prst="rect">
            <a:avLst/>
          </a:prstGeom>
          <a:noFill/>
          <a:ln>
            <a:noFill/>
          </a:ln>
        </p:spPr>
      </p:pic>
      <p:sp>
        <p:nvSpPr>
          <p:cNvPr id="111" name="Shape 111"/>
          <p:cNvSpPr txBox="1"/>
          <p:nvPr/>
        </p:nvSpPr>
        <p:spPr>
          <a:xfrm>
            <a:off x="6099825" y="3118025"/>
            <a:ext cx="1134000" cy="163800"/>
          </a:xfrm>
          <a:prstGeom prst="rect">
            <a:avLst/>
          </a:prstGeom>
          <a:noFill/>
          <a:ln>
            <a:noFill/>
          </a:ln>
        </p:spPr>
        <p:txBody>
          <a:bodyPr lIns="91425" tIns="91425" rIns="91425" bIns="91425" anchor="t" anchorCtr="0">
            <a:noAutofit/>
          </a:bodyPr>
          <a:lstStyle/>
          <a:p>
            <a:pPr lvl="0">
              <a:spcBef>
                <a:spcPts val="0"/>
              </a:spcBef>
              <a:buNone/>
            </a:pPr>
            <a:r>
              <a:rPr lang="es"/>
              <a:t>CALIDAD</a:t>
            </a:r>
          </a:p>
        </p:txBody>
      </p:sp>
      <p:sp>
        <p:nvSpPr>
          <p:cNvPr id="112" name="Shape 112"/>
          <p:cNvSpPr txBox="1"/>
          <p:nvPr/>
        </p:nvSpPr>
        <p:spPr>
          <a:xfrm>
            <a:off x="7551100" y="3090700"/>
            <a:ext cx="1134000" cy="163800"/>
          </a:xfrm>
          <a:prstGeom prst="rect">
            <a:avLst/>
          </a:prstGeom>
          <a:noFill/>
          <a:ln>
            <a:noFill/>
          </a:ln>
        </p:spPr>
        <p:txBody>
          <a:bodyPr lIns="91425" tIns="91425" rIns="91425" bIns="91425" anchor="t" anchorCtr="0">
            <a:noAutofit/>
          </a:bodyPr>
          <a:lstStyle/>
          <a:p>
            <a:pPr lvl="0" rtl="0">
              <a:spcBef>
                <a:spcPts val="0"/>
              </a:spcBef>
              <a:buNone/>
            </a:pPr>
            <a:r>
              <a:rPr lang="es"/>
              <a:t>EQUIDAD</a:t>
            </a:r>
          </a:p>
        </p:txBody>
      </p:sp>
      <p:sp>
        <p:nvSpPr>
          <p:cNvPr id="113" name="Shape 113"/>
          <p:cNvSpPr txBox="1"/>
          <p:nvPr/>
        </p:nvSpPr>
        <p:spPr>
          <a:xfrm>
            <a:off x="215200" y="618212"/>
            <a:ext cx="8469900" cy="867600"/>
          </a:xfrm>
          <a:prstGeom prst="rect">
            <a:avLst/>
          </a:prstGeom>
          <a:noFill/>
          <a:ln>
            <a:noFill/>
          </a:ln>
        </p:spPr>
        <p:txBody>
          <a:bodyPr lIns="91425" tIns="91425" rIns="91425" bIns="91425" anchor="t" anchorCtr="0">
            <a:noAutofit/>
          </a:bodyPr>
          <a:lstStyle/>
          <a:p>
            <a:pPr lvl="0">
              <a:spcBef>
                <a:spcPts val="0"/>
              </a:spcBef>
              <a:buNone/>
            </a:pPr>
            <a:r>
              <a:rPr lang="es">
                <a:latin typeface="Coming Soon"/>
                <a:ea typeface="Coming Soon"/>
                <a:cs typeface="Coming Soon"/>
                <a:sym typeface="Coming Soon"/>
              </a:rPr>
              <a:t>Difícilmente se puede aprender a respetar las diferencias si no se convive con ellas, si las diferencias de cualquier tipo se obvian y se excluyen. </a:t>
            </a:r>
          </a:p>
        </p:txBody>
      </p:sp>
      <p:sp>
        <p:nvSpPr>
          <p:cNvPr id="114" name="Shape 114"/>
          <p:cNvSpPr txBox="1"/>
          <p:nvPr/>
        </p:nvSpPr>
        <p:spPr>
          <a:xfrm>
            <a:off x="215200" y="2430125"/>
            <a:ext cx="5506800" cy="1217100"/>
          </a:xfrm>
          <a:prstGeom prst="rect">
            <a:avLst/>
          </a:prstGeom>
          <a:noFill/>
          <a:ln>
            <a:noFill/>
          </a:ln>
        </p:spPr>
        <p:txBody>
          <a:bodyPr lIns="91425" tIns="91425" rIns="91425" bIns="91425" anchor="ctr" anchorCtr="0">
            <a:noAutofit/>
          </a:bodyPr>
          <a:lstStyle/>
          <a:p>
            <a:pPr lvl="0" rtl="0">
              <a:spcBef>
                <a:spcPts val="0"/>
              </a:spcBef>
              <a:buNone/>
            </a:pPr>
            <a:r>
              <a:rPr lang="es">
                <a:latin typeface="Coming Soon"/>
                <a:ea typeface="Coming Soon"/>
                <a:cs typeface="Coming Soon"/>
                <a:sym typeface="Coming Soon"/>
              </a:rPr>
              <a:t>Esta sólo será realmente efectiva cuando se asegure la verdadera </a:t>
            </a:r>
            <a:r>
              <a:rPr lang="es" b="1">
                <a:latin typeface="Coming Soon"/>
                <a:ea typeface="Coming Soon"/>
                <a:cs typeface="Coming Soon"/>
                <a:sym typeface="Coming Soon"/>
              </a:rPr>
              <a:t>igualdad de oportunidades y cuando la</a:t>
            </a:r>
            <a:r>
              <a:rPr lang="es" sz="1500" b="1">
                <a:latin typeface="Coming Soon"/>
                <a:ea typeface="Coming Soon"/>
                <a:cs typeface="Coming Soon"/>
                <a:sym typeface="Coming Soon"/>
              </a:rPr>
              <a:t> calidad de la educación </a:t>
            </a:r>
            <a:r>
              <a:rPr lang="es" b="1">
                <a:latin typeface="Coming Soon"/>
                <a:ea typeface="Coming Soon"/>
                <a:cs typeface="Coming Soon"/>
                <a:sym typeface="Coming Soon"/>
              </a:rPr>
              <a:t>sea para todos y no sólo para unos pocos. </a:t>
            </a:r>
          </a:p>
        </p:txBody>
      </p:sp>
      <p:sp>
        <p:nvSpPr>
          <p:cNvPr id="115" name="Shape 115"/>
          <p:cNvSpPr/>
          <p:nvPr/>
        </p:nvSpPr>
        <p:spPr>
          <a:xfrm>
            <a:off x="3429000" y="2916700"/>
            <a:ext cx="2008200" cy="273300"/>
          </a:xfrm>
          <a:prstGeom prst="rect">
            <a:avLst/>
          </a:prstGeom>
          <a:noFill/>
          <a:ln w="28575" cap="flat" cmpd="sng">
            <a:solidFill>
              <a:srgbClr val="C27B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16" name="Shape 116"/>
          <p:cNvCxnSpPr/>
          <p:nvPr/>
        </p:nvCxnSpPr>
        <p:spPr>
          <a:xfrm>
            <a:off x="3825150" y="3190000"/>
            <a:ext cx="13800" cy="532800"/>
          </a:xfrm>
          <a:prstGeom prst="straightConnector1">
            <a:avLst/>
          </a:prstGeom>
          <a:noFill/>
          <a:ln w="28575" cap="flat" cmpd="sng">
            <a:solidFill>
              <a:schemeClr val="dk2"/>
            </a:solidFill>
            <a:prstDash val="solid"/>
            <a:round/>
            <a:headEnd type="none" w="lg" len="lg"/>
            <a:tailEnd type="triangle" w="lg" len="lg"/>
          </a:ln>
        </p:spPr>
      </p:cxnSp>
      <p:sp>
        <p:nvSpPr>
          <p:cNvPr id="117" name="Shape 117"/>
          <p:cNvSpPr txBox="1"/>
          <p:nvPr/>
        </p:nvSpPr>
        <p:spPr>
          <a:xfrm>
            <a:off x="215200" y="3722800"/>
            <a:ext cx="5551200" cy="703500"/>
          </a:xfrm>
          <a:prstGeom prst="rect">
            <a:avLst/>
          </a:prstGeom>
          <a:noFill/>
          <a:ln>
            <a:noFill/>
          </a:ln>
        </p:spPr>
        <p:txBody>
          <a:bodyPr lIns="91425" tIns="91425" rIns="91425" bIns="91425" anchor="t" anchorCtr="0">
            <a:noAutofit/>
          </a:bodyPr>
          <a:lstStyle/>
          <a:p>
            <a:pPr lvl="0">
              <a:spcBef>
                <a:spcPts val="0"/>
              </a:spcBef>
              <a:buNone/>
            </a:pPr>
            <a:r>
              <a:rPr lang="es">
                <a:latin typeface="Coming Soon"/>
                <a:ea typeface="Coming Soon"/>
                <a:cs typeface="Coming Soon"/>
                <a:sym typeface="Coming Soon"/>
              </a:rPr>
              <a:t>Criterio importante para definir una educación de calidad es precisamente que ésta sea </a:t>
            </a:r>
            <a:r>
              <a:rPr lang="es" b="1">
                <a:latin typeface="Coming Soon"/>
                <a:ea typeface="Coming Soon"/>
                <a:cs typeface="Coming Soon"/>
                <a:sym typeface="Coming Soon"/>
              </a:rPr>
              <a:t>capaz de dar respuesta a la diversidad.</a:t>
            </a:r>
          </a:p>
        </p:txBody>
      </p:sp>
      <p:cxnSp>
        <p:nvCxnSpPr>
          <p:cNvPr id="118" name="Shape 118"/>
          <p:cNvCxnSpPr/>
          <p:nvPr/>
        </p:nvCxnSpPr>
        <p:spPr>
          <a:xfrm>
            <a:off x="81975" y="1258962"/>
            <a:ext cx="8818500" cy="0"/>
          </a:xfrm>
          <a:prstGeom prst="straightConnector1">
            <a:avLst/>
          </a:prstGeom>
          <a:noFill/>
          <a:ln w="28575" cap="flat" cmpd="sng">
            <a:solidFill>
              <a:srgbClr val="A64D79"/>
            </a:solidFill>
            <a:prstDash val="solid"/>
            <a:round/>
            <a:headEnd type="none" w="lg" len="lg"/>
            <a:tailEnd type="none" w="lg" len="lg"/>
          </a:ln>
        </p:spPr>
      </p:cxnSp>
      <p:sp>
        <p:nvSpPr>
          <p:cNvPr id="119" name="Shape 119"/>
          <p:cNvSpPr txBox="1"/>
          <p:nvPr/>
        </p:nvSpPr>
        <p:spPr>
          <a:xfrm>
            <a:off x="11200" y="4301150"/>
            <a:ext cx="6993900" cy="266400"/>
          </a:xfrm>
          <a:prstGeom prst="rect">
            <a:avLst/>
          </a:prstGeom>
          <a:noFill/>
          <a:ln>
            <a:noFill/>
          </a:ln>
        </p:spPr>
        <p:txBody>
          <a:bodyPr lIns="91425" tIns="91425" rIns="91425" bIns="91425" anchor="t" anchorCtr="0">
            <a:noAutofit/>
          </a:bodyPr>
          <a:lstStyle/>
          <a:p>
            <a:pPr lvl="0">
              <a:spcBef>
                <a:spcPts val="0"/>
              </a:spcBef>
              <a:buNone/>
            </a:pPr>
            <a:r>
              <a:rPr lang="es">
                <a:latin typeface="Coming Soon"/>
                <a:ea typeface="Coming Soon"/>
                <a:cs typeface="Coming Soon"/>
                <a:sym typeface="Coming Soon"/>
              </a:rPr>
              <a:t>(respuesta no eficientes = analfabetismo funcional, de repetición y ausentismo escolar. Esto afecta especialmente a los sectores más desfavorecidos.)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355200" y="184425"/>
            <a:ext cx="8442600" cy="409800"/>
          </a:xfrm>
          <a:prstGeom prst="rect">
            <a:avLst/>
          </a:prstGeom>
          <a:noFill/>
          <a:ln>
            <a:noFill/>
          </a:ln>
        </p:spPr>
        <p:txBody>
          <a:bodyPr lIns="91425" tIns="91425" rIns="91425" bIns="91425" anchor="t" anchorCtr="0">
            <a:noAutofit/>
          </a:bodyPr>
          <a:lstStyle/>
          <a:p>
            <a:pPr lvl="0" rtl="0">
              <a:spcBef>
                <a:spcPts val="0"/>
              </a:spcBef>
              <a:buNone/>
            </a:pPr>
            <a:r>
              <a:rPr lang="es">
                <a:latin typeface="Coming Soon"/>
                <a:ea typeface="Coming Soon"/>
                <a:cs typeface="Coming Soon"/>
                <a:sym typeface="Coming Soon"/>
              </a:rPr>
              <a:t>Una de las grandes preocupaciones de la UNESCO es transformar los sistemas educativos para convertirlos en </a:t>
            </a:r>
            <a:r>
              <a:rPr lang="es" b="1">
                <a:latin typeface="Coming Soon"/>
                <a:ea typeface="Coming Soon"/>
                <a:cs typeface="Coming Soon"/>
                <a:sym typeface="Coming Soon"/>
              </a:rPr>
              <a:t>verdaderos instrumentos de integración social que permita la plena participación de los ciudadanos en la vida pública.</a:t>
            </a:r>
          </a:p>
        </p:txBody>
      </p:sp>
      <p:sp>
        <p:nvSpPr>
          <p:cNvPr id="125" name="Shape 125"/>
          <p:cNvSpPr txBox="1"/>
          <p:nvPr/>
        </p:nvSpPr>
        <p:spPr>
          <a:xfrm>
            <a:off x="177600" y="1092900"/>
            <a:ext cx="1879800" cy="539400"/>
          </a:xfrm>
          <a:prstGeom prst="rect">
            <a:avLst/>
          </a:prstGeom>
          <a:noFill/>
          <a:ln w="9525" cap="flat" cmpd="sng">
            <a:solidFill>
              <a:srgbClr val="B4A7D6"/>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s">
                <a:latin typeface="Coming Soon"/>
                <a:ea typeface="Coming Soon"/>
                <a:cs typeface="Coming Soon"/>
                <a:sym typeface="Coming Soon"/>
              </a:rPr>
              <a:t>Reforma educativa </a:t>
            </a:r>
          </a:p>
        </p:txBody>
      </p:sp>
      <p:sp>
        <p:nvSpPr>
          <p:cNvPr id="126" name="Shape 126"/>
          <p:cNvSpPr txBox="1"/>
          <p:nvPr/>
        </p:nvSpPr>
        <p:spPr>
          <a:xfrm>
            <a:off x="2233650" y="1092900"/>
            <a:ext cx="4863300" cy="935700"/>
          </a:xfrm>
          <a:prstGeom prst="rect">
            <a:avLst/>
          </a:prstGeom>
          <a:noFill/>
          <a:ln>
            <a:noFill/>
          </a:ln>
        </p:spPr>
        <p:txBody>
          <a:bodyPr lIns="91425" tIns="91425" rIns="91425" bIns="91425" anchor="ctr" anchorCtr="0">
            <a:noAutofit/>
          </a:bodyPr>
          <a:lstStyle/>
          <a:p>
            <a:pPr lvl="0" rtl="0">
              <a:spcBef>
                <a:spcPts val="0"/>
              </a:spcBef>
              <a:buNone/>
            </a:pPr>
            <a:r>
              <a:rPr lang="es">
                <a:latin typeface="Coming Soon"/>
                <a:ea typeface="Coming Soon"/>
                <a:cs typeface="Coming Soon"/>
                <a:sym typeface="Coming Soon"/>
              </a:rPr>
              <a:t>Un mayor nivel de equidad implica avanzar hacia la creación de escuelas que eduquen en la diversidad y que entiendan ésta como una fuente de enriquecimiento y de mejora de la calidad educativa.</a:t>
            </a:r>
          </a:p>
        </p:txBody>
      </p:sp>
      <p:sp>
        <p:nvSpPr>
          <p:cNvPr id="127" name="Shape 127"/>
          <p:cNvSpPr txBox="1"/>
          <p:nvPr/>
        </p:nvSpPr>
        <p:spPr>
          <a:xfrm>
            <a:off x="178650" y="2602300"/>
            <a:ext cx="8825100" cy="935700"/>
          </a:xfrm>
          <a:prstGeom prst="rect">
            <a:avLst/>
          </a:prstGeom>
          <a:noFill/>
          <a:ln>
            <a:noFill/>
          </a:ln>
        </p:spPr>
        <p:txBody>
          <a:bodyPr lIns="91425" tIns="91425" rIns="91425" bIns="91425" anchor="ctr" anchorCtr="0">
            <a:noAutofit/>
          </a:bodyPr>
          <a:lstStyle/>
          <a:p>
            <a:pPr lvl="0">
              <a:spcBef>
                <a:spcPts val="0"/>
              </a:spcBef>
              <a:buNone/>
            </a:pPr>
            <a:r>
              <a:rPr lang="es">
                <a:latin typeface="Coming Soon"/>
                <a:ea typeface="Coming Soon"/>
                <a:cs typeface="Coming Soon"/>
                <a:sym typeface="Coming Soon"/>
              </a:rPr>
              <a:t>Las escuelas integradoras representan un marco favorable para lograr la igualdad de oportunidades y la completa participación, contribuyen a una educación más personalizada, fomentan la solidaridad entre todos los alumnos y mejoran la relación costo-eficacia de todo el sistema educativo.</a:t>
            </a:r>
          </a:p>
          <a:p>
            <a:pPr lvl="0">
              <a:spcBef>
                <a:spcPts val="0"/>
              </a:spcBef>
              <a:buNone/>
            </a:pPr>
            <a:endParaRPr>
              <a:latin typeface="Coming Soon"/>
              <a:ea typeface="Coming Soon"/>
              <a:cs typeface="Coming Soon"/>
              <a:sym typeface="Coming Soon"/>
            </a:endParaRPr>
          </a:p>
          <a:p>
            <a:pPr lvl="0" rtl="0">
              <a:spcBef>
                <a:spcPts val="0"/>
              </a:spcBef>
              <a:buNone/>
            </a:pPr>
            <a:r>
              <a:rPr lang="es">
                <a:latin typeface="Coming Soon"/>
                <a:ea typeface="Coming Soon"/>
                <a:cs typeface="Coming Soon"/>
                <a:sym typeface="Coming Soon"/>
              </a:rPr>
              <a:t>Educar a los futuros ciudadanos en la integración, el respeto y la valoración de las diferencias, si tienen la oportunidad de conocer y convivir con personas que tienen dificultades, situaciones y modos de vida distintos y se establecen lazos de cooperación y solidaridad que beneficien y enriquezcan a todos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389350" y="225400"/>
            <a:ext cx="8754600" cy="334800"/>
          </a:xfrm>
          <a:prstGeom prst="rect">
            <a:avLst/>
          </a:prstGeom>
          <a:noFill/>
          <a:ln>
            <a:noFill/>
          </a:ln>
        </p:spPr>
        <p:txBody>
          <a:bodyPr lIns="91425" tIns="91425" rIns="91425" bIns="91425" anchor="ctr" anchorCtr="0">
            <a:noAutofit/>
          </a:bodyPr>
          <a:lstStyle/>
          <a:p>
            <a:pPr lvl="0" rtl="0">
              <a:spcBef>
                <a:spcPts val="0"/>
              </a:spcBef>
              <a:buNone/>
            </a:pPr>
            <a:r>
              <a:rPr lang="es" sz="1800" b="1">
                <a:solidFill>
                  <a:srgbClr val="A64D79"/>
                </a:solidFill>
                <a:latin typeface="Coming Soon"/>
                <a:ea typeface="Coming Soon"/>
                <a:cs typeface="Coming Soon"/>
                <a:sym typeface="Coming Soon"/>
              </a:rPr>
              <a:t>De las necesidades educativas comunes a las necesidades educativas especiales</a:t>
            </a:r>
          </a:p>
        </p:txBody>
      </p:sp>
      <p:sp>
        <p:nvSpPr>
          <p:cNvPr id="133" name="Shape 133"/>
          <p:cNvSpPr txBox="1"/>
          <p:nvPr/>
        </p:nvSpPr>
        <p:spPr>
          <a:xfrm>
            <a:off x="0" y="471325"/>
            <a:ext cx="9064200" cy="1174800"/>
          </a:xfrm>
          <a:prstGeom prst="rect">
            <a:avLst/>
          </a:prstGeom>
          <a:noFill/>
          <a:ln>
            <a:noFill/>
          </a:ln>
        </p:spPr>
        <p:txBody>
          <a:bodyPr lIns="91425" tIns="91425" rIns="91425" bIns="91425" anchor="ctr" anchorCtr="0">
            <a:noAutofit/>
          </a:bodyPr>
          <a:lstStyle/>
          <a:p>
            <a:pPr lvl="0" rtl="0">
              <a:spcBef>
                <a:spcPts val="0"/>
              </a:spcBef>
              <a:buNone/>
            </a:pPr>
            <a:r>
              <a:rPr lang="es">
                <a:latin typeface="Coming Soon"/>
                <a:ea typeface="Coming Soon"/>
                <a:cs typeface="Coming Soon"/>
                <a:sym typeface="Coming Soon"/>
              </a:rPr>
              <a:t>La educación escolar tiene como finalidad fundamental promover de forma intencional el desarrollo de ciertas capacidades y la apropiación de determinados contenidos de la cultura necesarios para que los alumnos puedan ser miembros activos en su marco sociocultural de referencia. </a:t>
            </a:r>
          </a:p>
        </p:txBody>
      </p:sp>
      <p:sp>
        <p:nvSpPr>
          <p:cNvPr id="134" name="Shape 134"/>
          <p:cNvSpPr txBox="1"/>
          <p:nvPr/>
        </p:nvSpPr>
        <p:spPr>
          <a:xfrm>
            <a:off x="76200" y="1482275"/>
            <a:ext cx="8941200" cy="915300"/>
          </a:xfrm>
          <a:prstGeom prst="rect">
            <a:avLst/>
          </a:prstGeom>
          <a:noFill/>
          <a:ln w="9525" cap="flat" cmpd="sng">
            <a:solidFill>
              <a:srgbClr val="A64D79"/>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s">
                <a:latin typeface="Coming Soon"/>
                <a:ea typeface="Coming Soon"/>
                <a:cs typeface="Coming Soon"/>
                <a:sym typeface="Coming Soon"/>
              </a:rPr>
              <a:t>El concepto de </a:t>
            </a:r>
            <a:r>
              <a:rPr lang="es" b="1">
                <a:latin typeface="Coming Soon"/>
                <a:ea typeface="Coming Soon"/>
                <a:cs typeface="Coming Soon"/>
                <a:sym typeface="Coming Soon"/>
              </a:rPr>
              <a:t>diversidad</a:t>
            </a:r>
            <a:r>
              <a:rPr lang="es">
                <a:latin typeface="Coming Soon"/>
                <a:ea typeface="Coming Soon"/>
                <a:cs typeface="Coming Soon"/>
                <a:sym typeface="Coming Soon"/>
              </a:rPr>
              <a:t> nos remite al hecho de que todos los alumnos tienen unas necesidades educativas individuales propias y específicas para poder acceder a las experiencias de aprendizaje necesarias para su socialización, cuya satisfacción requiere una atención pedagógica individualizada. </a:t>
            </a:r>
          </a:p>
        </p:txBody>
      </p:sp>
      <p:sp>
        <p:nvSpPr>
          <p:cNvPr id="135" name="Shape 135"/>
          <p:cNvSpPr txBox="1"/>
          <p:nvPr/>
        </p:nvSpPr>
        <p:spPr>
          <a:xfrm>
            <a:off x="76200" y="2622950"/>
            <a:ext cx="6160200" cy="648900"/>
          </a:xfrm>
          <a:prstGeom prst="rect">
            <a:avLst/>
          </a:prstGeom>
          <a:noFill/>
          <a:ln>
            <a:noFill/>
          </a:ln>
        </p:spPr>
        <p:txBody>
          <a:bodyPr lIns="91425" tIns="91425" rIns="91425" bIns="91425" anchor="ctr" anchorCtr="0">
            <a:noAutofit/>
          </a:bodyPr>
          <a:lstStyle/>
          <a:p>
            <a:pPr lvl="0" rtl="0">
              <a:spcBef>
                <a:spcPts val="0"/>
              </a:spcBef>
              <a:buNone/>
            </a:pPr>
            <a:r>
              <a:rPr lang="es">
                <a:latin typeface="Coming Soon"/>
                <a:ea typeface="Coming Soon"/>
                <a:cs typeface="Coming Soon"/>
                <a:sym typeface="Coming Soon"/>
              </a:rPr>
              <a:t>Muchas necesidades individuales pueden ser atendidas a través de una serie de actuaciones que todo profesor y profesora conoce para dar respuesta a la diversidad.</a:t>
            </a:r>
          </a:p>
        </p:txBody>
      </p:sp>
      <p:pic>
        <p:nvPicPr>
          <p:cNvPr id="136" name="Shape 136"/>
          <p:cNvPicPr preferRelativeResize="0"/>
          <p:nvPr/>
        </p:nvPicPr>
        <p:blipFill>
          <a:blip r:embed="rId3">
            <a:alphaModFix/>
          </a:blip>
          <a:stretch>
            <a:fillRect/>
          </a:stretch>
        </p:blipFill>
        <p:spPr>
          <a:xfrm>
            <a:off x="6273550" y="2672900"/>
            <a:ext cx="2743849" cy="1725807"/>
          </a:xfrm>
          <a:prstGeom prst="rect">
            <a:avLst/>
          </a:prstGeom>
          <a:noFill/>
          <a:ln>
            <a:noFill/>
          </a:ln>
        </p:spPr>
      </p:pic>
      <p:sp>
        <p:nvSpPr>
          <p:cNvPr id="137" name="Shape 137"/>
          <p:cNvSpPr txBox="1"/>
          <p:nvPr/>
        </p:nvSpPr>
        <p:spPr>
          <a:xfrm>
            <a:off x="76200" y="3387950"/>
            <a:ext cx="5942700" cy="1174800"/>
          </a:xfrm>
          <a:prstGeom prst="rect">
            <a:avLst/>
          </a:prstGeom>
          <a:noFill/>
          <a:ln>
            <a:noFill/>
          </a:ln>
        </p:spPr>
        <p:txBody>
          <a:bodyPr lIns="91425" tIns="91425" rIns="91425" bIns="91425" anchor="ctr" anchorCtr="0">
            <a:noAutofit/>
          </a:bodyPr>
          <a:lstStyle/>
          <a:p>
            <a:pPr lvl="0" rtl="0">
              <a:spcBef>
                <a:spcPts val="0"/>
              </a:spcBef>
              <a:buNone/>
            </a:pPr>
            <a:r>
              <a:rPr lang="es">
                <a:latin typeface="Coming Soon"/>
                <a:ea typeface="Coming Soon"/>
                <a:cs typeface="Coming Soon"/>
                <a:sym typeface="Coming Soon"/>
              </a:rPr>
              <a:t>En algunos casos, sin embargo, determinadas necesidades individuales no pueden ser resueltas por los medios señalados, siendo preciso poner en marcha una serie de ayudas, recursos y medidas pedagógicas especiales o de carácter extraordinario distintas de las que requieren habitualmente la mayoría de los alumnos.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1446900" y="81950"/>
            <a:ext cx="6250200" cy="683100"/>
          </a:xfrm>
          <a:prstGeom prst="rect">
            <a:avLst/>
          </a:prstGeom>
          <a:noFill/>
          <a:ln>
            <a:noFill/>
          </a:ln>
        </p:spPr>
        <p:txBody>
          <a:bodyPr lIns="91425" tIns="91425" rIns="91425" bIns="91425" anchor="t" anchorCtr="0">
            <a:noAutofit/>
          </a:bodyPr>
          <a:lstStyle/>
          <a:p>
            <a:pPr lvl="0" algn="ctr">
              <a:spcBef>
                <a:spcPts val="0"/>
              </a:spcBef>
              <a:buNone/>
            </a:pPr>
            <a:r>
              <a:rPr lang="es" sz="3000">
                <a:latin typeface="Coming Soon"/>
                <a:ea typeface="Coming Soon"/>
                <a:cs typeface="Coming Soon"/>
                <a:sym typeface="Coming Soon"/>
              </a:rPr>
              <a:t>De la segregación a la integración</a:t>
            </a:r>
          </a:p>
        </p:txBody>
      </p:sp>
      <p:sp>
        <p:nvSpPr>
          <p:cNvPr id="143" name="Shape 143"/>
          <p:cNvSpPr txBox="1"/>
          <p:nvPr/>
        </p:nvSpPr>
        <p:spPr>
          <a:xfrm>
            <a:off x="184400" y="571800"/>
            <a:ext cx="6598500" cy="635100"/>
          </a:xfrm>
          <a:prstGeom prst="rect">
            <a:avLst/>
          </a:prstGeom>
          <a:noFill/>
          <a:ln>
            <a:noFill/>
          </a:ln>
        </p:spPr>
        <p:txBody>
          <a:bodyPr lIns="91425" tIns="91425" rIns="91425" bIns="91425" anchor="t" anchorCtr="0">
            <a:noAutofit/>
          </a:bodyPr>
          <a:lstStyle/>
          <a:p>
            <a:pPr lvl="0">
              <a:spcBef>
                <a:spcPts val="0"/>
              </a:spcBef>
              <a:buNone/>
            </a:pPr>
            <a:r>
              <a:rPr lang="es" sz="1800" b="1">
                <a:solidFill>
                  <a:srgbClr val="741B47"/>
                </a:solidFill>
                <a:latin typeface="Coming Soon"/>
                <a:ea typeface="Coming Soon"/>
                <a:cs typeface="Coming Soon"/>
                <a:sym typeface="Coming Soon"/>
              </a:rPr>
              <a:t>¿Qué es la integración?</a:t>
            </a:r>
          </a:p>
        </p:txBody>
      </p:sp>
      <p:sp>
        <p:nvSpPr>
          <p:cNvPr id="144" name="Shape 144"/>
          <p:cNvSpPr txBox="1"/>
          <p:nvPr/>
        </p:nvSpPr>
        <p:spPr>
          <a:xfrm>
            <a:off x="184400" y="969950"/>
            <a:ext cx="8709000" cy="758100"/>
          </a:xfrm>
          <a:prstGeom prst="rect">
            <a:avLst/>
          </a:prstGeom>
          <a:noFill/>
          <a:ln>
            <a:noFill/>
          </a:ln>
        </p:spPr>
        <p:txBody>
          <a:bodyPr lIns="91425" tIns="91425" rIns="91425" bIns="91425" anchor="t" anchorCtr="0">
            <a:noAutofit/>
          </a:bodyPr>
          <a:lstStyle/>
          <a:p>
            <a:pPr lvl="0" algn="ctr">
              <a:spcBef>
                <a:spcPts val="0"/>
              </a:spcBef>
              <a:buNone/>
            </a:pPr>
            <a:r>
              <a:rPr lang="es">
                <a:latin typeface="Coming Soon"/>
                <a:ea typeface="Coming Soon"/>
                <a:cs typeface="Coming Soon"/>
                <a:sym typeface="Coming Soon"/>
              </a:rPr>
              <a:t>La integración es la consecuencia del principio de normalización, es decir, el derecho de las personas con discapacidad a participar en todos los ámbitos de la sociedad recibiendo el apoyo que necesitan en el marco de las estructuras comunes de educación, salud, empleo, ocio y cultura, y servicios sociales, reconociéndose los mismos derechos que el resto de la población. </a:t>
            </a:r>
          </a:p>
        </p:txBody>
      </p:sp>
      <p:pic>
        <p:nvPicPr>
          <p:cNvPr id="145" name="Shape 145"/>
          <p:cNvPicPr preferRelativeResize="0"/>
          <p:nvPr/>
        </p:nvPicPr>
        <p:blipFill>
          <a:blip r:embed="rId3">
            <a:alphaModFix/>
          </a:blip>
          <a:stretch>
            <a:fillRect/>
          </a:stretch>
        </p:blipFill>
        <p:spPr>
          <a:xfrm>
            <a:off x="2597812" y="1982949"/>
            <a:ext cx="4185075" cy="305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p:nvPr/>
        </p:nvSpPr>
        <p:spPr>
          <a:xfrm>
            <a:off x="91050" y="-154525"/>
            <a:ext cx="8961900" cy="751500"/>
          </a:xfrm>
          <a:prstGeom prst="rect">
            <a:avLst/>
          </a:prstGeom>
          <a:noFill/>
          <a:ln>
            <a:noFill/>
          </a:ln>
        </p:spPr>
        <p:txBody>
          <a:bodyPr lIns="91425" tIns="91425" rIns="91425" bIns="91425" anchor="ctr" anchorCtr="0">
            <a:noAutofit/>
          </a:bodyPr>
          <a:lstStyle/>
          <a:p>
            <a:pPr lvl="0" rtl="0">
              <a:spcBef>
                <a:spcPts val="0"/>
              </a:spcBef>
              <a:buNone/>
            </a:pPr>
            <a:r>
              <a:rPr lang="es"/>
              <a:t>Las necesidades educativas especiales son aquellas que para ser atendidas requieren (Warnock Report, 1979):</a:t>
            </a:r>
          </a:p>
        </p:txBody>
      </p:sp>
      <p:sp>
        <p:nvSpPr>
          <p:cNvPr id="151" name="Shape 151"/>
          <p:cNvSpPr txBox="1"/>
          <p:nvPr/>
        </p:nvSpPr>
        <p:spPr>
          <a:xfrm>
            <a:off x="1796450" y="444575"/>
            <a:ext cx="5416800" cy="437100"/>
          </a:xfrm>
          <a:prstGeom prst="rect">
            <a:avLst/>
          </a:prstGeom>
          <a:noFill/>
          <a:ln>
            <a:noFill/>
          </a:ln>
        </p:spPr>
        <p:txBody>
          <a:bodyPr lIns="91425" tIns="91425" rIns="91425" bIns="91425" anchor="ctr" anchorCtr="0">
            <a:noAutofit/>
          </a:bodyPr>
          <a:lstStyle/>
          <a:p>
            <a:pPr marL="457200" lvl="0" indent="-228600" rtl="0">
              <a:spcBef>
                <a:spcPts val="0"/>
              </a:spcBef>
              <a:buChar char="●"/>
            </a:pPr>
            <a:r>
              <a:rPr lang="es"/>
              <a:t>Medios de acceso al currículo</a:t>
            </a:r>
          </a:p>
          <a:p>
            <a:pPr marL="457200" lvl="0" indent="-228600" rtl="0">
              <a:spcBef>
                <a:spcPts val="0"/>
              </a:spcBef>
              <a:buChar char="●"/>
            </a:pPr>
            <a:r>
              <a:rPr lang="es"/>
              <a:t>Adaptaciones en los diferentes componentes del currículo</a:t>
            </a:r>
          </a:p>
          <a:p>
            <a:pPr marL="457200" lvl="0" indent="-228600" rtl="0">
              <a:spcBef>
                <a:spcPts val="0"/>
              </a:spcBef>
              <a:buChar char="●"/>
            </a:pPr>
            <a:r>
              <a:rPr lang="es"/>
              <a:t>Modificaciones en el contexto educativo, estructura social o clima afectivo en el que tiene lugar el hecho educativo</a:t>
            </a:r>
          </a:p>
        </p:txBody>
      </p:sp>
      <p:sp>
        <p:nvSpPr>
          <p:cNvPr id="152" name="Shape 152"/>
          <p:cNvSpPr txBox="1"/>
          <p:nvPr/>
        </p:nvSpPr>
        <p:spPr>
          <a:xfrm>
            <a:off x="179850" y="2554175"/>
            <a:ext cx="8873100" cy="908400"/>
          </a:xfrm>
          <a:prstGeom prst="rect">
            <a:avLst/>
          </a:prstGeom>
          <a:noFill/>
          <a:ln>
            <a:noFill/>
          </a:ln>
        </p:spPr>
        <p:txBody>
          <a:bodyPr lIns="91425" tIns="91425" rIns="91425" bIns="91425" anchor="ctr" anchorCtr="0">
            <a:noAutofit/>
          </a:bodyPr>
          <a:lstStyle/>
          <a:p>
            <a:pPr lvl="0">
              <a:spcBef>
                <a:spcPts val="0"/>
              </a:spcBef>
              <a:buNone/>
            </a:pPr>
            <a:r>
              <a:rPr lang="es" sz="1200"/>
              <a:t>El concepto de </a:t>
            </a:r>
            <a:r>
              <a:rPr lang="es" sz="1200" b="1"/>
              <a:t>necesidades educativas especiales</a:t>
            </a:r>
            <a:r>
              <a:rPr lang="es" sz="1200"/>
              <a:t> implica que cualquier alumno que encuentre barreras para progresar en relación con los aprendizajes escolares, por la causa que fuere, reciba las ayudas y recursos especiales que necesite, ya sea de forma temporal o permanente, en el contexto educativo más normalizado posible. </a:t>
            </a:r>
          </a:p>
          <a:p>
            <a:pPr lvl="0">
              <a:spcBef>
                <a:spcPts val="0"/>
              </a:spcBef>
              <a:buNone/>
            </a:pPr>
            <a:endParaRPr sz="1200"/>
          </a:p>
          <a:p>
            <a:pPr lvl="0">
              <a:spcBef>
                <a:spcPts val="0"/>
              </a:spcBef>
              <a:buNone/>
            </a:pPr>
            <a:r>
              <a:rPr lang="es" sz="1200"/>
              <a:t>El carácter habitual o extraordinario de las actuaciones pedagógicas que hay que poner en marcha para atender las necesidades individuales de los alumnos, no depende sólo del origen de las diferencias de éstos, sino que está también estrechamente relacionado con el tipo de respuesta educativa que se les ofrece.</a:t>
            </a:r>
          </a:p>
          <a:p>
            <a:pPr lvl="0">
              <a:spcBef>
                <a:spcPts val="0"/>
              </a:spcBef>
              <a:buNone/>
            </a:pPr>
            <a:endParaRPr sz="1200"/>
          </a:p>
          <a:p>
            <a:pPr lvl="0" rtl="0">
              <a:spcBef>
                <a:spcPts val="0"/>
              </a:spcBef>
              <a:buNone/>
            </a:pPr>
            <a:r>
              <a:rPr lang="es" sz="1200"/>
              <a:t>La dificultad de ampliar el concepto a otro tipo de alumnos se debe, a mi juicio, a los siguientes aspectos. Existe una larga tradición en asociar el término especial a alumnos con discapacidad, de tal forma que en muchos casos existe cierta resistencia a considerar a otro tipo de niños, para que no se les etiquete como “discapacitados”. Otra razón tiene que ver con la creencia de que al ampliar el número de alumnos con necesidades educativas especiales hay que incrementar de forma significativa los recursos y servicios especiales. Esta creencia está condicionada por una concepción errónea de que cualquier necesidad especial requiere para ser atendida métodos específicos de enseñanza, material muy sofisticado y personal muy especializado de forma permanente, cuando muchas de ellas se pueden resolver simplemente a través de una buena enseñanza, sin necesidad de recursos específicos.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311700" y="279925"/>
            <a:ext cx="8520600" cy="4408800"/>
          </a:xfrm>
          <a:prstGeom prst="rect">
            <a:avLst/>
          </a:prstGeom>
        </p:spPr>
        <p:txBody>
          <a:bodyPr lIns="91425" tIns="91425" rIns="91425" bIns="91425" anchor="t" anchorCtr="0">
            <a:noAutofit/>
          </a:bodyPr>
          <a:lstStyle/>
          <a:p>
            <a:pPr lvl="0">
              <a:spcBef>
                <a:spcPts val="0"/>
              </a:spcBef>
              <a:buNone/>
            </a:pPr>
            <a:r>
              <a:rPr lang="es">
                <a:latin typeface="Coming Soon"/>
                <a:ea typeface="Coming Soon"/>
                <a:cs typeface="Coming Soon"/>
                <a:sym typeface="Coming Soon"/>
              </a:rPr>
              <a:t>*Otra de las preocupaciones importantes está relacionada con el funcionamiento de la escuela regular.</a:t>
            </a:r>
          </a:p>
          <a:p>
            <a:pPr lvl="0">
              <a:spcBef>
                <a:spcPts val="0"/>
              </a:spcBef>
              <a:buNone/>
            </a:pPr>
            <a:r>
              <a:rPr lang="es">
                <a:latin typeface="Coming Soon"/>
                <a:ea typeface="Coming Soon"/>
                <a:cs typeface="Coming Soon"/>
                <a:sym typeface="Coming Soon"/>
              </a:rPr>
              <a:t>*Es preciso romper con el esquema educativo .</a:t>
            </a:r>
          </a:p>
          <a:p>
            <a:pPr lvl="0">
              <a:spcBef>
                <a:spcPts val="0"/>
              </a:spcBef>
              <a:buNone/>
            </a:pPr>
            <a:r>
              <a:rPr lang="es">
                <a:latin typeface="Coming Soon"/>
                <a:ea typeface="Coming Soon"/>
                <a:cs typeface="Coming Soon"/>
                <a:sym typeface="Coming Soon"/>
              </a:rPr>
              <a:t>*Este modelo educativo olvida que todos los niños son distintos en capacidades, motivaciones, estilo y ritmo de aprendizaje.</a:t>
            </a:r>
          </a:p>
          <a:p>
            <a:pPr lvl="0">
              <a:spcBef>
                <a:spcPts val="0"/>
              </a:spcBef>
              <a:buNone/>
            </a:pPr>
            <a:r>
              <a:rPr lang="es">
                <a:latin typeface="Coming Soon"/>
                <a:ea typeface="Coming Soon"/>
                <a:cs typeface="Coming Soon"/>
                <a:sym typeface="Coming Soon"/>
              </a:rPr>
              <a:t>*No siempre es necesario aumentar los recursos sino utilizar de forma distinta los ya existentes.</a:t>
            </a:r>
          </a:p>
          <a:p>
            <a:pPr lvl="0">
              <a:spcBef>
                <a:spcPts val="0"/>
              </a:spcBef>
              <a:buNone/>
            </a:pPr>
            <a:r>
              <a:rPr lang="es">
                <a:latin typeface="Coming Soon"/>
                <a:ea typeface="Coming Soon"/>
                <a:cs typeface="Coming Soon"/>
                <a:sym typeface="Coming Soon"/>
              </a:rPr>
              <a:t>*Muchos profesores de la educación regular piensan que no están preparados para atender a estos alumnos.</a:t>
            </a:r>
          </a:p>
          <a:p>
            <a:pPr lvl="0">
              <a:spcBef>
                <a:spcPts val="0"/>
              </a:spcBef>
              <a:buNone/>
            </a:pPr>
            <a:endParaRPr>
              <a:latin typeface="Coming Soon"/>
              <a:ea typeface="Coming Soon"/>
              <a:cs typeface="Coming Soon"/>
              <a:sym typeface="Coming Soon"/>
            </a:endParaRPr>
          </a:p>
          <a:p>
            <a:pPr lvl="0">
              <a:spcBef>
                <a:spcPts val="0"/>
              </a:spcBef>
              <a:buNone/>
            </a:pPr>
            <a:endParaRPr/>
          </a:p>
        </p:txBody>
      </p:sp>
      <p:sp>
        <p:nvSpPr>
          <p:cNvPr id="158" name="Shape 158"/>
          <p:cNvSpPr txBox="1"/>
          <p:nvPr/>
        </p:nvSpPr>
        <p:spPr>
          <a:xfrm>
            <a:off x="2100700" y="4056325"/>
            <a:ext cx="3567600" cy="492300"/>
          </a:xfrm>
          <a:prstGeom prst="rect">
            <a:avLst/>
          </a:prstGeom>
          <a:solidFill>
            <a:srgbClr val="EAD1DC"/>
          </a:solidFill>
          <a:ln>
            <a:noFill/>
          </a:ln>
        </p:spPr>
        <p:txBody>
          <a:bodyPr lIns="91425" tIns="91425" rIns="91425" bIns="91425" anchor="ctr" anchorCtr="0">
            <a:noAutofit/>
          </a:bodyPr>
          <a:lstStyle/>
          <a:p>
            <a:pPr lvl="0" rtl="0">
              <a:lnSpc>
                <a:spcPct val="115000"/>
              </a:lnSpc>
              <a:spcBef>
                <a:spcPts val="0"/>
              </a:spcBef>
              <a:spcAft>
                <a:spcPts val="1600"/>
              </a:spcAft>
              <a:buNone/>
            </a:pPr>
            <a:r>
              <a:rPr lang="es" sz="1800">
                <a:solidFill>
                  <a:schemeClr val="dk2"/>
                </a:solidFill>
                <a:latin typeface="Coming Soon"/>
                <a:ea typeface="Coming Soon"/>
                <a:cs typeface="Coming Soon"/>
                <a:sym typeface="Coming Soon"/>
              </a:rPr>
              <a:t>¿Qué escuelas pueden integrar?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265025" y="145175"/>
            <a:ext cx="8520600" cy="4450200"/>
          </a:xfrm>
          <a:prstGeom prst="rect">
            <a:avLst/>
          </a:prstGeom>
        </p:spPr>
        <p:txBody>
          <a:bodyPr lIns="91425" tIns="91425" rIns="91425" bIns="91425" anchor="t" anchorCtr="0">
            <a:noAutofit/>
          </a:bodyPr>
          <a:lstStyle/>
          <a:p>
            <a:pPr lvl="0">
              <a:spcBef>
                <a:spcPts val="0"/>
              </a:spcBef>
              <a:buNone/>
            </a:pPr>
            <a:r>
              <a:rPr lang="es" sz="2400" b="1">
                <a:solidFill>
                  <a:srgbClr val="FF0000"/>
                </a:solidFill>
                <a:latin typeface="Coming Soon"/>
                <a:ea typeface="Coming Soon"/>
                <a:cs typeface="Coming Soon"/>
                <a:sym typeface="Coming Soon"/>
              </a:rPr>
              <a:t>El nuevo rol de la educación especial</a:t>
            </a:r>
          </a:p>
          <a:p>
            <a:pPr lvl="0">
              <a:spcBef>
                <a:spcPts val="0"/>
              </a:spcBef>
              <a:buNone/>
            </a:pPr>
            <a:r>
              <a:rPr lang="es">
                <a:latin typeface="Coming Soon"/>
                <a:ea typeface="Coming Soon"/>
                <a:cs typeface="Coming Soon"/>
                <a:sym typeface="Coming Soon"/>
              </a:rPr>
              <a:t>La educación especial ha de considerarse como el conjunto de conocimientos, técnicas, recursos y ayudas que van a favorecer el desarrollo integral y el proceso educativo de aquellos alumnos que, por la causa que fuere, presentan dificultades de aprendizaje o de adaptación a la escuela. </a:t>
            </a:r>
          </a:p>
          <a:p>
            <a:pPr lvl="0">
              <a:spcBef>
                <a:spcPts val="0"/>
              </a:spcBef>
              <a:buNone/>
            </a:pPr>
            <a:r>
              <a:rPr lang="es" sz="2400" b="1">
                <a:solidFill>
                  <a:srgbClr val="E06666"/>
                </a:solidFill>
                <a:latin typeface="Coming Soon"/>
                <a:ea typeface="Coming Soon"/>
                <a:cs typeface="Coming Soon"/>
                <a:sym typeface="Coming Soon"/>
              </a:rPr>
              <a:t>De la integración a la inclusión</a:t>
            </a:r>
          </a:p>
          <a:p>
            <a:pPr lvl="0">
              <a:spcBef>
                <a:spcPts val="0"/>
              </a:spcBef>
              <a:buNone/>
            </a:pPr>
            <a:r>
              <a:rPr lang="es" sz="1400">
                <a:latin typeface="Coming Soon"/>
                <a:ea typeface="Coming Soon"/>
                <a:cs typeface="Coming Soon"/>
                <a:sym typeface="Coming Soon"/>
              </a:rPr>
              <a:t>El término de inclusión se está empezando a utilizar como sinónimo de integración.</a:t>
            </a:r>
          </a:p>
          <a:p>
            <a:pPr lvl="0">
              <a:spcBef>
                <a:spcPts val="0"/>
              </a:spcBef>
              <a:buNone/>
            </a:pPr>
            <a:r>
              <a:rPr lang="es" sz="1400">
                <a:latin typeface="Coming Soon"/>
                <a:ea typeface="Coming Soon"/>
                <a:cs typeface="Coming Soon"/>
                <a:sym typeface="Coming Soon"/>
              </a:rPr>
              <a:t>*La integración está referida al grupo específico de las personas con discapacidad y es un movimiento que surge desde la educación especial e implica la transformación de ésta. </a:t>
            </a:r>
          </a:p>
          <a:p>
            <a:pPr lvl="0">
              <a:spcBef>
                <a:spcPts val="0"/>
              </a:spcBef>
              <a:buNone/>
            </a:pPr>
            <a:r>
              <a:rPr lang="es" sz="1400">
                <a:latin typeface="Coming Soon"/>
                <a:ea typeface="Coming Soon"/>
                <a:cs typeface="Coming Soon"/>
                <a:sym typeface="Coming Soon"/>
              </a:rPr>
              <a:t>*la inclusión  está relacionada con la naturaleza misma de la educación general </a:t>
            </a:r>
          </a:p>
          <a:p>
            <a:pPr lvl="0">
              <a:spcBef>
                <a:spcPts val="0"/>
              </a:spcBef>
              <a:buNone/>
            </a:pPr>
            <a:r>
              <a:rPr lang="es" sz="1400">
                <a:latin typeface="Coming Soon"/>
                <a:ea typeface="Coming Soon"/>
                <a:cs typeface="Coming Soon"/>
                <a:sym typeface="Coming Soon"/>
              </a:rPr>
              <a:t>y de la escuela común.</a:t>
            </a:r>
          </a:p>
          <a:p>
            <a:pPr lvl="0">
              <a:spcBef>
                <a:spcPts val="0"/>
              </a:spcBef>
              <a:buNone/>
            </a:pPr>
            <a:endParaRPr sz="140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1546</Words>
  <Application>Microsoft Office PowerPoint</Application>
  <PresentationFormat>Presentación en pantalla (16:9)</PresentationFormat>
  <Paragraphs>95</Paragraphs>
  <Slides>15</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Happy Monkey</vt:lpstr>
      <vt:lpstr>Century Gothic</vt:lpstr>
      <vt:lpstr>Arial</vt:lpstr>
      <vt:lpstr>Coming Soon</vt:lpstr>
      <vt:lpstr>Roboto</vt:lpstr>
      <vt:lpstr>Geometric</vt:lpstr>
      <vt:lpstr>HACIA UNA ESCUELA PARA TODOS Y CON TODOS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Proyectos educativos institucionales que contemplen la diversidad y compromiso con el cambio</vt:lpstr>
      <vt:lpstr>Relación de colaboración entre todos los implicados en el proceso educativo</vt:lpstr>
      <vt:lpstr>Los padres...</vt:lpstr>
      <vt:lpstr>Enfoques metodológicos que faciliten la diversificación y flexibilidad de la enseñanza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HACIA UNA ESCUELA PARA TODOS Y CON TODOS</dc:title>
  <cp:lastModifiedBy>Sony</cp:lastModifiedBy>
  <cp:revision>1</cp:revision>
  <dcterms:modified xsi:type="dcterms:W3CDTF">2017-08-30T21:42:39Z</dcterms:modified>
</cp:coreProperties>
</file>