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maranth" charset="0"/>
      <p:regular r:id="rId19"/>
      <p:bold r:id="rId20"/>
      <p:italic r:id="rId21"/>
      <p:boldItalic r:id="rId22"/>
    </p:embeddedFont>
    <p:embeddedFont>
      <p:font typeface="Gloria Hallelujah" charset="0"/>
      <p:regular r:id="rId23"/>
    </p:embeddedFont>
    <p:embeddedFont>
      <p:font typeface="Nunito" charset="0"/>
      <p:regular r:id="rId24"/>
      <p:bold r:id="rId25"/>
      <p:italic r:id="rId26"/>
      <p:boldItalic r:id="rId27"/>
    </p:embeddedFont>
    <p:embeddedFont>
      <p:font typeface="Comic Sans MS" pitchFamily="66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54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759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4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2" cy="1044300"/>
            <a:chOff x="255200" y="592"/>
            <a:chExt cx="2250362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1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4" y="592"/>
            <a:ext cx="2250362" cy="1044300"/>
            <a:chOff x="905394" y="592"/>
            <a:chExt cx="2250362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7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4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7" y="5088"/>
            <a:ext cx="1851282" cy="752107"/>
            <a:chOff x="6917200" y="0"/>
            <a:chExt cx="2227776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1" y="4217851"/>
            <a:ext cx="2389067" cy="925737"/>
            <a:chOff x="6917200" y="0"/>
            <a:chExt cx="2227776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8" y="4055651"/>
            <a:ext cx="2795414" cy="1083307"/>
            <a:chOff x="6917200" y="0"/>
            <a:chExt cx="2227776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1" y="4119576"/>
            <a:ext cx="2520951" cy="1024165"/>
            <a:chOff x="6917200" y="0"/>
            <a:chExt cx="2227776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6" name="Shape 126"/>
          <p:cNvGrpSpPr/>
          <p:nvPr/>
        </p:nvGrpSpPr>
        <p:grpSpPr>
          <a:xfrm>
            <a:off x="0" y="0"/>
            <a:ext cx="9144153" cy="5143623"/>
            <a:chOff x="-76" y="25"/>
            <a:chExt cx="9144153" cy="5143623"/>
          </a:xfrm>
        </p:grpSpPr>
        <p:sp>
          <p:nvSpPr>
            <p:cNvPr id="127" name="Shape 127"/>
            <p:cNvSpPr/>
            <p:nvPr/>
          </p:nvSpPr>
          <p:spPr>
            <a:xfrm rot="-5400000">
              <a:off x="-47653" y="219061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-5400000">
              <a:off x="-47653" y="3905143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-47653" y="4761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 rot="5400000">
              <a:off x="714197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714321" y="219061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 rot="5400000">
              <a:off x="714197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 rot="-5400000">
              <a:off x="714321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 rot="5400000">
              <a:off x="71419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 rot="-5400000">
              <a:off x="714321" y="3905143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5400000">
              <a:off x="714197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5400000">
              <a:off x="71419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-5400000">
              <a:off x="714321" y="4761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 rot="5400000">
              <a:off x="714197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rot="-5400000">
              <a:off x="714321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5400000">
              <a:off x="1476172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rot="-5400000">
              <a:off x="1476296" y="219061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rot="5400000">
              <a:off x="1476172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5400000">
              <a:off x="1476172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-5400000">
              <a:off x="1476296" y="3905143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rot="5400000">
              <a:off x="1476172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rot="5400000">
              <a:off x="1476172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rot="-5400000">
              <a:off x="1476296" y="4761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5400000">
              <a:off x="1476172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5400000">
              <a:off x="2238147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rot="-5400000">
              <a:off x="2238270" y="219061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5400000">
              <a:off x="2238147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-5400000">
              <a:off x="2238270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rot="-5400000">
              <a:off x="2238270" y="3905143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rot="5400000">
              <a:off x="2238147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rot="-5400000">
              <a:off x="2238270" y="4761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rot="5400000">
              <a:off x="2238147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 rot="-5400000">
              <a:off x="2238270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 rot="5400000">
              <a:off x="3000173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rot="-5400000">
              <a:off x="3000296" y="2190614"/>
              <a:ext cx="857400" cy="761999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 rot="5400000">
              <a:off x="3000173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 rot="-5400000">
              <a:off x="3000296" y="3047879"/>
              <a:ext cx="857400" cy="761999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 rot="-5400000">
              <a:off x="3000296" y="3905143"/>
              <a:ext cx="857400" cy="761999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 rot="5400000">
              <a:off x="3000173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 rot="-5400000">
              <a:off x="3000296" y="476184"/>
              <a:ext cx="857400" cy="761999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rot="5400000">
              <a:off x="3000173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rot="-5400000">
              <a:off x="3000296" y="1333449"/>
              <a:ext cx="857400" cy="761999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5400000">
              <a:off x="3762250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rot="-5400000">
              <a:off x="3762374" y="219061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 rot="5400000">
              <a:off x="3762250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 rot="5400000">
              <a:off x="3762250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 rot="-5400000">
              <a:off x="3762374" y="3905143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 rot="5400000">
              <a:off x="3762250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 rot="5400000">
              <a:off x="3762250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 rot="-5400000">
              <a:off x="3762374" y="4761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 rot="5400000">
              <a:off x="3762250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 rot="5400000">
              <a:off x="-47776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5400000">
              <a:off x="-47776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rot="5400000">
              <a:off x="-47776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 rot="5400000">
              <a:off x="-47776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 rot="-5400000">
              <a:off x="166696" y="4548163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 rot="5400000">
              <a:off x="-47776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 rot="5400000">
              <a:off x="-47776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 rot="-5400000" flipH="1">
              <a:off x="166696" y="-166420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 rot="-5400000">
              <a:off x="928671" y="4548163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 rot="-5400000" flipH="1">
              <a:off x="928671" y="-166420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rot="-5400000" flipH="1">
              <a:off x="1690646" y="-166420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rot="-5400000">
              <a:off x="2452620" y="4548163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rot="-5400000" flipH="1">
              <a:off x="2452620" y="-166420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-5400000">
              <a:off x="3214646" y="4548163"/>
              <a:ext cx="428700" cy="761999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 rot="-5400000" flipH="1">
              <a:off x="3214646" y="-166420"/>
              <a:ext cx="428700" cy="761999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 rot="-5400000" flipH="1">
              <a:off x="3976724" y="-166420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 rot="-5400000">
              <a:off x="4524349" y="219061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 rot="-5400000">
              <a:off x="4524349" y="3905143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 rot="-5400000">
              <a:off x="4524349" y="4761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 rot="5400000">
              <a:off x="5286200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 rot="-5400000">
              <a:off x="5286323" y="219061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 rot="5400000">
              <a:off x="5286200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 rot="-5400000">
              <a:off x="528632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rot="-5400000">
              <a:off x="5286323" y="3905143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5400000">
              <a:off x="5286200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 rot="-5400000">
              <a:off x="5286323" y="4761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rot="5400000">
              <a:off x="5286200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-5400000">
              <a:off x="528632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 rot="5400000">
              <a:off x="6048174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rot="-5400000">
              <a:off x="6048298" y="2190614"/>
              <a:ext cx="857400" cy="761999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5400000">
              <a:off x="6048174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-5400000">
              <a:off x="6048298" y="3047879"/>
              <a:ext cx="857400" cy="761999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rot="5400000">
              <a:off x="6048174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rot="-5400000">
              <a:off x="6048298" y="3905143"/>
              <a:ext cx="857400" cy="761999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rot="5400000">
              <a:off x="6048174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5400000">
              <a:off x="6048174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-5400000">
              <a:off x="6048298" y="476184"/>
              <a:ext cx="857400" cy="761999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 rot="5400000">
              <a:off x="6048174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 rot="-5400000">
              <a:off x="6048298" y="1333449"/>
              <a:ext cx="857400" cy="761999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 rot="5400000">
              <a:off x="6810149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 rot="-5400000">
              <a:off x="6810273" y="219061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 rot="5400000">
              <a:off x="6810149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 rot="-5400000">
              <a:off x="6810273" y="3905143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rot="5400000">
              <a:off x="6810149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 rot="-5400000">
              <a:off x="6810273" y="4761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 rot="5400000">
              <a:off x="6810149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 rot="5400000">
              <a:off x="7572175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 rot="-5400000">
              <a:off x="7572299" y="219061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 rot="5400000">
              <a:off x="7572175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 rot="-5400000">
              <a:off x="7572299" y="3905143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 rot="5400000">
              <a:off x="7572175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rot="-5400000">
              <a:off x="7572299" y="4761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 rot="5400000">
              <a:off x="7572175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rot="5400000">
              <a:off x="8334252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 rot="-5400000">
              <a:off x="8334376" y="219061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 rot="5400000">
              <a:off x="8334252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 rot="-5400000">
              <a:off x="8334376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 rot="5400000">
              <a:off x="8334252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 rot="-5400000">
              <a:off x="8334376" y="3905143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 rot="5400000">
              <a:off x="8334252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 rot="5400000">
              <a:off x="8334252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rot="-5400000">
              <a:off x="8334376" y="4761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 rot="5400000">
              <a:off x="8334252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 rot="-5400000">
              <a:off x="8334376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 rot="5400000">
              <a:off x="4524225" y="176215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 rot="5400000">
              <a:off x="4524225" y="261941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rot="5400000">
              <a:off x="4524225" y="4333948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 rot="5400000">
              <a:off x="4524225" y="904989"/>
              <a:ext cx="857399" cy="7620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 rot="-5400000" flipH="1">
              <a:off x="4738699" y="-166420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 rot="-5400000">
              <a:off x="5500673" y="4548163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 rot="-5400000" flipH="1">
              <a:off x="5500673" y="-166420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 rot="-5400000">
              <a:off x="6262648" y="4548163"/>
              <a:ext cx="428700" cy="761999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 rot="-5400000" flipH="1">
              <a:off x="6262648" y="-166420"/>
              <a:ext cx="428700" cy="761999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 rot="-5400000" flipH="1">
              <a:off x="7024623" y="-166420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 rot="-5400000" flipH="1">
              <a:off x="7786649" y="-166420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rot="-5400000">
              <a:off x="8548726" y="4548163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 rot="-5400000" flipH="1">
              <a:off x="8548726" y="-166420"/>
              <a:ext cx="428700" cy="762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3" name="Shape 283"/>
          <p:cNvSpPr/>
          <p:nvPr/>
        </p:nvSpPr>
        <p:spPr>
          <a:xfrm>
            <a:off x="1525050" y="1293850"/>
            <a:ext cx="6093900" cy="25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1876575" y="1668149"/>
            <a:ext cx="5391000" cy="1184700"/>
          </a:xfrm>
          <a:prstGeom prst="rect">
            <a:avLst/>
          </a:prstGeom>
          <a:noFill/>
        </p:spPr>
        <p:txBody>
          <a:bodyPr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subTitle" idx="1"/>
          </p:nvPr>
        </p:nvSpPr>
        <p:spPr>
          <a:xfrm>
            <a:off x="1876575" y="2930427"/>
            <a:ext cx="5391000" cy="601500"/>
          </a:xfrm>
          <a:prstGeom prst="rect">
            <a:avLst/>
          </a:prstGeom>
          <a:noFill/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ct val="100000"/>
              <a:buNone/>
              <a:defRPr sz="21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z="1000">
                <a:solidFill>
                  <a:srgbClr val="616161"/>
                </a:solidFill>
              </a:rPr>
              <a:t>‹Nº›</a:t>
            </a:fld>
            <a:endParaRPr lang="es-419" sz="1000">
              <a:solidFill>
                <a:srgbClr val="61616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0" y="3961114"/>
            <a:ext cx="2910144" cy="1182339"/>
            <a:chOff x="6917200" y="0"/>
            <a:chExt cx="2227776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3" y="1746100"/>
            <a:ext cx="5377500" cy="1646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89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2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7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5" cy="617071"/>
            <a:chOff x="6917200" y="0"/>
            <a:chExt cx="2227776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2" y="1242"/>
            <a:ext cx="3257454" cy="1261513"/>
            <a:chOff x="6917200" y="0"/>
            <a:chExt cx="2227776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‹Nº›</a:t>
            </a:fld>
            <a:endParaRPr lang="es-419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1876575" y="1668149"/>
            <a:ext cx="5391000" cy="118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ACERCA DEL ORIGEN Y SENTIDO DE LA EDUCACIÓN INCLUSIVA 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ubTitle" idx="1"/>
          </p:nvPr>
        </p:nvSpPr>
        <p:spPr>
          <a:xfrm>
            <a:off x="1876575" y="2930427"/>
            <a:ext cx="5391000" cy="60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ÁNGELES PARRILLA LATAS </a:t>
            </a:r>
          </a:p>
          <a:p>
            <a:pPr lvl="0">
              <a:spcBef>
                <a:spcPts val="0"/>
              </a:spcBef>
              <a:buNone/>
            </a:pPr>
            <a:r>
              <a:rPr lang="es-419"/>
              <a:t>PÁG. 11-29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5048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792100" y="452625"/>
            <a:ext cx="7355100" cy="66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3600">
                <a:solidFill>
                  <a:srgbClr val="351C75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Introducción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668650" y="1409325"/>
            <a:ext cx="4351500" cy="31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419" sz="2400">
                <a:latin typeface="Amaranth"/>
                <a:ea typeface="Amaranth"/>
                <a:cs typeface="Amaranth"/>
                <a:sym typeface="Amaranth"/>
              </a:rPr>
              <a:t>Sensibilizar a los seres humanos y tomar en cuenta que la educación es para todos, fijándose un poco en la calidad que debe tener la misma, pero no hay calidad si no hay en ella a su vez una equidad e igualdad.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99" name="Shape 299" descr="school_five_stude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550" y="1273725"/>
            <a:ext cx="3429000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882775" y="170700"/>
            <a:ext cx="7221600" cy="7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2400">
                <a:solidFill>
                  <a:srgbClr val="741B47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Un camino común: La exclusión educativa de las personas diferentes.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421225" y="1030650"/>
            <a:ext cx="8158200" cy="39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419" sz="1800">
                <a:latin typeface="Amaranth"/>
                <a:ea typeface="Amaranth"/>
                <a:cs typeface="Amaranth"/>
                <a:sym typeface="Amaranth"/>
              </a:rPr>
              <a:t>•La sociedad al igual que la educación a intentado reducir al mínimo los efectos de la misma basándose en distintas estructuras y reformas organizativas.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419" sz="1800">
                <a:latin typeface="Amaranth"/>
                <a:ea typeface="Amaranth"/>
                <a:cs typeface="Amaranth"/>
                <a:sym typeface="Amaranth"/>
              </a:rPr>
              <a:t>•La diversidad se a entendido tradicionalmente en los sistemas educativos desde una óptica negativa y, por tanto, los esfuerzos se han dirigido a luchar contra ellos.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419" sz="1800">
                <a:latin typeface="Amaranth"/>
                <a:ea typeface="Amaranth"/>
                <a:cs typeface="Amaranth"/>
                <a:sym typeface="Amaranth"/>
              </a:rPr>
              <a:t>•La situación actual es difícil y compleja, pero la negación de derechos ya adquiridos y la opción por una idea cuestionable de calidad a costa de la equidad nos parece mucho mas que discutible.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419" sz="1800">
                <a:latin typeface="Amaranth"/>
                <a:ea typeface="Amaranth"/>
                <a:cs typeface="Amaranth"/>
                <a:sym typeface="Amaranth"/>
              </a:rPr>
              <a:t>•No hay calidad sin equidad   sino que una calidad falsa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419" sz="1800">
                <a:latin typeface="Amaranth"/>
                <a:ea typeface="Amaranth"/>
                <a:cs typeface="Amaranth"/>
                <a:sym typeface="Amaranth"/>
              </a:rPr>
              <a:t>•No hay equidad sin calidad  sin que la misma cantidad de esfuerzos educativos se dirijan a todos los alumnos.</a:t>
            </a:r>
          </a:p>
          <a:p>
            <a:pPr lvl="0" algn="just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1053900" y="641600"/>
            <a:ext cx="7036200" cy="69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2400">
                <a:solidFill>
                  <a:srgbClr val="0B5394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Exclusión: La negación del derecho a la educación.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843525" y="1716025"/>
            <a:ext cx="7365600" cy="28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419" sz="1800">
                <a:latin typeface="Amaranth"/>
                <a:ea typeface="Amaranth"/>
                <a:cs typeface="Amaranth"/>
                <a:sym typeface="Amaranth"/>
              </a:rPr>
              <a:t>En las primeras etapas educativas, los campesinos, las personas de las clases trabajadoras, las mujeres, los grupos culturales marginales, así como las personas identificadas como “anormales” o “improductivas” no tenían derecho a la escolarización ni ordinaria ni de ningún otro tipo.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419" sz="1800">
                <a:latin typeface="Amaranth"/>
                <a:ea typeface="Amaranth"/>
                <a:cs typeface="Amaranth"/>
                <a:sym typeface="Amaranth"/>
              </a:rPr>
              <a:t>“Instituciones totales” para las personas con discapacidad.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s-419" sz="1800">
                <a:latin typeface="Amaranth"/>
                <a:ea typeface="Amaranth"/>
                <a:cs typeface="Amaranth"/>
                <a:sym typeface="Amaranth"/>
              </a:rPr>
              <a:t>Situación social excluyente:  se refleja en la explotación laboral y situación de discriminación, con negación del derecho al trabajo, al voto, a la participación en definitiva a la vida publica</a:t>
            </a:r>
          </a:p>
          <a:p>
            <a:pPr lvl="0" algn="just">
              <a:spcBef>
                <a:spcPts val="0"/>
              </a:spcBef>
              <a:buNone/>
            </a:pPr>
            <a:endParaRPr sz="1800">
              <a:latin typeface="Amaranth"/>
              <a:ea typeface="Amaranth"/>
              <a:cs typeface="Amaranth"/>
              <a:sym typeface="Amarant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311700" y="211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 b="1">
                <a:solidFill>
                  <a:srgbClr val="0B5394"/>
                </a:solidFill>
              </a:rPr>
              <a:t>Segregación: el reconocimiento del derecho a la educación diferenciada según grupos. 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311700" y="1282950"/>
            <a:ext cx="5356500" cy="328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1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escuela graduada sirvió para incorporar a la educación a aquellos alumnos de clases sociales desfavorecidas, basándose su organización en distintas ramas y especialidades destinadas a los alumnos de distintas clases y origen social; las escuelas separadas para personas pertenecientes a * grupos culturales y minorías étnicas cumplieron el mismo papel en relación a las diferencias por motivos culturales. </a:t>
            </a:r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600" y="1485025"/>
            <a:ext cx="2727600" cy="27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367350" y="874650"/>
            <a:ext cx="8409300" cy="24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1600">
                <a:solidFill>
                  <a:srgbClr val="212121"/>
                </a:solidFill>
              </a:rPr>
              <a:t>Proponen una serie de cambios en los sistemas educativos tendentes a corregir las fuertes desigualdades que se iban produciendo como consecuencia de los procesos de segregación.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-419" sz="1600" b="1">
                <a:solidFill>
                  <a:srgbClr val="351C75"/>
                </a:solidFill>
              </a:rPr>
              <a:t>Opciones que sirvieron para incorporar definitivamente a los distintos grupos a la escuela ordinaria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 sz="1600">
                <a:solidFill>
                  <a:srgbClr val="990000"/>
                </a:solidFill>
              </a:rPr>
              <a:t>Comprehensividad:</a:t>
            </a:r>
            <a:r>
              <a:rPr lang="es-419" sz="1600">
                <a:solidFill>
                  <a:srgbClr val="212121"/>
                </a:solidFill>
              </a:rPr>
              <a:t> incorpora a los distintos sectores socioeconómicos de la población en una única escuela básica y de carácter obligatorio.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 sz="1600">
                <a:solidFill>
                  <a:srgbClr val="990000"/>
                </a:solidFill>
              </a:rPr>
              <a:t>Coeducación: </a:t>
            </a:r>
            <a:r>
              <a:rPr lang="es-419" sz="1600">
                <a:solidFill>
                  <a:srgbClr val="212121"/>
                </a:solidFill>
              </a:rPr>
              <a:t> La mujer también se incorporó a la escuela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 sz="1600">
                <a:solidFill>
                  <a:srgbClr val="990000"/>
                </a:solidFill>
              </a:rPr>
              <a:t>Educación Compensatoria</a:t>
            </a:r>
            <a:r>
              <a:rPr lang="es-419" sz="1600">
                <a:solidFill>
                  <a:srgbClr val="212121"/>
                </a:solidFill>
              </a:rPr>
              <a:t>: reunir en la escuela a alumnos de culturas diversas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419" sz="1600">
                <a:solidFill>
                  <a:srgbClr val="990000"/>
                </a:solidFill>
              </a:rPr>
              <a:t> Integración Escolar</a:t>
            </a:r>
            <a:r>
              <a:rPr lang="es-419" sz="1600">
                <a:solidFill>
                  <a:srgbClr val="212121"/>
                </a:solidFill>
              </a:rPr>
              <a:t>: alumnos con necesidades educativas especiales en la escuela ordinaria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 txBox="1"/>
          <p:nvPr/>
        </p:nvSpPr>
        <p:spPr>
          <a:xfrm>
            <a:off x="944725" y="338250"/>
            <a:ext cx="7452900" cy="53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30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Las reformas integradoras.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647250" y="4502100"/>
            <a:ext cx="7849500" cy="64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419" sz="1100"/>
              <a:t>igualdad de oportunidades ante la educación, pero limitando esa igualdad únicamente al acceso a la educación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990" y="2892490"/>
            <a:ext cx="1666899" cy="109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749175" y="134150"/>
            <a:ext cx="7505700" cy="41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b="1">
                <a:solidFill>
                  <a:schemeClr val="accent1"/>
                </a:solidFill>
              </a:rPr>
              <a:t>Las reformas inclusivas 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349" y="3219050"/>
            <a:ext cx="7575299" cy="166564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524850" y="871075"/>
            <a:ext cx="7989300" cy="24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1800"/>
              <a:t> La educación inclusiva supone dos procesos interrelacionados: el proceso de incrementar la participación de los alumnos en la cultura y el currículum de las comunidades y escuelas ordinarias, y el proceso de reducir la exclusión de los alumnos de las comunidades y culturas normales. </a:t>
            </a:r>
          </a:p>
          <a:p>
            <a:pPr lvl="0">
              <a:spcBef>
                <a:spcPts val="0"/>
              </a:spcBef>
              <a:buNone/>
            </a:pPr>
            <a:r>
              <a:rPr lang="es-419" sz="1800"/>
              <a:t>La inclusión significa participar en la comunidad de todos en términos que garanticen y respeten el derecho, no sólo a estar o pertenecer, sino a participar de forma activa política y civilmente en la sociedad, en el aprendizaje en la escuela, etc.</a:t>
            </a:r>
          </a:p>
          <a:p>
            <a:pPr lvl="0">
              <a:spcBef>
                <a:spcPts val="0"/>
              </a:spcBef>
              <a:buNone/>
            </a:pPr>
            <a:r>
              <a:rPr lang="es-419" sz="1800">
                <a:solidFill>
                  <a:srgbClr val="000000"/>
                </a:solidFill>
              </a:rPr>
              <a:t>El reto escolar demanda un proceso de reestructuración global de la escuela para responder  a la diversidad de necesidades de todos y cada uno de los alumnos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587" y="174949"/>
            <a:ext cx="5376774" cy="177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53150" y="1347750"/>
            <a:ext cx="7601700" cy="24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1800"/>
              <a:t>LA PERSPECTIVA ÉTICA: LOS DERECHOS HUMANOS COMO TRASFONDO DE LA INCLUSIÓN EDUCATIVA : </a:t>
            </a:r>
          </a:p>
          <a:p>
            <a:pPr lvl="0">
              <a:spcBef>
                <a:spcPts val="0"/>
              </a:spcBef>
              <a:buNone/>
            </a:pPr>
            <a:r>
              <a:rPr lang="es-419" sz="1800"/>
              <a:t>La inclusión se plantea pues como un derecho humano. la exclusión de las instituciones educativas se ve desde esta perspectiva ética, como un acto de discriminación, que es equivalente a la opresión social por motivos de pertenencia a grupos minoritarios, étnicos, de género o clase social. Y contra la opresión se plantea una única alternativa: resistir y reclamar los derechos de las personas.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889125" y="49570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 sz="1800" b="1">
                <a:solidFill>
                  <a:srgbClr val="000000"/>
                </a:solidFill>
              </a:rPr>
              <a:t>LAS NUEVAS LECTURAS Y LOS NUEVOS REFERENTES TEÓRICOS DE LA INCLUSIÓN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Microsoft Office PowerPoint</Application>
  <PresentationFormat>Presentación en pantalla (16:9)</PresentationFormat>
  <Paragraphs>32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Amaranth</vt:lpstr>
      <vt:lpstr>Gloria Hallelujah</vt:lpstr>
      <vt:lpstr>Nunito</vt:lpstr>
      <vt:lpstr>Comic Sans MS</vt:lpstr>
      <vt:lpstr>Shift</vt:lpstr>
      <vt:lpstr>ACERCA DEL ORIGEN Y SENTIDO DE LA EDUCACIÓN INCLUSIVA </vt:lpstr>
      <vt:lpstr>Presentación de PowerPoint</vt:lpstr>
      <vt:lpstr>Presentación de PowerPoint</vt:lpstr>
      <vt:lpstr>Presentación de PowerPoint</vt:lpstr>
      <vt:lpstr>Segregación: el reconocimiento del derecho a la educación diferenciada según grupos. </vt:lpstr>
      <vt:lpstr>Presentación de PowerPoint</vt:lpstr>
      <vt:lpstr>Las reformas inclusivas </vt:lpstr>
      <vt:lpstr>LAS NUEVAS LECTURAS Y LOS NUEVOS REFERENTES TEÓRICOS DE LA INCLUSIÓN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ACERCA DEL ORIGEN Y SENTIDO DE LA EDUCACIÓN INCLUSIVA </dc:title>
  <dc:creator>ENEP</dc:creator>
  <cp:lastModifiedBy>ENEP</cp:lastModifiedBy>
  <cp:revision>1</cp:revision>
  <dcterms:modified xsi:type="dcterms:W3CDTF">2017-08-28T13:24:51Z</dcterms:modified>
</cp:coreProperties>
</file>