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72" r:id="rId4"/>
    <p:sldId id="273" r:id="rId5"/>
    <p:sldId id="274" r:id="rId6"/>
    <p:sldId id="275" r:id="rId7"/>
    <p:sldId id="276" r:id="rId8"/>
    <p:sldId id="277"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8" r:id="rId22"/>
  </p:sldIdLst>
  <p:sldSz cx="9144000" cy="5143500" type="screen16x9"/>
  <p:notesSz cx="6858000" cy="9144000"/>
  <p:embeddedFontLst>
    <p:embeddedFont>
      <p:font typeface="Delius Swash Caps" charset="0"/>
      <p:regular r:id="rId24"/>
    </p:embeddedFont>
    <p:embeddedFont>
      <p:font typeface="Source Code Pro" charset="0"/>
      <p:regular r:id="rId25"/>
      <p:bold r:id="rId26"/>
    </p:embeddedFont>
    <p:embeddedFont>
      <p:font typeface="Amatic SC" charset="-79"/>
      <p:regular r:id="rId27"/>
      <p:bold r:id="rId28"/>
    </p:embeddedFont>
    <p:embeddedFont>
      <p:font typeface="Cambria" pitchFamily="18" charset="0"/>
      <p:regular r:id="rId29"/>
      <p:bold r:id="rId30"/>
      <p:italic r:id="rId31"/>
      <p:boldItalic r:id="rId32"/>
    </p:embeddedFont>
    <p:embeddedFont>
      <p:font typeface="Candara"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1CD42BB-3A4C-4EBB-AF47-91FEA7457978}">
  <a:tblStyle styleId="{91CD42BB-3A4C-4EBB-AF47-91FEA7457978}"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90" y="-2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056530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90514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7919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620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7010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0730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595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392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410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944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7249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8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711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9314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3163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t>‹Nº›</a:t>
            </a:fld>
            <a:endParaRPr lang="es-41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t>‹Nº›</a:t>
            </a:fld>
            <a:endParaRPr lang="es-419"/>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t>‹Nº›</a:t>
            </a:fld>
            <a:endParaRPr lang="es-419"/>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68097" y="4853028"/>
            <a:ext cx="1615607" cy="205740"/>
          </a:xfrm>
          <a:prstGeom prst="rect">
            <a:avLst/>
          </a:prstGeom>
        </p:spPr>
        <p:txBody>
          <a:bodyPr/>
          <a:lstStyle/>
          <a:p>
            <a:fld id="{A5D3794B-289A-4A80-97D7-111025398D45}" type="datetimeFigureOut">
              <a:rPr lang="en-US" dirty="0"/>
              <a:t>9/3/2017</a:t>
            </a:fld>
            <a:endParaRPr lang="en-US" dirty="0"/>
          </a:p>
        </p:txBody>
      </p:sp>
      <p:sp>
        <p:nvSpPr>
          <p:cNvPr id="5" name="Footer Placeholder 4"/>
          <p:cNvSpPr>
            <a:spLocks noGrp="1"/>
          </p:cNvSpPr>
          <p:nvPr>
            <p:ph type="ftr" sz="quarter" idx="11"/>
          </p:nvPr>
        </p:nvSpPr>
        <p:spPr>
          <a:xfrm>
            <a:off x="3632200" y="4853028"/>
            <a:ext cx="4426094" cy="20574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26939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t>‹Nº›</a:t>
            </a:fld>
            <a:endParaRPr lang="es-41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t>‹Nº›</a:t>
            </a:fld>
            <a:endParaRPr lang="es-41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t>‹Nº›</a:t>
            </a:fld>
            <a:endParaRPr lang="es-41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t>‹Nº›</a:t>
            </a:fld>
            <a:endParaRPr lang="es-41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t>‹Nº›</a:t>
            </a:fld>
            <a:endParaRPr lang="es-41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solidFill>
                  <a:schemeClr val="lt1"/>
                </a:solidFill>
              </a:rPr>
              <a:t>‹Nº›</a:t>
            </a:fld>
            <a:endParaRPr lang="es-419">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t>‹Nº›</a:t>
            </a:fld>
            <a:endParaRPr lang="es-419"/>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t>‹Nº›</a:t>
            </a:fld>
            <a:endParaRPr lang="es-41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s-419" sz="1000">
                <a:solidFill>
                  <a:schemeClr val="accent1"/>
                </a:solidFill>
                <a:latin typeface="Source Code Pro"/>
                <a:ea typeface="Source Code Pro"/>
                <a:cs typeface="Source Code Pro"/>
                <a:sym typeface="Source Code Pro"/>
              </a:rPr>
              <a:t>‹Nº›</a:t>
            </a:fld>
            <a:endParaRPr lang="es-419"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cursosparainicial.wikispaces.com/file/view/ROSA_BLANCO.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s-419" sz="6000">
                <a:latin typeface="Delius Swash Caps"/>
                <a:ea typeface="Delius Swash Caps"/>
                <a:cs typeface="Delius Swash Caps"/>
                <a:sym typeface="Delius Swash Caps"/>
              </a:rPr>
              <a:t>Hacia una escuela para todos y con todos</a:t>
            </a:r>
          </a:p>
          <a:p>
            <a:pPr lvl="0">
              <a:spcBef>
                <a:spcPts val="0"/>
              </a:spcBef>
              <a:buNone/>
            </a:pPr>
            <a:r>
              <a:rPr lang="es-419" sz="2500">
                <a:latin typeface="Delius Swash Caps"/>
                <a:ea typeface="Delius Swash Caps"/>
                <a:cs typeface="Delius Swash Caps"/>
                <a:sym typeface="Delius Swash Caps"/>
              </a:rPr>
              <a:t>Blanco, R. (1999) pag. 55-72 </a:t>
            </a:r>
          </a:p>
          <a:p>
            <a:pPr lvl="0">
              <a:spcBef>
                <a:spcPts val="0"/>
              </a:spcBef>
              <a:buNone/>
            </a:pPr>
            <a:r>
              <a:rPr lang="es-419" sz="1200" u="sng">
                <a:solidFill>
                  <a:schemeClr val="hlink"/>
                </a:solidFill>
                <a:latin typeface="Delius Swash Caps"/>
                <a:ea typeface="Delius Swash Caps"/>
                <a:cs typeface="Delius Swash Caps"/>
                <a:sym typeface="Delius Swash Caps"/>
                <a:hlinkClick r:id="rId3"/>
              </a:rPr>
              <a:t>https://recursosparainicial.wikispaces.com/file/view/ROSA_BLANCO.pdf</a:t>
            </a:r>
            <a:r>
              <a:rPr lang="es-419" sz="1200">
                <a:latin typeface="Delius Swash Caps"/>
                <a:ea typeface="Delius Swash Caps"/>
                <a:cs typeface="Delius Swash Caps"/>
                <a:sym typeface="Delius Swash Caps"/>
              </a:rPr>
              <a:t> </a:t>
            </a:r>
          </a:p>
        </p:txBody>
      </p:sp>
      <p:sp>
        <p:nvSpPr>
          <p:cNvPr id="57" name="Shape 57"/>
          <p:cNvSpPr txBox="1">
            <a:spLocks noGrp="1"/>
          </p:cNvSpPr>
          <p:nvPr>
            <p:ph type="subTitle" idx="1"/>
          </p:nvPr>
        </p:nvSpPr>
        <p:spPr>
          <a:xfrm>
            <a:off x="311700" y="3515350"/>
            <a:ext cx="8520600" cy="1628100"/>
          </a:xfrm>
          <a:prstGeom prst="rect">
            <a:avLst/>
          </a:prstGeom>
        </p:spPr>
        <p:txBody>
          <a:bodyPr lIns="91425" tIns="91425" rIns="91425" bIns="91425" anchor="ctr" anchorCtr="0">
            <a:noAutofit/>
          </a:bodyPr>
          <a:lstStyle/>
          <a:p>
            <a:pPr lvl="0" algn="l" rtl="0">
              <a:spcBef>
                <a:spcPts val="0"/>
              </a:spcBef>
              <a:buNone/>
            </a:pPr>
            <a:r>
              <a:rPr lang="es-419">
                <a:latin typeface="Delius Swash Caps"/>
                <a:ea typeface="Delius Swash Caps"/>
                <a:cs typeface="Delius Swash Caps"/>
                <a:sym typeface="Delius Swash Caps"/>
              </a:rPr>
              <a:t>Integrantes:</a:t>
            </a:r>
          </a:p>
          <a:p>
            <a:pPr lvl="0" algn="l" rtl="0">
              <a:spcBef>
                <a:spcPts val="0"/>
              </a:spcBef>
              <a:buNone/>
            </a:pPr>
            <a:r>
              <a:rPr lang="es-419">
                <a:latin typeface="Delius Swash Caps"/>
                <a:ea typeface="Delius Swash Caps"/>
                <a:cs typeface="Delius Swash Caps"/>
                <a:sym typeface="Delius Swash Caps"/>
              </a:rPr>
              <a:t>Daniela Gisel Aguero Reyes </a:t>
            </a:r>
          </a:p>
          <a:p>
            <a:pPr lvl="0" algn="l" rtl="0">
              <a:spcBef>
                <a:spcPts val="0"/>
              </a:spcBef>
              <a:buNone/>
            </a:pPr>
            <a:r>
              <a:rPr lang="es-419">
                <a:latin typeface="Delius Swash Caps"/>
                <a:ea typeface="Delius Swash Caps"/>
                <a:cs typeface="Delius Swash Caps"/>
                <a:sym typeface="Delius Swash Caps"/>
              </a:rPr>
              <a:t>Hilda Patricia Sanchez Perez </a:t>
            </a:r>
          </a:p>
          <a:p>
            <a:pPr lvl="0" algn="l">
              <a:spcBef>
                <a:spcPts val="0"/>
              </a:spcBef>
              <a:buNone/>
            </a:pPr>
            <a:r>
              <a:rPr lang="es-419">
                <a:latin typeface="Delius Swash Caps"/>
                <a:ea typeface="Delius Swash Caps"/>
                <a:cs typeface="Delius Swash Caps"/>
                <a:sym typeface="Delius Swash Caps"/>
              </a:rPr>
              <a:t>Leticia Deyanira Valdés Valdés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a:blip r:embed="rId3">
            <a:alphaModFix/>
          </a:blip>
          <a:stretch>
            <a:fillRect/>
          </a:stretch>
        </p:blipFill>
        <p:spPr>
          <a:xfrm>
            <a:off x="402400" y="559744"/>
            <a:ext cx="1708674" cy="1668799"/>
          </a:xfrm>
          <a:prstGeom prst="rect">
            <a:avLst/>
          </a:prstGeom>
          <a:noFill/>
          <a:ln>
            <a:noFill/>
          </a:ln>
        </p:spPr>
      </p:pic>
      <p:sp>
        <p:nvSpPr>
          <p:cNvPr id="89" name="Shape 89"/>
          <p:cNvSpPr/>
          <p:nvPr/>
        </p:nvSpPr>
        <p:spPr>
          <a:xfrm>
            <a:off x="2379300" y="1010050"/>
            <a:ext cx="454800" cy="396600"/>
          </a:xfrm>
          <a:prstGeom prst="rightArrow">
            <a:avLst>
              <a:gd name="adj1" fmla="val 50000"/>
              <a:gd name="adj2" fmla="val 50000"/>
            </a:avLst>
          </a:prstGeom>
          <a:solidFill>
            <a:srgbClr val="0000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3032450" y="629900"/>
            <a:ext cx="1819500" cy="1376100"/>
          </a:xfrm>
          <a:prstGeom prst="ellipse">
            <a:avLst/>
          </a:prstGeom>
          <a:solidFill>
            <a:srgbClr val="00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s-419">
                <a:latin typeface="Delius Swash Caps"/>
                <a:ea typeface="Delius Swash Caps"/>
                <a:cs typeface="Delius Swash Caps"/>
                <a:sym typeface="Delius Swash Caps"/>
              </a:rPr>
              <a:t>preparacion y actualizacion constante</a:t>
            </a:r>
            <a:r>
              <a:rPr lang="es-419"/>
              <a:t> </a:t>
            </a:r>
          </a:p>
        </p:txBody>
      </p:sp>
      <p:sp>
        <p:nvSpPr>
          <p:cNvPr id="91" name="Shape 91"/>
          <p:cNvSpPr/>
          <p:nvPr/>
        </p:nvSpPr>
        <p:spPr>
          <a:xfrm>
            <a:off x="5046300" y="1162450"/>
            <a:ext cx="454800" cy="396600"/>
          </a:xfrm>
          <a:prstGeom prst="rightArrow">
            <a:avLst>
              <a:gd name="adj1" fmla="val 50000"/>
              <a:gd name="adj2" fmla="val 50000"/>
            </a:avLst>
          </a:prstGeom>
          <a:solidFill>
            <a:srgbClr val="0000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2" name="Shape 92"/>
          <p:cNvSpPr/>
          <p:nvPr/>
        </p:nvSpPr>
        <p:spPr>
          <a:xfrm>
            <a:off x="6018250" y="583175"/>
            <a:ext cx="2787600" cy="1819500"/>
          </a:xfrm>
          <a:prstGeom prst="rect">
            <a:avLst/>
          </a:prstGeom>
          <a:solidFill>
            <a:srgbClr val="9900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s-419">
                <a:latin typeface="Delius Swash Caps"/>
                <a:ea typeface="Delius Swash Caps"/>
                <a:cs typeface="Delius Swash Caps"/>
                <a:sym typeface="Delius Swash Caps"/>
              </a:rPr>
              <a:t>Los docentes tienen que tener presente que los niños con necesidades educativas especiales  siguen el mismo proceso para aprender que el resto de los alumnos aunque precisen más ayudas y/o ayudas distintas.</a:t>
            </a:r>
          </a:p>
        </p:txBody>
      </p:sp>
      <p:sp>
        <p:nvSpPr>
          <p:cNvPr id="93" name="Shape 93"/>
          <p:cNvSpPr/>
          <p:nvPr/>
        </p:nvSpPr>
        <p:spPr>
          <a:xfrm rot="5270720">
            <a:off x="7263175" y="2562805"/>
            <a:ext cx="454821" cy="396572"/>
          </a:xfrm>
          <a:prstGeom prst="rightArrow">
            <a:avLst>
              <a:gd name="adj1" fmla="val 50000"/>
              <a:gd name="adj2" fmla="val 50000"/>
            </a:avLst>
          </a:prstGeom>
          <a:solidFill>
            <a:srgbClr val="0000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4" name="Shape 94"/>
          <p:cNvSpPr/>
          <p:nvPr/>
        </p:nvSpPr>
        <p:spPr>
          <a:xfrm>
            <a:off x="3324025" y="2775850"/>
            <a:ext cx="2904000" cy="2087700"/>
          </a:xfrm>
          <a:prstGeom prst="snip1Rect">
            <a:avLst>
              <a:gd name="adj" fmla="val 16667"/>
            </a:avLst>
          </a:prstGeom>
          <a:solidFill>
            <a:srgbClr val="FF00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s-419">
                <a:latin typeface="Delius Swash Caps"/>
                <a:ea typeface="Delius Swash Caps"/>
                <a:cs typeface="Delius Swash Caps"/>
                <a:sym typeface="Delius Swash Caps"/>
              </a:rPr>
              <a:t>Los especialistas pueden contribuir con sus conocimientos específicos a facilitar las condiciones que hagan posible el aprendizaje, pero no han de suplir en ningún momento al profesor sino complementar y enriquecer la labor de éste</a:t>
            </a:r>
          </a:p>
        </p:txBody>
      </p:sp>
      <p:pic>
        <p:nvPicPr>
          <p:cNvPr id="95" name="Shape 95"/>
          <p:cNvPicPr preferRelativeResize="0"/>
          <p:nvPr/>
        </p:nvPicPr>
        <p:blipFill>
          <a:blip r:embed="rId4">
            <a:alphaModFix/>
          </a:blip>
          <a:stretch>
            <a:fillRect/>
          </a:stretch>
        </p:blipFill>
        <p:spPr>
          <a:xfrm>
            <a:off x="6998725" y="3207394"/>
            <a:ext cx="1524000" cy="1523999"/>
          </a:xfrm>
          <a:prstGeom prst="rect">
            <a:avLst/>
          </a:prstGeom>
          <a:noFill/>
          <a:ln>
            <a:noFill/>
          </a:ln>
        </p:spPr>
      </p:pic>
      <p:sp>
        <p:nvSpPr>
          <p:cNvPr id="96" name="Shape 96"/>
          <p:cNvSpPr/>
          <p:nvPr/>
        </p:nvSpPr>
        <p:spPr>
          <a:xfrm rot="10800000">
            <a:off x="6447493" y="3697126"/>
            <a:ext cx="454800" cy="396600"/>
          </a:xfrm>
          <a:prstGeom prst="rightArrow">
            <a:avLst>
              <a:gd name="adj1" fmla="val 50000"/>
              <a:gd name="adj2" fmla="val 50000"/>
            </a:avLst>
          </a:prstGeom>
          <a:solidFill>
            <a:srgbClr val="0000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7" name="Shape 97"/>
          <p:cNvSpPr/>
          <p:nvPr/>
        </p:nvSpPr>
        <p:spPr>
          <a:xfrm rot="10800000">
            <a:off x="2637493" y="3620926"/>
            <a:ext cx="454800" cy="396600"/>
          </a:xfrm>
          <a:prstGeom prst="rightArrow">
            <a:avLst>
              <a:gd name="adj1" fmla="val 50000"/>
              <a:gd name="adj2" fmla="val 50000"/>
            </a:avLst>
          </a:prstGeom>
          <a:solidFill>
            <a:srgbClr val="0000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98" name="Shape 98"/>
          <p:cNvPicPr preferRelativeResize="0"/>
          <p:nvPr/>
        </p:nvPicPr>
        <p:blipFill>
          <a:blip r:embed="rId5">
            <a:alphaModFix/>
          </a:blip>
          <a:stretch>
            <a:fillRect/>
          </a:stretch>
        </p:blipFill>
        <p:spPr>
          <a:xfrm>
            <a:off x="304800" y="2380949"/>
            <a:ext cx="2115775" cy="1584550"/>
          </a:xfrm>
          <a:prstGeom prst="rect">
            <a:avLst/>
          </a:prstGeom>
          <a:noFill/>
          <a:ln>
            <a:noFill/>
          </a:ln>
        </p:spPr>
      </p:pic>
      <p:sp>
        <p:nvSpPr>
          <p:cNvPr id="99" name="Shape 99"/>
          <p:cNvSpPr/>
          <p:nvPr/>
        </p:nvSpPr>
        <p:spPr>
          <a:xfrm>
            <a:off x="116625" y="4117900"/>
            <a:ext cx="2436600" cy="8271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s-419" sz="1200">
                <a:latin typeface="Delius Swash Caps"/>
                <a:ea typeface="Delius Swash Caps"/>
                <a:cs typeface="Delius Swash Caps"/>
                <a:sym typeface="Delius Swash Caps"/>
              </a:rPr>
              <a:t>la integración de los alumnos no depende de ellos sino de las limitaciones de las instituciones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2705875" y="292350"/>
            <a:ext cx="3265800" cy="968100"/>
          </a:xfrm>
          <a:prstGeom prst="rect">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s-419" b="1">
                <a:latin typeface="Delius Swash Caps"/>
                <a:ea typeface="Delius Swash Caps"/>
                <a:cs typeface="Delius Swash Caps"/>
                <a:sym typeface="Delius Swash Caps"/>
              </a:rPr>
              <a:t>El nuevo rol de la educación especial y de los centros de educación especial en el contexto de la integración educativa</a:t>
            </a:r>
          </a:p>
        </p:txBody>
      </p:sp>
      <p:sp>
        <p:nvSpPr>
          <p:cNvPr id="105" name="Shape 105"/>
          <p:cNvSpPr/>
          <p:nvPr/>
        </p:nvSpPr>
        <p:spPr>
          <a:xfrm>
            <a:off x="4158025" y="1412025"/>
            <a:ext cx="361500" cy="3849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2076050" y="3114825"/>
            <a:ext cx="4467000" cy="1348200"/>
          </a:xfrm>
          <a:prstGeom prst="rect">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s-419">
                <a:latin typeface="Delius Swash Caps"/>
                <a:ea typeface="Delius Swash Caps"/>
                <a:cs typeface="Delius Swash Caps"/>
                <a:sym typeface="Delius Swash Caps"/>
              </a:rPr>
              <a:t>La educación especial ha de considerarse como el conjunto de conocimientos, técnicas, recursos y ayudas que van a favorecer el desarrollo integral y el proceso educativo de aquellos alumnos que, por la causa que fuere, presentan dificultades de aprendizaje o de adaptación a la escuela.</a:t>
            </a:r>
          </a:p>
        </p:txBody>
      </p:sp>
      <p:sp>
        <p:nvSpPr>
          <p:cNvPr id="107" name="Shape 107"/>
          <p:cNvSpPr txBox="1"/>
          <p:nvPr/>
        </p:nvSpPr>
        <p:spPr>
          <a:xfrm>
            <a:off x="3535525" y="1796100"/>
            <a:ext cx="1656300" cy="618300"/>
          </a:xfrm>
          <a:prstGeom prst="rect">
            <a:avLst/>
          </a:prstGeom>
          <a:noFill/>
          <a:ln>
            <a:noFill/>
          </a:ln>
        </p:spPr>
        <p:txBody>
          <a:bodyPr lIns="91425" tIns="91425" rIns="91425" bIns="91425" anchor="t" anchorCtr="0">
            <a:noAutofit/>
          </a:bodyPr>
          <a:lstStyle/>
          <a:p>
            <a:pPr lvl="0" algn="ctr">
              <a:spcBef>
                <a:spcPts val="0"/>
              </a:spcBef>
              <a:buNone/>
            </a:pPr>
            <a:r>
              <a:rPr lang="es-419"/>
              <a:t>educación especial </a:t>
            </a:r>
          </a:p>
        </p:txBody>
      </p:sp>
      <p:sp>
        <p:nvSpPr>
          <p:cNvPr id="108" name="Shape 108"/>
          <p:cNvSpPr/>
          <p:nvPr/>
        </p:nvSpPr>
        <p:spPr>
          <a:xfrm>
            <a:off x="4158025" y="2555025"/>
            <a:ext cx="361500" cy="384900"/>
          </a:xfrm>
          <a:prstGeom prst="down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109" name="Shape 109"/>
          <p:cNvPicPr preferRelativeResize="0"/>
          <p:nvPr/>
        </p:nvPicPr>
        <p:blipFill>
          <a:blip r:embed="rId3">
            <a:alphaModFix/>
          </a:blip>
          <a:stretch>
            <a:fillRect/>
          </a:stretch>
        </p:blipFill>
        <p:spPr>
          <a:xfrm>
            <a:off x="6392200" y="677225"/>
            <a:ext cx="2252643" cy="2262700"/>
          </a:xfrm>
          <a:prstGeom prst="rect">
            <a:avLst/>
          </a:prstGeom>
          <a:noFill/>
          <a:ln>
            <a:noFill/>
          </a:ln>
        </p:spPr>
      </p:pic>
      <p:pic>
        <p:nvPicPr>
          <p:cNvPr id="110" name="Shape 110"/>
          <p:cNvPicPr preferRelativeResize="0"/>
          <p:nvPr/>
        </p:nvPicPr>
        <p:blipFill>
          <a:blip r:embed="rId4">
            <a:alphaModFix/>
          </a:blip>
          <a:stretch>
            <a:fillRect/>
          </a:stretch>
        </p:blipFill>
        <p:spPr>
          <a:xfrm rot="-584459">
            <a:off x="245774" y="1674000"/>
            <a:ext cx="3205249" cy="127192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115" name="Shape 115"/>
          <p:cNvGraphicFramePr/>
          <p:nvPr/>
        </p:nvGraphicFramePr>
        <p:xfrm>
          <a:off x="249800" y="956825"/>
          <a:ext cx="8644400" cy="3983450"/>
        </p:xfrm>
        <a:graphic>
          <a:graphicData uri="http://schemas.openxmlformats.org/drawingml/2006/table">
            <a:tbl>
              <a:tblPr>
                <a:noFill/>
                <a:tableStyleId>{91CD42BB-3A4C-4EBB-AF47-91FEA7457978}</a:tableStyleId>
              </a:tblPr>
              <a:tblGrid>
                <a:gridCol w="4322200"/>
                <a:gridCol w="4322200"/>
              </a:tblGrid>
              <a:tr h="483125">
                <a:tc>
                  <a:txBody>
                    <a:bodyPr/>
                    <a:lstStyle/>
                    <a:p>
                      <a:pPr lvl="0" algn="ctr">
                        <a:spcBef>
                          <a:spcPts val="0"/>
                        </a:spcBef>
                        <a:buNone/>
                      </a:pPr>
                      <a:r>
                        <a:rPr lang="es-419" sz="1800" b="1">
                          <a:latin typeface="Delius Swash Caps"/>
                          <a:ea typeface="Delius Swash Caps"/>
                          <a:cs typeface="Delius Swash Caps"/>
                          <a:sym typeface="Delius Swash Caps"/>
                        </a:rPr>
                        <a:t>integración </a:t>
                      </a:r>
                    </a:p>
                  </a:txBody>
                  <a:tcPr marL="91425" marR="91425" marT="91425" marB="91425">
                    <a:solidFill>
                      <a:srgbClr val="FFE599"/>
                    </a:solidFill>
                  </a:tcPr>
                </a:tc>
                <a:tc>
                  <a:txBody>
                    <a:bodyPr/>
                    <a:lstStyle/>
                    <a:p>
                      <a:pPr lvl="0" algn="ctr">
                        <a:spcBef>
                          <a:spcPts val="0"/>
                        </a:spcBef>
                        <a:buNone/>
                      </a:pPr>
                      <a:r>
                        <a:rPr lang="es-419" sz="1800" b="1">
                          <a:latin typeface="Delius Swash Caps"/>
                          <a:ea typeface="Delius Swash Caps"/>
                          <a:cs typeface="Delius Swash Caps"/>
                          <a:sym typeface="Delius Swash Caps"/>
                        </a:rPr>
                        <a:t>inclusion </a:t>
                      </a:r>
                    </a:p>
                  </a:txBody>
                  <a:tcPr marL="91425" marR="91425" marT="91425" marB="91425">
                    <a:solidFill>
                      <a:srgbClr val="FFE599"/>
                    </a:solidFill>
                  </a:tcPr>
                </a:tc>
              </a:tr>
              <a:tr h="3500325">
                <a:tc>
                  <a:txBody>
                    <a:bodyPr/>
                    <a:lstStyle/>
                    <a:p>
                      <a:pPr marL="457200" lvl="0" indent="-228600" rtl="0">
                        <a:spcBef>
                          <a:spcPts val="0"/>
                        </a:spcBef>
                        <a:buFont typeface="Delius Swash Caps"/>
                        <a:buChar char="●"/>
                      </a:pPr>
                      <a:r>
                        <a:rPr lang="es-419">
                          <a:latin typeface="Delius Swash Caps"/>
                          <a:ea typeface="Delius Swash Caps"/>
                          <a:cs typeface="Delius Swash Caps"/>
                          <a:sym typeface="Delius Swash Caps"/>
                        </a:rPr>
                        <a:t>grupo específico de las personas con discapacidad y es un movimiento que surge desde la educación especial e implica la transformación de ésta</a:t>
                      </a:r>
                    </a:p>
                    <a:p>
                      <a:pPr marL="457200" lvl="0" indent="-228600" rtl="0">
                        <a:spcBef>
                          <a:spcPts val="0"/>
                        </a:spcBef>
                        <a:buFont typeface="Delius Swash Caps"/>
                        <a:buChar char="●"/>
                      </a:pPr>
                      <a:r>
                        <a:rPr lang="es-419">
                          <a:latin typeface="Delius Swash Caps"/>
                          <a:ea typeface="Delius Swash Caps"/>
                          <a:cs typeface="Delius Swash Caps"/>
                          <a:sym typeface="Delius Swash Caps"/>
                        </a:rPr>
                        <a:t> la integración también implica modificar las condiciones y funcionamiento de la escuela común</a:t>
                      </a:r>
                    </a:p>
                    <a:p>
                      <a:pPr marL="457200" lvl="0" indent="-228600" rtl="0">
                        <a:spcBef>
                          <a:spcPts val="0"/>
                        </a:spcBef>
                        <a:buFont typeface="Delius Swash Caps"/>
                        <a:buChar char="●"/>
                      </a:pPr>
                      <a:r>
                        <a:rPr lang="es-419">
                          <a:latin typeface="Delius Swash Caps"/>
                          <a:ea typeface="Delius Swash Caps"/>
                          <a:cs typeface="Delius Swash Caps"/>
                          <a:sym typeface="Delius Swash Caps"/>
                        </a:rPr>
                        <a:t> la integración implica  trasladar el enfoque educativo individualizado y rehabilitador, propio de la educación especial, al contexto de la escuela regular</a:t>
                      </a:r>
                    </a:p>
                    <a:p>
                      <a:pPr marL="457200" lvl="0" indent="-228600">
                        <a:spcBef>
                          <a:spcPts val="0"/>
                        </a:spcBef>
                        <a:buFont typeface="Delius Swash Caps"/>
                        <a:buChar char="●"/>
                      </a:pPr>
                      <a:r>
                        <a:rPr lang="es-419">
                          <a:latin typeface="Delius Swash Caps"/>
                          <a:ea typeface="Delius Swash Caps"/>
                          <a:cs typeface="Delius Swash Caps"/>
                          <a:sym typeface="Delius Swash Caps"/>
                        </a:rPr>
                        <a:t>en la integración el énfasis está en la adaptación de la enseñanza en función de las necesidades específicas de los niños integrados</a:t>
                      </a:r>
                    </a:p>
                  </a:txBody>
                  <a:tcPr marL="91425" marR="91425" marT="91425" marB="91425">
                    <a:solidFill>
                      <a:srgbClr val="FFE599"/>
                    </a:solidFill>
                  </a:tcPr>
                </a:tc>
                <a:tc>
                  <a:txBody>
                    <a:bodyPr/>
                    <a:lstStyle/>
                    <a:p>
                      <a:pPr marL="457200" lvl="0" indent="-228600" rtl="0">
                        <a:spcBef>
                          <a:spcPts val="0"/>
                        </a:spcBef>
                        <a:buFont typeface="Delius Swash Caps"/>
                        <a:buChar char="●"/>
                      </a:pPr>
                      <a:r>
                        <a:rPr lang="es-419">
                          <a:latin typeface="Delius Swash Caps"/>
                          <a:ea typeface="Delius Swash Caps"/>
                          <a:cs typeface="Delius Swash Caps"/>
                          <a:sym typeface="Delius Swash Caps"/>
                        </a:rPr>
                        <a:t> implica que todos los ni- ños de una determinada comunidad aprendan juntos independientemente de sus condiciones personales, sociales o culturales</a:t>
                      </a:r>
                    </a:p>
                    <a:p>
                      <a:pPr marL="457200" lvl="0" indent="-228600" rtl="0">
                        <a:spcBef>
                          <a:spcPts val="0"/>
                        </a:spcBef>
                        <a:buFont typeface="Delius Swash Caps"/>
                        <a:buChar char="●"/>
                      </a:pPr>
                      <a:r>
                        <a:rPr lang="es-419">
                          <a:latin typeface="Delius Swash Caps"/>
                          <a:ea typeface="Delius Swash Caps"/>
                          <a:cs typeface="Delius Swash Caps"/>
                          <a:sym typeface="Delius Swash Caps"/>
                        </a:rPr>
                        <a:t>trata de lograr una escuela en la que no existan “requisitos de entrada” ni mecanismos de selección o discriminación de ningún tipo</a:t>
                      </a:r>
                    </a:p>
                    <a:p>
                      <a:pPr marL="457200" lvl="0" indent="-228600">
                        <a:spcBef>
                          <a:spcPts val="0"/>
                        </a:spcBef>
                        <a:buFont typeface="Delius Swash Caps"/>
                        <a:buChar char="●"/>
                      </a:pPr>
                      <a:r>
                        <a:rPr lang="es-419">
                          <a:latin typeface="Delius Swash Caps"/>
                          <a:ea typeface="Delius Swash Caps"/>
                          <a:cs typeface="Delius Swash Caps"/>
                          <a:sym typeface="Delius Swash Caps"/>
                        </a:rPr>
                        <a:t>una escuela que modifique sustancialmente su estructura, funcionamiento y propuesta pedagógica para dar respuesta a las necesidades educativas hacia una escuela para todos y con todos. </a:t>
                      </a:r>
                    </a:p>
                  </a:txBody>
                  <a:tcPr marL="91425" marR="91425" marT="91425" marB="91425">
                    <a:solidFill>
                      <a:srgbClr val="FFE599"/>
                    </a:solidFill>
                  </a:tcPr>
                </a:tc>
              </a:tr>
            </a:tbl>
          </a:graphicData>
        </a:graphic>
      </p:graphicFrame>
      <p:sp>
        <p:nvSpPr>
          <p:cNvPr id="116" name="Shape 116"/>
          <p:cNvSpPr txBox="1"/>
          <p:nvPr/>
        </p:nvSpPr>
        <p:spPr>
          <a:xfrm>
            <a:off x="1259625" y="221600"/>
            <a:ext cx="6076500" cy="536400"/>
          </a:xfrm>
          <a:prstGeom prst="rect">
            <a:avLst/>
          </a:prstGeom>
          <a:noFill/>
          <a:ln>
            <a:noFill/>
          </a:ln>
        </p:spPr>
        <p:txBody>
          <a:bodyPr lIns="91425" tIns="91425" rIns="91425" bIns="91425" anchor="t" anchorCtr="0">
            <a:noAutofit/>
          </a:bodyPr>
          <a:lstStyle/>
          <a:p>
            <a:pPr lvl="0" algn="ctr">
              <a:spcBef>
                <a:spcPts val="0"/>
              </a:spcBef>
              <a:buNone/>
            </a:pPr>
            <a:r>
              <a:rPr lang="es-419" sz="3600" b="1">
                <a:latin typeface="Delius Swash Caps"/>
                <a:ea typeface="Delius Swash Caps"/>
                <a:cs typeface="Delius Swash Caps"/>
                <a:sym typeface="Delius Swash Caps"/>
              </a:rPr>
              <a:t>Diferencias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504550" y="128775"/>
            <a:ext cx="6543000" cy="801000"/>
          </a:xfrm>
          <a:prstGeom prst="rect">
            <a:avLst/>
          </a:prstGeom>
        </p:spPr>
        <p:txBody>
          <a:bodyPr lIns="91425" tIns="91425" rIns="91425" bIns="91425" anchor="t" anchorCtr="0">
            <a:noAutofit/>
          </a:bodyPr>
          <a:lstStyle/>
          <a:p>
            <a:pPr lvl="0" algn="ctr">
              <a:spcBef>
                <a:spcPts val="0"/>
              </a:spcBef>
              <a:buNone/>
            </a:pPr>
            <a:r>
              <a:rPr lang="es-419">
                <a:latin typeface="Delius Swash Caps"/>
                <a:ea typeface="Delius Swash Caps"/>
                <a:cs typeface="Delius Swash Caps"/>
                <a:sym typeface="Delius Swash Caps"/>
              </a:rPr>
              <a:t>ideologías en educación  </a:t>
            </a:r>
          </a:p>
        </p:txBody>
      </p:sp>
      <p:graphicFrame>
        <p:nvGraphicFramePr>
          <p:cNvPr id="122" name="Shape 122"/>
          <p:cNvGraphicFramePr/>
          <p:nvPr>
            <p:extLst>
              <p:ext uri="{D42A27DB-BD31-4B8C-83A1-F6EECF244321}">
                <p14:modId xmlns:p14="http://schemas.microsoft.com/office/powerpoint/2010/main" val="1196339338"/>
              </p:ext>
            </p:extLst>
          </p:nvPr>
        </p:nvGraphicFramePr>
        <p:xfrm>
          <a:off x="246900" y="1012750"/>
          <a:ext cx="8696850" cy="3413700"/>
        </p:xfrm>
        <a:graphic>
          <a:graphicData uri="http://schemas.openxmlformats.org/drawingml/2006/table">
            <a:tbl>
              <a:tblPr>
                <a:noFill/>
                <a:tableStyleId>{91CD42BB-3A4C-4EBB-AF47-91FEA7457978}</a:tableStyleId>
              </a:tblPr>
              <a:tblGrid>
                <a:gridCol w="2898950"/>
                <a:gridCol w="2898950"/>
                <a:gridCol w="2898950"/>
              </a:tblGrid>
              <a:tr h="381000">
                <a:tc>
                  <a:txBody>
                    <a:bodyPr/>
                    <a:lstStyle/>
                    <a:p>
                      <a:pPr lvl="0" algn="ctr">
                        <a:spcBef>
                          <a:spcPts val="0"/>
                        </a:spcBef>
                        <a:buNone/>
                      </a:pPr>
                      <a:r>
                        <a:rPr lang="es-419" sz="1800" b="1" dirty="0">
                          <a:solidFill>
                            <a:schemeClr val="accent1"/>
                          </a:solidFill>
                          <a:latin typeface="Delius Swash Caps"/>
                          <a:ea typeface="Delius Swash Caps"/>
                          <a:cs typeface="Delius Swash Caps"/>
                          <a:sym typeface="Delius Swash Caps"/>
                        </a:rPr>
                        <a:t>liberal </a:t>
                      </a:r>
                    </a:p>
                  </a:txBody>
                  <a:tcPr marL="91425" marR="91425" marT="91425" marB="91425">
                    <a:solidFill>
                      <a:srgbClr val="00FFFF"/>
                    </a:solidFill>
                  </a:tcPr>
                </a:tc>
                <a:tc>
                  <a:txBody>
                    <a:bodyPr/>
                    <a:lstStyle/>
                    <a:p>
                      <a:pPr lvl="0" algn="ctr">
                        <a:spcBef>
                          <a:spcPts val="0"/>
                        </a:spcBef>
                        <a:buNone/>
                      </a:pPr>
                      <a:r>
                        <a:rPr lang="es-419" sz="1800" b="1">
                          <a:solidFill>
                            <a:schemeClr val="accent1"/>
                          </a:solidFill>
                          <a:latin typeface="Delius Swash Caps"/>
                          <a:ea typeface="Delius Swash Caps"/>
                          <a:cs typeface="Delius Swash Caps"/>
                          <a:sym typeface="Delius Swash Caps"/>
                        </a:rPr>
                        <a:t>igualitaria </a:t>
                      </a:r>
                    </a:p>
                  </a:txBody>
                  <a:tcPr marL="91425" marR="91425" marT="91425" marB="91425">
                    <a:solidFill>
                      <a:srgbClr val="00FFFF"/>
                    </a:solidFill>
                  </a:tcPr>
                </a:tc>
                <a:tc>
                  <a:txBody>
                    <a:bodyPr/>
                    <a:lstStyle/>
                    <a:p>
                      <a:pPr lvl="0" algn="ctr">
                        <a:spcBef>
                          <a:spcPts val="0"/>
                        </a:spcBef>
                        <a:buNone/>
                      </a:pPr>
                      <a:r>
                        <a:rPr lang="es-419" sz="1800" b="1">
                          <a:solidFill>
                            <a:schemeClr val="accent1"/>
                          </a:solidFill>
                          <a:latin typeface="Delius Swash Caps"/>
                          <a:ea typeface="Delius Swash Caps"/>
                          <a:cs typeface="Delius Swash Caps"/>
                          <a:sym typeface="Delius Swash Caps"/>
                        </a:rPr>
                        <a:t>pluralista </a:t>
                      </a:r>
                    </a:p>
                  </a:txBody>
                  <a:tcPr marL="91425" marR="91425" marT="91425" marB="91425">
                    <a:solidFill>
                      <a:srgbClr val="00FFFF"/>
                    </a:solidFill>
                  </a:tcPr>
                </a:tc>
              </a:tr>
              <a:tr h="381000">
                <a:tc>
                  <a:txBody>
                    <a:bodyPr/>
                    <a:lstStyle/>
                    <a:p>
                      <a:pPr lvl="0">
                        <a:spcBef>
                          <a:spcPts val="0"/>
                        </a:spcBef>
                        <a:buNone/>
                      </a:pPr>
                      <a:r>
                        <a:rPr lang="es-419" dirty="0">
                          <a:solidFill>
                            <a:schemeClr val="accent1"/>
                          </a:solidFill>
                          <a:latin typeface="Delius Swash Caps"/>
                          <a:ea typeface="Delius Swash Caps"/>
                          <a:cs typeface="Delius Swash Caps"/>
                          <a:sym typeface="Delius Swash Caps"/>
                        </a:rPr>
                        <a:t>supone incorporar a la educación las leyes del mercado. </a:t>
                      </a:r>
                    </a:p>
                  </a:txBody>
                  <a:tcPr marL="91425" marR="91425" marT="91425" marB="91425">
                    <a:solidFill>
                      <a:srgbClr val="00FFFF"/>
                    </a:solidFill>
                  </a:tcPr>
                </a:tc>
                <a:tc>
                  <a:txBody>
                    <a:bodyPr/>
                    <a:lstStyle/>
                    <a:p>
                      <a:pPr lvl="0">
                        <a:spcBef>
                          <a:spcPts val="0"/>
                        </a:spcBef>
                        <a:buNone/>
                      </a:pPr>
                      <a:r>
                        <a:rPr lang="es-419" dirty="0">
                          <a:solidFill>
                            <a:schemeClr val="accent1"/>
                          </a:solidFill>
                          <a:latin typeface="Delius Swash Caps"/>
                          <a:ea typeface="Delius Swash Caps"/>
                          <a:cs typeface="Delius Swash Caps"/>
                          <a:sym typeface="Delius Swash Caps"/>
                        </a:rPr>
                        <a:t>se considera que la educación obligatoria debe ser común para todos los alumnos y refuerza los elementos compensadores para conseguir una mayor igualdad de oportunidades</a:t>
                      </a:r>
                    </a:p>
                  </a:txBody>
                  <a:tcPr marL="91425" marR="91425" marT="91425" marB="91425">
                    <a:solidFill>
                      <a:srgbClr val="00FFFF"/>
                    </a:solidFill>
                  </a:tcPr>
                </a:tc>
                <a:tc>
                  <a:txBody>
                    <a:bodyPr/>
                    <a:lstStyle/>
                    <a:p>
                      <a:pPr lvl="0">
                        <a:spcBef>
                          <a:spcPts val="0"/>
                        </a:spcBef>
                        <a:buNone/>
                      </a:pPr>
                      <a:r>
                        <a:rPr lang="es-419" dirty="0">
                          <a:solidFill>
                            <a:schemeClr val="accent1"/>
                          </a:solidFill>
                          <a:latin typeface="Delius Swash Caps"/>
                          <a:ea typeface="Delius Swash Caps"/>
                          <a:cs typeface="Delius Swash Caps"/>
                          <a:sym typeface="Delius Swash Caps"/>
                        </a:rPr>
                        <a:t>comparte con la igualitaria la creencia en la educación como servicio público, y su rechazo a la extensión de las reglas del mercado a la educación. Sin embargo, considera la autonomía de los centros para elaborar proyectos propios y ofertas diferenciadas, y las posibilidades de elección de centro por parte de los padres, pero estableciendo mecanismos de regulación que eviten la inequidad</a:t>
                      </a:r>
                    </a:p>
                  </a:txBody>
                  <a:tcPr marL="91425" marR="91425" marT="91425" marB="91425">
                    <a:solidFill>
                      <a:srgbClr val="00FFFF"/>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164350"/>
            <a:ext cx="8520600" cy="801000"/>
          </a:xfrm>
          <a:prstGeom prst="rect">
            <a:avLst/>
          </a:prstGeom>
        </p:spPr>
        <p:txBody>
          <a:bodyPr lIns="91425" tIns="91425" rIns="91425" bIns="91425" anchor="t" anchorCtr="0">
            <a:noAutofit/>
          </a:bodyPr>
          <a:lstStyle/>
          <a:p>
            <a:pPr lvl="0" algn="ctr">
              <a:spcBef>
                <a:spcPts val="0"/>
              </a:spcBef>
              <a:buNone/>
            </a:pPr>
            <a:r>
              <a:rPr lang="es-419" sz="2400">
                <a:latin typeface="Delius Swash Caps"/>
                <a:ea typeface="Delius Swash Caps"/>
                <a:cs typeface="Delius Swash Caps"/>
                <a:sym typeface="Delius Swash Caps"/>
              </a:rPr>
              <a:t>condiciones para el desarrollo de una escuela inclusiva</a:t>
            </a:r>
            <a:r>
              <a:rPr lang="es-419"/>
              <a:t> </a:t>
            </a:r>
          </a:p>
        </p:txBody>
      </p:sp>
      <p:sp>
        <p:nvSpPr>
          <p:cNvPr id="128" name="Shape 128"/>
          <p:cNvSpPr/>
          <p:nvPr/>
        </p:nvSpPr>
        <p:spPr>
          <a:xfrm>
            <a:off x="4054125" y="789050"/>
            <a:ext cx="431700" cy="4479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29" name="Shape 129"/>
          <p:cNvCxnSpPr/>
          <p:nvPr/>
        </p:nvCxnSpPr>
        <p:spPr>
          <a:xfrm rot="10800000" flipH="1">
            <a:off x="869300" y="1411225"/>
            <a:ext cx="6945000" cy="11700"/>
          </a:xfrm>
          <a:prstGeom prst="straightConnector1">
            <a:avLst/>
          </a:prstGeom>
          <a:noFill/>
          <a:ln w="19050" cap="flat" cmpd="sng">
            <a:solidFill>
              <a:srgbClr val="FF9900"/>
            </a:solidFill>
            <a:prstDash val="solid"/>
            <a:round/>
            <a:headEnd type="none" w="lg" len="lg"/>
            <a:tailEnd type="none" w="lg" len="lg"/>
          </a:ln>
        </p:spPr>
      </p:cxnSp>
      <p:sp>
        <p:nvSpPr>
          <p:cNvPr id="130" name="Shape 130"/>
          <p:cNvSpPr/>
          <p:nvPr/>
        </p:nvSpPr>
        <p:spPr>
          <a:xfrm>
            <a:off x="701325" y="1474850"/>
            <a:ext cx="431700" cy="4479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1" name="Shape 131"/>
          <p:cNvSpPr/>
          <p:nvPr/>
        </p:nvSpPr>
        <p:spPr>
          <a:xfrm>
            <a:off x="4054125" y="1474850"/>
            <a:ext cx="431700" cy="4479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2" name="Shape 132"/>
          <p:cNvSpPr/>
          <p:nvPr/>
        </p:nvSpPr>
        <p:spPr>
          <a:xfrm>
            <a:off x="7483125" y="1474850"/>
            <a:ext cx="431700" cy="4479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3" name="Shape 133"/>
          <p:cNvSpPr/>
          <p:nvPr/>
        </p:nvSpPr>
        <p:spPr>
          <a:xfrm>
            <a:off x="87075" y="2029400"/>
            <a:ext cx="2787600" cy="2682600"/>
          </a:xfrm>
          <a:prstGeom prst="rect">
            <a:avLst/>
          </a:prstGeom>
          <a:solidFill>
            <a:srgbClr val="FFD966"/>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r>
              <a:rPr lang="es-419" b="1">
                <a:latin typeface="Delius Swash Caps"/>
                <a:ea typeface="Delius Swash Caps"/>
                <a:cs typeface="Delius Swash Caps"/>
                <a:sym typeface="Delius Swash Caps"/>
              </a:rPr>
              <a:t>Valoración de la diversidad como un elemento que enriquece el desarrollo personal y social:</a:t>
            </a:r>
          </a:p>
          <a:p>
            <a:pPr lvl="0">
              <a:spcBef>
                <a:spcPts val="0"/>
              </a:spcBef>
              <a:buNone/>
            </a:pPr>
            <a:r>
              <a:rPr lang="es-419">
                <a:latin typeface="Delius Swash Caps"/>
                <a:ea typeface="Delius Swash Caps"/>
                <a:cs typeface="Delius Swash Caps"/>
                <a:sym typeface="Delius Swash Caps"/>
              </a:rPr>
              <a:t>La condición más importante para el desarrollo de escuelas inclusivas es que la sociedad en general y la comunidad educativa en particular tengan una actitud de aceptación, respeto y valoración de las diferencias</a:t>
            </a: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p:txBody>
      </p:sp>
      <p:sp>
        <p:nvSpPr>
          <p:cNvPr id="134" name="Shape 134"/>
          <p:cNvSpPr/>
          <p:nvPr/>
        </p:nvSpPr>
        <p:spPr>
          <a:xfrm>
            <a:off x="3172475" y="2029400"/>
            <a:ext cx="2507700" cy="2612700"/>
          </a:xfrm>
          <a:prstGeom prst="rect">
            <a:avLst/>
          </a:prstGeom>
          <a:solidFill>
            <a:srgbClr val="FFD966"/>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r>
              <a:rPr lang="es-419" b="1">
                <a:latin typeface="Delius Swash Caps"/>
                <a:ea typeface="Delius Swash Caps"/>
                <a:cs typeface="Delius Swash Caps"/>
                <a:sym typeface="Delius Swash Caps"/>
              </a:rPr>
              <a:t>Políticas educativas y marcos legales que promuevan la inclusión en todas las etapas educativas:</a:t>
            </a:r>
          </a:p>
          <a:p>
            <a:pPr lvl="0">
              <a:spcBef>
                <a:spcPts val="0"/>
              </a:spcBef>
              <a:buNone/>
            </a:pPr>
            <a:r>
              <a:rPr lang="es-419">
                <a:latin typeface="Delius Swash Caps"/>
                <a:ea typeface="Delius Swash Caps"/>
                <a:cs typeface="Delius Swash Caps"/>
                <a:sym typeface="Delius Swash Caps"/>
              </a:rPr>
              <a:t>El desarrollo de escuelas inclusivas sólo será posible si existen una apuesta política clara y marcos legales que establezcan derechos y responsabilidades y la provisión de los recursos necesarios</a:t>
            </a: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rtl="0">
              <a:spcBef>
                <a:spcPts val="0"/>
              </a:spcBef>
              <a:buNone/>
            </a:pPr>
            <a:endParaRPr>
              <a:latin typeface="Delius Swash Caps"/>
              <a:ea typeface="Delius Swash Caps"/>
              <a:cs typeface="Delius Swash Caps"/>
              <a:sym typeface="Delius Swash Caps"/>
            </a:endParaRPr>
          </a:p>
        </p:txBody>
      </p:sp>
      <p:sp>
        <p:nvSpPr>
          <p:cNvPr id="135" name="Shape 135"/>
          <p:cNvSpPr/>
          <p:nvPr/>
        </p:nvSpPr>
        <p:spPr>
          <a:xfrm>
            <a:off x="6111550" y="2029400"/>
            <a:ext cx="2869200" cy="2612700"/>
          </a:xfrm>
          <a:prstGeom prst="rect">
            <a:avLst/>
          </a:prstGeom>
          <a:solidFill>
            <a:srgbClr val="FFD966"/>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r>
              <a:rPr lang="es-419" b="1">
                <a:latin typeface="Delius Swash Caps"/>
                <a:ea typeface="Delius Swash Caps"/>
                <a:cs typeface="Delius Swash Caps"/>
                <a:sym typeface="Delius Swash Caps"/>
              </a:rPr>
              <a:t>Currículo amplio y flexible que se pueda diversificar y adaptar a las diferencias sociales, culturales e individuales:</a:t>
            </a:r>
          </a:p>
          <a:p>
            <a:pPr lvl="0">
              <a:spcBef>
                <a:spcPts val="0"/>
              </a:spcBef>
              <a:buNone/>
            </a:pPr>
            <a:r>
              <a:rPr lang="es-419">
                <a:latin typeface="Delius Swash Caps"/>
                <a:ea typeface="Delius Swash Caps"/>
                <a:cs typeface="Delius Swash Caps"/>
                <a:sym typeface="Delius Swash Caps"/>
              </a:rPr>
              <a:t>Un currículo abierto y flexible es una condición fundamental para dar respuesta a la diversidad, ya que permite tomar decisiones razonadas y ajustadas a las diferentes realidades sociales, culturales e individuales, pero no es una condición suficiente</a:t>
            </a: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rtl="0">
              <a:spcBef>
                <a:spcPts val="0"/>
              </a:spcBef>
              <a:buNone/>
            </a:pPr>
            <a:endParaRPr>
              <a:latin typeface="Delius Swash Caps"/>
              <a:ea typeface="Delius Swash Caps"/>
              <a:cs typeface="Delius Swash Caps"/>
              <a:sym typeface="Delius Swash Cap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s-419" u="sng"/>
              <a:t>La tendencia es también</a:t>
            </a:r>
            <a:r>
              <a:rPr lang="es-419"/>
              <a:t>:</a:t>
            </a:r>
            <a:r>
              <a:rPr lang="es-419" sz="1200"/>
              <a:t>lety</a:t>
            </a:r>
          </a:p>
        </p:txBody>
      </p:sp>
      <p:sp>
        <p:nvSpPr>
          <p:cNvPr id="141" name="Shape 141"/>
          <p:cNvSpPr/>
          <p:nvPr/>
        </p:nvSpPr>
        <p:spPr>
          <a:xfrm>
            <a:off x="264775" y="1175350"/>
            <a:ext cx="2417700" cy="1590900"/>
          </a:xfrm>
          <a:prstGeom prst="rightArrowCallout">
            <a:avLst>
              <a:gd name="adj1" fmla="val 25000"/>
              <a:gd name="adj2" fmla="val 25000"/>
              <a:gd name="adj3" fmla="val 25000"/>
              <a:gd name="adj4" fmla="val 64977"/>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s-419" b="1">
                <a:latin typeface="Delius Swash Caps"/>
                <a:ea typeface="Delius Swash Caps"/>
                <a:cs typeface="Delius Swash Caps"/>
                <a:sym typeface="Delius Swash Caps"/>
              </a:rPr>
              <a:t>Adecuar el currículo oficial</a:t>
            </a:r>
          </a:p>
          <a:p>
            <a:pPr lvl="0">
              <a:spcBef>
                <a:spcPts val="0"/>
              </a:spcBef>
              <a:buNone/>
            </a:pPr>
            <a:endParaRPr/>
          </a:p>
        </p:txBody>
      </p:sp>
      <p:sp>
        <p:nvSpPr>
          <p:cNvPr id="142" name="Shape 142"/>
          <p:cNvSpPr/>
          <p:nvPr/>
        </p:nvSpPr>
        <p:spPr>
          <a:xfrm>
            <a:off x="2829750" y="1175350"/>
            <a:ext cx="2417700" cy="1590900"/>
          </a:xfrm>
          <a:prstGeom prst="rightArrowCallout">
            <a:avLst>
              <a:gd name="adj1" fmla="val 25000"/>
              <a:gd name="adj2" fmla="val 25000"/>
              <a:gd name="adj3" fmla="val 25000"/>
              <a:gd name="adj4" fmla="val 64977"/>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s-419" b="1">
                <a:latin typeface="Delius Swash Caps"/>
                <a:ea typeface="Delius Swash Caps"/>
                <a:cs typeface="Delius Swash Caps"/>
                <a:sym typeface="Delius Swash Caps"/>
              </a:rPr>
              <a:t>características y necesidades</a:t>
            </a:r>
          </a:p>
          <a:p>
            <a:pPr lvl="0" rtl="0">
              <a:spcBef>
                <a:spcPts val="0"/>
              </a:spcBef>
              <a:buNone/>
            </a:pPr>
            <a:endParaRPr/>
          </a:p>
        </p:txBody>
      </p:sp>
      <p:sp>
        <p:nvSpPr>
          <p:cNvPr id="143" name="Shape 143"/>
          <p:cNvSpPr/>
          <p:nvPr/>
        </p:nvSpPr>
        <p:spPr>
          <a:xfrm>
            <a:off x="5424000" y="1232575"/>
            <a:ext cx="2417700" cy="1590900"/>
          </a:xfrm>
          <a:prstGeom prst="rightArrowCallout">
            <a:avLst>
              <a:gd name="adj1" fmla="val 25000"/>
              <a:gd name="adj2" fmla="val 25000"/>
              <a:gd name="adj3" fmla="val 25000"/>
              <a:gd name="adj4" fmla="val 64977"/>
            </a:avLst>
          </a:prstGeom>
          <a:solidFill>
            <a:srgbClr val="7C05C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s-419" b="1">
                <a:latin typeface="Delius Swash Caps"/>
                <a:ea typeface="Delius Swash Caps"/>
                <a:cs typeface="Delius Swash Caps"/>
                <a:sym typeface="Delius Swash Caps"/>
              </a:rPr>
              <a:t>Mismos objetivos generales</a:t>
            </a:r>
          </a:p>
          <a:p>
            <a:pPr lvl="0" rtl="0">
              <a:spcBef>
                <a:spcPts val="0"/>
              </a:spcBef>
              <a:buNone/>
            </a:pPr>
            <a:endParaRPr/>
          </a:p>
        </p:txBody>
      </p:sp>
      <p:sp>
        <p:nvSpPr>
          <p:cNvPr id="144" name="Shape 144"/>
          <p:cNvSpPr/>
          <p:nvPr/>
        </p:nvSpPr>
        <p:spPr>
          <a:xfrm>
            <a:off x="8018250" y="1909650"/>
            <a:ext cx="1023600" cy="2454600"/>
          </a:xfrm>
          <a:prstGeom prst="curvedLeftArrow">
            <a:avLst>
              <a:gd name="adj1" fmla="val 25000"/>
              <a:gd name="adj2" fmla="val 50000"/>
              <a:gd name="adj3" fmla="val 25000"/>
            </a:avLst>
          </a:prstGeom>
          <a:solidFill>
            <a:schemeClr val="accent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5450250" y="3293325"/>
            <a:ext cx="2365200" cy="1590900"/>
          </a:xfrm>
          <a:prstGeom prst="leftArrowCallout">
            <a:avLst>
              <a:gd name="adj1" fmla="val 25000"/>
              <a:gd name="adj2" fmla="val 25000"/>
              <a:gd name="adj3" fmla="val 25000"/>
              <a:gd name="adj4" fmla="val 64977"/>
            </a:avLst>
          </a:prstGeom>
          <a:solidFill>
            <a:srgbClr val="741B4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s-419" b="1">
                <a:latin typeface="Delius Swash Caps"/>
                <a:ea typeface="Delius Swash Caps"/>
                <a:cs typeface="Delius Swash Caps"/>
                <a:sym typeface="Delius Swash Caps"/>
              </a:rPr>
              <a:t>Modificaciones en contenidos, estrategias y medios de enseñanza</a:t>
            </a:r>
          </a:p>
        </p:txBody>
      </p:sp>
      <p:sp>
        <p:nvSpPr>
          <p:cNvPr id="146" name="Shape 146"/>
          <p:cNvSpPr/>
          <p:nvPr/>
        </p:nvSpPr>
        <p:spPr>
          <a:xfrm>
            <a:off x="2829750" y="3293325"/>
            <a:ext cx="2365200" cy="1590900"/>
          </a:xfrm>
          <a:prstGeom prst="leftArrowCallout">
            <a:avLst>
              <a:gd name="adj1" fmla="val 25000"/>
              <a:gd name="adj2" fmla="val 25000"/>
              <a:gd name="adj3" fmla="val 25000"/>
              <a:gd name="adj4" fmla="val 64977"/>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s-419" b="1">
                <a:latin typeface="Delius Swash Caps"/>
                <a:ea typeface="Delius Swash Caps"/>
                <a:cs typeface="Delius Swash Caps"/>
                <a:sym typeface="Delius Swash Caps"/>
              </a:rPr>
              <a:t>Aprendizaje más significativo y funcional para ellos</a:t>
            </a:r>
          </a:p>
        </p:txBody>
      </p:sp>
      <p:pic>
        <p:nvPicPr>
          <p:cNvPr id="147" name="Shape 147"/>
          <p:cNvPicPr preferRelativeResize="0"/>
          <p:nvPr/>
        </p:nvPicPr>
        <p:blipFill>
          <a:blip r:embed="rId3">
            <a:alphaModFix/>
          </a:blip>
          <a:stretch>
            <a:fillRect/>
          </a:stretch>
        </p:blipFill>
        <p:spPr>
          <a:xfrm>
            <a:off x="152400" y="2918650"/>
            <a:ext cx="2524950" cy="199723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subTitle" idx="1"/>
          </p:nvPr>
        </p:nvSpPr>
        <p:spPr>
          <a:xfrm>
            <a:off x="265500" y="357699"/>
            <a:ext cx="4045200" cy="4464900"/>
          </a:xfrm>
          <a:prstGeom prst="rect">
            <a:avLst/>
          </a:prstGeom>
          <a:solidFill>
            <a:srgbClr val="F97EA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r>
              <a:rPr lang="es-419">
                <a:solidFill>
                  <a:srgbClr val="000000"/>
                </a:solidFill>
                <a:latin typeface="Delius Swash Caps"/>
                <a:ea typeface="Delius Swash Caps"/>
                <a:cs typeface="Delius Swash Caps"/>
                <a:sym typeface="Delius Swash Caps"/>
              </a:rPr>
              <a:t>Currículo abierto y flexible</a:t>
            </a: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r>
              <a:rPr lang="es-419">
                <a:latin typeface="Delius Swash Caps"/>
                <a:ea typeface="Delius Swash Caps"/>
                <a:cs typeface="Delius Swash Caps"/>
                <a:sym typeface="Delius Swash Caps"/>
              </a:rPr>
              <a:t> </a:t>
            </a:r>
            <a:r>
              <a:rPr lang="es-419">
                <a:solidFill>
                  <a:srgbClr val="000000"/>
                </a:solidFill>
                <a:latin typeface="Delius Swash Caps"/>
                <a:ea typeface="Delius Swash Caps"/>
                <a:cs typeface="Delius Swash Caps"/>
                <a:sym typeface="Delius Swash Caps"/>
              </a:rPr>
              <a:t>adaptaciones curriculares </a:t>
            </a:r>
          </a:p>
          <a:p>
            <a:pPr lvl="0">
              <a:spcBef>
                <a:spcPts val="0"/>
              </a:spcBef>
              <a:buNone/>
            </a:pPr>
            <a:endParaRPr>
              <a:latin typeface="Delius Swash Caps"/>
              <a:ea typeface="Delius Swash Caps"/>
              <a:cs typeface="Delius Swash Caps"/>
              <a:sym typeface="Delius Swash Caps"/>
            </a:endParaRPr>
          </a:p>
          <a:p>
            <a:pPr lvl="0">
              <a:spcBef>
                <a:spcPts val="0"/>
              </a:spcBef>
              <a:buNone/>
            </a:pPr>
            <a:endParaRPr>
              <a:latin typeface="Delius Swash Caps"/>
              <a:ea typeface="Delius Swash Caps"/>
              <a:cs typeface="Delius Swash Caps"/>
              <a:sym typeface="Delius Swash Caps"/>
            </a:endParaRPr>
          </a:p>
          <a:p>
            <a:pPr lvl="0">
              <a:spcBef>
                <a:spcPts val="0"/>
              </a:spcBef>
              <a:buNone/>
            </a:pPr>
            <a:r>
              <a:rPr lang="es-419">
                <a:solidFill>
                  <a:srgbClr val="000000"/>
                </a:solidFill>
                <a:latin typeface="Delius Swash Caps"/>
                <a:ea typeface="Delius Swash Caps"/>
                <a:cs typeface="Delius Swash Caps"/>
                <a:sym typeface="Delius Swash Caps"/>
              </a:rPr>
              <a:t> necesidades específicas de un alumno o alumna que no están contempladas en la programación de su escuela y aula. </a:t>
            </a:r>
          </a:p>
        </p:txBody>
      </p:sp>
      <p:sp>
        <p:nvSpPr>
          <p:cNvPr id="153" name="Shape 153"/>
          <p:cNvSpPr txBox="1">
            <a:spLocks noGrp="1"/>
          </p:cNvSpPr>
          <p:nvPr>
            <p:ph type="body" idx="2"/>
          </p:nvPr>
        </p:nvSpPr>
        <p:spPr>
          <a:xfrm>
            <a:off x="4939500" y="1245800"/>
            <a:ext cx="3837000" cy="3576900"/>
          </a:xfrm>
          <a:prstGeom prst="rect">
            <a:avLst/>
          </a:prstGeom>
        </p:spPr>
        <p:txBody>
          <a:bodyPr lIns="91425" tIns="91425" rIns="91425" bIns="91425" anchor="ctr" anchorCtr="0">
            <a:noAutofit/>
          </a:bodyPr>
          <a:lstStyle/>
          <a:p>
            <a:pPr marL="457200" lvl="0" indent="-323850" algn="just" rtl="0">
              <a:spcBef>
                <a:spcPts val="0"/>
              </a:spcBef>
              <a:buSzPct val="100000"/>
            </a:pPr>
            <a:r>
              <a:rPr lang="es-419" sz="1500">
                <a:latin typeface="Delius Swash Caps"/>
                <a:ea typeface="Delius Swash Caps"/>
                <a:cs typeface="Delius Swash Caps"/>
                <a:sym typeface="Delius Swash Caps"/>
              </a:rPr>
              <a:t>La inclusión es un proyecto de escuela y no de profesores aislados.</a:t>
            </a:r>
            <a:r>
              <a:rPr lang="es-419" sz="1500"/>
              <a:t> </a:t>
            </a:r>
          </a:p>
          <a:p>
            <a:pPr marL="457200" lvl="0" indent="-323850" algn="just" rtl="0">
              <a:spcBef>
                <a:spcPts val="0"/>
              </a:spcBef>
              <a:buSzPct val="100000"/>
              <a:buFont typeface="Delius Swash Caps"/>
            </a:pPr>
            <a:r>
              <a:rPr lang="es-419" sz="1500">
                <a:latin typeface="Delius Swash Caps"/>
                <a:ea typeface="Delius Swash Caps"/>
                <a:cs typeface="Delius Swash Caps"/>
                <a:sym typeface="Delius Swash Caps"/>
              </a:rPr>
              <a:t>Toda la comunidad educativa se responsabilice del aprendizaje y avance de todos.</a:t>
            </a:r>
          </a:p>
          <a:p>
            <a:pPr marL="457200" lvl="0" indent="-323850" algn="just" rtl="0">
              <a:spcBef>
                <a:spcPts val="0"/>
              </a:spcBef>
              <a:buSzPct val="100000"/>
              <a:buFont typeface="Delius Swash Caps"/>
            </a:pPr>
            <a:r>
              <a:rPr lang="es-419" sz="1500">
                <a:latin typeface="Delius Swash Caps"/>
                <a:ea typeface="Delius Swash Caps"/>
                <a:cs typeface="Delius Swash Caps"/>
                <a:sym typeface="Delius Swash Caps"/>
              </a:rPr>
              <a:t>Mejorar la calidad de la enseñanza y asegurar la igualdad de oportunidades </a:t>
            </a:r>
          </a:p>
          <a:p>
            <a:pPr marL="457200" lvl="0" indent="-323850" algn="just">
              <a:spcBef>
                <a:spcPts val="0"/>
              </a:spcBef>
              <a:buSzPct val="100000"/>
              <a:buFont typeface="Delius Swash Caps"/>
            </a:pPr>
            <a:r>
              <a:rPr lang="es-419" sz="1500">
                <a:latin typeface="Delius Swash Caps"/>
                <a:ea typeface="Delius Swash Caps"/>
                <a:cs typeface="Delius Swash Caps"/>
                <a:sym typeface="Delius Swash Caps"/>
              </a:rPr>
              <a:t>exige que cada escuela reflexione y planifique de forma conjunta la acción educativa más acorde a su propia realidad.</a:t>
            </a:r>
          </a:p>
        </p:txBody>
      </p:sp>
      <p:sp>
        <p:nvSpPr>
          <p:cNvPr id="154" name="Shape 154"/>
          <p:cNvSpPr/>
          <p:nvPr/>
        </p:nvSpPr>
        <p:spPr>
          <a:xfrm>
            <a:off x="2121550" y="1637750"/>
            <a:ext cx="357600" cy="505800"/>
          </a:xfrm>
          <a:prstGeom prst="downArrow">
            <a:avLst>
              <a:gd name="adj1" fmla="val 50000"/>
              <a:gd name="adj2" fmla="val 50000"/>
            </a:avLst>
          </a:prstGeom>
          <a:solidFill>
            <a:srgbClr val="9313B8">
              <a:alpha val="9154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2121550" y="2429350"/>
            <a:ext cx="357600" cy="505800"/>
          </a:xfrm>
          <a:prstGeom prst="downArrow">
            <a:avLst>
              <a:gd name="adj1" fmla="val 50000"/>
              <a:gd name="adj2" fmla="val 50000"/>
            </a:avLst>
          </a:prstGeom>
          <a:solidFill>
            <a:srgbClr val="9313B8">
              <a:alpha val="9154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txBox="1"/>
          <p:nvPr/>
        </p:nvSpPr>
        <p:spPr>
          <a:xfrm>
            <a:off x="4970825" y="0"/>
            <a:ext cx="3910200" cy="1159200"/>
          </a:xfrm>
          <a:prstGeom prst="rect">
            <a:avLst/>
          </a:prstGeom>
          <a:noFill/>
          <a:ln>
            <a:noFill/>
          </a:ln>
        </p:spPr>
        <p:txBody>
          <a:bodyPr lIns="91425" tIns="91425" rIns="91425" bIns="91425" anchor="t" anchorCtr="0">
            <a:noAutofit/>
          </a:bodyPr>
          <a:lstStyle/>
          <a:p>
            <a:pPr lvl="0" algn="ctr">
              <a:spcBef>
                <a:spcPts val="0"/>
              </a:spcBef>
              <a:buNone/>
            </a:pPr>
            <a:r>
              <a:rPr lang="es-419" sz="2000" b="1" u="sng">
                <a:latin typeface="Delius Swash Caps"/>
                <a:ea typeface="Delius Swash Caps"/>
                <a:cs typeface="Delius Swash Caps"/>
                <a:sym typeface="Delius Swash Caps"/>
              </a:rPr>
              <a:t>Proyectos educativos institucionales que contemplen la diversidad y compromiso con el cambio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311700" y="518050"/>
            <a:ext cx="8520600" cy="4050900"/>
          </a:xfrm>
          <a:prstGeom prst="rect">
            <a:avLst/>
          </a:prstGeom>
          <a:solidFill>
            <a:srgbClr val="F3F3F3"/>
          </a:solidFill>
        </p:spPr>
        <p:txBody>
          <a:bodyPr lIns="91425" tIns="91425" rIns="91425" bIns="91425" anchor="t" anchorCtr="0">
            <a:noAutofit/>
          </a:bodyPr>
          <a:lstStyle/>
          <a:p>
            <a:pPr marL="457200" lvl="0" indent="-228600" rtl="0">
              <a:spcBef>
                <a:spcPts val="0"/>
              </a:spcBef>
              <a:buClr>
                <a:srgbClr val="000000"/>
              </a:buClr>
              <a:buFont typeface="Delius Swash Caps"/>
              <a:buChar char="❖"/>
            </a:pPr>
            <a:r>
              <a:rPr lang="es-419" dirty="0">
                <a:solidFill>
                  <a:srgbClr val="000000"/>
                </a:solidFill>
                <a:latin typeface="Delius Swash Caps"/>
                <a:ea typeface="Delius Swash Caps"/>
                <a:cs typeface="Delius Swash Caps"/>
                <a:sym typeface="Delius Swash Caps"/>
              </a:rPr>
              <a:t>La atención a la diversidad implica que se produzcan cambios profundos en:</a:t>
            </a:r>
          </a:p>
          <a:p>
            <a:pPr marL="914400" lvl="1" indent="-228600" rtl="0">
              <a:spcBef>
                <a:spcPts val="0"/>
              </a:spcBef>
              <a:buClr>
                <a:srgbClr val="000000"/>
              </a:buClr>
              <a:buFont typeface="Delius Swash Caps"/>
              <a:buChar char="➢"/>
            </a:pPr>
            <a:r>
              <a:rPr lang="es-419" dirty="0">
                <a:solidFill>
                  <a:srgbClr val="000000"/>
                </a:solidFill>
                <a:latin typeface="Delius Swash Caps"/>
                <a:ea typeface="Delius Swash Caps"/>
                <a:cs typeface="Delius Swash Caps"/>
                <a:sym typeface="Delius Swash Caps"/>
              </a:rPr>
              <a:t>El currículo </a:t>
            </a:r>
          </a:p>
          <a:p>
            <a:pPr marL="914400" lvl="1" indent="-228600" rtl="0">
              <a:spcBef>
                <a:spcPts val="0"/>
              </a:spcBef>
              <a:buClr>
                <a:srgbClr val="000000"/>
              </a:buClr>
              <a:buFont typeface="Delius Swash Caps"/>
              <a:buChar char="➢"/>
            </a:pPr>
            <a:r>
              <a:rPr lang="es-419" dirty="0">
                <a:solidFill>
                  <a:srgbClr val="000000"/>
                </a:solidFill>
                <a:latin typeface="Delius Swash Caps"/>
                <a:ea typeface="Delius Swash Caps"/>
                <a:cs typeface="Delius Swash Caps"/>
                <a:sym typeface="Delius Swash Caps"/>
              </a:rPr>
              <a:t>La metodología</a:t>
            </a:r>
          </a:p>
          <a:p>
            <a:pPr marL="914400" lvl="1" indent="-228600" rtl="0">
              <a:spcBef>
                <a:spcPts val="0"/>
              </a:spcBef>
              <a:buClr>
                <a:srgbClr val="000000"/>
              </a:buClr>
              <a:buFont typeface="Delius Swash Caps"/>
              <a:buChar char="➢"/>
            </a:pPr>
            <a:r>
              <a:rPr lang="es-419" dirty="0">
                <a:solidFill>
                  <a:srgbClr val="000000"/>
                </a:solidFill>
                <a:latin typeface="Delius Swash Caps"/>
                <a:ea typeface="Delius Swash Caps"/>
                <a:cs typeface="Delius Swash Caps"/>
                <a:sym typeface="Delius Swash Caps"/>
              </a:rPr>
              <a:t>La organización de las escuelas</a:t>
            </a:r>
          </a:p>
          <a:p>
            <a:pPr marL="457200" lvl="0" indent="-228600">
              <a:buClr>
                <a:srgbClr val="000000"/>
              </a:buClr>
              <a:buFont typeface="Delius Swash Caps"/>
              <a:buChar char="❖"/>
            </a:pPr>
            <a:r>
              <a:rPr lang="es-419" dirty="0">
                <a:solidFill>
                  <a:srgbClr val="000000"/>
                </a:solidFill>
                <a:latin typeface="Delius Swash Caps"/>
                <a:ea typeface="Delius Swash Caps"/>
                <a:cs typeface="Delius Swash Caps"/>
                <a:sym typeface="Delius Swash Caps"/>
              </a:rPr>
              <a:t>de forma que se modifiquen las condiciones que segregan o excluyen a los alumnos</a:t>
            </a:r>
            <a:r>
              <a:rPr lang="es-419" dirty="0" smtClean="0">
                <a:solidFill>
                  <a:srgbClr val="000000"/>
                </a:solidFill>
                <a:latin typeface="Delius Swash Caps"/>
                <a:ea typeface="Delius Swash Caps"/>
                <a:cs typeface="Delius Swash Caps"/>
                <a:sym typeface="Delius Swash Caps"/>
              </a:rPr>
              <a:t>.</a:t>
            </a:r>
            <a:r>
              <a:rPr lang="es-419" b="1" dirty="0">
                <a:solidFill>
                  <a:srgbClr val="000000"/>
                </a:solidFill>
                <a:latin typeface="Delius Swash Caps"/>
                <a:ea typeface="Delius Swash Caps"/>
                <a:cs typeface="Delius Swash Caps"/>
                <a:sym typeface="Delius Swash Caps"/>
              </a:rPr>
              <a:t> </a:t>
            </a:r>
            <a:r>
              <a:rPr lang="es-419" sz="1600" b="1" dirty="0">
                <a:solidFill>
                  <a:srgbClr val="000000"/>
                </a:solidFill>
                <a:latin typeface="Delius Swash Caps"/>
                <a:ea typeface="Delius Swash Caps"/>
                <a:cs typeface="Delius Swash Caps"/>
                <a:sym typeface="Delius Swash Caps"/>
              </a:rPr>
              <a:t>Que las escuelas puedan elaborar proyectos educativos acordes a las necesidades de sus alumnos y de su realidad.</a:t>
            </a:r>
          </a:p>
          <a:p>
            <a:pPr marL="457200" lvl="0" indent="-228600">
              <a:buClr>
                <a:srgbClr val="000000"/>
              </a:buClr>
              <a:buFont typeface="Delius Swash Caps"/>
              <a:buChar char="❖"/>
            </a:pPr>
            <a:r>
              <a:rPr lang="es-419" sz="1600" b="1" dirty="0">
                <a:solidFill>
                  <a:srgbClr val="000000"/>
                </a:solidFill>
                <a:latin typeface="Delius Swash Caps"/>
                <a:ea typeface="Delius Swash Caps"/>
                <a:cs typeface="Delius Swash Caps"/>
                <a:sym typeface="Delius Swash Caps"/>
              </a:rPr>
              <a:t>Un proyecto educativo es un buen punto de partida.</a:t>
            </a:r>
          </a:p>
          <a:p>
            <a:pPr marL="457200" lvl="0" indent="-228600">
              <a:buClr>
                <a:srgbClr val="000000"/>
              </a:buClr>
              <a:buFont typeface="Delius Swash Caps"/>
              <a:buChar char="❖"/>
            </a:pPr>
            <a:r>
              <a:rPr lang="es-419" sz="1600" b="1" dirty="0">
                <a:solidFill>
                  <a:srgbClr val="000000"/>
                </a:solidFill>
                <a:latin typeface="Delius Swash Caps"/>
                <a:ea typeface="Delius Swash Caps"/>
                <a:cs typeface="Delius Swash Caps"/>
                <a:sym typeface="Delius Swash Caps"/>
              </a:rPr>
              <a:t>El éxito depende de la calidad de este proyecto, del grado de participación de los profesores en el mismo y de su puesta en práctica</a:t>
            </a:r>
            <a:endParaRPr lang="es-419" sz="1600" dirty="0">
              <a:solidFill>
                <a:srgbClr val="000000"/>
              </a:solidFill>
              <a:latin typeface="Delius Swash Caps"/>
              <a:ea typeface="Delius Swash Caps"/>
              <a:cs typeface="Delius Swash Caps"/>
              <a:sym typeface="Delius Swash Caps"/>
            </a:endParaRPr>
          </a:p>
          <a:p>
            <a:pPr marL="457200" lvl="0" indent="-228600" rtl="0">
              <a:spcBef>
                <a:spcPts val="0"/>
              </a:spcBef>
              <a:buClr>
                <a:srgbClr val="000000"/>
              </a:buClr>
              <a:buFont typeface="Delius Swash Caps"/>
              <a:buChar char="❖"/>
            </a:pPr>
            <a:endParaRPr lang="es-419" dirty="0">
              <a:solidFill>
                <a:srgbClr val="000000"/>
              </a:solidFill>
              <a:latin typeface="Delius Swash Caps"/>
              <a:ea typeface="Delius Swash Caps"/>
              <a:cs typeface="Delius Swash Caps"/>
              <a:sym typeface="Delius Swash Cap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64250"/>
            <a:ext cx="3999900" cy="801000"/>
          </a:xfrm>
          <a:prstGeom prst="rect">
            <a:avLst/>
          </a:prstGeom>
        </p:spPr>
        <p:txBody>
          <a:bodyPr lIns="91425" tIns="91425" rIns="91425" bIns="91425" anchor="t" anchorCtr="0">
            <a:noAutofit/>
          </a:bodyPr>
          <a:lstStyle/>
          <a:p>
            <a:pPr lvl="0" algn="ctr">
              <a:spcBef>
                <a:spcPts val="0"/>
              </a:spcBef>
              <a:buNone/>
            </a:pPr>
            <a:r>
              <a:rPr lang="es-419" sz="2500" u="sng">
                <a:latin typeface="Delius Swash Caps"/>
                <a:ea typeface="Delius Swash Caps"/>
                <a:cs typeface="Delius Swash Caps"/>
                <a:sym typeface="Delius Swash Caps"/>
              </a:rPr>
              <a:t>Relación de colaboración entre todos los implicados en el proceso educativo</a:t>
            </a:r>
          </a:p>
        </p:txBody>
      </p:sp>
      <p:sp>
        <p:nvSpPr>
          <p:cNvPr id="167" name="Shape 167"/>
          <p:cNvSpPr txBox="1">
            <a:spLocks noGrp="1"/>
          </p:cNvSpPr>
          <p:nvPr>
            <p:ph type="body" idx="1"/>
          </p:nvPr>
        </p:nvSpPr>
        <p:spPr>
          <a:xfrm>
            <a:off x="311700" y="1457275"/>
            <a:ext cx="3999900" cy="3340200"/>
          </a:xfrm>
          <a:prstGeom prst="rect">
            <a:avLst/>
          </a:prstGeom>
          <a:solidFill>
            <a:srgbClr val="0000FF">
              <a:alpha val="60000"/>
            </a:srgbClr>
          </a:solidFill>
          <a:ln w="9525" cap="flat" cmpd="sng">
            <a:solidFill>
              <a:srgbClr val="000000"/>
            </a:solidFill>
            <a:prstDash val="lgDash"/>
            <a:round/>
            <a:headEnd type="none" w="med" len="med"/>
            <a:tailEnd type="none" w="med" len="med"/>
          </a:ln>
        </p:spPr>
        <p:txBody>
          <a:bodyPr lIns="91425" tIns="91425" rIns="91425" bIns="91425" anchor="t" anchorCtr="0">
            <a:noAutofit/>
          </a:bodyPr>
          <a:lstStyle/>
          <a:p>
            <a:pPr lvl="0" algn="ctr">
              <a:spcBef>
                <a:spcPts val="0"/>
              </a:spcBef>
              <a:buNone/>
            </a:pPr>
            <a:r>
              <a:rPr lang="es-419" sz="2000">
                <a:solidFill>
                  <a:srgbClr val="000000"/>
                </a:solidFill>
                <a:latin typeface="Delius Swash Caps"/>
                <a:ea typeface="Delius Swash Caps"/>
                <a:cs typeface="Delius Swash Caps"/>
                <a:sym typeface="Delius Swash Caps"/>
              </a:rPr>
              <a:t>*Necesita: Trabajo colaborativo</a:t>
            </a:r>
          </a:p>
          <a:p>
            <a:pPr lvl="0" algn="ctr">
              <a:spcBef>
                <a:spcPts val="0"/>
              </a:spcBef>
              <a:buNone/>
            </a:pPr>
            <a:r>
              <a:rPr lang="es-419" sz="2000">
                <a:solidFill>
                  <a:srgbClr val="000000"/>
                </a:solidFill>
                <a:latin typeface="Delius Swash Caps"/>
                <a:ea typeface="Delius Swash Caps"/>
                <a:cs typeface="Delius Swash Caps"/>
                <a:sym typeface="Delius Swash Caps"/>
              </a:rPr>
              <a:t>*Aportaciones de distintas perspectivas</a:t>
            </a:r>
          </a:p>
          <a:p>
            <a:pPr lvl="0" algn="ctr">
              <a:spcBef>
                <a:spcPts val="0"/>
              </a:spcBef>
              <a:buNone/>
            </a:pPr>
            <a:r>
              <a:rPr lang="es-419" sz="2000">
                <a:solidFill>
                  <a:srgbClr val="000000"/>
                </a:solidFill>
                <a:latin typeface="Delius Swash Caps"/>
                <a:ea typeface="Delius Swash Caps"/>
                <a:cs typeface="Delius Swash Caps"/>
                <a:sym typeface="Delius Swash Caps"/>
              </a:rPr>
              <a:t>*Igualdad</a:t>
            </a:r>
          </a:p>
          <a:p>
            <a:pPr lvl="0" algn="ctr">
              <a:spcBef>
                <a:spcPts val="0"/>
              </a:spcBef>
              <a:buNone/>
            </a:pPr>
            <a:r>
              <a:rPr lang="es-419" sz="2000">
                <a:solidFill>
                  <a:srgbClr val="000000"/>
                </a:solidFill>
                <a:latin typeface="Delius Swash Caps"/>
                <a:ea typeface="Delius Swash Caps"/>
                <a:cs typeface="Delius Swash Caps"/>
                <a:sym typeface="Delius Swash Caps"/>
              </a:rPr>
              <a:t>*Trabajo colaborativo con padres de familia</a:t>
            </a:r>
          </a:p>
        </p:txBody>
      </p:sp>
      <p:sp>
        <p:nvSpPr>
          <p:cNvPr id="168" name="Shape 168"/>
          <p:cNvSpPr txBox="1">
            <a:spLocks noGrp="1"/>
          </p:cNvSpPr>
          <p:nvPr>
            <p:ph type="body" idx="2"/>
          </p:nvPr>
        </p:nvSpPr>
        <p:spPr>
          <a:xfrm>
            <a:off x="4832400" y="1457275"/>
            <a:ext cx="3999900" cy="3340200"/>
          </a:xfrm>
          <a:prstGeom prst="rect">
            <a:avLst/>
          </a:prstGeom>
          <a:solidFill>
            <a:srgbClr val="FFFF00">
              <a:alpha val="73850"/>
            </a:srgbClr>
          </a:solidFill>
          <a:ln w="9525" cap="flat" cmpd="sng">
            <a:solidFill>
              <a:srgbClr val="000000"/>
            </a:solidFill>
            <a:prstDash val="lgDash"/>
            <a:round/>
            <a:headEnd type="none" w="med" len="med"/>
            <a:tailEnd type="none" w="med" len="med"/>
          </a:ln>
        </p:spPr>
        <p:txBody>
          <a:bodyPr lIns="91425" tIns="91425" rIns="91425" bIns="91425" anchor="t" anchorCtr="0">
            <a:noAutofit/>
          </a:bodyPr>
          <a:lstStyle/>
          <a:p>
            <a:pPr lvl="0" algn="ctr">
              <a:spcBef>
                <a:spcPts val="0"/>
              </a:spcBef>
              <a:buNone/>
            </a:pPr>
            <a:r>
              <a:rPr lang="es-419">
                <a:solidFill>
                  <a:srgbClr val="000000"/>
                </a:solidFill>
                <a:latin typeface="Delius Swash Caps"/>
                <a:ea typeface="Delius Swash Caps"/>
                <a:cs typeface="Delius Swash Caps"/>
                <a:sym typeface="Delius Swash Caps"/>
              </a:rPr>
              <a:t>*Romper esquemas tradicionales</a:t>
            </a:r>
          </a:p>
          <a:p>
            <a:pPr lvl="0" algn="ctr">
              <a:spcBef>
                <a:spcPts val="0"/>
              </a:spcBef>
              <a:buNone/>
            </a:pPr>
            <a:r>
              <a:rPr lang="es-419">
                <a:solidFill>
                  <a:srgbClr val="000000"/>
                </a:solidFill>
                <a:latin typeface="Delius Swash Caps"/>
                <a:ea typeface="Delius Swash Caps"/>
                <a:cs typeface="Delius Swash Caps"/>
                <a:sym typeface="Delius Swash Caps"/>
              </a:rPr>
              <a:t>*Flexible organización, más fácil será</a:t>
            </a:r>
          </a:p>
          <a:p>
            <a:pPr lvl="0" algn="ctr">
              <a:spcBef>
                <a:spcPts val="0"/>
              </a:spcBef>
              <a:buNone/>
            </a:pPr>
            <a:r>
              <a:rPr lang="es-419">
                <a:solidFill>
                  <a:srgbClr val="000000"/>
                </a:solidFill>
                <a:latin typeface="Delius Swash Caps"/>
                <a:ea typeface="Delius Swash Caps"/>
                <a:cs typeface="Delius Swash Caps"/>
                <a:sym typeface="Delius Swash Caps"/>
              </a:rPr>
              <a:t>*Profesores en apoyo a dinámicas</a:t>
            </a:r>
          </a:p>
          <a:p>
            <a:pPr lvl="0" algn="ctr">
              <a:spcBef>
                <a:spcPts val="0"/>
              </a:spcBef>
              <a:buNone/>
            </a:pPr>
            <a:r>
              <a:rPr lang="es-419">
                <a:solidFill>
                  <a:srgbClr val="000000"/>
                </a:solidFill>
                <a:latin typeface="Delius Swash Caps"/>
                <a:ea typeface="Delius Swash Caps"/>
                <a:cs typeface="Delius Swash Caps"/>
                <a:sym typeface="Delius Swash Caps"/>
              </a:rPr>
              <a:t>*Nuevo aprendizaje, explorar conocimientos, ideas y experiencias previas</a:t>
            </a:r>
          </a:p>
          <a:p>
            <a:pPr lvl="0" algn="ctr">
              <a:spcBef>
                <a:spcPts val="0"/>
              </a:spcBef>
              <a:buNone/>
            </a:pPr>
            <a:r>
              <a:rPr lang="es-419">
                <a:solidFill>
                  <a:srgbClr val="000000"/>
                </a:solidFill>
                <a:latin typeface="Delius Swash Caps"/>
                <a:ea typeface="Delius Swash Caps"/>
                <a:cs typeface="Delius Swash Caps"/>
                <a:sym typeface="Delius Swash Caps"/>
              </a:rPr>
              <a:t>*Predisposición favorable de niños</a:t>
            </a:r>
          </a:p>
          <a:p>
            <a:pPr lvl="0" algn="ctr">
              <a:spcBef>
                <a:spcPts val="0"/>
              </a:spcBef>
              <a:buNone/>
            </a:pPr>
            <a:r>
              <a:rPr lang="es-419">
                <a:solidFill>
                  <a:srgbClr val="000000"/>
                </a:solidFill>
                <a:latin typeface="Delius Swash Caps"/>
                <a:ea typeface="Delius Swash Caps"/>
                <a:cs typeface="Delius Swash Caps"/>
                <a:sym typeface="Delius Swash Caps"/>
              </a:rPr>
              <a:t>*Estrategia eficaz, aprendizaje cooperativo</a:t>
            </a:r>
          </a:p>
          <a:p>
            <a:pPr lvl="0" algn="ctr">
              <a:spcBef>
                <a:spcPts val="0"/>
              </a:spcBef>
              <a:buNone/>
            </a:pPr>
            <a:r>
              <a:rPr lang="es-419">
                <a:solidFill>
                  <a:srgbClr val="000000"/>
                </a:solidFill>
                <a:latin typeface="Delius Swash Caps"/>
                <a:ea typeface="Delius Swash Caps"/>
                <a:cs typeface="Delius Swash Caps"/>
                <a:sym typeface="Delius Swash Caps"/>
              </a:rPr>
              <a:t>*Variedad de actividades y materiales</a:t>
            </a:r>
          </a:p>
          <a:p>
            <a:pPr lvl="0">
              <a:spcBef>
                <a:spcPts val="0"/>
              </a:spcBef>
              <a:buNone/>
            </a:pPr>
            <a:endParaRPr>
              <a:solidFill>
                <a:srgbClr val="000000"/>
              </a:solidFill>
              <a:latin typeface="Delius Swash Caps"/>
              <a:ea typeface="Delius Swash Caps"/>
              <a:cs typeface="Delius Swash Caps"/>
              <a:sym typeface="Delius Swash Caps"/>
            </a:endParaRPr>
          </a:p>
          <a:p>
            <a:pPr lvl="0">
              <a:spcBef>
                <a:spcPts val="0"/>
              </a:spcBef>
              <a:buNone/>
            </a:pPr>
            <a:endParaRPr>
              <a:solidFill>
                <a:srgbClr val="000000"/>
              </a:solidFill>
              <a:latin typeface="Delius Swash Caps"/>
              <a:ea typeface="Delius Swash Caps"/>
              <a:cs typeface="Delius Swash Caps"/>
              <a:sym typeface="Delius Swash Caps"/>
            </a:endParaRPr>
          </a:p>
        </p:txBody>
      </p:sp>
      <p:sp>
        <p:nvSpPr>
          <p:cNvPr id="169" name="Shape 169"/>
          <p:cNvSpPr txBox="1">
            <a:spLocks noGrp="1"/>
          </p:cNvSpPr>
          <p:nvPr>
            <p:ph type="title"/>
          </p:nvPr>
        </p:nvSpPr>
        <p:spPr>
          <a:xfrm>
            <a:off x="4613125" y="46675"/>
            <a:ext cx="4219200" cy="801000"/>
          </a:xfrm>
          <a:prstGeom prst="rect">
            <a:avLst/>
          </a:prstGeom>
        </p:spPr>
        <p:txBody>
          <a:bodyPr lIns="91425" tIns="91425" rIns="91425" bIns="91425" anchor="t" anchorCtr="0">
            <a:noAutofit/>
          </a:bodyPr>
          <a:lstStyle/>
          <a:p>
            <a:pPr lvl="0" algn="ctr" rtl="0">
              <a:spcBef>
                <a:spcPts val="0"/>
              </a:spcBef>
              <a:buNone/>
            </a:pPr>
            <a:r>
              <a:rPr lang="es-419" sz="2400" u="sng">
                <a:latin typeface="Delius Swash Caps"/>
                <a:ea typeface="Delius Swash Caps"/>
                <a:cs typeface="Delius Swash Caps"/>
                <a:sym typeface="Delius Swash Caps"/>
              </a:rPr>
              <a:t>Enfoques metodológicos que faciliten la diversificación y flexibilidad de la enseñanza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11950"/>
            <a:ext cx="8520600" cy="496500"/>
          </a:xfrm>
          <a:prstGeom prst="rect">
            <a:avLst/>
          </a:prstGeom>
        </p:spPr>
        <p:txBody>
          <a:bodyPr lIns="91425" tIns="91425" rIns="91425" bIns="91425" anchor="t" anchorCtr="0">
            <a:noAutofit/>
          </a:bodyPr>
          <a:lstStyle/>
          <a:p>
            <a:pPr lvl="0">
              <a:spcBef>
                <a:spcPts val="0"/>
              </a:spcBef>
              <a:buNone/>
            </a:pPr>
            <a:r>
              <a:rPr lang="es-419" sz="2000" u="sng">
                <a:latin typeface="Delius Swash Caps"/>
                <a:ea typeface="Delius Swash Caps"/>
                <a:cs typeface="Delius Swash Caps"/>
                <a:sym typeface="Delius Swash Caps"/>
              </a:rPr>
              <a:t>Criterios y procedimientos flexibles de evaluación y de promoción:</a:t>
            </a:r>
          </a:p>
        </p:txBody>
      </p:sp>
      <p:sp>
        <p:nvSpPr>
          <p:cNvPr id="175" name="Shape 175"/>
          <p:cNvSpPr txBox="1">
            <a:spLocks noGrp="1"/>
          </p:cNvSpPr>
          <p:nvPr>
            <p:ph type="body" idx="1"/>
          </p:nvPr>
        </p:nvSpPr>
        <p:spPr>
          <a:xfrm>
            <a:off x="311700" y="406225"/>
            <a:ext cx="8520600" cy="4478400"/>
          </a:xfrm>
          <a:prstGeom prst="rect">
            <a:avLst/>
          </a:prstGeom>
        </p:spPr>
        <p:txBody>
          <a:bodyPr lIns="91425" tIns="91425" rIns="91425" bIns="91425" anchor="t" anchorCtr="0">
            <a:noAutofit/>
          </a:bodyPr>
          <a:lstStyle/>
          <a:p>
            <a:pPr marL="457200" lvl="0" indent="-330200" rtl="0">
              <a:spcBef>
                <a:spcPts val="0"/>
              </a:spcBef>
              <a:buClr>
                <a:srgbClr val="000000"/>
              </a:buClr>
              <a:buSzPct val="100000"/>
              <a:buFont typeface="Delius Swash Caps"/>
              <a:buChar char="❖"/>
            </a:pPr>
            <a:r>
              <a:rPr lang="es-419" sz="1600" b="1">
                <a:solidFill>
                  <a:srgbClr val="000000"/>
                </a:solidFill>
                <a:latin typeface="Delius Swash Caps"/>
                <a:ea typeface="Delius Swash Caps"/>
                <a:cs typeface="Delius Swash Caps"/>
                <a:sym typeface="Delius Swash Caps"/>
              </a:rPr>
              <a:t>La evaluación es identificar el tipo de ayudas y recursos que precisan para facilitar su proceso de enseñanza-aprendizaje y de desarrollo personal y social.</a:t>
            </a:r>
          </a:p>
          <a:p>
            <a:pPr marL="457200" lvl="0" indent="-330200" rtl="0">
              <a:spcBef>
                <a:spcPts val="0"/>
              </a:spcBef>
              <a:buClr>
                <a:srgbClr val="000000"/>
              </a:buClr>
              <a:buSzPct val="100000"/>
              <a:buFont typeface="Delius Swash Caps"/>
              <a:buChar char="❖"/>
            </a:pPr>
            <a:r>
              <a:rPr lang="es-419" sz="1600" b="1">
                <a:solidFill>
                  <a:srgbClr val="000000"/>
                </a:solidFill>
                <a:latin typeface="Delius Swash Caps"/>
                <a:ea typeface="Delius Swash Caps"/>
                <a:cs typeface="Delius Swash Caps"/>
                <a:sym typeface="Delius Swash Caps"/>
              </a:rPr>
              <a:t>Profesores, responsables de establecer criterios de evaluación para identificar el tipo y grado de aprendizaje.</a:t>
            </a:r>
          </a:p>
          <a:p>
            <a:pPr lvl="0" rtl="0">
              <a:spcBef>
                <a:spcPts val="0"/>
              </a:spcBef>
              <a:buNone/>
            </a:pPr>
            <a:r>
              <a:rPr lang="es-419" sz="2000" b="1" u="sng">
                <a:solidFill>
                  <a:srgbClr val="000000"/>
                </a:solidFill>
                <a:latin typeface="Delius Swash Caps"/>
                <a:ea typeface="Delius Swash Caps"/>
                <a:cs typeface="Delius Swash Caps"/>
                <a:sym typeface="Delius Swash Caps"/>
              </a:rPr>
              <a:t>Buen clima afectivo y emocional en la escuela y el aula:</a:t>
            </a:r>
          </a:p>
          <a:p>
            <a:pPr marL="457200" lvl="0" indent="-323850" rtl="0">
              <a:spcBef>
                <a:spcPts val="0"/>
              </a:spcBef>
              <a:buClr>
                <a:srgbClr val="000000"/>
              </a:buClr>
              <a:buSzPct val="100000"/>
              <a:buFont typeface="Delius Swash Caps"/>
              <a:buChar char="❖"/>
            </a:pPr>
            <a:r>
              <a:rPr lang="es-419" sz="1500" b="1">
                <a:solidFill>
                  <a:srgbClr val="000000"/>
                </a:solidFill>
                <a:latin typeface="Delius Swash Caps"/>
                <a:ea typeface="Delius Swash Caps"/>
                <a:cs typeface="Delius Swash Caps"/>
                <a:sym typeface="Delius Swash Caps"/>
              </a:rPr>
              <a:t>Relacionado con el autoconcepto y autoestima.</a:t>
            </a:r>
          </a:p>
          <a:p>
            <a:pPr marL="457200" lvl="0" indent="-323850" rtl="0">
              <a:spcBef>
                <a:spcPts val="0"/>
              </a:spcBef>
              <a:buClr>
                <a:srgbClr val="000000"/>
              </a:buClr>
              <a:buSzPct val="100000"/>
              <a:buFont typeface="Delius Swash Caps"/>
              <a:buChar char="❖"/>
            </a:pPr>
            <a:r>
              <a:rPr lang="es-419" sz="1500" b="1">
                <a:solidFill>
                  <a:srgbClr val="000000"/>
                </a:solidFill>
                <a:latin typeface="Delius Swash Caps"/>
                <a:ea typeface="Delius Swash Caps"/>
                <a:cs typeface="Delius Swash Caps"/>
                <a:sym typeface="Delius Swash Caps"/>
              </a:rPr>
              <a:t>Evitar comentarios comparativos.</a:t>
            </a:r>
          </a:p>
          <a:p>
            <a:pPr marL="457200" lvl="0" indent="-323850" rtl="0">
              <a:spcBef>
                <a:spcPts val="0"/>
              </a:spcBef>
              <a:buClr>
                <a:srgbClr val="000000"/>
              </a:buClr>
              <a:buSzPct val="100000"/>
              <a:buFont typeface="Delius Swash Caps"/>
              <a:buChar char="❖"/>
            </a:pPr>
            <a:r>
              <a:rPr lang="es-419" sz="1500" b="1">
                <a:solidFill>
                  <a:srgbClr val="000000"/>
                </a:solidFill>
                <a:latin typeface="Delius Swash Caps"/>
                <a:ea typeface="Delius Swash Caps"/>
                <a:cs typeface="Delius Swash Caps"/>
                <a:sym typeface="Delius Swash Caps"/>
              </a:rPr>
              <a:t>Crear clima de respeto.</a:t>
            </a:r>
          </a:p>
          <a:p>
            <a:pPr lvl="0" rtl="0">
              <a:spcBef>
                <a:spcPts val="0"/>
              </a:spcBef>
              <a:buNone/>
            </a:pPr>
            <a:r>
              <a:rPr lang="es-419" sz="2000" b="1" u="sng">
                <a:solidFill>
                  <a:srgbClr val="000000"/>
                </a:solidFill>
                <a:latin typeface="Delius Swash Caps"/>
                <a:ea typeface="Delius Swash Caps"/>
                <a:cs typeface="Delius Swash Caps"/>
                <a:sym typeface="Delius Swash Caps"/>
              </a:rPr>
              <a:t>Disponibilidad de recursos de apoyo para todos los que los requieran: </a:t>
            </a:r>
          </a:p>
          <a:p>
            <a:pPr marL="457200" lvl="0" indent="-323850" rtl="0">
              <a:spcBef>
                <a:spcPts val="0"/>
              </a:spcBef>
              <a:buClr>
                <a:srgbClr val="000000"/>
              </a:buClr>
              <a:buSzPct val="100000"/>
              <a:buFont typeface="Delius Swash Caps"/>
              <a:buChar char="❖"/>
            </a:pPr>
            <a:r>
              <a:rPr lang="es-419" sz="1500" b="1">
                <a:solidFill>
                  <a:srgbClr val="000000"/>
                </a:solidFill>
                <a:latin typeface="Delius Swash Caps"/>
                <a:ea typeface="Delius Swash Caps"/>
                <a:cs typeface="Delius Swash Caps"/>
                <a:sym typeface="Delius Swash Caps"/>
              </a:rPr>
              <a:t>Cambio de rol y funciones del servicio de apoyo.</a:t>
            </a:r>
          </a:p>
          <a:p>
            <a:pPr marL="457200" lvl="0" indent="-323850" rtl="0">
              <a:spcBef>
                <a:spcPts val="0"/>
              </a:spcBef>
              <a:buClr>
                <a:srgbClr val="000000"/>
              </a:buClr>
              <a:buSzPct val="100000"/>
              <a:buFont typeface="Delius Swash Caps"/>
              <a:buChar char="❖"/>
            </a:pPr>
            <a:r>
              <a:rPr lang="es-419" sz="1500" b="1">
                <a:solidFill>
                  <a:srgbClr val="000000"/>
                </a:solidFill>
                <a:latin typeface="Delius Swash Caps"/>
                <a:ea typeface="Delius Swash Caps"/>
                <a:cs typeface="Delius Swash Caps"/>
                <a:sym typeface="Delius Swash Caps"/>
              </a:rPr>
              <a:t>Participar en la toma de decisiones.</a:t>
            </a:r>
          </a:p>
          <a:p>
            <a:pPr marL="457200" lvl="0" indent="-323850">
              <a:spcBef>
                <a:spcPts val="0"/>
              </a:spcBef>
              <a:buClr>
                <a:srgbClr val="000000"/>
              </a:buClr>
              <a:buSzPct val="100000"/>
              <a:buFont typeface="Delius Swash Caps"/>
              <a:buChar char="❖"/>
            </a:pPr>
            <a:r>
              <a:rPr lang="es-419" sz="1500" b="1">
                <a:solidFill>
                  <a:srgbClr val="000000"/>
                </a:solidFill>
                <a:latin typeface="Delius Swash Caps"/>
                <a:ea typeface="Delius Swash Caps"/>
                <a:cs typeface="Delius Swash Caps"/>
                <a:sym typeface="Delius Swash Caps"/>
              </a:rPr>
              <a:t>Apoyo de escuelas, hacer redes de escuelas.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63" name="Shape 6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64" name="Shape 64"/>
          <p:cNvPicPr preferRelativeResize="0"/>
          <p:nvPr/>
        </p:nvPicPr>
        <p:blipFill>
          <a:blip r:embed="rId3">
            <a:alphaModFix/>
          </a:blip>
          <a:stretch>
            <a:fillRect/>
          </a:stretch>
        </p:blipFill>
        <p:spPr>
          <a:xfrm>
            <a:off x="106925" y="60150"/>
            <a:ext cx="9037076" cy="50833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65500" y="149725"/>
            <a:ext cx="4045200" cy="1582800"/>
          </a:xfrm>
          <a:prstGeom prst="rect">
            <a:avLst/>
          </a:prstGeom>
        </p:spPr>
        <p:txBody>
          <a:bodyPr lIns="91425" tIns="91425" rIns="91425" bIns="91425" anchor="b" anchorCtr="0">
            <a:noAutofit/>
          </a:bodyPr>
          <a:lstStyle/>
          <a:p>
            <a:pPr lvl="0">
              <a:spcBef>
                <a:spcPts val="0"/>
              </a:spcBef>
              <a:buNone/>
            </a:pPr>
            <a:r>
              <a:rPr lang="es-419" u="sng">
                <a:latin typeface="Delius Swash Caps"/>
                <a:ea typeface="Delius Swash Caps"/>
                <a:cs typeface="Delius Swash Caps"/>
                <a:sym typeface="Delius Swash Caps"/>
              </a:rPr>
              <a:t>Desarrollo profesional</a:t>
            </a:r>
          </a:p>
        </p:txBody>
      </p:sp>
      <p:sp>
        <p:nvSpPr>
          <p:cNvPr id="181" name="Shape 181"/>
          <p:cNvSpPr txBox="1">
            <a:spLocks noGrp="1"/>
          </p:cNvSpPr>
          <p:nvPr>
            <p:ph type="subTitle" idx="1"/>
          </p:nvPr>
        </p:nvSpPr>
        <p:spPr>
          <a:xfrm>
            <a:off x="265500" y="1817250"/>
            <a:ext cx="4045200" cy="3116699"/>
          </a:xfrm>
          <a:prstGeom prst="rect">
            <a:avLst/>
          </a:prstGeom>
          <a:ln w="9525" cap="flat" cmpd="sng">
            <a:solidFill>
              <a:srgbClr val="000000"/>
            </a:solidFill>
            <a:prstDash val="lgDashDot"/>
            <a:round/>
            <a:headEnd type="none" w="med" len="med"/>
            <a:tailEnd type="none" w="med" len="med"/>
          </a:ln>
        </p:spPr>
        <p:txBody>
          <a:bodyPr lIns="91425" tIns="91425" rIns="91425" bIns="91425" anchor="t" anchorCtr="0">
            <a:noAutofit/>
          </a:bodyPr>
          <a:lstStyle/>
          <a:p>
            <a:pPr lvl="0">
              <a:spcBef>
                <a:spcPts val="0"/>
              </a:spcBef>
              <a:buNone/>
            </a:pPr>
            <a:r>
              <a:rPr lang="es-419">
                <a:solidFill>
                  <a:srgbClr val="000000"/>
                </a:solidFill>
                <a:latin typeface="Delius Swash Caps"/>
                <a:ea typeface="Delius Swash Caps"/>
                <a:cs typeface="Delius Swash Caps"/>
                <a:sym typeface="Delius Swash Caps"/>
              </a:rPr>
              <a:t>Formación, una estrategia fundamental</a:t>
            </a:r>
          </a:p>
          <a:p>
            <a:pPr lvl="0">
              <a:spcBef>
                <a:spcPts val="0"/>
              </a:spcBef>
              <a:buNone/>
            </a:pPr>
            <a:endParaRPr>
              <a:solidFill>
                <a:srgbClr val="000000"/>
              </a:solidFill>
              <a:latin typeface="Delius Swash Caps"/>
              <a:ea typeface="Delius Swash Caps"/>
              <a:cs typeface="Delius Swash Caps"/>
              <a:sym typeface="Delius Swash Caps"/>
            </a:endParaRPr>
          </a:p>
          <a:p>
            <a:pPr lvl="0">
              <a:spcBef>
                <a:spcPts val="0"/>
              </a:spcBef>
              <a:buNone/>
            </a:pPr>
            <a:r>
              <a:rPr lang="es-419">
                <a:solidFill>
                  <a:srgbClr val="000000"/>
                </a:solidFill>
                <a:latin typeface="Delius Swash Caps"/>
                <a:ea typeface="Delius Swash Caps"/>
                <a:cs typeface="Delius Swash Caps"/>
                <a:sym typeface="Delius Swash Caps"/>
              </a:rPr>
              <a:t>Condiciones laborales adecuadas</a:t>
            </a:r>
          </a:p>
          <a:p>
            <a:pPr lvl="0">
              <a:spcBef>
                <a:spcPts val="0"/>
              </a:spcBef>
              <a:buNone/>
            </a:pPr>
            <a:endParaRPr>
              <a:solidFill>
                <a:srgbClr val="000000"/>
              </a:solidFill>
              <a:latin typeface="Delius Swash Caps"/>
              <a:ea typeface="Delius Swash Caps"/>
              <a:cs typeface="Delius Swash Caps"/>
              <a:sym typeface="Delius Swash Caps"/>
            </a:endParaRPr>
          </a:p>
          <a:p>
            <a:pPr lvl="0">
              <a:spcBef>
                <a:spcPts val="0"/>
              </a:spcBef>
              <a:buNone/>
            </a:pPr>
            <a:r>
              <a:rPr lang="es-419">
                <a:solidFill>
                  <a:srgbClr val="000000"/>
                </a:solidFill>
                <a:latin typeface="Delius Swash Caps"/>
                <a:ea typeface="Delius Swash Caps"/>
                <a:cs typeface="Delius Swash Caps"/>
                <a:sym typeface="Delius Swash Caps"/>
              </a:rPr>
              <a:t>Responder a diversidad </a:t>
            </a:r>
          </a:p>
          <a:p>
            <a:pPr lvl="0">
              <a:spcBef>
                <a:spcPts val="0"/>
              </a:spcBef>
              <a:buNone/>
            </a:pPr>
            <a:endParaRPr>
              <a:solidFill>
                <a:srgbClr val="000000"/>
              </a:solidFill>
              <a:latin typeface="Delius Swash Caps"/>
              <a:ea typeface="Delius Swash Caps"/>
              <a:cs typeface="Delius Swash Caps"/>
              <a:sym typeface="Delius Swash Caps"/>
            </a:endParaRPr>
          </a:p>
          <a:p>
            <a:pPr lvl="0">
              <a:spcBef>
                <a:spcPts val="0"/>
              </a:spcBef>
              <a:buNone/>
            </a:pPr>
            <a:r>
              <a:rPr lang="es-419">
                <a:solidFill>
                  <a:srgbClr val="000000"/>
                </a:solidFill>
                <a:latin typeface="Delius Swash Caps"/>
                <a:ea typeface="Delius Swash Caps"/>
                <a:cs typeface="Delius Swash Caps"/>
                <a:sym typeface="Delius Swash Caps"/>
              </a:rPr>
              <a:t>Personalizar experiencias comunes de aprendizaje a través de:</a:t>
            </a:r>
          </a:p>
          <a:p>
            <a:pPr marL="457200" lvl="0" indent="-228600" rtl="0">
              <a:spcBef>
                <a:spcPts val="0"/>
              </a:spcBef>
              <a:buClr>
                <a:srgbClr val="000000"/>
              </a:buClr>
              <a:buFont typeface="Delius Swash Caps"/>
              <a:buChar char="❖"/>
            </a:pPr>
            <a:r>
              <a:rPr lang="es-419">
                <a:solidFill>
                  <a:srgbClr val="000000"/>
                </a:solidFill>
                <a:latin typeface="Delius Swash Caps"/>
                <a:ea typeface="Delius Swash Caps"/>
                <a:cs typeface="Delius Swash Caps"/>
                <a:sym typeface="Delius Swash Caps"/>
              </a:rPr>
              <a:t>Diversificar y adaptar</a:t>
            </a:r>
          </a:p>
        </p:txBody>
      </p:sp>
      <p:sp>
        <p:nvSpPr>
          <p:cNvPr id="182" name="Shape 182"/>
          <p:cNvSpPr txBox="1">
            <a:spLocks noGrp="1"/>
          </p:cNvSpPr>
          <p:nvPr>
            <p:ph type="body" idx="2"/>
          </p:nvPr>
        </p:nvSpPr>
        <p:spPr>
          <a:xfrm>
            <a:off x="4939500" y="724200"/>
            <a:ext cx="3837000" cy="3695100"/>
          </a:xfrm>
          <a:prstGeom prst="rect">
            <a:avLst/>
          </a:prstGeom>
          <a:ln w="9525" cap="flat" cmpd="sng">
            <a:solidFill>
              <a:srgbClr val="000000"/>
            </a:solidFill>
            <a:prstDash val="lgDashDot"/>
            <a:round/>
            <a:headEnd type="none" w="med" len="med"/>
            <a:tailEnd type="none" w="med" len="med"/>
          </a:ln>
        </p:spPr>
        <p:txBody>
          <a:bodyPr lIns="91425" tIns="91425" rIns="91425" bIns="91425" anchor="ctr" anchorCtr="0">
            <a:noAutofit/>
          </a:bodyPr>
          <a:lstStyle/>
          <a:p>
            <a:pPr lvl="0" algn="ctr" rtl="0">
              <a:spcBef>
                <a:spcPts val="0"/>
              </a:spcBef>
              <a:buNone/>
            </a:pPr>
            <a:r>
              <a:rPr lang="es-419">
                <a:latin typeface="Delius Swash Caps"/>
                <a:ea typeface="Delius Swash Caps"/>
                <a:cs typeface="Delius Swash Caps"/>
                <a:sym typeface="Delius Swash Caps"/>
              </a:rPr>
              <a:t>Aprovechar potencialidades de alumnos</a:t>
            </a:r>
          </a:p>
          <a:p>
            <a:pPr lvl="0" algn="ctr" rtl="0">
              <a:spcBef>
                <a:spcPts val="0"/>
              </a:spcBef>
              <a:buNone/>
            </a:pPr>
            <a:r>
              <a:rPr lang="es-419">
                <a:latin typeface="Delius Swash Caps"/>
                <a:ea typeface="Delius Swash Caps"/>
                <a:cs typeface="Delius Swash Caps"/>
                <a:sym typeface="Delius Swash Caps"/>
              </a:rPr>
              <a:t>Pedir apoyo a especialistas</a:t>
            </a:r>
          </a:p>
          <a:p>
            <a:pPr lvl="0" algn="ctr" rtl="0">
              <a:spcBef>
                <a:spcPts val="0"/>
              </a:spcBef>
              <a:buNone/>
            </a:pPr>
            <a:r>
              <a:rPr lang="es-419">
                <a:latin typeface="Delius Swash Caps"/>
                <a:ea typeface="Delius Swash Caps"/>
                <a:cs typeface="Delius Swash Caps"/>
                <a:sym typeface="Delius Swash Caps"/>
              </a:rPr>
              <a:t>Tener conocimientos básicos teóricos-prácticos </a:t>
            </a:r>
          </a:p>
          <a:p>
            <a:pPr lvl="0" algn="ctr">
              <a:spcBef>
                <a:spcPts val="0"/>
              </a:spcBef>
              <a:buNone/>
            </a:pPr>
            <a:r>
              <a:rPr lang="es-419">
                <a:latin typeface="Delius Swash Caps"/>
                <a:ea typeface="Delius Swash Caps"/>
                <a:cs typeface="Delius Swash Caps"/>
                <a:sym typeface="Delius Swash Caps"/>
              </a:rPr>
              <a:t>Educación instrumento esencial para transformar sociedad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Bibliografía </a:t>
            </a:r>
            <a:endParaRPr lang="es-MX" dirty="0"/>
          </a:p>
        </p:txBody>
      </p:sp>
      <p:sp>
        <p:nvSpPr>
          <p:cNvPr id="4" name="Marcador de contenido 3"/>
          <p:cNvSpPr>
            <a:spLocks noGrp="1"/>
          </p:cNvSpPr>
          <p:nvPr>
            <p:ph idx="1"/>
          </p:nvPr>
        </p:nvSpPr>
        <p:spPr>
          <a:xfrm>
            <a:off x="311700" y="1228675"/>
            <a:ext cx="8520600" cy="821733"/>
          </a:xfrm>
          <a:prstGeom prst="rect">
            <a:avLst/>
          </a:prstGeom>
        </p:spPr>
        <p:txBody>
          <a:bodyPr>
            <a:spAutoFit/>
          </a:bodyPr>
          <a:lstStyle/>
          <a:p>
            <a:r>
              <a:rPr lang="es-MX" dirty="0">
                <a:solidFill>
                  <a:srgbClr val="000000"/>
                </a:solidFill>
                <a:latin typeface="Cambria" panose="02040503050406030204" pitchFamily="18" charset="0"/>
              </a:rPr>
              <a:t>Blanco G., R. (1999). </a:t>
            </a:r>
            <a:r>
              <a:rPr lang="es-MX" i="1" dirty="0">
                <a:solidFill>
                  <a:srgbClr val="000000"/>
                </a:solidFill>
                <a:latin typeface="Cambria" panose="02040503050406030204" pitchFamily="18" charset="0"/>
              </a:rPr>
              <a:t>Hacia una escuela para todos y con todos</a:t>
            </a:r>
            <a:r>
              <a:rPr lang="es-MX" dirty="0">
                <a:solidFill>
                  <a:srgbClr val="000000"/>
                </a:solidFill>
                <a:latin typeface="Cambria" panose="02040503050406030204" pitchFamily="18" charset="0"/>
              </a:rPr>
              <a:t>. Boletín del proyecto principal de educación para América Latina y el Caribe 	</a:t>
            </a:r>
          </a:p>
        </p:txBody>
      </p:sp>
    </p:spTree>
    <p:extLst>
      <p:ext uri="{BB962C8B-B14F-4D97-AF65-F5344CB8AC3E}">
        <p14:creationId xmlns:p14="http://schemas.microsoft.com/office/powerpoint/2010/main" val="252375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UNESCO</a:t>
            </a:r>
            <a:endParaRPr lang="es-MX" dirty="0"/>
          </a:p>
        </p:txBody>
      </p:sp>
      <p:sp>
        <p:nvSpPr>
          <p:cNvPr id="3" name="Marcador de contenido 2"/>
          <p:cNvSpPr>
            <a:spLocks noGrp="1"/>
          </p:cNvSpPr>
          <p:nvPr>
            <p:ph idx="1"/>
          </p:nvPr>
        </p:nvSpPr>
        <p:spPr/>
        <p:txBody>
          <a:bodyPr>
            <a:normAutofit/>
          </a:bodyPr>
          <a:lstStyle/>
          <a:p>
            <a:pPr algn="just"/>
            <a:r>
              <a:rPr lang="es-MX" sz="2400" dirty="0"/>
              <a:t>Transformar los sistemas  educativos y convertirlos en verdaderos instrumentos de integración social que permitan la plena participación de los ciudadanos en la vida pública. </a:t>
            </a:r>
          </a:p>
        </p:txBody>
      </p:sp>
      <p:pic>
        <p:nvPicPr>
          <p:cNvPr id="2050" name="Picture 2" descr="Resultado de imagen para unesco, transform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547" y="3208036"/>
            <a:ext cx="3000297" cy="183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09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38212" y="3559969"/>
            <a:ext cx="7267576" cy="960120"/>
          </a:xfrm>
        </p:spPr>
        <p:txBody>
          <a:bodyPr/>
          <a:lstStyle/>
          <a:p>
            <a:r>
              <a:rPr lang="es-MX" dirty="0"/>
              <a:t>Un mayor nivel de </a:t>
            </a:r>
            <a:r>
              <a:rPr lang="es-MX" b="1" dirty="0" smtClean="0">
                <a:solidFill>
                  <a:srgbClr val="FF0000"/>
                </a:solidFill>
              </a:rPr>
              <a:t>equidad</a:t>
            </a:r>
            <a:r>
              <a:rPr lang="es-MX" dirty="0" smtClean="0"/>
              <a:t> </a:t>
            </a:r>
            <a:r>
              <a:rPr lang="es-MX" dirty="0"/>
              <a:t>implica avanzar hacia la creación de escuelas que eduquen en la </a:t>
            </a:r>
            <a:r>
              <a:rPr lang="es-MX" dirty="0" smtClean="0"/>
              <a:t>diversidad </a:t>
            </a:r>
            <a:r>
              <a:rPr lang="es-MX" dirty="0"/>
              <a:t>y que entiendan ésta como una fuente de enriquecimiento y de mejora de la calidad educativa</a:t>
            </a:r>
          </a:p>
        </p:txBody>
      </p:sp>
      <p:pic>
        <p:nvPicPr>
          <p:cNvPr id="3074" name="Picture 2" descr="Resultado de imagen para equ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696" y="419100"/>
            <a:ext cx="5982608" cy="314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050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5721" y="2125980"/>
            <a:ext cx="7290055" cy="3017520"/>
          </a:xfrm>
        </p:spPr>
        <p:txBody>
          <a:bodyPr>
            <a:normAutofit fontScale="77500" lnSpcReduction="20000"/>
          </a:bodyPr>
          <a:lstStyle/>
          <a:p>
            <a:pPr algn="just">
              <a:lnSpc>
                <a:spcPct val="150000"/>
              </a:lnSpc>
            </a:pPr>
            <a:r>
              <a:rPr lang="es-MX" dirty="0"/>
              <a:t>Conseguir </a:t>
            </a:r>
            <a:r>
              <a:rPr lang="es-MX" dirty="0" smtClean="0"/>
              <a:t>paz </a:t>
            </a:r>
            <a:r>
              <a:rPr lang="es-MX" dirty="0"/>
              <a:t>y la tolerancia sólo será posible, </a:t>
            </a:r>
            <a:r>
              <a:rPr lang="es-MX" dirty="0" smtClean="0"/>
              <a:t>si </a:t>
            </a:r>
            <a:r>
              <a:rPr lang="es-MX" dirty="0"/>
              <a:t>se educa a los futuros ciudadanos en la integración, el respeto y la valoración de las diferencias, si tienen la oportunidad de conocer y convivir con personas que tienen dificultades, situaciones y modos de vida </a:t>
            </a:r>
            <a:r>
              <a:rPr lang="es-MX" dirty="0" smtClean="0"/>
              <a:t>distintos. </a:t>
            </a:r>
          </a:p>
          <a:p>
            <a:pPr algn="just">
              <a:lnSpc>
                <a:spcPct val="150000"/>
              </a:lnSpc>
            </a:pPr>
            <a:r>
              <a:rPr lang="es-MX" dirty="0" smtClean="0"/>
              <a:t>La </a:t>
            </a:r>
            <a:r>
              <a:rPr lang="es-MX" dirty="0"/>
              <a:t>necesidad de proporcionar una educación para todos a lo largo de toda la vida ha de tener como objetivo fundamental incluir a los excluidos y alcanzar a los inalcanzables, es decir, la educación inclusiva.</a:t>
            </a:r>
          </a:p>
        </p:txBody>
      </p:sp>
      <p:pic>
        <p:nvPicPr>
          <p:cNvPr id="4098" name="Picture 2" descr="Resultado de imagen para educacion inclus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0"/>
            <a:ext cx="89249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160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Todos tenemos habilidades y diversas formas de aprender </a:t>
            </a:r>
            <a:endParaRPr lang="es-MX" dirty="0"/>
          </a:p>
        </p:txBody>
      </p:sp>
      <p:sp>
        <p:nvSpPr>
          <p:cNvPr id="3" name="Marcador de contenido 2"/>
          <p:cNvSpPr>
            <a:spLocks noGrp="1"/>
          </p:cNvSpPr>
          <p:nvPr>
            <p:ph idx="1"/>
          </p:nvPr>
        </p:nvSpPr>
        <p:spPr>
          <a:xfrm>
            <a:off x="768096" y="1914525"/>
            <a:ext cx="7290055" cy="2817495"/>
          </a:xfrm>
        </p:spPr>
        <p:txBody>
          <a:bodyPr>
            <a:normAutofit lnSpcReduction="10000"/>
          </a:bodyPr>
          <a:lstStyle/>
          <a:p>
            <a:pPr algn="just"/>
            <a:r>
              <a:rPr lang="es-MX" sz="2700" dirty="0">
                <a:solidFill>
                  <a:schemeClr val="accent2"/>
                </a:solidFill>
              </a:rPr>
              <a:t>El docente debe dar más tiempo al alumno para el aprendizaje de determinados contenidos, utilizar otras estrategias o materiales educativos, diseñar actividades complementarias, etc.</a:t>
            </a:r>
          </a:p>
        </p:txBody>
      </p:sp>
    </p:spTree>
    <p:extLst>
      <p:ext uri="{BB962C8B-B14F-4D97-AF65-F5344CB8AC3E}">
        <p14:creationId xmlns:p14="http://schemas.microsoft.com/office/powerpoint/2010/main" val="930501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Necesidades educativas especiales </a:t>
            </a:r>
            <a:endParaRPr lang="es-MX" dirty="0"/>
          </a:p>
        </p:txBody>
      </p:sp>
      <p:sp>
        <p:nvSpPr>
          <p:cNvPr id="3" name="Marcador de contenido 2"/>
          <p:cNvSpPr>
            <a:spLocks noGrp="1"/>
          </p:cNvSpPr>
          <p:nvPr>
            <p:ph idx="1"/>
          </p:nvPr>
        </p:nvSpPr>
        <p:spPr/>
        <p:txBody>
          <a:bodyPr/>
          <a:lstStyle/>
          <a:p>
            <a:r>
              <a:rPr lang="es-MX" sz="1600" dirty="0">
                <a:solidFill>
                  <a:schemeClr val="accent1"/>
                </a:solidFill>
              </a:rPr>
              <a:t>Medios de acceso al currículo. </a:t>
            </a:r>
            <a:r>
              <a:rPr lang="es-MX" sz="1600" dirty="0" smtClean="0">
                <a:solidFill>
                  <a:schemeClr val="accent1"/>
                </a:solidFill>
              </a:rPr>
              <a:t>atender </a:t>
            </a:r>
            <a:r>
              <a:rPr lang="es-MX" sz="1600" dirty="0">
                <a:solidFill>
                  <a:schemeClr val="accent1"/>
                </a:solidFill>
              </a:rPr>
              <a:t>una serie de medios, recursos o ayudas técnicas que van a permitir que el alumno pueda seguir en gran medida el </a:t>
            </a:r>
            <a:r>
              <a:rPr lang="es-MX" sz="1600" dirty="0" err="1">
                <a:solidFill>
                  <a:schemeClr val="accent1"/>
                </a:solidFill>
              </a:rPr>
              <a:t>currí</a:t>
            </a:r>
            <a:r>
              <a:rPr lang="es-MX" sz="1600" dirty="0">
                <a:solidFill>
                  <a:schemeClr val="accent1"/>
                </a:solidFill>
              </a:rPr>
              <a:t>- culo común, y van a facilitar su autonomía y proceso de aprendizaje. </a:t>
            </a:r>
          </a:p>
          <a:p>
            <a:r>
              <a:rPr lang="es-MX" sz="1600" dirty="0" smtClean="0">
                <a:solidFill>
                  <a:schemeClr val="accent1"/>
                </a:solidFill>
              </a:rPr>
              <a:t>Adaptaciones </a:t>
            </a:r>
            <a:r>
              <a:rPr lang="es-MX" sz="1600" dirty="0">
                <a:solidFill>
                  <a:schemeClr val="accent1"/>
                </a:solidFill>
              </a:rPr>
              <a:t>en los diferentes componentes del currículo. Son las modificaciones o ajustes que se realizan en relación con el qué, cómo y cuándo enseñar y </a:t>
            </a:r>
            <a:r>
              <a:rPr lang="es-MX" sz="1600" dirty="0" smtClean="0">
                <a:solidFill>
                  <a:schemeClr val="accent1"/>
                </a:solidFill>
              </a:rPr>
              <a:t>evaluar</a:t>
            </a:r>
          </a:p>
          <a:p>
            <a:r>
              <a:rPr lang="es-MX" sz="1600" dirty="0">
                <a:solidFill>
                  <a:schemeClr val="accent1"/>
                </a:solidFill>
              </a:rPr>
              <a:t>C</a:t>
            </a:r>
            <a:r>
              <a:rPr lang="es-MX" sz="1600" dirty="0" smtClean="0">
                <a:solidFill>
                  <a:schemeClr val="accent1"/>
                </a:solidFill>
              </a:rPr>
              <a:t>ambios </a:t>
            </a:r>
            <a:r>
              <a:rPr lang="es-MX" sz="1600" dirty="0">
                <a:solidFill>
                  <a:schemeClr val="accent1"/>
                </a:solidFill>
              </a:rPr>
              <a:t>en la organización de la enseñanza o en las interacciones que tienen lugar en el </a:t>
            </a:r>
            <a:r>
              <a:rPr lang="es-MX" sz="1600" dirty="0" smtClean="0">
                <a:solidFill>
                  <a:schemeClr val="accent1"/>
                </a:solidFill>
              </a:rPr>
              <a:t>aula</a:t>
            </a:r>
          </a:p>
          <a:p>
            <a:r>
              <a:rPr lang="es-MX" sz="1600" dirty="0">
                <a:solidFill>
                  <a:schemeClr val="accent1"/>
                </a:solidFill>
              </a:rPr>
              <a:t>Modificaciones en el contexto </a:t>
            </a:r>
            <a:r>
              <a:rPr lang="es-MX" sz="1600" dirty="0" smtClean="0">
                <a:solidFill>
                  <a:schemeClr val="accent1"/>
                </a:solidFill>
              </a:rPr>
              <a:t>educativo</a:t>
            </a:r>
            <a:r>
              <a:rPr lang="es-MX" sz="1600" dirty="0">
                <a:solidFill>
                  <a:schemeClr val="accent1"/>
                </a:solidFill>
              </a:rPr>
              <a:t>, estructura social o clima afectivo en el que tiene lugar el hecho educativo</a:t>
            </a:r>
            <a:r>
              <a:rPr lang="es-MX" dirty="0"/>
              <a:t>.</a:t>
            </a:r>
          </a:p>
        </p:txBody>
      </p:sp>
    </p:spTree>
    <p:extLst>
      <p:ext uri="{BB962C8B-B14F-4D97-AF65-F5344CB8AC3E}">
        <p14:creationId xmlns:p14="http://schemas.microsoft.com/office/powerpoint/2010/main" val="2104444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educacion inclus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4" y="0"/>
            <a:ext cx="922822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885738" y="1389460"/>
            <a:ext cx="7290055" cy="2419350"/>
          </a:xfrm>
          <a:solidFill>
            <a:schemeClr val="bg1"/>
          </a:solidFill>
        </p:spPr>
        <p:txBody>
          <a:bodyPr>
            <a:noAutofit/>
          </a:bodyPr>
          <a:lstStyle/>
          <a:p>
            <a:pPr algn="just"/>
            <a:r>
              <a:rPr lang="es-MX" sz="2000" dirty="0">
                <a:latin typeface="Candara" panose="020E0502030303020204" pitchFamily="34" charset="0"/>
              </a:rPr>
              <a:t>Difícilmente se puede aprender a respetar las diferencias si no se convive con ellas. Es difícil separar calidad de equidad si se considera que la equidad no es sólo igualdad de acceso, sino también de derechos a recibir una educación de calidad, y que un criterio importante para definir una educación de calidad es precisamente que ésta sea capaz de dar respuesta a la diversidad</a:t>
            </a:r>
            <a:r>
              <a:rPr lang="es-MX" sz="2400" b="1" dirty="0">
                <a:latin typeface="Candara" panose="020E0502030303020204" pitchFamily="34" charset="0"/>
              </a:rPr>
              <a:t>.</a:t>
            </a:r>
          </a:p>
        </p:txBody>
      </p:sp>
    </p:spTree>
    <p:extLst>
      <p:ext uri="{BB962C8B-B14F-4D97-AF65-F5344CB8AC3E}">
        <p14:creationId xmlns:p14="http://schemas.microsoft.com/office/powerpoint/2010/main" val="2807478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607249" y="1422925"/>
            <a:ext cx="2600125" cy="1579924"/>
          </a:xfrm>
          <a:prstGeom prst="rect">
            <a:avLst/>
          </a:prstGeom>
          <a:noFill/>
          <a:ln>
            <a:noFill/>
          </a:ln>
        </p:spPr>
      </p:pic>
      <p:sp>
        <p:nvSpPr>
          <p:cNvPr id="82" name="Shape 82"/>
          <p:cNvSpPr/>
          <p:nvPr/>
        </p:nvSpPr>
        <p:spPr>
          <a:xfrm rot="2997">
            <a:off x="3359079" y="2110344"/>
            <a:ext cx="688200" cy="618600"/>
          </a:xfrm>
          <a:prstGeom prst="rightArrow">
            <a:avLst>
              <a:gd name="adj1" fmla="val 50000"/>
              <a:gd name="adj2" fmla="val 45615"/>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4560325" y="874750"/>
            <a:ext cx="4039500" cy="327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s-419" b="1">
                <a:latin typeface="Delius Swash Caps"/>
                <a:ea typeface="Delius Swash Caps"/>
                <a:cs typeface="Delius Swash Caps"/>
                <a:sym typeface="Delius Swash Caps"/>
              </a:rPr>
              <a:t>Que implica la integración dentro de un centro escolar:</a:t>
            </a:r>
          </a:p>
          <a:p>
            <a:pPr marL="457200" lvl="0" indent="-228600" rtl="0">
              <a:spcBef>
                <a:spcPts val="0"/>
              </a:spcBef>
              <a:buFont typeface="Delius Swash Caps"/>
              <a:buChar char="●"/>
            </a:pPr>
            <a:r>
              <a:rPr lang="es-419">
                <a:latin typeface="Delius Swash Caps"/>
                <a:ea typeface="Delius Swash Caps"/>
                <a:cs typeface="Delius Swash Caps"/>
                <a:sym typeface="Delius Swash Caps"/>
              </a:rPr>
              <a:t>cambios profundos en el currículo</a:t>
            </a:r>
          </a:p>
          <a:p>
            <a:pPr marL="457200" lvl="0" indent="-228600" rtl="0">
              <a:spcBef>
                <a:spcPts val="0"/>
              </a:spcBef>
              <a:buFont typeface="Delius Swash Caps"/>
              <a:buChar char="●"/>
            </a:pPr>
            <a:r>
              <a:rPr lang="es-419">
                <a:latin typeface="Delius Swash Caps"/>
                <a:ea typeface="Delius Swash Caps"/>
                <a:cs typeface="Delius Swash Caps"/>
                <a:sym typeface="Delius Swash Caps"/>
              </a:rPr>
              <a:t>cambio en la metodología y organización de las escuelas </a:t>
            </a:r>
          </a:p>
          <a:p>
            <a:pPr marL="457200" lvl="0" indent="-228600" rtl="0">
              <a:spcBef>
                <a:spcPts val="0"/>
              </a:spcBef>
              <a:buChar char="●"/>
            </a:pPr>
            <a:r>
              <a:rPr lang="es-419">
                <a:latin typeface="Delius Swash Caps"/>
                <a:ea typeface="Delius Swash Caps"/>
                <a:cs typeface="Delius Swash Caps"/>
                <a:sym typeface="Delius Swash Caps"/>
              </a:rPr>
              <a:t> romper con el esquema educativo que considera que todos los alumnos son iguales y en consecuencia todos tienen que hacer lo mismo en el mismo momento</a:t>
            </a:r>
            <a:r>
              <a:rPr lang="es-419"/>
              <a:t>. </a:t>
            </a:r>
          </a:p>
          <a:p>
            <a:pPr marL="457200" lvl="0" indent="-228600">
              <a:spcBef>
                <a:spcPts val="0"/>
              </a:spcBef>
              <a:buFont typeface="Delius Swash Caps"/>
              <a:buChar char="●"/>
            </a:pPr>
            <a:r>
              <a:rPr lang="es-419">
                <a:latin typeface="Delius Swash Caps"/>
                <a:ea typeface="Delius Swash Caps"/>
                <a:cs typeface="Delius Swash Caps"/>
                <a:sym typeface="Delius Swash Caps"/>
              </a:rPr>
              <a:t>se requiere una serie de recursos materiales adecuados para atender sus necesidades o utilizar los ya existentes de manera distinta </a:t>
            </a:r>
          </a:p>
          <a:p>
            <a:pPr lvl="0" algn="ctr">
              <a:spcBef>
                <a:spcPts val="0"/>
              </a:spcBef>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1558</Words>
  <Application>Microsoft Office PowerPoint</Application>
  <PresentationFormat>Presentación en pantalla (16:9)</PresentationFormat>
  <Paragraphs>145</Paragraphs>
  <Slides>21</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Delius Swash Caps</vt:lpstr>
      <vt:lpstr>Source Code Pro</vt:lpstr>
      <vt:lpstr>Amatic SC</vt:lpstr>
      <vt:lpstr>Cambria</vt:lpstr>
      <vt:lpstr>Candara</vt:lpstr>
      <vt:lpstr>Beach Day</vt:lpstr>
      <vt:lpstr>Hacia una escuela para todos y con todos Blanco, R. (1999) pag. 55-72  https://recursosparainicial.wikispaces.com/file/view/ROSA_BLANCO.pdf </vt:lpstr>
      <vt:lpstr>Presentación de PowerPoint</vt:lpstr>
      <vt:lpstr>UNESCO</vt:lpstr>
      <vt:lpstr>Presentación de PowerPoint</vt:lpstr>
      <vt:lpstr>Presentación de PowerPoint</vt:lpstr>
      <vt:lpstr>Todos tenemos habilidades y diversas formas de aprender </vt:lpstr>
      <vt:lpstr>Necesidades educativas especiales </vt:lpstr>
      <vt:lpstr>Presentación de PowerPoint</vt:lpstr>
      <vt:lpstr>Presentación de PowerPoint</vt:lpstr>
      <vt:lpstr>Presentación de PowerPoint</vt:lpstr>
      <vt:lpstr>Presentación de PowerPoint</vt:lpstr>
      <vt:lpstr>Presentación de PowerPoint</vt:lpstr>
      <vt:lpstr>ideologías en educación  </vt:lpstr>
      <vt:lpstr>condiciones para el desarrollo de una escuela inclusiva </vt:lpstr>
      <vt:lpstr>La tendencia es también:lety</vt:lpstr>
      <vt:lpstr>Presentación de PowerPoint</vt:lpstr>
      <vt:lpstr>Presentación de PowerPoint</vt:lpstr>
      <vt:lpstr>Relación de colaboración entre todos los implicados en el proceso educativo</vt:lpstr>
      <vt:lpstr>Criterios y procedimientos flexibles de evaluación y de promoción:</vt:lpstr>
      <vt:lpstr>Desarrollo profesional</vt:lpstr>
      <vt:lpstr>Bibliografía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Hacia una escuela para todos y con todos Blanco, R. (1999) pag. 55-72  https://recursosparainicial.wikispaces.com/file/view/ROSA_BLANCO.pdf </dc:title>
  <dc:creator>HILDA PATRICIA SÁNCHEZ PÉREZ</dc:creator>
  <cp:lastModifiedBy>Preescolar2</cp:lastModifiedBy>
  <cp:revision>3</cp:revision>
  <dcterms:modified xsi:type="dcterms:W3CDTF">2017-09-03T22:49:42Z</dcterms:modified>
</cp:coreProperties>
</file>