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72" d="100"/>
          <a:sy n="72" d="100"/>
        </p:scale>
        <p:origin x="45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CF77B7B7-20A0-4CB4-A920-2A9B09F8E13A}"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81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1E06C2-C119-4A9C-993F-C90EE72B1B3E}" type="datetimeFigureOut">
              <a:rPr lang="es-MX" smtClean="0"/>
              <a:t>05/10/2017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77B7B7-20A0-4CB4-A920-2A9B09F8E13A}" type="slidenum">
              <a:rPr lang="es-MX" smtClean="0"/>
              <a:t>‹Nº›</a:t>
            </a:fld>
            <a:endParaRPr lang="es-MX"/>
          </a:p>
        </p:txBody>
      </p:sp>
    </p:spTree>
    <p:extLst>
      <p:ext uri="{BB962C8B-B14F-4D97-AF65-F5344CB8AC3E}">
        <p14:creationId xmlns:p14="http://schemas.microsoft.com/office/powerpoint/2010/main" val="307228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7B7B7-20A0-4CB4-A920-2A9B09F8E13A}"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226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7B7B7-20A0-4CB4-A920-2A9B09F8E13A}"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34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7B7B7-20A0-4CB4-A920-2A9B09F8E13A}" type="slidenum">
              <a:rPr lang="es-MX" smtClean="0"/>
              <a:t>‹Nº›</a:t>
            </a:fld>
            <a:endParaRPr lang="es-MX"/>
          </a:p>
        </p:txBody>
      </p:sp>
    </p:spTree>
    <p:extLst>
      <p:ext uri="{BB962C8B-B14F-4D97-AF65-F5344CB8AC3E}">
        <p14:creationId xmlns:p14="http://schemas.microsoft.com/office/powerpoint/2010/main" val="290729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7B7B7-20A0-4CB4-A920-2A9B09F8E13A}"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37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7B7B7-20A0-4CB4-A920-2A9B09F8E13A}"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11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7B7B7-20A0-4CB4-A920-2A9B09F8E13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92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7B7B7-20A0-4CB4-A920-2A9B09F8E13A}"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43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7B7B7-20A0-4CB4-A920-2A9B09F8E13A}" type="slidenum">
              <a:rPr lang="es-MX" smtClean="0"/>
              <a:t>‹Nº›</a:t>
            </a:fld>
            <a:endParaRPr lang="es-MX"/>
          </a:p>
        </p:txBody>
      </p:sp>
    </p:spTree>
    <p:extLst>
      <p:ext uri="{BB962C8B-B14F-4D97-AF65-F5344CB8AC3E}">
        <p14:creationId xmlns:p14="http://schemas.microsoft.com/office/powerpoint/2010/main" val="94063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1E06C2-C119-4A9C-993F-C90EE72B1B3E}" type="datetimeFigureOut">
              <a:rPr lang="es-MX" smtClean="0"/>
              <a:t>05/10/2017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F77B7B7-20A0-4CB4-A920-2A9B09F8E13A}"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170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11E06C2-C119-4A9C-993F-C90EE72B1B3E}" type="datetimeFigureOut">
              <a:rPr lang="es-MX" smtClean="0"/>
              <a:t>05/10/2017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77B7B7-20A0-4CB4-A920-2A9B09F8E13A}" type="slidenum">
              <a:rPr lang="es-MX" smtClean="0"/>
              <a:t>‹Nº›</a:t>
            </a:fld>
            <a:endParaRPr lang="es-MX"/>
          </a:p>
        </p:txBody>
      </p:sp>
    </p:spTree>
    <p:extLst>
      <p:ext uri="{BB962C8B-B14F-4D97-AF65-F5344CB8AC3E}">
        <p14:creationId xmlns:p14="http://schemas.microsoft.com/office/powerpoint/2010/main" val="276466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11E06C2-C119-4A9C-993F-C90EE72B1B3E}" type="datetimeFigureOut">
              <a:rPr lang="es-MX" smtClean="0"/>
              <a:t>05/10/2017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F77B7B7-20A0-4CB4-A920-2A9B09F8E13A}"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85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11E06C2-C119-4A9C-993F-C90EE72B1B3E}" type="datetimeFigureOut">
              <a:rPr lang="es-MX" smtClean="0"/>
              <a:t>05/10/2017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F77B7B7-20A0-4CB4-A920-2A9B09F8E13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11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E06C2-C119-4A9C-993F-C90EE72B1B3E}" type="datetimeFigureOut">
              <a:rPr lang="es-MX" smtClean="0"/>
              <a:t>05/10/2017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F77B7B7-20A0-4CB4-A920-2A9B09F8E13A}" type="slidenum">
              <a:rPr lang="es-MX" smtClean="0"/>
              <a:t>‹Nº›</a:t>
            </a:fld>
            <a:endParaRPr lang="es-MX"/>
          </a:p>
        </p:txBody>
      </p:sp>
    </p:spTree>
    <p:extLst>
      <p:ext uri="{BB962C8B-B14F-4D97-AF65-F5344CB8AC3E}">
        <p14:creationId xmlns:p14="http://schemas.microsoft.com/office/powerpoint/2010/main" val="109444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1E06C2-C119-4A9C-993F-C90EE72B1B3E}" type="datetimeFigureOut">
              <a:rPr lang="es-MX" smtClean="0"/>
              <a:t>05/10/2017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77B7B7-20A0-4CB4-A920-2A9B09F8E13A}"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35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1E06C2-C119-4A9C-993F-C90EE72B1B3E}" type="datetimeFigureOut">
              <a:rPr lang="es-MX" smtClean="0"/>
              <a:t>05/10/2017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F77B7B7-20A0-4CB4-A920-2A9B09F8E13A}" type="slidenum">
              <a:rPr lang="es-MX" smtClean="0"/>
              <a:t>‹Nº›</a:t>
            </a:fld>
            <a:endParaRPr lang="es-MX"/>
          </a:p>
        </p:txBody>
      </p:sp>
    </p:spTree>
    <p:extLst>
      <p:ext uri="{BB962C8B-B14F-4D97-AF65-F5344CB8AC3E}">
        <p14:creationId xmlns:p14="http://schemas.microsoft.com/office/powerpoint/2010/main" val="272966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1E06C2-C119-4A9C-993F-C90EE72B1B3E}" type="datetimeFigureOut">
              <a:rPr lang="es-MX" smtClean="0"/>
              <a:t>05/10/2017</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77B7B7-20A0-4CB4-A920-2A9B09F8E13A}" type="slidenum">
              <a:rPr lang="es-MX" smtClean="0"/>
              <a:t>‹Nº›</a:t>
            </a:fld>
            <a:endParaRPr lang="es-MX"/>
          </a:p>
        </p:txBody>
      </p:sp>
    </p:spTree>
    <p:extLst>
      <p:ext uri="{BB962C8B-B14F-4D97-AF65-F5344CB8AC3E}">
        <p14:creationId xmlns:p14="http://schemas.microsoft.com/office/powerpoint/2010/main" val="53366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5000" t="853" r="13881" b="1472"/>
          <a:stretch/>
        </p:blipFill>
        <p:spPr>
          <a:xfrm>
            <a:off x="1828800" y="502034"/>
            <a:ext cx="8096693" cy="6254957"/>
          </a:xfrm>
          <a:prstGeom prst="rect">
            <a:avLst/>
          </a:prstGeom>
        </p:spPr>
      </p:pic>
    </p:spTree>
    <p:extLst>
      <p:ext uri="{BB962C8B-B14F-4D97-AF65-F5344CB8AC3E}">
        <p14:creationId xmlns:p14="http://schemas.microsoft.com/office/powerpoint/2010/main" val="415255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04721" y="1866015"/>
            <a:ext cx="9846814" cy="3447098"/>
          </a:xfrm>
          <a:prstGeom prst="rect">
            <a:avLst/>
          </a:prstGeom>
          <a:noFill/>
        </p:spPr>
        <p:txBody>
          <a:bodyPr wrap="square" rtlCol="0">
            <a:spAutoFit/>
          </a:bodyPr>
          <a:lstStyle/>
          <a:p>
            <a:pPr algn="ctr"/>
            <a:r>
              <a:rPr lang="es-MX" sz="2000" b="1" dirty="0" smtClean="0">
                <a:latin typeface="Comic Sans MS" panose="030F0702030302020204" pitchFamily="66" charset="0"/>
              </a:rPr>
              <a:t>1. </a:t>
            </a:r>
            <a:r>
              <a:rPr lang="es-MX" sz="2000" b="1" dirty="0">
                <a:latin typeface="Comic Sans MS" panose="030F0702030302020204" pitchFamily="66" charset="0"/>
              </a:rPr>
              <a:t>Principalmente con una notoria discriminación hacia ellos, o como con cierto miedo ala responsabilidad que es el tenerlos, las personas con discapacidad a lo largo de </a:t>
            </a:r>
            <a:r>
              <a:rPr lang="es-MX" sz="2000" b="1" dirty="0" smtClean="0">
                <a:latin typeface="Comic Sans MS" panose="030F0702030302020204" pitchFamily="66" charset="0"/>
              </a:rPr>
              <a:t>la historia </a:t>
            </a:r>
            <a:r>
              <a:rPr lang="es-MX" sz="2000" b="1" dirty="0">
                <a:latin typeface="Comic Sans MS" panose="030F0702030302020204" pitchFamily="66" charset="0"/>
              </a:rPr>
              <a:t>han causado gran impacto en las personas, ya que estamos acostumbrados </a:t>
            </a:r>
            <a:r>
              <a:rPr lang="es-MX" sz="2000" b="1" dirty="0" smtClean="0">
                <a:latin typeface="Comic Sans MS" panose="030F0702030302020204" pitchFamily="66" charset="0"/>
              </a:rPr>
              <a:t>a lo </a:t>
            </a:r>
            <a:r>
              <a:rPr lang="es-MX" sz="2000" b="1" dirty="0">
                <a:latin typeface="Comic Sans MS" panose="030F0702030302020204" pitchFamily="66" charset="0"/>
              </a:rPr>
              <a:t>“normal” por así decirlo, y cuando uno de nosotros no cumple el estándar </a:t>
            </a:r>
            <a:r>
              <a:rPr lang="es-MX" sz="2000" b="1" dirty="0" smtClean="0">
                <a:latin typeface="Comic Sans MS" panose="030F0702030302020204" pitchFamily="66" charset="0"/>
              </a:rPr>
              <a:t>de normalidad </a:t>
            </a:r>
            <a:r>
              <a:rPr lang="es-MX" sz="2000" b="1" dirty="0">
                <a:latin typeface="Comic Sans MS" panose="030F0702030302020204" pitchFamily="66" charset="0"/>
              </a:rPr>
              <a:t>nos causa un poco de incertidumbre y temor el tratar con ellos, así que </a:t>
            </a:r>
            <a:r>
              <a:rPr lang="es-MX" sz="2000" b="1" dirty="0" smtClean="0">
                <a:latin typeface="Comic Sans MS" panose="030F0702030302020204" pitchFamily="66" charset="0"/>
              </a:rPr>
              <a:t>se optaba </a:t>
            </a:r>
            <a:r>
              <a:rPr lang="es-MX" sz="2000" b="1" dirty="0">
                <a:latin typeface="Comic Sans MS" panose="030F0702030302020204" pitchFamily="66" charset="0"/>
              </a:rPr>
              <a:t>por rezagarlos, por abandonarlos por dejarlos simplemente a </a:t>
            </a:r>
            <a:r>
              <a:rPr lang="es-MX" sz="2000" b="1" dirty="0" smtClean="0">
                <a:latin typeface="Comic Sans MS" panose="030F0702030302020204" pitchFamily="66" charset="0"/>
              </a:rPr>
              <a:t>su suerte</a:t>
            </a:r>
            <a:r>
              <a:rPr lang="es-MX" sz="2000" b="1" dirty="0">
                <a:latin typeface="Comic Sans MS" panose="030F0702030302020204" pitchFamily="66" charset="0"/>
              </a:rPr>
              <a:t>. Actualmente estas personas cuentan con un poco más de oportunidades </a:t>
            </a:r>
            <a:r>
              <a:rPr lang="es-MX" sz="2000" b="1" dirty="0" smtClean="0">
                <a:latin typeface="Comic Sans MS" panose="030F0702030302020204" pitchFamily="66" charset="0"/>
              </a:rPr>
              <a:t>para integrase </a:t>
            </a:r>
            <a:r>
              <a:rPr lang="es-MX" sz="2000" b="1" dirty="0">
                <a:latin typeface="Comic Sans MS" panose="030F0702030302020204" pitchFamily="66" charset="0"/>
              </a:rPr>
              <a:t>a la vida cotidiana a un día a día, pero aun así sigue existiendo </a:t>
            </a:r>
            <a:r>
              <a:rPr lang="es-MX" sz="2000" b="1" dirty="0" smtClean="0">
                <a:latin typeface="Comic Sans MS" panose="030F0702030302020204" pitchFamily="66" charset="0"/>
              </a:rPr>
              <a:t>la discriminación </a:t>
            </a:r>
            <a:r>
              <a:rPr lang="es-MX" sz="2000" b="1" dirty="0">
                <a:latin typeface="Comic Sans MS" panose="030F0702030302020204" pitchFamily="66" charset="0"/>
              </a:rPr>
              <a:t>o porque no decirlo la lastima hacia ellos.</a:t>
            </a:r>
          </a:p>
          <a:p>
            <a:endParaRPr lang="es-MX" dirty="0"/>
          </a:p>
        </p:txBody>
      </p:sp>
    </p:spTree>
    <p:extLst>
      <p:ext uri="{BB962C8B-B14F-4D97-AF65-F5344CB8AC3E}">
        <p14:creationId xmlns:p14="http://schemas.microsoft.com/office/powerpoint/2010/main" val="285630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87549" y="1148960"/>
            <a:ext cx="9282222" cy="4801314"/>
          </a:xfrm>
          <a:prstGeom prst="rect">
            <a:avLst/>
          </a:prstGeom>
        </p:spPr>
        <p:txBody>
          <a:bodyPr wrap="square">
            <a:spAutoFit/>
          </a:bodyPr>
          <a:lstStyle/>
          <a:p>
            <a:pPr algn="ctr"/>
            <a:r>
              <a:rPr lang="es-MX" b="1" i="0" dirty="0" smtClean="0">
                <a:effectLst/>
                <a:latin typeface="Comic Sans MS" panose="030F0702030302020204" pitchFamily="66" charset="0"/>
              </a:rPr>
              <a:t>2. La sociedad en que se </a:t>
            </a:r>
            <a:r>
              <a:rPr lang="es-MX" b="1" i="0" dirty="0" err="1" smtClean="0">
                <a:effectLst/>
                <a:latin typeface="Comic Sans MS" panose="030F0702030302020204" pitchFamily="66" charset="0"/>
              </a:rPr>
              <a:t>vivian</a:t>
            </a:r>
            <a:r>
              <a:rPr lang="es-MX" b="1" i="0" dirty="0" smtClean="0">
                <a:effectLst/>
                <a:latin typeface="Comic Sans MS" panose="030F0702030302020204" pitchFamily="66" charset="0"/>
              </a:rPr>
              <a:t> anteriormente jugaba un papel primordial en </a:t>
            </a:r>
            <a:r>
              <a:rPr lang="es-MX" b="1" i="0" dirty="0" err="1" smtClean="0">
                <a:effectLst/>
                <a:latin typeface="Comic Sans MS" panose="030F0702030302020204" pitchFamily="66" charset="0"/>
              </a:rPr>
              <a:t>en</a:t>
            </a:r>
            <a:r>
              <a:rPr lang="es-MX" b="1" i="0" dirty="0" smtClean="0">
                <a:effectLst/>
                <a:latin typeface="Comic Sans MS" panose="030F0702030302020204" pitchFamily="66" charset="0"/>
              </a:rPr>
              <a:t> trato que se da a las personas con discapacidades, ya que se encargaba de marginar de hacer menos a estas personas por el simple hecho de tener una necesidad diferente a las de nosotros, pero con el paso del tiempo se ha hecho conciencia un poco en la manera de tratar a estas personas, nos han hecho notar que no son diferentes en sí, ya que ninguna persona es igual a otra, solo tienen distintas habilidades a las de nosotros, hemos aceptado y empezado a admirar el hecho de el esfuerzo que hacen la gran mayoría por vivir adecuadamente en una sociedad que no está lista aun para aceptarlos en cualquier punto de la vida cotidiana. Y la escuela como institución formadora de personas, es un gran factor para la integración de estas personas porque ayuda a crear un poco más de conciencia en los alumnos de lo que son estas necesidades que tienen las personas, pero no hace mucho la escuela era también uno de los puntos más amplios de marginación, ya que ni siquiera aceptaba trabajar con alumnos con necesidades específicas, esto porque los docentes tenemos miedo de enfrentarnos a retos grandes y cambiar modalidades o estrategias de nuestra enseñanza</a:t>
            </a:r>
            <a:endParaRPr lang="es-MX" b="1" dirty="0">
              <a:latin typeface="Comic Sans MS" panose="030F0702030302020204" pitchFamily="66" charset="0"/>
            </a:endParaRPr>
          </a:p>
        </p:txBody>
      </p:sp>
    </p:spTree>
    <p:extLst>
      <p:ext uri="{BB962C8B-B14F-4D97-AF65-F5344CB8AC3E}">
        <p14:creationId xmlns:p14="http://schemas.microsoft.com/office/powerpoint/2010/main" val="337266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7656" y="1320463"/>
            <a:ext cx="7878725" cy="4247317"/>
          </a:xfrm>
          <a:prstGeom prst="rect">
            <a:avLst/>
          </a:prstGeom>
        </p:spPr>
        <p:txBody>
          <a:bodyPr wrap="square">
            <a:spAutoFit/>
          </a:bodyPr>
          <a:lstStyle/>
          <a:p>
            <a:pPr algn="ctr"/>
            <a:r>
              <a:rPr lang="es-MX" b="1" i="0" dirty="0" smtClean="0">
                <a:solidFill>
                  <a:srgbClr val="4B4B4B"/>
                </a:solidFill>
                <a:effectLst/>
                <a:latin typeface="Comic Sans MS" panose="030F0702030302020204" pitchFamily="66" charset="0"/>
              </a:rPr>
              <a:t>3. Primeramente José no logro sobrevivir, esto debido a la falta de educación y conocimientos de las personas que asistieron su nacimiento, así como la falta de recursos a la que se enfrentaba. Después se enfrentó a una situación muy diferente en la cual si logro vivir, pero fue separado de sus padres debido a consejos de personas</a:t>
            </a:r>
            <a:r>
              <a:rPr lang="es-MX" b="1" dirty="0">
                <a:solidFill>
                  <a:srgbClr val="000000"/>
                </a:solidFill>
                <a:latin typeface="Comic Sans MS" panose="030F0702030302020204" pitchFamily="66" charset="0"/>
              </a:rPr>
              <a:t> </a:t>
            </a:r>
            <a:r>
              <a:rPr lang="es-MX" b="1" i="0" dirty="0" smtClean="0">
                <a:solidFill>
                  <a:srgbClr val="4B4B4B"/>
                </a:solidFill>
                <a:effectLst/>
                <a:latin typeface="Comic Sans MS" panose="030F0702030302020204" pitchFamily="66" charset="0"/>
              </a:rPr>
              <a:t>más “preparadas” las cuales dijeron que sería más fácil abandonarlo a su suerte el niño tuvo un poco de más oportunidad de vivir pero en condiciones que no debería aun así falleció a causa de su misma discapacidad. Durante el tercer episodio el niño ya conto con un poco más de ayuda, tenía terapias y personas más preparadas en esta etapa se le dieron más posibilidades de seguir con su vida pero sin poder tener una vida normal. En el último caso de la vida de José, se le dieron mejores atenciones y la oportunidad de vivir una vida plena feliz, y poder integrarse a la educación tener oportunidades según sus capacidades.</a:t>
            </a:r>
            <a:endParaRPr lang="es-MX" b="1" i="0" dirty="0">
              <a:solidFill>
                <a:srgbClr val="000000"/>
              </a:solidFill>
              <a:effectLst/>
              <a:latin typeface="Comic Sans MS" panose="030F0702030302020204" pitchFamily="66" charset="0"/>
            </a:endParaRPr>
          </a:p>
        </p:txBody>
      </p:sp>
    </p:spTree>
    <p:extLst>
      <p:ext uri="{BB962C8B-B14F-4D97-AF65-F5344CB8AC3E}">
        <p14:creationId xmlns:p14="http://schemas.microsoft.com/office/powerpoint/2010/main" val="119612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6165" y="760229"/>
            <a:ext cx="10244467" cy="5305645"/>
          </a:xfrm>
          <a:prstGeom prst="rect">
            <a:avLst/>
          </a:prstGeom>
        </p:spPr>
        <p:txBody>
          <a:bodyPr wrap="square">
            <a:spAutoFit/>
          </a:bodyPr>
          <a:lstStyle/>
          <a:p>
            <a:r>
              <a:rPr lang="es-MX" sz="1200" b="0" i="0" dirty="0" smtClean="0">
                <a:solidFill>
                  <a:srgbClr val="3B3835"/>
                </a:solidFill>
                <a:effectLst/>
                <a:latin typeface="Comic Sans MS" panose="030F0702030302020204" pitchFamily="66" charset="0"/>
              </a:rPr>
              <a:t>José: </a:t>
            </a:r>
          </a:p>
          <a:p>
            <a:pPr marL="285750" indent="-285750">
              <a:buFont typeface="Arial" panose="020B0604020202020204" pitchFamily="34" charset="0"/>
              <a:buChar char="•"/>
            </a:pPr>
            <a:r>
              <a:rPr lang="es-MX" sz="1200" b="0" i="0" dirty="0" smtClean="0">
                <a:solidFill>
                  <a:srgbClr val="3B3835"/>
                </a:solidFill>
                <a:effectLst/>
                <a:latin typeface="Comic Sans MS" panose="030F0702030302020204" pitchFamily="66" charset="0"/>
              </a:rPr>
              <a:t>No sobrevive </a:t>
            </a:r>
          </a:p>
          <a:p>
            <a:pPr marL="285750" indent="-285750">
              <a:buFont typeface="Arial" panose="020B0604020202020204" pitchFamily="34" charset="0"/>
              <a:buChar char="•"/>
            </a:pPr>
            <a:r>
              <a:rPr lang="es-MX" sz="1200" b="0" i="0" dirty="0" smtClean="0">
                <a:solidFill>
                  <a:srgbClr val="3B3835"/>
                </a:solidFill>
                <a:effectLst/>
                <a:latin typeface="Comic Sans MS" panose="030F0702030302020204" pitchFamily="66" charset="0"/>
              </a:rPr>
              <a:t>Recibe un servicio médico inadecuado y es dado en adopción </a:t>
            </a:r>
          </a:p>
          <a:p>
            <a:pPr marL="285750" indent="-285750">
              <a:buFont typeface="Arial" panose="020B0604020202020204" pitchFamily="34" charset="0"/>
              <a:buChar char="•"/>
            </a:pPr>
            <a:r>
              <a:rPr lang="es-MX" sz="1200" b="0" i="0" dirty="0" smtClean="0">
                <a:solidFill>
                  <a:srgbClr val="3B3835"/>
                </a:solidFill>
                <a:effectLst/>
                <a:latin typeface="Comic Sans MS" panose="030F0702030302020204" pitchFamily="66" charset="0"/>
              </a:rPr>
              <a:t>Se desarrolla primeramente para sobrevivir y después para el sistema psicomotriz posible </a:t>
            </a:r>
          </a:p>
          <a:p>
            <a:pPr marL="285750" indent="-285750">
              <a:buFont typeface="Arial" panose="020B0604020202020204" pitchFamily="34" charset="0"/>
              <a:buChar char="•"/>
            </a:pPr>
            <a:r>
              <a:rPr lang="es-MX" sz="1200" b="0" i="0" dirty="0" smtClean="0">
                <a:solidFill>
                  <a:srgbClr val="3B3835"/>
                </a:solidFill>
                <a:effectLst/>
                <a:latin typeface="Comic Sans MS" panose="030F0702030302020204" pitchFamily="66" charset="0"/>
              </a:rPr>
              <a:t>Se desarrolla su salud al tiempo que su desarrollo motriz. </a:t>
            </a:r>
          </a:p>
          <a:p>
            <a:endParaRPr lang="es-MX" sz="1200" dirty="0">
              <a:solidFill>
                <a:srgbClr val="3B3835"/>
              </a:solidFill>
              <a:latin typeface="Comic Sans MS" panose="030F0702030302020204" pitchFamily="66" charset="0"/>
            </a:endParaRPr>
          </a:p>
          <a:p>
            <a:r>
              <a:rPr lang="es-MX" sz="1200" b="0" i="0" dirty="0" smtClean="0">
                <a:solidFill>
                  <a:srgbClr val="3B3835"/>
                </a:solidFill>
                <a:effectLst/>
                <a:latin typeface="Comic Sans MS" panose="030F0702030302020204" pitchFamily="66" charset="0"/>
              </a:rPr>
              <a:t>Padres </a:t>
            </a:r>
          </a:p>
          <a:p>
            <a:pPr marL="285750" indent="-285750">
              <a:buFont typeface="Arial" panose="020B0604020202020204" pitchFamily="34" charset="0"/>
              <a:buChar char="•"/>
            </a:pPr>
            <a:r>
              <a:rPr lang="es-MX" sz="1200" b="0" i="0" dirty="0" smtClean="0">
                <a:solidFill>
                  <a:srgbClr val="3B3835"/>
                </a:solidFill>
                <a:effectLst/>
                <a:latin typeface="Comic Sans MS" panose="030F0702030302020204" pitchFamily="66" charset="0"/>
              </a:rPr>
              <a:t>Confían más en una partera </a:t>
            </a:r>
          </a:p>
          <a:p>
            <a:pPr marL="285750" indent="-285750">
              <a:buFont typeface="Arial" panose="020B0604020202020204" pitchFamily="34" charset="0"/>
              <a:buChar char="•"/>
            </a:pPr>
            <a:r>
              <a:rPr lang="es-MX" sz="1200" b="0" i="0" dirty="0" smtClean="0">
                <a:solidFill>
                  <a:srgbClr val="3B3835"/>
                </a:solidFill>
                <a:effectLst/>
                <a:latin typeface="Comic Sans MS" panose="030F0702030302020204" pitchFamily="66" charset="0"/>
              </a:rPr>
              <a:t>Deciden dar la adopción para evitar problemas </a:t>
            </a:r>
          </a:p>
          <a:p>
            <a:pPr marL="285750" indent="-285750">
              <a:buFont typeface="Arial" panose="020B0604020202020204" pitchFamily="34" charset="0"/>
              <a:buChar char="•"/>
            </a:pPr>
            <a:r>
              <a:rPr lang="es-MX" sz="1200" b="0" i="0" dirty="0" smtClean="0">
                <a:solidFill>
                  <a:srgbClr val="3B3835"/>
                </a:solidFill>
                <a:effectLst/>
                <a:latin typeface="Comic Sans MS" panose="030F0702030302020204" pitchFamily="66" charset="0"/>
              </a:rPr>
              <a:t>Buscan la supervivencia del hijo </a:t>
            </a:r>
          </a:p>
          <a:p>
            <a:pPr marL="285750" indent="-285750">
              <a:buFont typeface="Arial" panose="020B0604020202020204" pitchFamily="34" charset="0"/>
              <a:buChar char="•"/>
            </a:pPr>
            <a:r>
              <a:rPr lang="es-MX" sz="1200" b="0" i="0" dirty="0" smtClean="0">
                <a:solidFill>
                  <a:srgbClr val="3B3835"/>
                </a:solidFill>
                <a:effectLst/>
                <a:latin typeface="Comic Sans MS" panose="030F0702030302020204" pitchFamily="66" charset="0"/>
              </a:rPr>
              <a:t>Muestran felicidad acerca del desarrollo completo del hijo o Médicos </a:t>
            </a:r>
          </a:p>
          <a:p>
            <a:pPr marL="285750" indent="-285750">
              <a:buFont typeface="Arial" panose="020B0604020202020204" pitchFamily="34" charset="0"/>
              <a:buChar char="•"/>
            </a:pPr>
            <a:r>
              <a:rPr lang="es-MX" sz="1200" b="0" i="0" dirty="0" smtClean="0">
                <a:solidFill>
                  <a:srgbClr val="3B3835"/>
                </a:solidFill>
                <a:effectLst/>
                <a:latin typeface="Comic Sans MS" panose="030F0702030302020204" pitchFamily="66" charset="0"/>
              </a:rPr>
              <a:t>La partera es el médico de excelencia </a:t>
            </a:r>
          </a:p>
          <a:p>
            <a:endParaRPr lang="es-MX" sz="1200" b="0" i="0" dirty="0" smtClean="0">
              <a:solidFill>
                <a:srgbClr val="3B3835"/>
              </a:solidFill>
              <a:effectLst/>
              <a:latin typeface="Comic Sans MS" panose="030F0702030302020204" pitchFamily="66" charset="0"/>
            </a:endParaRPr>
          </a:p>
          <a:p>
            <a:pPr algn="ctr"/>
            <a:r>
              <a:rPr lang="es-MX" sz="1200" b="0" i="0" dirty="0" smtClean="0">
                <a:solidFill>
                  <a:srgbClr val="3B3835"/>
                </a:solidFill>
                <a:effectLst/>
                <a:latin typeface="Comic Sans MS" panose="030F0702030302020204" pitchFamily="66" charset="0"/>
              </a:rPr>
              <a:t>Los niveles médicos no permiten el desarrollo de supervivencia y ven al niño como un sujeto diferente</a:t>
            </a:r>
          </a:p>
          <a:p>
            <a:pPr algn="ctr"/>
            <a:r>
              <a:rPr lang="es-MX" sz="1200" b="0" i="0" dirty="0" smtClean="0">
                <a:solidFill>
                  <a:srgbClr val="3B3835"/>
                </a:solidFill>
                <a:effectLst/>
                <a:latin typeface="Comic Sans MS" panose="030F0702030302020204" pitchFamily="66" charset="0"/>
              </a:rPr>
              <a:t> El desarrollo medico permite la supervivencia del sujeto en su nacimiento, aunque no su desarrollo </a:t>
            </a:r>
          </a:p>
          <a:p>
            <a:pPr algn="ctr"/>
            <a:r>
              <a:rPr lang="es-MX" sz="1200" b="0" i="0" dirty="0" smtClean="0">
                <a:solidFill>
                  <a:srgbClr val="3B3835"/>
                </a:solidFill>
                <a:effectLst/>
                <a:latin typeface="Comic Sans MS" panose="030F0702030302020204" pitchFamily="66" charset="0"/>
              </a:rPr>
              <a:t>El nacimiento y crecimiento es apoyado desde un principio</a:t>
            </a:r>
          </a:p>
          <a:p>
            <a:endParaRPr lang="es-MX" sz="1200" dirty="0">
              <a:solidFill>
                <a:srgbClr val="3B3835"/>
              </a:solidFill>
              <a:latin typeface="Comic Sans MS" panose="030F0702030302020204" pitchFamily="66" charset="0"/>
            </a:endParaRPr>
          </a:p>
          <a:p>
            <a:endParaRPr lang="es-MX" sz="1200" b="0" i="0" dirty="0" smtClean="0">
              <a:solidFill>
                <a:srgbClr val="3B3835"/>
              </a:solidFill>
              <a:effectLst/>
              <a:latin typeface="Comic Sans MS" panose="030F0702030302020204" pitchFamily="66" charset="0"/>
            </a:endParaRPr>
          </a:p>
          <a:p>
            <a:r>
              <a:rPr lang="es-MX" sz="1200" dirty="0">
                <a:latin typeface="Comic Sans MS" panose="030F0702030302020204" pitchFamily="66" charset="0"/>
              </a:rPr>
              <a:t>Profesores </a:t>
            </a:r>
          </a:p>
          <a:p>
            <a:pPr marL="171450" indent="-171450">
              <a:buFont typeface="Arial" panose="020B0604020202020204" pitchFamily="34" charset="0"/>
              <a:buChar char="•"/>
            </a:pPr>
            <a:r>
              <a:rPr lang="es-MX" sz="1200" dirty="0" smtClean="0">
                <a:latin typeface="Comic Sans MS" panose="030F0702030302020204" pitchFamily="66" charset="0"/>
              </a:rPr>
              <a:t>No </a:t>
            </a:r>
            <a:r>
              <a:rPr lang="es-MX" sz="1200" dirty="0">
                <a:latin typeface="Comic Sans MS" panose="030F0702030302020204" pitchFamily="66" charset="0"/>
              </a:rPr>
              <a:t>alcanzan a aparecer </a:t>
            </a:r>
          </a:p>
          <a:p>
            <a:pPr marL="171450" indent="-171450">
              <a:buFont typeface="Arial" panose="020B0604020202020204" pitchFamily="34" charset="0"/>
              <a:buChar char="•"/>
            </a:pPr>
            <a:r>
              <a:rPr lang="es-MX" sz="1200" dirty="0" smtClean="0">
                <a:latin typeface="Comic Sans MS" panose="030F0702030302020204" pitchFamily="66" charset="0"/>
              </a:rPr>
              <a:t>Son </a:t>
            </a:r>
            <a:r>
              <a:rPr lang="es-MX" sz="1200" dirty="0">
                <a:latin typeface="Comic Sans MS" panose="030F0702030302020204" pitchFamily="66" charset="0"/>
              </a:rPr>
              <a:t>niñeros </a:t>
            </a:r>
          </a:p>
          <a:p>
            <a:pPr marL="171450" indent="-171450">
              <a:buFont typeface="Arial" panose="020B0604020202020204" pitchFamily="34" charset="0"/>
              <a:buChar char="•"/>
            </a:pPr>
            <a:r>
              <a:rPr lang="es-MX" sz="1200" dirty="0" smtClean="0">
                <a:latin typeface="Comic Sans MS" panose="030F0702030302020204" pitchFamily="66" charset="0"/>
              </a:rPr>
              <a:t>Se </a:t>
            </a:r>
            <a:r>
              <a:rPr lang="es-MX" sz="1200" dirty="0">
                <a:latin typeface="Comic Sans MS" panose="030F0702030302020204" pitchFamily="66" charset="0"/>
              </a:rPr>
              <a:t>les trata como sujetos especiales y de forma individual </a:t>
            </a:r>
          </a:p>
          <a:p>
            <a:pPr marL="171450" indent="-171450">
              <a:buFont typeface="Arial" panose="020B0604020202020204" pitchFamily="34" charset="0"/>
              <a:buChar char="•"/>
            </a:pPr>
            <a:r>
              <a:rPr lang="es-MX" sz="1200" dirty="0" smtClean="0">
                <a:latin typeface="Comic Sans MS" panose="030F0702030302020204" pitchFamily="66" charset="0"/>
              </a:rPr>
              <a:t>Buscan </a:t>
            </a:r>
            <a:r>
              <a:rPr lang="es-MX" sz="1200" dirty="0">
                <a:latin typeface="Comic Sans MS" panose="030F0702030302020204" pitchFamily="66" charset="0"/>
              </a:rPr>
              <a:t>la integración con otros sujetos o Escuela y comunidad </a:t>
            </a:r>
          </a:p>
          <a:p>
            <a:pPr marL="171450" indent="-171450">
              <a:buFont typeface="Arial" panose="020B0604020202020204" pitchFamily="34" charset="0"/>
              <a:buChar char="•"/>
            </a:pPr>
            <a:r>
              <a:rPr lang="es-MX" sz="1200" dirty="0" smtClean="0">
                <a:latin typeface="Comic Sans MS" panose="030F0702030302020204" pitchFamily="66" charset="0"/>
              </a:rPr>
              <a:t>La </a:t>
            </a:r>
            <a:r>
              <a:rPr lang="es-MX" sz="1200" dirty="0">
                <a:latin typeface="Comic Sans MS" panose="030F0702030302020204" pitchFamily="66" charset="0"/>
              </a:rPr>
              <a:t>falta de educación médica impide el nacimiento </a:t>
            </a:r>
          </a:p>
          <a:p>
            <a:pPr marL="171450" indent="-171450">
              <a:buFont typeface="Arial" panose="020B0604020202020204" pitchFamily="34" charset="0"/>
              <a:buChar char="•"/>
            </a:pPr>
            <a:r>
              <a:rPr lang="es-MX" sz="1200" dirty="0" smtClean="0">
                <a:latin typeface="Comic Sans MS" panose="030F0702030302020204" pitchFamily="66" charset="0"/>
              </a:rPr>
              <a:t>La </a:t>
            </a:r>
            <a:r>
              <a:rPr lang="es-MX" sz="1200" dirty="0">
                <a:latin typeface="Comic Sans MS" panose="030F0702030302020204" pitchFamily="66" charset="0"/>
              </a:rPr>
              <a:t>necesidad de sobrevivir obliga a los padres a dar en adopción </a:t>
            </a:r>
            <a:endParaRPr lang="es-MX" sz="1200" dirty="0" smtClean="0">
              <a:latin typeface="Comic Sans MS" panose="030F0702030302020204" pitchFamily="66" charset="0"/>
            </a:endParaRPr>
          </a:p>
          <a:p>
            <a:pPr algn="ctr"/>
            <a:endParaRPr lang="es-MX" sz="1200" dirty="0">
              <a:latin typeface="Comic Sans MS" panose="030F0702030302020204" pitchFamily="66" charset="0"/>
            </a:endParaRPr>
          </a:p>
          <a:p>
            <a:pPr algn="ctr"/>
            <a:r>
              <a:rPr lang="es-MX" sz="1200" dirty="0" smtClean="0">
                <a:latin typeface="Comic Sans MS" panose="030F0702030302020204" pitchFamily="66" charset="0"/>
              </a:rPr>
              <a:t>Se </a:t>
            </a:r>
            <a:r>
              <a:rPr lang="es-MX" sz="1200" dirty="0">
                <a:latin typeface="Comic Sans MS" panose="030F0702030302020204" pitchFamily="66" charset="0"/>
              </a:rPr>
              <a:t>crean instituciones que desarrollen la salud y motricidad del niño en este </a:t>
            </a:r>
            <a:r>
              <a:rPr lang="es-MX" sz="1200" dirty="0" smtClean="0">
                <a:latin typeface="Comic Sans MS" panose="030F0702030302020204" pitchFamily="66" charset="0"/>
              </a:rPr>
              <a:t>orden.</a:t>
            </a:r>
          </a:p>
          <a:p>
            <a:pPr algn="ctr"/>
            <a:r>
              <a:rPr lang="es-MX" sz="1200" dirty="0" smtClean="0">
                <a:latin typeface="Comic Sans MS" panose="030F0702030302020204" pitchFamily="66" charset="0"/>
              </a:rPr>
              <a:t>Se </a:t>
            </a:r>
            <a:r>
              <a:rPr lang="es-MX" sz="1200" dirty="0">
                <a:latin typeface="Comic Sans MS" panose="030F0702030302020204" pitchFamily="66" charset="0"/>
              </a:rPr>
              <a:t>crea conciencia de la salud física y mental en desarrollo integral. </a:t>
            </a:r>
          </a:p>
        </p:txBody>
      </p:sp>
    </p:spTree>
    <p:extLst>
      <p:ext uri="{BB962C8B-B14F-4D97-AF65-F5344CB8AC3E}">
        <p14:creationId xmlns:p14="http://schemas.microsoft.com/office/powerpoint/2010/main" val="230334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2829389"/>
            <a:ext cx="6096000" cy="923330"/>
          </a:xfrm>
          <a:prstGeom prst="rect">
            <a:avLst/>
          </a:prstGeom>
        </p:spPr>
        <p:txBody>
          <a:bodyPr>
            <a:spAutoFit/>
          </a:bodyPr>
          <a:lstStyle/>
          <a:p>
            <a:pPr algn="ctr"/>
            <a:r>
              <a:rPr lang="es-MX" b="1" dirty="0" smtClean="0">
                <a:solidFill>
                  <a:srgbClr val="3B3835"/>
                </a:solidFill>
                <a:latin typeface="Comic Sans MS" panose="030F0702030302020204" pitchFamily="66" charset="0"/>
              </a:rPr>
              <a:t>5. </a:t>
            </a:r>
            <a:r>
              <a:rPr lang="es-MX" b="1" i="0" dirty="0" smtClean="0">
                <a:solidFill>
                  <a:srgbClr val="3B3835"/>
                </a:solidFill>
                <a:effectLst/>
                <a:latin typeface="Comic Sans MS" panose="030F0702030302020204" pitchFamily="66" charset="0"/>
              </a:rPr>
              <a:t>No vive o Sobrevive poco o Oportunidades limitadas y marginales o Oportunidades integrales con la sociedad.</a:t>
            </a:r>
            <a:endParaRPr lang="es-MX" b="1" dirty="0">
              <a:latin typeface="Comic Sans MS" panose="030F0702030302020204" pitchFamily="66" charset="0"/>
            </a:endParaRPr>
          </a:p>
        </p:txBody>
      </p:sp>
    </p:spTree>
    <p:extLst>
      <p:ext uri="{BB962C8B-B14F-4D97-AF65-F5344CB8AC3E}">
        <p14:creationId xmlns:p14="http://schemas.microsoft.com/office/powerpoint/2010/main" val="212210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90060" y="2302248"/>
            <a:ext cx="8211879" cy="1938992"/>
          </a:xfrm>
          <a:prstGeom prst="rect">
            <a:avLst/>
          </a:prstGeom>
        </p:spPr>
        <p:txBody>
          <a:bodyPr wrap="square">
            <a:spAutoFit/>
          </a:bodyPr>
          <a:lstStyle/>
          <a:p>
            <a:pPr algn="ctr"/>
            <a:r>
              <a:rPr lang="es-MX" sz="2400" b="1" i="0" dirty="0" smtClean="0">
                <a:solidFill>
                  <a:srgbClr val="3B3835"/>
                </a:solidFill>
                <a:effectLst/>
                <a:latin typeface="Comic Sans MS" panose="030F0702030302020204" pitchFamily="66" charset="0"/>
              </a:rPr>
              <a:t>6. Sí, porque en el paso del tiempo la perspectiva social depende de los avances psicológicos, científicos y tecnológicos, morales y educativos, la vulnerabilidad en cualquier aspecto es visto según el avance de estos aspectos.</a:t>
            </a:r>
            <a:endParaRPr lang="es-MX" sz="2400" b="1" dirty="0">
              <a:latin typeface="Comic Sans MS" panose="030F0702030302020204" pitchFamily="66" charset="0"/>
            </a:endParaRPr>
          </a:p>
        </p:txBody>
      </p:sp>
    </p:spTree>
    <p:extLst>
      <p:ext uri="{BB962C8B-B14F-4D97-AF65-F5344CB8AC3E}">
        <p14:creationId xmlns:p14="http://schemas.microsoft.com/office/powerpoint/2010/main" val="27690392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754</Words>
  <Application>Microsoft Office PowerPoint</Application>
  <PresentationFormat>Panorámica</PresentationFormat>
  <Paragraphs>33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Comic Sans MS</vt:lpstr>
      <vt:lpstr>Garamond</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casandra</dc:creator>
  <cp:lastModifiedBy>casandra</cp:lastModifiedBy>
  <cp:revision>2</cp:revision>
  <dcterms:created xsi:type="dcterms:W3CDTF">2017-10-05T23:15:20Z</dcterms:created>
  <dcterms:modified xsi:type="dcterms:W3CDTF">2017-10-05T23:26:10Z</dcterms:modified>
</cp:coreProperties>
</file>