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C43261CD-5191-4152-9075-0A1023472EA1}" type="datetimeFigureOut">
              <a:rPr lang="es-MX" smtClean="0"/>
              <a:t>05/10/2017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E741EC8-35BF-44CB-991B-466520A59D65}"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43261CD-5191-4152-9075-0A1023472EA1}" type="datetimeFigureOut">
              <a:rPr lang="es-MX" smtClean="0"/>
              <a:t>05/10/2017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E741EC8-35BF-44CB-991B-466520A59D65}"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43261CD-5191-4152-9075-0A1023472EA1}" type="datetimeFigureOut">
              <a:rPr lang="es-MX" smtClean="0"/>
              <a:t>05/10/2017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E741EC8-35BF-44CB-991B-466520A59D65}"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43261CD-5191-4152-9075-0A1023472EA1}" type="datetimeFigureOut">
              <a:rPr lang="es-MX" smtClean="0"/>
              <a:t>05/10/2017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E741EC8-35BF-44CB-991B-466520A59D65}"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43261CD-5191-4152-9075-0A1023472EA1}" type="datetimeFigureOut">
              <a:rPr lang="es-MX" smtClean="0"/>
              <a:t>05/10/2017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E741EC8-35BF-44CB-991B-466520A59D65}"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C43261CD-5191-4152-9075-0A1023472EA1}" type="datetimeFigureOut">
              <a:rPr lang="es-MX" smtClean="0"/>
              <a:t>05/10/2017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E741EC8-35BF-44CB-991B-466520A59D65}"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C43261CD-5191-4152-9075-0A1023472EA1}" type="datetimeFigureOut">
              <a:rPr lang="es-MX" smtClean="0"/>
              <a:t>05/10/2017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7E741EC8-35BF-44CB-991B-466520A59D65}"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C43261CD-5191-4152-9075-0A1023472EA1}" type="datetimeFigureOut">
              <a:rPr lang="es-MX" smtClean="0"/>
              <a:t>05/10/2017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7E741EC8-35BF-44CB-991B-466520A59D65}"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43261CD-5191-4152-9075-0A1023472EA1}" type="datetimeFigureOut">
              <a:rPr lang="es-MX" smtClean="0"/>
              <a:t>05/10/2017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7E741EC8-35BF-44CB-991B-466520A59D65}"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43261CD-5191-4152-9075-0A1023472EA1}" type="datetimeFigureOut">
              <a:rPr lang="es-MX" smtClean="0"/>
              <a:t>05/10/2017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E741EC8-35BF-44CB-991B-466520A59D65}"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43261CD-5191-4152-9075-0A1023472EA1}" type="datetimeFigureOut">
              <a:rPr lang="es-MX" smtClean="0"/>
              <a:t>05/10/2017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E741EC8-35BF-44CB-991B-466520A59D65}"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3261CD-5191-4152-9075-0A1023472EA1}" type="datetimeFigureOut">
              <a:rPr lang="es-MX" smtClean="0"/>
              <a:t>05/10/2017</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741EC8-35BF-44CB-991B-466520A59D65}"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MX"/>
          </a:p>
        </p:txBody>
      </p:sp>
      <p:sp>
        <p:nvSpPr>
          <p:cNvPr id="3" name="2 Subtítulo"/>
          <p:cNvSpPr>
            <a:spLocks noGrp="1"/>
          </p:cNvSpPr>
          <p:nvPr>
            <p:ph type="subTitle" idx="1"/>
          </p:nvPr>
        </p:nvSpPr>
        <p:spPr/>
        <p:txBody>
          <a:bodyPr/>
          <a:lstStyle/>
          <a:p>
            <a:endParaRPr lang="es-MX"/>
          </a:p>
        </p:txBody>
      </p:sp>
      <p:pic>
        <p:nvPicPr>
          <p:cNvPr id="4" name="Picture 2" descr="Resultado de imagen"/>
          <p:cNvPicPr>
            <a:picLocks noChangeAspect="1" noChangeArrowheads="1"/>
          </p:cNvPicPr>
          <p:nvPr/>
        </p:nvPicPr>
        <p:blipFill>
          <a:blip r:embed="rId2"/>
          <a:srcRect/>
          <a:stretch>
            <a:fillRect/>
          </a:stretch>
        </p:blipFill>
        <p:spPr bwMode="auto">
          <a:xfrm>
            <a:off x="0" y="0"/>
            <a:ext cx="9001156" cy="6842449"/>
          </a:xfrm>
          <a:prstGeom prst="rect">
            <a:avLst/>
          </a:prstGeom>
          <a:noFill/>
        </p:spPr>
      </p:pic>
      <p:sp>
        <p:nvSpPr>
          <p:cNvPr id="5" name="4 CuadroTexto"/>
          <p:cNvSpPr txBox="1"/>
          <p:nvPr/>
        </p:nvSpPr>
        <p:spPr>
          <a:xfrm>
            <a:off x="642910" y="428604"/>
            <a:ext cx="7643866" cy="4801314"/>
          </a:xfrm>
          <a:prstGeom prst="rect">
            <a:avLst/>
          </a:prstGeom>
          <a:noFill/>
        </p:spPr>
        <p:txBody>
          <a:bodyPr wrap="square" rtlCol="0">
            <a:spAutoFit/>
          </a:bodyPr>
          <a:lstStyle/>
          <a:p>
            <a:pPr algn="ctr"/>
            <a:r>
              <a:rPr lang="es-MX" sz="4800" dirty="0" smtClean="0">
                <a:latin typeface="Britannic Bold" pitchFamily="34" charset="0"/>
              </a:rPr>
              <a:t>Atención a la diversidad</a:t>
            </a:r>
          </a:p>
          <a:p>
            <a:pPr algn="ctr"/>
            <a:endParaRPr lang="es-MX" sz="4800" dirty="0">
              <a:latin typeface="Britannic Bold" pitchFamily="34" charset="0"/>
            </a:endParaRPr>
          </a:p>
          <a:p>
            <a:pPr algn="ctr"/>
            <a:r>
              <a:rPr lang="es-MX" sz="4800" dirty="0" smtClean="0">
                <a:latin typeface="Britannic Bold" pitchFamily="34" charset="0"/>
              </a:rPr>
              <a:t>Caso de José </a:t>
            </a:r>
          </a:p>
          <a:p>
            <a:pPr algn="ctr"/>
            <a:endParaRPr lang="es-MX" sz="4800" dirty="0">
              <a:latin typeface="Britannic Bold" pitchFamily="34" charset="0"/>
            </a:endParaRPr>
          </a:p>
          <a:p>
            <a:pPr algn="ctr"/>
            <a:r>
              <a:rPr lang="es-MX" sz="4800" dirty="0" smtClean="0">
                <a:latin typeface="Britannic Bold" pitchFamily="34" charset="0"/>
              </a:rPr>
              <a:t>Alejandra Haydee </a:t>
            </a:r>
          </a:p>
          <a:p>
            <a:pPr algn="ctr"/>
            <a:r>
              <a:rPr lang="es-MX" sz="4800" dirty="0" smtClean="0">
                <a:latin typeface="Britannic Bold" pitchFamily="34" charset="0"/>
              </a:rPr>
              <a:t>López Seca</a:t>
            </a:r>
          </a:p>
          <a:p>
            <a:endParaRPr lang="es-MX" dirty="0"/>
          </a:p>
        </p:txBody>
      </p:sp>
      <p:pic>
        <p:nvPicPr>
          <p:cNvPr id="12290" name="Picture 2" descr="Resultado de imagen para diversidad png"/>
          <p:cNvPicPr>
            <a:picLocks noChangeAspect="1" noChangeArrowheads="1"/>
          </p:cNvPicPr>
          <p:nvPr/>
        </p:nvPicPr>
        <p:blipFill>
          <a:blip r:embed="rId3"/>
          <a:srcRect/>
          <a:stretch>
            <a:fillRect/>
          </a:stretch>
        </p:blipFill>
        <p:spPr bwMode="auto">
          <a:xfrm>
            <a:off x="6429388" y="3571876"/>
            <a:ext cx="2500330" cy="2954557"/>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Resultado de imagen"/>
          <p:cNvPicPr>
            <a:picLocks noChangeAspect="1" noChangeArrowheads="1"/>
          </p:cNvPicPr>
          <p:nvPr/>
        </p:nvPicPr>
        <p:blipFill>
          <a:blip r:embed="rId2"/>
          <a:srcRect/>
          <a:stretch>
            <a:fillRect/>
          </a:stretch>
        </p:blipFill>
        <p:spPr bwMode="auto">
          <a:xfrm>
            <a:off x="0" y="0"/>
            <a:ext cx="9001156" cy="6842449"/>
          </a:xfrm>
          <a:prstGeom prst="rect">
            <a:avLst/>
          </a:prstGeom>
          <a:noFill/>
        </p:spPr>
      </p:pic>
      <p:sp>
        <p:nvSpPr>
          <p:cNvPr id="5" name="4 CuadroTexto"/>
          <p:cNvSpPr txBox="1"/>
          <p:nvPr/>
        </p:nvSpPr>
        <p:spPr>
          <a:xfrm>
            <a:off x="1285852" y="714356"/>
            <a:ext cx="6929486" cy="707886"/>
          </a:xfrm>
          <a:prstGeom prst="rect">
            <a:avLst/>
          </a:prstGeom>
          <a:noFill/>
        </p:spPr>
        <p:txBody>
          <a:bodyPr wrap="square" rtlCol="0">
            <a:spAutoFit/>
          </a:bodyPr>
          <a:lstStyle/>
          <a:p>
            <a:pPr algn="ctr"/>
            <a:r>
              <a:rPr lang="es-MX" sz="2000" b="1" dirty="0" smtClean="0">
                <a:latin typeface="Arial" pitchFamily="34" charset="0"/>
                <a:cs typeface="Arial" pitchFamily="34" charset="0"/>
              </a:rPr>
              <a:t>¿Cómo se ha tratado a las personas con discapacidad a lo largo de la historia?</a:t>
            </a:r>
            <a:endParaRPr lang="es-MX" sz="2000" b="1" dirty="0">
              <a:latin typeface="Arial" pitchFamily="34" charset="0"/>
              <a:cs typeface="Arial" pitchFamily="34" charset="0"/>
            </a:endParaRPr>
          </a:p>
        </p:txBody>
      </p:sp>
      <p:pic>
        <p:nvPicPr>
          <p:cNvPr id="8" name="7 Imagen" descr="common-1300520_960_720.png"/>
          <p:cNvPicPr>
            <a:picLocks noChangeAspect="1"/>
          </p:cNvPicPr>
          <p:nvPr/>
        </p:nvPicPr>
        <p:blipFill>
          <a:blip r:embed="rId3" cstate="print"/>
          <a:stretch>
            <a:fillRect/>
          </a:stretch>
        </p:blipFill>
        <p:spPr>
          <a:xfrm>
            <a:off x="5857884" y="4143380"/>
            <a:ext cx="2443155" cy="2383566"/>
          </a:xfrm>
          <a:prstGeom prst="rect">
            <a:avLst/>
          </a:prstGeom>
        </p:spPr>
      </p:pic>
      <p:sp>
        <p:nvSpPr>
          <p:cNvPr id="10244" name="AutoShape 4" descr="Resultado de imagen para diversida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3" name="2 Marcador de contenido"/>
          <p:cNvSpPr>
            <a:spLocks noGrp="1"/>
          </p:cNvSpPr>
          <p:nvPr>
            <p:ph idx="1"/>
          </p:nvPr>
        </p:nvSpPr>
        <p:spPr>
          <a:xfrm>
            <a:off x="785786" y="1857364"/>
            <a:ext cx="8072494" cy="4686320"/>
          </a:xfrm>
        </p:spPr>
        <p:txBody>
          <a:bodyPr>
            <a:normAutofit/>
          </a:bodyPr>
          <a:lstStyle/>
          <a:p>
            <a:pPr algn="just"/>
            <a:r>
              <a:rPr lang="es-MX" sz="2000" dirty="0">
                <a:latin typeface="Arial Narrow" pitchFamily="34" charset="0"/>
              </a:rPr>
              <a:t>Principalmente con una notoria discriminación hacia ellos, o como con cierto miedo ala responsabilidad que es el tenerlos, las personas con discapacidad a lo largo de </a:t>
            </a:r>
            <a:r>
              <a:rPr lang="es-MX" sz="2000" dirty="0" smtClean="0">
                <a:latin typeface="Arial Narrow" pitchFamily="34" charset="0"/>
              </a:rPr>
              <a:t>la historia </a:t>
            </a:r>
            <a:r>
              <a:rPr lang="es-MX" sz="2000" dirty="0">
                <a:latin typeface="Arial Narrow" pitchFamily="34" charset="0"/>
              </a:rPr>
              <a:t>han causado gran impacto en las personas, ya que estamos acostumbrados </a:t>
            </a:r>
            <a:r>
              <a:rPr lang="es-MX" sz="2000" dirty="0" smtClean="0">
                <a:latin typeface="Arial Narrow" pitchFamily="34" charset="0"/>
              </a:rPr>
              <a:t>a lo </a:t>
            </a:r>
            <a:r>
              <a:rPr lang="es-MX" sz="2000" dirty="0">
                <a:latin typeface="Arial Narrow" pitchFamily="34" charset="0"/>
              </a:rPr>
              <a:t>“normal” por así decirlo, y cuando uno de nosotros no cumple el estándar </a:t>
            </a:r>
            <a:r>
              <a:rPr lang="es-MX" sz="2000" dirty="0" smtClean="0">
                <a:latin typeface="Arial Narrow" pitchFamily="34" charset="0"/>
              </a:rPr>
              <a:t>de normalidad </a:t>
            </a:r>
            <a:r>
              <a:rPr lang="es-MX" sz="2000" dirty="0">
                <a:latin typeface="Arial Narrow" pitchFamily="34" charset="0"/>
              </a:rPr>
              <a:t>nos causa un poco de incertidumbre y temor el tratar con ellos, así que </a:t>
            </a:r>
            <a:r>
              <a:rPr lang="es-MX" sz="2000" dirty="0" smtClean="0">
                <a:latin typeface="Arial Narrow" pitchFamily="34" charset="0"/>
              </a:rPr>
              <a:t>se optaba </a:t>
            </a:r>
            <a:r>
              <a:rPr lang="es-MX" sz="2000" dirty="0">
                <a:latin typeface="Arial Narrow" pitchFamily="34" charset="0"/>
              </a:rPr>
              <a:t>por rezagarlos, por abandonarlos por dejarlos simplemente a su suerte. Actualmente estas personas cuentan con un poco </a:t>
            </a:r>
            <a:r>
              <a:rPr lang="es-MX" sz="2000" dirty="0" smtClean="0">
                <a:latin typeface="Arial Narrow" pitchFamily="34" charset="0"/>
              </a:rPr>
              <a:t>más</a:t>
            </a:r>
            <a:r>
              <a:rPr lang="es-MX" sz="2000" dirty="0">
                <a:latin typeface="Arial Narrow" pitchFamily="34" charset="0"/>
              </a:rPr>
              <a:t> de oportunidades </a:t>
            </a:r>
            <a:r>
              <a:rPr lang="es-MX" sz="2000" dirty="0" smtClean="0">
                <a:latin typeface="Arial Narrow" pitchFamily="34" charset="0"/>
              </a:rPr>
              <a:t>para integrase </a:t>
            </a:r>
            <a:r>
              <a:rPr lang="es-MX" sz="2000" dirty="0">
                <a:latin typeface="Arial Narrow" pitchFamily="34" charset="0"/>
              </a:rPr>
              <a:t>a la vida cotidiana a un día a día, pero aun así sigue existiendo </a:t>
            </a:r>
            <a:r>
              <a:rPr lang="es-MX" sz="2000" dirty="0" smtClean="0">
                <a:latin typeface="Arial Narrow" pitchFamily="34" charset="0"/>
              </a:rPr>
              <a:t>la discriminación.</a:t>
            </a:r>
            <a:endParaRPr lang="es-MX" sz="2000" dirty="0">
              <a:latin typeface="Arial Narrow" pitchFamily="34" charset="0"/>
            </a:endParaRPr>
          </a:p>
          <a:p>
            <a:pPr>
              <a:buNone/>
            </a:pP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Resultado de imagen"/>
          <p:cNvPicPr>
            <a:picLocks noChangeAspect="1" noChangeArrowheads="1"/>
          </p:cNvPicPr>
          <p:nvPr/>
        </p:nvPicPr>
        <p:blipFill>
          <a:blip r:embed="rId2"/>
          <a:srcRect/>
          <a:stretch>
            <a:fillRect/>
          </a:stretch>
        </p:blipFill>
        <p:spPr bwMode="auto">
          <a:xfrm>
            <a:off x="0" y="0"/>
            <a:ext cx="9001156" cy="6842449"/>
          </a:xfrm>
          <a:prstGeom prst="rect">
            <a:avLst/>
          </a:prstGeom>
          <a:noFill/>
        </p:spPr>
      </p:pic>
      <p:sp>
        <p:nvSpPr>
          <p:cNvPr id="4" name="3 CuadroTexto"/>
          <p:cNvSpPr txBox="1"/>
          <p:nvPr/>
        </p:nvSpPr>
        <p:spPr>
          <a:xfrm>
            <a:off x="928662" y="1285860"/>
            <a:ext cx="7786742" cy="4247317"/>
          </a:xfrm>
          <a:prstGeom prst="rect">
            <a:avLst/>
          </a:prstGeom>
          <a:noFill/>
        </p:spPr>
        <p:txBody>
          <a:bodyPr wrap="square" rtlCol="0">
            <a:spAutoFit/>
          </a:bodyPr>
          <a:lstStyle/>
          <a:p>
            <a:pPr algn="just"/>
            <a:r>
              <a:rPr lang="es-MX" dirty="0">
                <a:latin typeface="Arial Narrow" pitchFamily="34" charset="0"/>
              </a:rPr>
              <a:t>La sociedad en que se </a:t>
            </a:r>
            <a:r>
              <a:rPr lang="es-MX" dirty="0" smtClean="0">
                <a:latin typeface="Arial Narrow" pitchFamily="34" charset="0"/>
              </a:rPr>
              <a:t>vivían </a:t>
            </a:r>
            <a:r>
              <a:rPr lang="es-MX" dirty="0">
                <a:latin typeface="Arial Narrow" pitchFamily="34" charset="0"/>
              </a:rPr>
              <a:t>anteriormente jugaba un papel primordial en </a:t>
            </a:r>
            <a:r>
              <a:rPr lang="es-MX" dirty="0" smtClean="0">
                <a:latin typeface="Arial Narrow" pitchFamily="34" charset="0"/>
              </a:rPr>
              <a:t>el </a:t>
            </a:r>
            <a:r>
              <a:rPr lang="es-MX" dirty="0">
                <a:latin typeface="Arial Narrow" pitchFamily="34" charset="0"/>
              </a:rPr>
              <a:t>trato </a:t>
            </a:r>
            <a:r>
              <a:rPr lang="es-MX" dirty="0" smtClean="0">
                <a:latin typeface="Arial Narrow" pitchFamily="34" charset="0"/>
              </a:rPr>
              <a:t>que se </a:t>
            </a:r>
            <a:r>
              <a:rPr lang="es-MX" dirty="0">
                <a:latin typeface="Arial Narrow" pitchFamily="34" charset="0"/>
              </a:rPr>
              <a:t>da a las personas con discapacidades, ya que se encargaba de marginar de </a:t>
            </a:r>
            <a:r>
              <a:rPr lang="es-MX" dirty="0" smtClean="0">
                <a:latin typeface="Arial Narrow" pitchFamily="34" charset="0"/>
              </a:rPr>
              <a:t>hacer menos </a:t>
            </a:r>
            <a:r>
              <a:rPr lang="es-MX" dirty="0">
                <a:latin typeface="Arial Narrow" pitchFamily="34" charset="0"/>
              </a:rPr>
              <a:t>a estas personas por el simple hecho de tener una necesidad diferente a las </a:t>
            </a:r>
            <a:r>
              <a:rPr lang="es-MX" dirty="0" smtClean="0">
                <a:latin typeface="Arial Narrow" pitchFamily="34" charset="0"/>
              </a:rPr>
              <a:t>de nosotros</a:t>
            </a:r>
            <a:r>
              <a:rPr lang="es-MX" dirty="0">
                <a:latin typeface="Arial Narrow" pitchFamily="34" charset="0"/>
              </a:rPr>
              <a:t>, pero con el paso del tiempo se ha hecho conciencia un poco en la </a:t>
            </a:r>
            <a:r>
              <a:rPr lang="es-MX" dirty="0" smtClean="0">
                <a:latin typeface="Arial Narrow" pitchFamily="34" charset="0"/>
              </a:rPr>
              <a:t>manera de </a:t>
            </a:r>
            <a:r>
              <a:rPr lang="es-MX" dirty="0">
                <a:latin typeface="Arial Narrow" pitchFamily="34" charset="0"/>
              </a:rPr>
              <a:t>tratar a estas personas, nos han hecho notar que no son diferentes en sí, ya </a:t>
            </a:r>
            <a:r>
              <a:rPr lang="es-MX" dirty="0" smtClean="0">
                <a:latin typeface="Arial Narrow" pitchFamily="34" charset="0"/>
              </a:rPr>
              <a:t>que ninguna </a:t>
            </a:r>
            <a:r>
              <a:rPr lang="es-MX" dirty="0">
                <a:latin typeface="Arial Narrow" pitchFamily="34" charset="0"/>
              </a:rPr>
              <a:t>persona es igual a otra, solo tienen distintas habilidades a las de </a:t>
            </a:r>
            <a:r>
              <a:rPr lang="es-MX" dirty="0" smtClean="0">
                <a:latin typeface="Arial Narrow" pitchFamily="34" charset="0"/>
              </a:rPr>
              <a:t>nosotros, hemos </a:t>
            </a:r>
            <a:r>
              <a:rPr lang="es-MX" dirty="0">
                <a:latin typeface="Arial Narrow" pitchFamily="34" charset="0"/>
              </a:rPr>
              <a:t>aceptado y empezado a admirar el hecho de el esfuerzo que hacen la </a:t>
            </a:r>
            <a:r>
              <a:rPr lang="es-MX" dirty="0" smtClean="0">
                <a:latin typeface="Arial Narrow" pitchFamily="34" charset="0"/>
              </a:rPr>
              <a:t>gran mayoría </a:t>
            </a:r>
            <a:r>
              <a:rPr lang="es-MX" dirty="0">
                <a:latin typeface="Arial Narrow" pitchFamily="34" charset="0"/>
              </a:rPr>
              <a:t>por vivir adecuadamente en una sociedad que no está lista aun </a:t>
            </a:r>
            <a:r>
              <a:rPr lang="es-MX" dirty="0" smtClean="0">
                <a:latin typeface="Arial Narrow" pitchFamily="34" charset="0"/>
              </a:rPr>
              <a:t>para aceptarlos </a:t>
            </a:r>
            <a:r>
              <a:rPr lang="es-MX" dirty="0">
                <a:latin typeface="Arial Narrow" pitchFamily="34" charset="0"/>
              </a:rPr>
              <a:t>en cualquier punto de la vida cotidiana. Y la escuela como </a:t>
            </a:r>
            <a:r>
              <a:rPr lang="es-MX" dirty="0" smtClean="0">
                <a:latin typeface="Arial Narrow" pitchFamily="34" charset="0"/>
              </a:rPr>
              <a:t>institución formadora </a:t>
            </a:r>
            <a:r>
              <a:rPr lang="es-MX" dirty="0">
                <a:latin typeface="Arial Narrow" pitchFamily="34" charset="0"/>
              </a:rPr>
              <a:t>de personas, es un gran factor para la integración de estas personas porque ayuda a crear un poco más de conciencia en los alumnos de lo que son </a:t>
            </a:r>
            <a:r>
              <a:rPr lang="es-MX" dirty="0" smtClean="0">
                <a:latin typeface="Arial Narrow" pitchFamily="34" charset="0"/>
              </a:rPr>
              <a:t>estas necesidades que </a:t>
            </a:r>
            <a:r>
              <a:rPr lang="es-MX" dirty="0">
                <a:latin typeface="Arial Narrow" pitchFamily="34" charset="0"/>
              </a:rPr>
              <a:t>tienen las personas, pero no hace mucho la escuela era también </a:t>
            </a:r>
            <a:r>
              <a:rPr lang="es-MX" dirty="0" smtClean="0">
                <a:latin typeface="Arial Narrow" pitchFamily="34" charset="0"/>
              </a:rPr>
              <a:t>uno de </a:t>
            </a:r>
            <a:r>
              <a:rPr lang="es-MX" dirty="0">
                <a:latin typeface="Arial Narrow" pitchFamily="34" charset="0"/>
              </a:rPr>
              <a:t>los puntos más amplios de marginación, ya que ni siquiera aceptaba trabajar </a:t>
            </a:r>
            <a:r>
              <a:rPr lang="es-MX" dirty="0" smtClean="0">
                <a:latin typeface="Arial Narrow" pitchFamily="34" charset="0"/>
              </a:rPr>
              <a:t>con alumnos </a:t>
            </a:r>
            <a:r>
              <a:rPr lang="es-MX" dirty="0">
                <a:latin typeface="Arial Narrow" pitchFamily="34" charset="0"/>
              </a:rPr>
              <a:t>con necesidades específicas, esto porque los docentes tenemos miedo </a:t>
            </a:r>
            <a:r>
              <a:rPr lang="es-MX" dirty="0" smtClean="0">
                <a:latin typeface="Arial Narrow" pitchFamily="34" charset="0"/>
              </a:rPr>
              <a:t>de enfrentarnos </a:t>
            </a:r>
            <a:r>
              <a:rPr lang="es-MX" dirty="0">
                <a:latin typeface="Arial Narrow" pitchFamily="34" charset="0"/>
              </a:rPr>
              <a:t>a retos grandes y cambiar modalidades o estrategias de </a:t>
            </a:r>
            <a:r>
              <a:rPr lang="es-MX" dirty="0" smtClean="0">
                <a:latin typeface="Arial Narrow" pitchFamily="34" charset="0"/>
              </a:rPr>
              <a:t>nuestra enseñanza</a:t>
            </a:r>
            <a:r>
              <a:rPr lang="es-MX" dirty="0">
                <a:latin typeface="Arial Narrow" pitchFamily="34" charset="0"/>
              </a:rPr>
              <a:t>.</a:t>
            </a:r>
          </a:p>
        </p:txBody>
      </p:sp>
      <p:sp>
        <p:nvSpPr>
          <p:cNvPr id="6" name="5 CuadroTexto"/>
          <p:cNvSpPr txBox="1"/>
          <p:nvPr/>
        </p:nvSpPr>
        <p:spPr>
          <a:xfrm>
            <a:off x="1142976" y="571480"/>
            <a:ext cx="7429552" cy="707886"/>
          </a:xfrm>
          <a:prstGeom prst="rect">
            <a:avLst/>
          </a:prstGeom>
          <a:noFill/>
        </p:spPr>
        <p:txBody>
          <a:bodyPr wrap="square" rtlCol="0">
            <a:spAutoFit/>
          </a:bodyPr>
          <a:lstStyle/>
          <a:p>
            <a:pPr algn="ctr"/>
            <a:r>
              <a:rPr lang="es-MX" sz="2000" b="1" dirty="0" smtClean="0">
                <a:latin typeface="Arial" pitchFamily="34" charset="0"/>
                <a:cs typeface="Arial" pitchFamily="34" charset="0"/>
              </a:rPr>
              <a:t>¿Qué papel ha jugado la sociedad y cual la educación en los diferentes momentos históricos?</a:t>
            </a:r>
            <a:endParaRPr lang="es-MX" sz="2000" b="1" dirty="0">
              <a:latin typeface="Arial" pitchFamily="34" charset="0"/>
              <a:cs typeface="Arial" pitchFamily="34" charset="0"/>
            </a:endParaRPr>
          </a:p>
        </p:txBody>
      </p:sp>
      <p:pic>
        <p:nvPicPr>
          <p:cNvPr id="19458" name="Picture 2" descr="Resultado de imagen para diversidad png"/>
          <p:cNvPicPr>
            <a:picLocks noChangeAspect="1" noChangeArrowheads="1"/>
          </p:cNvPicPr>
          <p:nvPr/>
        </p:nvPicPr>
        <p:blipFill>
          <a:blip r:embed="rId3"/>
          <a:srcRect/>
          <a:stretch>
            <a:fillRect/>
          </a:stretch>
        </p:blipFill>
        <p:spPr bwMode="auto">
          <a:xfrm>
            <a:off x="4000496" y="5214950"/>
            <a:ext cx="3048000" cy="125730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Resultado de imagen"/>
          <p:cNvPicPr>
            <a:picLocks noChangeAspect="1" noChangeArrowheads="1"/>
          </p:cNvPicPr>
          <p:nvPr/>
        </p:nvPicPr>
        <p:blipFill>
          <a:blip r:embed="rId2"/>
          <a:srcRect/>
          <a:stretch>
            <a:fillRect/>
          </a:stretch>
        </p:blipFill>
        <p:spPr bwMode="auto">
          <a:xfrm>
            <a:off x="0" y="0"/>
            <a:ext cx="9001156" cy="6842449"/>
          </a:xfrm>
          <a:prstGeom prst="rect">
            <a:avLst/>
          </a:prstGeom>
          <a:noFill/>
        </p:spPr>
      </p:pic>
      <p:sp>
        <p:nvSpPr>
          <p:cNvPr id="4" name="3 Rectángulo"/>
          <p:cNvSpPr/>
          <p:nvPr/>
        </p:nvSpPr>
        <p:spPr>
          <a:xfrm>
            <a:off x="1142976" y="1357298"/>
            <a:ext cx="7643866" cy="3785652"/>
          </a:xfrm>
          <a:prstGeom prst="rect">
            <a:avLst/>
          </a:prstGeom>
        </p:spPr>
        <p:txBody>
          <a:bodyPr wrap="square">
            <a:spAutoFit/>
          </a:bodyPr>
          <a:lstStyle/>
          <a:p>
            <a:pPr algn="just"/>
            <a:r>
              <a:rPr lang="es-MX" sz="2000" dirty="0" smtClean="0">
                <a:latin typeface="Arial Narrow" pitchFamily="34" charset="0"/>
              </a:rPr>
              <a:t>José </a:t>
            </a:r>
            <a:r>
              <a:rPr lang="es-MX" sz="2000" dirty="0">
                <a:latin typeface="Arial Narrow" pitchFamily="34" charset="0"/>
              </a:rPr>
              <a:t>no logro sobrevivir, esto debido a la falta de educación </a:t>
            </a:r>
            <a:r>
              <a:rPr lang="es-MX" sz="2000" dirty="0" smtClean="0">
                <a:latin typeface="Arial Narrow" pitchFamily="34" charset="0"/>
              </a:rPr>
              <a:t>y conocimientos </a:t>
            </a:r>
            <a:r>
              <a:rPr lang="es-MX" sz="2000" dirty="0">
                <a:latin typeface="Arial Narrow" pitchFamily="34" charset="0"/>
              </a:rPr>
              <a:t>de las personas que asistieron su nacimiento, así como la falta </a:t>
            </a:r>
            <a:r>
              <a:rPr lang="es-MX" sz="2000" dirty="0" smtClean="0">
                <a:latin typeface="Arial Narrow" pitchFamily="34" charset="0"/>
              </a:rPr>
              <a:t>de recursos </a:t>
            </a:r>
            <a:r>
              <a:rPr lang="es-MX" sz="2000" dirty="0">
                <a:latin typeface="Arial Narrow" pitchFamily="34" charset="0"/>
              </a:rPr>
              <a:t>a la que se enfrentaba. Después se enfrentó a una situación muy diferente </a:t>
            </a:r>
            <a:r>
              <a:rPr lang="es-MX" sz="2000" dirty="0" smtClean="0">
                <a:latin typeface="Arial Narrow" pitchFamily="34" charset="0"/>
              </a:rPr>
              <a:t>en la </a:t>
            </a:r>
            <a:r>
              <a:rPr lang="es-MX" sz="2000" dirty="0">
                <a:latin typeface="Arial Narrow" pitchFamily="34" charset="0"/>
              </a:rPr>
              <a:t>cual si logro vivir, pero fue separado de sus padres debido a consejos de personas</a:t>
            </a:r>
          </a:p>
          <a:p>
            <a:pPr algn="just"/>
            <a:r>
              <a:rPr lang="es-MX" sz="2000" dirty="0">
                <a:latin typeface="Arial Narrow" pitchFamily="34" charset="0"/>
              </a:rPr>
              <a:t>más “preparadas” las cuales dijeron que sería más fácil abandonarlo a su </a:t>
            </a:r>
            <a:r>
              <a:rPr lang="es-MX" sz="2000" dirty="0" smtClean="0">
                <a:latin typeface="Arial Narrow" pitchFamily="34" charset="0"/>
              </a:rPr>
              <a:t>suerte</a:t>
            </a:r>
            <a:r>
              <a:rPr lang="es-MX" sz="2000" dirty="0">
                <a:latin typeface="Arial Narrow" pitchFamily="34" charset="0"/>
              </a:rPr>
              <a:t> </a:t>
            </a:r>
            <a:r>
              <a:rPr lang="es-MX" sz="2000" dirty="0" smtClean="0">
                <a:latin typeface="Arial Narrow" pitchFamily="34" charset="0"/>
              </a:rPr>
              <a:t>el niño </a:t>
            </a:r>
            <a:r>
              <a:rPr lang="es-MX" sz="2000" dirty="0">
                <a:latin typeface="Arial Narrow" pitchFamily="34" charset="0"/>
              </a:rPr>
              <a:t>tuvo un poco de más oportunidad de vivir pero en condiciones que no debería </a:t>
            </a:r>
            <a:r>
              <a:rPr lang="es-MX" sz="2000" dirty="0" smtClean="0">
                <a:latin typeface="Arial Narrow" pitchFamily="34" charset="0"/>
              </a:rPr>
              <a:t>aun así </a:t>
            </a:r>
            <a:r>
              <a:rPr lang="es-MX" sz="2000" dirty="0">
                <a:latin typeface="Arial Narrow" pitchFamily="34" charset="0"/>
              </a:rPr>
              <a:t>falleció a causa de su misma discapacidad. Durante el tercer episodio el niño </a:t>
            </a:r>
            <a:r>
              <a:rPr lang="es-MX" sz="2000" dirty="0" smtClean="0">
                <a:latin typeface="Arial Narrow" pitchFamily="34" charset="0"/>
              </a:rPr>
              <a:t>ya conto </a:t>
            </a:r>
            <a:r>
              <a:rPr lang="es-MX" sz="2000" dirty="0">
                <a:latin typeface="Arial Narrow" pitchFamily="34" charset="0"/>
              </a:rPr>
              <a:t>con un poco más de ayuda, tenía terapias y personas más preparadas en </a:t>
            </a:r>
            <a:r>
              <a:rPr lang="es-MX" sz="2000" dirty="0" smtClean="0">
                <a:latin typeface="Arial Narrow" pitchFamily="34" charset="0"/>
              </a:rPr>
              <a:t>esta etapa </a:t>
            </a:r>
            <a:r>
              <a:rPr lang="es-MX" sz="2000" dirty="0">
                <a:latin typeface="Arial Narrow" pitchFamily="34" charset="0"/>
              </a:rPr>
              <a:t>se le dieron más posibilidades de seguir con su vida pero sin poder tener </a:t>
            </a:r>
            <a:r>
              <a:rPr lang="es-MX" sz="2000" dirty="0" smtClean="0">
                <a:latin typeface="Arial Narrow" pitchFamily="34" charset="0"/>
              </a:rPr>
              <a:t>una vida </a:t>
            </a:r>
            <a:r>
              <a:rPr lang="es-MX" sz="2000" dirty="0">
                <a:latin typeface="Arial Narrow" pitchFamily="34" charset="0"/>
              </a:rPr>
              <a:t>normal. En el último caso de la vida de José, se le dieron mejores atenciones y </a:t>
            </a:r>
            <a:r>
              <a:rPr lang="es-MX" sz="2000" dirty="0" smtClean="0">
                <a:latin typeface="Arial Narrow" pitchFamily="34" charset="0"/>
              </a:rPr>
              <a:t>la oportunidad </a:t>
            </a:r>
            <a:r>
              <a:rPr lang="es-MX" sz="2000" dirty="0">
                <a:latin typeface="Arial Narrow" pitchFamily="34" charset="0"/>
              </a:rPr>
              <a:t>de vivir una vida plena feliz, y poder integrarse a la educación </a:t>
            </a:r>
            <a:r>
              <a:rPr lang="es-MX" sz="2000" dirty="0" smtClean="0">
                <a:latin typeface="Arial Narrow" pitchFamily="34" charset="0"/>
              </a:rPr>
              <a:t>tener oportunidades </a:t>
            </a:r>
            <a:r>
              <a:rPr lang="es-MX" sz="2000" dirty="0">
                <a:latin typeface="Arial Narrow" pitchFamily="34" charset="0"/>
              </a:rPr>
              <a:t>según sus capacidades</a:t>
            </a:r>
          </a:p>
        </p:txBody>
      </p:sp>
      <p:sp>
        <p:nvSpPr>
          <p:cNvPr id="6" name="5 CuadroTexto"/>
          <p:cNvSpPr txBox="1"/>
          <p:nvPr/>
        </p:nvSpPr>
        <p:spPr>
          <a:xfrm>
            <a:off x="1285852" y="500042"/>
            <a:ext cx="7000924" cy="707886"/>
          </a:xfrm>
          <a:prstGeom prst="rect">
            <a:avLst/>
          </a:prstGeom>
          <a:noFill/>
        </p:spPr>
        <p:txBody>
          <a:bodyPr wrap="square" rtlCol="0">
            <a:spAutoFit/>
          </a:bodyPr>
          <a:lstStyle/>
          <a:p>
            <a:pPr algn="ctr"/>
            <a:r>
              <a:rPr lang="es-MX" sz="2000" b="1" dirty="0" smtClean="0">
                <a:latin typeface="Arial" pitchFamily="34" charset="0"/>
                <a:cs typeface="Arial" pitchFamily="34" charset="0"/>
              </a:rPr>
              <a:t>¿Qué se pensaba de las posibilidades de </a:t>
            </a:r>
            <a:r>
              <a:rPr lang="es-MX" sz="2000" b="1" dirty="0" err="1" smtClean="0">
                <a:latin typeface="Arial" pitchFamily="34" charset="0"/>
                <a:cs typeface="Arial" pitchFamily="34" charset="0"/>
              </a:rPr>
              <a:t>educabilidad</a:t>
            </a:r>
            <a:r>
              <a:rPr lang="es-MX" sz="2000" b="1" dirty="0" smtClean="0">
                <a:latin typeface="Arial" pitchFamily="34" charset="0"/>
                <a:cs typeface="Arial" pitchFamily="34" charset="0"/>
              </a:rPr>
              <a:t> de José en cada momento histórico?</a:t>
            </a:r>
            <a:endParaRPr lang="es-MX" sz="2000" b="1" dirty="0">
              <a:latin typeface="Arial" pitchFamily="34" charset="0"/>
              <a:cs typeface="Arial" pitchFamily="34" charset="0"/>
            </a:endParaRPr>
          </a:p>
        </p:txBody>
      </p:sp>
      <p:pic>
        <p:nvPicPr>
          <p:cNvPr id="18434" name="Picture 2" descr="Resultado de imagen para diversidad png"/>
          <p:cNvPicPr>
            <a:picLocks noChangeAspect="1" noChangeArrowheads="1"/>
          </p:cNvPicPr>
          <p:nvPr/>
        </p:nvPicPr>
        <p:blipFill>
          <a:blip r:embed="rId3"/>
          <a:srcRect/>
          <a:stretch>
            <a:fillRect/>
          </a:stretch>
        </p:blipFill>
        <p:spPr bwMode="auto">
          <a:xfrm>
            <a:off x="3428992" y="4972036"/>
            <a:ext cx="3357586" cy="188596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Resultado de imagen"/>
          <p:cNvPicPr>
            <a:picLocks noChangeAspect="1" noChangeArrowheads="1"/>
          </p:cNvPicPr>
          <p:nvPr/>
        </p:nvPicPr>
        <p:blipFill>
          <a:blip r:embed="rId2"/>
          <a:srcRect/>
          <a:stretch>
            <a:fillRect/>
          </a:stretch>
        </p:blipFill>
        <p:spPr bwMode="auto">
          <a:xfrm>
            <a:off x="0" y="0"/>
            <a:ext cx="9001156" cy="6842449"/>
          </a:xfrm>
          <a:prstGeom prst="rect">
            <a:avLst/>
          </a:prstGeom>
          <a:noFill/>
        </p:spPr>
      </p:pic>
      <p:sp>
        <p:nvSpPr>
          <p:cNvPr id="2" name="1 Título"/>
          <p:cNvSpPr>
            <a:spLocks noGrp="1"/>
          </p:cNvSpPr>
          <p:nvPr>
            <p:ph type="title"/>
          </p:nvPr>
        </p:nvSpPr>
        <p:spPr>
          <a:xfrm>
            <a:off x="857224" y="642918"/>
            <a:ext cx="7800972" cy="1143000"/>
          </a:xfrm>
        </p:spPr>
        <p:txBody>
          <a:bodyPr>
            <a:normAutofit fontScale="90000"/>
          </a:bodyPr>
          <a:lstStyle/>
          <a:p>
            <a:r>
              <a:rPr lang="es-MX" sz="2000" b="1" dirty="0" smtClean="0">
                <a:latin typeface="Arial" pitchFamily="34" charset="0"/>
                <a:cs typeface="Arial" pitchFamily="34" charset="0"/>
              </a:rPr>
              <a:t>¿Qué sentimientos tienen los siguientes personajes en cada una de las etapas planteadas en el caso: José, los padres, los médicos, los profesores, las escuelas y los miembros de la comunidad?</a:t>
            </a:r>
            <a:endParaRPr lang="es-MX" sz="2000" b="1" dirty="0">
              <a:latin typeface="Arial" pitchFamily="34" charset="0"/>
              <a:cs typeface="Arial" pitchFamily="34" charset="0"/>
            </a:endParaRPr>
          </a:p>
        </p:txBody>
      </p:sp>
      <p:sp>
        <p:nvSpPr>
          <p:cNvPr id="4" name="3 CuadroTexto"/>
          <p:cNvSpPr txBox="1"/>
          <p:nvPr/>
        </p:nvSpPr>
        <p:spPr>
          <a:xfrm>
            <a:off x="1071538" y="2143116"/>
            <a:ext cx="7572428" cy="3477875"/>
          </a:xfrm>
          <a:prstGeom prst="rect">
            <a:avLst/>
          </a:prstGeom>
          <a:noFill/>
        </p:spPr>
        <p:txBody>
          <a:bodyPr wrap="square" rtlCol="0">
            <a:spAutoFit/>
          </a:bodyPr>
          <a:lstStyle/>
          <a:p>
            <a:pPr algn="just"/>
            <a:r>
              <a:rPr lang="es-MX" sz="2000" dirty="0" smtClean="0">
                <a:latin typeface="Arial" pitchFamily="34" charset="0"/>
                <a:cs typeface="Arial" pitchFamily="34" charset="0"/>
              </a:rPr>
              <a:t>Los sentimientos involucrados en estas situaciones son de desesperación por parte de los padres, la decepción y el enojo al ver que la demás gente no acepta a sus hijos,  tristeza por la perdida de su hijo e impotencia por no poder hacer nada para ayudarlo. Después se encuentran con la esperanza que les dan los doctores y después felices al saber que su hijo va saliendo adelante con terapias y ayuda en la escuela. Los doctores sienten inseguridad al no tener la preparación adecuada como para tratar con el caso de José, los profesores y las escuelas al igual que los doctores no tienen muchas veces la capacitación para trabajar con niños como José.</a:t>
            </a:r>
            <a:endParaRPr lang="es-MX" sz="2000" dirty="0">
              <a:latin typeface="Arial" pitchFamily="34" charset="0"/>
              <a:cs typeface="Arial" pitchFamily="34" charset="0"/>
            </a:endParaRPr>
          </a:p>
        </p:txBody>
      </p:sp>
      <p:pic>
        <p:nvPicPr>
          <p:cNvPr id="6" name="5 Imagen" descr="Sin título-2.png"/>
          <p:cNvPicPr>
            <a:picLocks noChangeAspect="1"/>
          </p:cNvPicPr>
          <p:nvPr/>
        </p:nvPicPr>
        <p:blipFill>
          <a:blip r:embed="rId3"/>
          <a:stretch>
            <a:fillRect/>
          </a:stretch>
        </p:blipFill>
        <p:spPr>
          <a:xfrm>
            <a:off x="6143636" y="5357826"/>
            <a:ext cx="1500198" cy="130620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Resultado de imagen"/>
          <p:cNvPicPr>
            <a:picLocks noChangeAspect="1" noChangeArrowheads="1"/>
          </p:cNvPicPr>
          <p:nvPr/>
        </p:nvPicPr>
        <p:blipFill>
          <a:blip r:embed="rId2"/>
          <a:srcRect/>
          <a:stretch>
            <a:fillRect/>
          </a:stretch>
        </p:blipFill>
        <p:spPr bwMode="auto">
          <a:xfrm>
            <a:off x="0" y="0"/>
            <a:ext cx="9001156" cy="6842449"/>
          </a:xfrm>
          <a:prstGeom prst="rect">
            <a:avLst/>
          </a:prstGeom>
          <a:noFill/>
        </p:spPr>
      </p:pic>
      <p:sp>
        <p:nvSpPr>
          <p:cNvPr id="2" name="1 Título"/>
          <p:cNvSpPr>
            <a:spLocks noGrp="1"/>
          </p:cNvSpPr>
          <p:nvPr>
            <p:ph type="title"/>
          </p:nvPr>
        </p:nvSpPr>
        <p:spPr>
          <a:xfrm>
            <a:off x="914400" y="428604"/>
            <a:ext cx="7729566" cy="1143000"/>
          </a:xfrm>
        </p:spPr>
        <p:txBody>
          <a:bodyPr>
            <a:normAutofit/>
          </a:bodyPr>
          <a:lstStyle/>
          <a:p>
            <a:r>
              <a:rPr lang="es-MX" sz="2000" b="1" dirty="0" smtClean="0">
                <a:latin typeface="Arial" pitchFamily="34" charset="0"/>
                <a:cs typeface="Arial" pitchFamily="34" charset="0"/>
              </a:rPr>
              <a:t>¿Qué oportunidades de vida futura tienen José después de su nacimiento en cada caso?</a:t>
            </a:r>
            <a:endParaRPr lang="es-MX" sz="2000" b="1" dirty="0">
              <a:latin typeface="Arial" pitchFamily="34" charset="0"/>
              <a:cs typeface="Arial" pitchFamily="34" charset="0"/>
            </a:endParaRPr>
          </a:p>
        </p:txBody>
      </p:sp>
      <p:sp>
        <p:nvSpPr>
          <p:cNvPr id="4" name="3 CuadroTexto"/>
          <p:cNvSpPr txBox="1"/>
          <p:nvPr/>
        </p:nvSpPr>
        <p:spPr>
          <a:xfrm>
            <a:off x="1142976" y="1500174"/>
            <a:ext cx="7643866" cy="1631216"/>
          </a:xfrm>
          <a:prstGeom prst="rect">
            <a:avLst/>
          </a:prstGeom>
          <a:noFill/>
        </p:spPr>
        <p:txBody>
          <a:bodyPr wrap="square" rtlCol="0">
            <a:spAutoFit/>
          </a:bodyPr>
          <a:lstStyle/>
          <a:p>
            <a:r>
              <a:rPr lang="es-MX" sz="2000" dirty="0" smtClean="0">
                <a:latin typeface="Arial Narrow" pitchFamily="34" charset="0"/>
              </a:rPr>
              <a:t>Al inicio de los casos no tiene mucha, pues el daño que se le hace, sin darse cuenta con el  oxigeno, son pocos años de vida. Después de hacerse una ley, se les da más esperanzas a los padres, de tener una vida mejor, a lo mejor no tan buena como ellos quisieran pero se logra hacer de los alumnos una persona independiente.</a:t>
            </a:r>
            <a:endParaRPr lang="es-MX" sz="2000" dirty="0">
              <a:latin typeface="Arial Narrow" pitchFamily="34" charset="0"/>
            </a:endParaRPr>
          </a:p>
        </p:txBody>
      </p:sp>
      <p:pic>
        <p:nvPicPr>
          <p:cNvPr id="16386" name="Picture 2" descr="Resultado de imagen para diversidad laboral png"/>
          <p:cNvPicPr>
            <a:picLocks noChangeAspect="1" noChangeArrowheads="1"/>
          </p:cNvPicPr>
          <p:nvPr/>
        </p:nvPicPr>
        <p:blipFill>
          <a:blip r:embed="rId3"/>
          <a:srcRect/>
          <a:stretch>
            <a:fillRect/>
          </a:stretch>
        </p:blipFill>
        <p:spPr bwMode="auto">
          <a:xfrm>
            <a:off x="2643174" y="3857628"/>
            <a:ext cx="4562475" cy="196215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esultado de imagen"/>
          <p:cNvPicPr>
            <a:picLocks noChangeAspect="1" noChangeArrowheads="1"/>
          </p:cNvPicPr>
          <p:nvPr/>
        </p:nvPicPr>
        <p:blipFill>
          <a:blip r:embed="rId2"/>
          <a:srcRect/>
          <a:stretch>
            <a:fillRect/>
          </a:stretch>
        </p:blipFill>
        <p:spPr bwMode="auto">
          <a:xfrm>
            <a:off x="0" y="0"/>
            <a:ext cx="9001156" cy="6842449"/>
          </a:xfrm>
          <a:prstGeom prst="rect">
            <a:avLst/>
          </a:prstGeom>
          <a:noFill/>
        </p:spPr>
      </p:pic>
      <p:sp>
        <p:nvSpPr>
          <p:cNvPr id="2" name="1 Título"/>
          <p:cNvSpPr>
            <a:spLocks noGrp="1"/>
          </p:cNvSpPr>
          <p:nvPr>
            <p:ph type="title"/>
          </p:nvPr>
        </p:nvSpPr>
        <p:spPr>
          <a:xfrm>
            <a:off x="1071538" y="642918"/>
            <a:ext cx="7615262" cy="1143000"/>
          </a:xfrm>
        </p:spPr>
        <p:txBody>
          <a:bodyPr>
            <a:normAutofit/>
          </a:bodyPr>
          <a:lstStyle/>
          <a:p>
            <a:r>
              <a:rPr lang="es-MX" sz="2000" b="1" dirty="0" smtClean="0">
                <a:latin typeface="Arial" pitchFamily="34" charset="0"/>
                <a:cs typeface="Arial" pitchFamily="34" charset="0"/>
              </a:rPr>
              <a:t>¿Consideras que las diferentes perspectivas que se aplican a las personas con discapacidad se generaliza a otros grupos o individuos excluidos y/o en situaciones de vulnerabilidad?</a:t>
            </a:r>
            <a:endParaRPr lang="es-MX" sz="2000" b="1" dirty="0">
              <a:latin typeface="Arial" pitchFamily="34" charset="0"/>
              <a:cs typeface="Arial" pitchFamily="34" charset="0"/>
            </a:endParaRPr>
          </a:p>
        </p:txBody>
      </p:sp>
      <p:sp>
        <p:nvSpPr>
          <p:cNvPr id="3" name="2 Marcador de contenido"/>
          <p:cNvSpPr>
            <a:spLocks noGrp="1"/>
          </p:cNvSpPr>
          <p:nvPr>
            <p:ph idx="1"/>
          </p:nvPr>
        </p:nvSpPr>
        <p:spPr>
          <a:xfrm>
            <a:off x="1100142" y="2214554"/>
            <a:ext cx="7615262" cy="4525963"/>
          </a:xfrm>
        </p:spPr>
        <p:txBody>
          <a:bodyPr>
            <a:normAutofit/>
          </a:bodyPr>
          <a:lstStyle/>
          <a:p>
            <a:pPr algn="just">
              <a:buNone/>
            </a:pPr>
            <a:r>
              <a:rPr lang="es-MX" sz="2000" dirty="0" smtClean="0">
                <a:latin typeface="Arial Narrow" pitchFamily="34" charset="0"/>
              </a:rPr>
              <a:t>Si ya que cuando se habla de discapacidad las personas siempre lo ven como una enfermedad o como una persona que no puede realizar ciertas cosas, cuando a veces esas personas incluso tienen capacidades o habilidades mas desarrolladas que nosotros mismos. La persona que desconoce de las discapacidades desconoce como tratar a una persona y es por eso que la excluyen </a:t>
            </a:r>
            <a:endParaRPr lang="es-MX" sz="2000" dirty="0">
              <a:latin typeface="Arial Narrow" pitchFamily="34" charset="0"/>
            </a:endParaRPr>
          </a:p>
        </p:txBody>
      </p:sp>
      <p:pic>
        <p:nvPicPr>
          <p:cNvPr id="15362" name="Picture 2" descr="Resultado de imagen para diversidad png"/>
          <p:cNvPicPr>
            <a:picLocks noChangeAspect="1" noChangeArrowheads="1"/>
          </p:cNvPicPr>
          <p:nvPr/>
        </p:nvPicPr>
        <p:blipFill>
          <a:blip r:embed="rId3"/>
          <a:srcRect/>
          <a:stretch>
            <a:fillRect/>
          </a:stretch>
        </p:blipFill>
        <p:spPr bwMode="auto">
          <a:xfrm>
            <a:off x="2786050" y="4286256"/>
            <a:ext cx="3429024" cy="1874534"/>
          </a:xfrm>
          <a:prstGeom prst="rect">
            <a:avLst/>
          </a:prstGeom>
          <a:noFill/>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791</Words>
  <Application>Microsoft Office PowerPoint</Application>
  <PresentationFormat>Presentación en pantalla (4:3)</PresentationFormat>
  <Paragraphs>19</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Diapositiva 1</vt:lpstr>
      <vt:lpstr>Diapositiva 2</vt:lpstr>
      <vt:lpstr>Diapositiva 3</vt:lpstr>
      <vt:lpstr>Diapositiva 4</vt:lpstr>
      <vt:lpstr>¿Qué sentimientos tienen los siguientes personajes en cada una de las etapas planteadas en el caso: José, los padres, los médicos, los profesores, las escuelas y los miembros de la comunidad?</vt:lpstr>
      <vt:lpstr>¿Qué oportunidades de vida futura tienen José después de su nacimiento en cada caso?</vt:lpstr>
      <vt:lpstr>¿Consideras que las diferentes perspectivas que se aplican a las personas con discapacidad se generaliza a otros grupos o individuos excluidos y/o en situaciones de vulnerabilidad?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PC</dc:creator>
  <cp:lastModifiedBy>PC</cp:lastModifiedBy>
  <cp:revision>5</cp:revision>
  <dcterms:created xsi:type="dcterms:W3CDTF">2017-10-06T03:45:17Z</dcterms:created>
  <dcterms:modified xsi:type="dcterms:W3CDTF">2017-10-06T04:33:17Z</dcterms:modified>
</cp:coreProperties>
</file>