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2" d="100"/>
          <a:sy n="42" d="100"/>
        </p:scale>
        <p:origin x="-211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BA52F-F27F-47D1-B164-DDEDB1885187}" type="datetimeFigureOut">
              <a:rPr lang="es-MX" smtClean="0"/>
              <a:pPr/>
              <a:t>29/09/2017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1B8DF-69A8-450D-A617-2ED29667B35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1e3b2781968178c24ca9f5dcccc157ff.jpg"/>
          <p:cNvPicPr>
            <a:picLocks noChangeAspect="1"/>
          </p:cNvPicPr>
          <p:nvPr/>
        </p:nvPicPr>
        <p:blipFill>
          <a:blip r:embed="rId2"/>
          <a:srcRect l="7812" t="8074" r="8593" b="41463"/>
          <a:stretch>
            <a:fillRect/>
          </a:stretch>
        </p:blipFill>
        <p:spPr>
          <a:xfrm>
            <a:off x="-1" y="0"/>
            <a:ext cx="9172605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57356" y="1928802"/>
            <a:ext cx="5572164" cy="2798773"/>
          </a:xfrm>
        </p:spPr>
        <p:txBody>
          <a:bodyPr>
            <a:noAutofit/>
          </a:bodyPr>
          <a:lstStyle/>
          <a:p>
            <a:r>
              <a:rPr lang="es-MX" sz="9600" dirty="0" smtClean="0">
                <a:latin typeface="Rockwell Extra Bold" pitchFamily="18" charset="0"/>
              </a:rPr>
              <a:t>Caso de José</a:t>
            </a:r>
            <a:endParaRPr lang="es-MX" sz="9600" dirty="0">
              <a:latin typeface="Rockwell Extra Bold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857752" y="4929198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Century Gothic" pitchFamily="34" charset="0"/>
              </a:rPr>
              <a:t>Rocío Niño </a:t>
            </a:r>
            <a:r>
              <a:rPr lang="es-MX" sz="2000" b="1" dirty="0" err="1" smtClean="0">
                <a:latin typeface="Century Gothic" pitchFamily="34" charset="0"/>
              </a:rPr>
              <a:t>Mtz.</a:t>
            </a:r>
            <a:r>
              <a:rPr lang="es-MX" sz="2000" b="1" dirty="0" smtClean="0">
                <a:latin typeface="Century Gothic" pitchFamily="34" charset="0"/>
              </a:rPr>
              <a:t> #17</a:t>
            </a:r>
            <a:endParaRPr lang="es-MX" sz="20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5857884" cy="1928802"/>
          </a:xfrm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rgbClr val="C00000"/>
                </a:solidFill>
                <a:latin typeface="Tw Cen MT Condensed Extra Bold" pitchFamily="34" charset="0"/>
              </a:rPr>
              <a:t>1.</a:t>
            </a:r>
            <a:r>
              <a:rPr lang="es-MX" sz="3200" dirty="0" smtClean="0">
                <a:solidFill>
                  <a:srgbClr val="C00000"/>
                </a:solidFill>
                <a:latin typeface="Tw Cen MT Condensed Extra Bold" pitchFamily="34" charset="0"/>
              </a:rPr>
              <a:t> ¿Cómo se ha tratado a las personas con discapacidad a lo largo de la historia?</a:t>
            </a:r>
            <a:endParaRPr lang="es-MX" sz="3200" dirty="0">
              <a:solidFill>
                <a:srgbClr val="C00000"/>
              </a:solidFill>
              <a:latin typeface="Tw Cen MT Condensed Extra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28802"/>
            <a:ext cx="5572132" cy="4525963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Century Gothic" pitchFamily="34" charset="0"/>
              </a:rPr>
              <a:t>Antes se creía que cuando alguien nacía con discapacidad era porque sus padres habían sido pecadores , además se les discriminaba mucho y no se les permitía incluirse en la escuela , en cambio actualmente se ha cambiado ese pensamiento y todos los niños tienen derecho a  la educación </a:t>
            </a:r>
            <a:endParaRPr lang="es-MX" sz="2400" dirty="0">
              <a:latin typeface="Century Gothic" pitchFamily="34" charset="0"/>
            </a:endParaRPr>
          </a:p>
        </p:txBody>
      </p:sp>
      <p:pic>
        <p:nvPicPr>
          <p:cNvPr id="6146" name="Picture 2" descr="Resultado de imagen para niño silla de ruedas png"/>
          <p:cNvPicPr>
            <a:picLocks noChangeAspect="1" noChangeArrowheads="1"/>
          </p:cNvPicPr>
          <p:nvPr/>
        </p:nvPicPr>
        <p:blipFill>
          <a:blip r:embed="rId2"/>
          <a:srcRect l="22796" r="17933"/>
          <a:stretch>
            <a:fillRect/>
          </a:stretch>
        </p:blipFill>
        <p:spPr bwMode="auto">
          <a:xfrm>
            <a:off x="5926026" y="0"/>
            <a:ext cx="321797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rgbClr val="0070C0"/>
                </a:solidFill>
                <a:latin typeface="Tw Cen MT Condensed Extra Bold" pitchFamily="34" charset="0"/>
              </a:rPr>
              <a:t>2. ¿Qué papel ha jugado la sociedad y cuál la educación en los diferentes momentos históricos?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43306" y="1600200"/>
            <a:ext cx="5043494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400" dirty="0" smtClean="0">
                <a:latin typeface="Century Gothic" pitchFamily="34" charset="0"/>
              </a:rPr>
              <a:t>La sociedad rechazaba a las personas con discapacidad , aunque actualmente estos conocen y comprenden que todos somos valiosos como personas sin importar la discapacidad .</a:t>
            </a:r>
          </a:p>
          <a:p>
            <a:pPr algn="just"/>
            <a:r>
              <a:rPr lang="es-MX" sz="2400" dirty="0" smtClean="0">
                <a:latin typeface="Century Gothic" pitchFamily="34" charset="0"/>
              </a:rPr>
              <a:t>La educación antes no era permitida para los alumnos con discapacidad y actualmente se busca incluirlos en una educación de calidad igual que a todos </a:t>
            </a:r>
          </a:p>
        </p:txBody>
      </p:sp>
      <p:pic>
        <p:nvPicPr>
          <p:cNvPr id="4" name="Picture 2" descr="Resultado de imagen para niño silla de ruedas png"/>
          <p:cNvPicPr>
            <a:picLocks noChangeAspect="1" noChangeArrowheads="1"/>
          </p:cNvPicPr>
          <p:nvPr/>
        </p:nvPicPr>
        <p:blipFill>
          <a:blip r:embed="rId2"/>
          <a:srcRect l="22796" r="17933"/>
          <a:stretch>
            <a:fillRect/>
          </a:stretch>
        </p:blipFill>
        <p:spPr bwMode="auto">
          <a:xfrm flipH="1">
            <a:off x="0" y="1571612"/>
            <a:ext cx="3786182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511288"/>
          </a:xfrm>
        </p:spPr>
        <p:txBody>
          <a:bodyPr>
            <a:normAutofit fontScale="90000"/>
          </a:bodyPr>
          <a:lstStyle/>
          <a:p>
            <a:r>
              <a:rPr lang="es-MX" sz="3200" dirty="0" smtClean="0">
                <a:solidFill>
                  <a:srgbClr val="C00000"/>
                </a:solidFill>
                <a:latin typeface="Tw Cen MT Condensed Extra Bold" pitchFamily="34" charset="0"/>
              </a:rPr>
              <a:t>3. ¿Qué se pensaba de las posibilidades de </a:t>
            </a:r>
            <a:r>
              <a:rPr lang="es-MX" sz="3200" dirty="0" err="1" smtClean="0">
                <a:solidFill>
                  <a:srgbClr val="C00000"/>
                </a:solidFill>
                <a:latin typeface="Tw Cen MT Condensed Extra Bold" pitchFamily="34" charset="0"/>
              </a:rPr>
              <a:t>educabilidad</a:t>
            </a:r>
            <a:r>
              <a:rPr lang="es-MX" sz="3200" dirty="0" smtClean="0">
                <a:solidFill>
                  <a:srgbClr val="C00000"/>
                </a:solidFill>
                <a:latin typeface="Tw Cen MT Condensed Extra Bold" pitchFamily="34" charset="0"/>
              </a:rPr>
              <a:t> de José en cada momento histórico?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071678"/>
            <a:ext cx="5543560" cy="4186254"/>
          </a:xfrm>
        </p:spPr>
        <p:txBody>
          <a:bodyPr>
            <a:normAutofit fontScale="62500" lnSpcReduction="20000"/>
          </a:bodyPr>
          <a:lstStyle/>
          <a:p>
            <a:endParaRPr lang="es-MX" dirty="0" smtClean="0"/>
          </a:p>
          <a:p>
            <a:pPr>
              <a:buNone/>
            </a:pPr>
            <a:r>
              <a:rPr lang="es-MX" sz="3100" dirty="0" smtClean="0">
                <a:latin typeface="Century Gothic" pitchFamily="34" charset="0"/>
              </a:rPr>
              <a:t>•En 1935: no tuvo oportunidad de sobrevivir. </a:t>
            </a:r>
          </a:p>
          <a:p>
            <a:endParaRPr lang="es-MX" sz="31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MX" sz="3100" dirty="0" smtClean="0">
                <a:latin typeface="Century Gothic" pitchFamily="34" charset="0"/>
              </a:rPr>
              <a:t>•En 1955: No se le da la oportunidad de estudiar </a:t>
            </a:r>
          </a:p>
          <a:p>
            <a:endParaRPr lang="es-MX" sz="31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MX" sz="3100" dirty="0" smtClean="0">
                <a:latin typeface="Century Gothic" pitchFamily="34" charset="0"/>
              </a:rPr>
              <a:t>•En 1975:  Oportunidad de Escuelas particulares para el </a:t>
            </a:r>
          </a:p>
          <a:p>
            <a:pPr>
              <a:buNone/>
            </a:pPr>
            <a:endParaRPr lang="es-MX" sz="31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MX" sz="3100" dirty="0" smtClean="0">
                <a:latin typeface="Century Gothic" pitchFamily="34" charset="0"/>
              </a:rPr>
              <a:t>•En 1995:oportunidad de  Educación en una escuela regular </a:t>
            </a:r>
          </a:p>
          <a:p>
            <a:endParaRPr lang="es-MX" sz="31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s-MX" sz="3100" dirty="0" smtClean="0">
                <a:latin typeface="Century Gothic" pitchFamily="34" charset="0"/>
              </a:rPr>
              <a:t>•En 2015: oportunidad de Educación regular e independiente </a:t>
            </a:r>
          </a:p>
          <a:p>
            <a:endParaRPr lang="es-MX" dirty="0"/>
          </a:p>
        </p:txBody>
      </p:sp>
      <p:pic>
        <p:nvPicPr>
          <p:cNvPr id="4" name="Picture 2" descr="Resultado de imagen para niño silla de ruedas png"/>
          <p:cNvPicPr>
            <a:picLocks noChangeAspect="1" noChangeArrowheads="1"/>
          </p:cNvPicPr>
          <p:nvPr/>
        </p:nvPicPr>
        <p:blipFill>
          <a:blip r:embed="rId2"/>
          <a:srcRect l="22796" r="17933"/>
          <a:stretch>
            <a:fillRect/>
          </a:stretch>
        </p:blipFill>
        <p:spPr bwMode="auto">
          <a:xfrm>
            <a:off x="5926026" y="0"/>
            <a:ext cx="321797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Autofit/>
          </a:bodyPr>
          <a:lstStyle/>
          <a:p>
            <a:r>
              <a:rPr lang="es-MX" sz="2400" dirty="0" smtClean="0">
                <a:solidFill>
                  <a:srgbClr val="0070C0"/>
                </a:solidFill>
                <a:latin typeface="Tw Cen MT Condensed Extra Bold" pitchFamily="34" charset="0"/>
              </a:rPr>
              <a:t>4. ¿Qué sentimientos tienen los siguientes personajes en cada una de las etapas planteadas en el caso: José, los padres, los médicos, los profesores, las escuelas y los miembros de la comunidad?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71934" y="1600200"/>
            <a:ext cx="4614866" cy="4525963"/>
          </a:xfrm>
        </p:spPr>
        <p:txBody>
          <a:bodyPr>
            <a:normAutofit fontScale="92500" lnSpcReduction="10000"/>
          </a:bodyPr>
          <a:lstStyle/>
          <a:p>
            <a:r>
              <a:rPr lang="es-MX" sz="2400" b="1" dirty="0" smtClean="0">
                <a:latin typeface="Century Gothic" pitchFamily="34" charset="0"/>
              </a:rPr>
              <a:t>José : </a:t>
            </a:r>
            <a:r>
              <a:rPr lang="es-MX" sz="2400" dirty="0" smtClean="0">
                <a:latin typeface="Century Gothic" pitchFamily="34" charset="0"/>
              </a:rPr>
              <a:t>En un inicio rechazo pero después aceptación </a:t>
            </a:r>
          </a:p>
          <a:p>
            <a:r>
              <a:rPr lang="es-MX" sz="2400" b="1" dirty="0" smtClean="0">
                <a:latin typeface="Century Gothic" pitchFamily="34" charset="0"/>
              </a:rPr>
              <a:t>Papás: </a:t>
            </a:r>
            <a:r>
              <a:rPr lang="es-MX" sz="2400" dirty="0" smtClean="0">
                <a:latin typeface="Century Gothic" pitchFamily="34" charset="0"/>
              </a:rPr>
              <a:t>Tristeza e impotencia pero después aceptación y felicidad </a:t>
            </a:r>
          </a:p>
          <a:p>
            <a:r>
              <a:rPr lang="es-MX" sz="2400" b="1" dirty="0" smtClean="0">
                <a:latin typeface="Century Gothic" pitchFamily="34" charset="0"/>
              </a:rPr>
              <a:t>Médicos: </a:t>
            </a:r>
            <a:r>
              <a:rPr lang="es-MX" sz="2400" dirty="0" smtClean="0">
                <a:latin typeface="Century Gothic" pitchFamily="34" charset="0"/>
              </a:rPr>
              <a:t>No tenían esperanzas</a:t>
            </a:r>
          </a:p>
          <a:p>
            <a:r>
              <a:rPr lang="es-MX" sz="2400" b="1" dirty="0" smtClean="0">
                <a:latin typeface="Century Gothic" pitchFamily="34" charset="0"/>
              </a:rPr>
              <a:t>Profesores y escuelas </a:t>
            </a:r>
            <a:r>
              <a:rPr lang="es-MX" sz="2400" b="1" dirty="0" smtClean="0">
                <a:latin typeface="Century Gothic" pitchFamily="34" charset="0"/>
              </a:rPr>
              <a:t>: </a:t>
            </a:r>
            <a:r>
              <a:rPr lang="es-MX" sz="2400" dirty="0" smtClean="0">
                <a:latin typeface="Century Gothic" pitchFamily="34" charset="0"/>
              </a:rPr>
              <a:t>rechazo </a:t>
            </a:r>
            <a:r>
              <a:rPr lang="es-MX" sz="2400" dirty="0" smtClean="0">
                <a:latin typeface="Century Gothic" pitchFamily="34" charset="0"/>
              </a:rPr>
              <a:t>y desesperación pero después aceptación</a:t>
            </a:r>
          </a:p>
          <a:p>
            <a:r>
              <a:rPr lang="es-MX" sz="2400" b="1" dirty="0" smtClean="0">
                <a:latin typeface="Century Gothic" pitchFamily="34" charset="0"/>
              </a:rPr>
              <a:t>Comunidad: </a:t>
            </a:r>
            <a:r>
              <a:rPr lang="es-MX" sz="2400" dirty="0" smtClean="0">
                <a:latin typeface="Century Gothic" pitchFamily="34" charset="0"/>
              </a:rPr>
              <a:t>Antes rechazo pero ahora aceptan y apoyan </a:t>
            </a:r>
          </a:p>
        </p:txBody>
      </p:sp>
      <p:pic>
        <p:nvPicPr>
          <p:cNvPr id="4" name="Picture 2" descr="Resultado de imagen para niño silla de ruedas png"/>
          <p:cNvPicPr>
            <a:picLocks noChangeAspect="1" noChangeArrowheads="1"/>
          </p:cNvPicPr>
          <p:nvPr/>
        </p:nvPicPr>
        <p:blipFill>
          <a:blip r:embed="rId2"/>
          <a:srcRect l="22796" r="17933"/>
          <a:stretch>
            <a:fillRect/>
          </a:stretch>
        </p:blipFill>
        <p:spPr bwMode="auto">
          <a:xfrm flipH="1">
            <a:off x="0" y="1571612"/>
            <a:ext cx="3786182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72122" cy="1143000"/>
          </a:xfrm>
        </p:spPr>
        <p:txBody>
          <a:bodyPr>
            <a:noAutofit/>
          </a:bodyPr>
          <a:lstStyle/>
          <a:p>
            <a:r>
              <a:rPr lang="es-MX" sz="3200" dirty="0" smtClean="0">
                <a:solidFill>
                  <a:srgbClr val="C00000"/>
                </a:solidFill>
                <a:latin typeface="Tw Cen MT Condensed Extra Bold" pitchFamily="34" charset="0"/>
              </a:rPr>
              <a:t>5. ¿Qué oportunidades de vida futura tiene José después de su nacimiento en cada caso?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5543560" cy="4400568"/>
          </a:xfrm>
        </p:spPr>
        <p:txBody>
          <a:bodyPr>
            <a:normAutofit fontScale="47500" lnSpcReduction="20000"/>
          </a:bodyPr>
          <a:lstStyle/>
          <a:p>
            <a:endParaRPr lang="es-MX" sz="3400" dirty="0" smtClean="0">
              <a:latin typeface="Century Gothic" pitchFamily="34" charset="0"/>
            </a:endParaRPr>
          </a:p>
          <a:p>
            <a:r>
              <a:rPr lang="es-MX" sz="3400" dirty="0" smtClean="0">
                <a:latin typeface="Century Gothic" pitchFamily="34" charset="0"/>
              </a:rPr>
              <a:t>•En 1935: las oportunidades eran nulas.</a:t>
            </a:r>
          </a:p>
          <a:p>
            <a:endParaRPr lang="es-MX" sz="3400" dirty="0" smtClean="0">
              <a:latin typeface="Century Gothic" pitchFamily="34" charset="0"/>
            </a:endParaRPr>
          </a:p>
          <a:p>
            <a:r>
              <a:rPr lang="es-MX" sz="3400" dirty="0" smtClean="0">
                <a:latin typeface="Century Gothic" pitchFamily="34" charset="0"/>
              </a:rPr>
              <a:t>•En 1955:  Ninguna pues solo se encargaban de cuidarlo </a:t>
            </a:r>
          </a:p>
          <a:p>
            <a:endParaRPr lang="es-MX" sz="3400" dirty="0" smtClean="0">
              <a:latin typeface="Century Gothic" pitchFamily="34" charset="0"/>
            </a:endParaRPr>
          </a:p>
          <a:p>
            <a:r>
              <a:rPr lang="es-MX" sz="3400" dirty="0" smtClean="0">
                <a:latin typeface="Century Gothic" pitchFamily="34" charset="0"/>
              </a:rPr>
              <a:t>•En 1975: Poco progreso pues solo convivía con gente igual a el , dentro de una escuela especial</a:t>
            </a:r>
          </a:p>
          <a:p>
            <a:endParaRPr lang="es-MX" sz="3400" dirty="0" smtClean="0">
              <a:latin typeface="Century Gothic" pitchFamily="34" charset="0"/>
            </a:endParaRPr>
          </a:p>
          <a:p>
            <a:r>
              <a:rPr lang="es-MX" sz="3400" dirty="0" smtClean="0">
                <a:latin typeface="Century Gothic" pitchFamily="34" charset="0"/>
              </a:rPr>
              <a:t>•En 1995:  Progreso básico pues se le trata de incluir en las escuelas regulares aunque sin tanto apoyo</a:t>
            </a:r>
          </a:p>
          <a:p>
            <a:endParaRPr lang="es-MX" sz="3400" dirty="0" smtClean="0">
              <a:latin typeface="Century Gothic" pitchFamily="34" charset="0"/>
            </a:endParaRPr>
          </a:p>
          <a:p>
            <a:r>
              <a:rPr lang="es-MX" sz="3400" dirty="0" smtClean="0">
                <a:latin typeface="Century Gothic" pitchFamily="34" charset="0"/>
              </a:rPr>
              <a:t>•En 2015: Mayor oportunidad de progreso pues además de una educación regular , cuenta con una especializada con las cuales lograra desarrollarse en una sociedad y mejorar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4" name="Picture 2" descr="Resultado de imagen para niño silla de ruedas png"/>
          <p:cNvPicPr>
            <a:picLocks noChangeAspect="1" noChangeArrowheads="1"/>
          </p:cNvPicPr>
          <p:nvPr/>
        </p:nvPicPr>
        <p:blipFill>
          <a:blip r:embed="rId2"/>
          <a:srcRect l="22796" r="17933"/>
          <a:stretch>
            <a:fillRect/>
          </a:stretch>
        </p:blipFill>
        <p:spPr bwMode="auto">
          <a:xfrm>
            <a:off x="5926026" y="0"/>
            <a:ext cx="321797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>
                <a:solidFill>
                  <a:srgbClr val="0070C0"/>
                </a:solidFill>
                <a:latin typeface="Tw Cen MT Condensed Extra Bold" pitchFamily="34" charset="0"/>
              </a:rPr>
              <a:t>¿Consideras que las diferentes perspectivas que se aplican a las personas con discapacidad se generalizan a otros grupos o individuos excluidos y/o en situación de vulnerabilidad?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7620" y="1600200"/>
            <a:ext cx="482918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MX" sz="2100" dirty="0" smtClean="0">
                <a:latin typeface="Century Gothic" pitchFamily="34" charset="0"/>
              </a:rPr>
              <a:t>Yo considero que muchas veces solo le damos importancia y mayor apoyo a aquellas personas con discapacidad , dejando de lado y excluyendo a las personas con vulnerabilidad o grupos , como los indígenas .Aunque actualmente se esta buscando disminuir dicha diferencia y buscar apoyar e incluir a ambos casos .</a:t>
            </a:r>
          </a:p>
        </p:txBody>
      </p:sp>
      <p:pic>
        <p:nvPicPr>
          <p:cNvPr id="5" name="Picture 2" descr="Resultado de imagen para niño silla de ruedas png"/>
          <p:cNvPicPr>
            <a:picLocks noChangeAspect="1" noChangeArrowheads="1"/>
          </p:cNvPicPr>
          <p:nvPr/>
        </p:nvPicPr>
        <p:blipFill>
          <a:blip r:embed="rId2"/>
          <a:srcRect l="22796" r="17933"/>
          <a:stretch>
            <a:fillRect/>
          </a:stretch>
        </p:blipFill>
        <p:spPr bwMode="auto">
          <a:xfrm flipH="1">
            <a:off x="0" y="1571612"/>
            <a:ext cx="3786182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486</Words>
  <Application>Microsoft Office PowerPoint</Application>
  <PresentationFormat>Presentación en pantalla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Caso de José</vt:lpstr>
      <vt:lpstr>1. ¿Cómo se ha tratado a las personas con discapacidad a lo largo de la historia?</vt:lpstr>
      <vt:lpstr>2. ¿Qué papel ha jugado la sociedad y cuál la educación en los diferentes momentos históricos?</vt:lpstr>
      <vt:lpstr>3. ¿Qué se pensaba de las posibilidades de educabilidad de José en cada momento histórico?</vt:lpstr>
      <vt:lpstr>4. ¿Qué sentimientos tienen los siguientes personajes en cada una de las etapas planteadas en el caso: José, los padres, los médicos, los profesores, las escuelas y los miembros de la comunidad?</vt:lpstr>
      <vt:lpstr>5. ¿Qué oportunidades de vida futura tiene José después de su nacimiento en cada caso?</vt:lpstr>
      <vt:lpstr>¿Consideras que las diferentes perspectivas que se aplican a las personas con discapacidad se generalizan a otros grupos o individuos excluidos y/o en situación de vulnerabilidad?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de José</dc:title>
  <dc:creator>Rocio</dc:creator>
  <cp:lastModifiedBy>Rocio</cp:lastModifiedBy>
  <cp:revision>9</cp:revision>
  <dcterms:created xsi:type="dcterms:W3CDTF">2017-09-29T18:54:17Z</dcterms:created>
  <dcterms:modified xsi:type="dcterms:W3CDTF">2017-09-29T20:58:36Z</dcterms:modified>
</cp:coreProperties>
</file>