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64" r:id="rId13"/>
  </p:sldMasterIdLst>
  <p:sldIdLst>
    <p:sldId id="256" r:id="rId15"/>
    <p:sldId id="258" r:id="rId16"/>
    <p:sldId id="262" r:id="rId17"/>
    <p:sldId id="264" r:id="rId18"/>
    <p:sldId id="260" r:id="rId19"/>
    <p:sldId id="261" r:id="rId20"/>
  </p:sldIdLst>
  <p:sldSz cx="6858000" cy="9144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970" userDrawn="1">
          <p15:clr>
            <a:srgbClr val="A4A3A4"/>
          </p15:clr>
        </p15:guide>
        <p15:guide id="1" pos="2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FFFFCC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 snapToGrid="1" snapToObjects="1">
      <p:cViewPr>
        <p:scale>
          <a:sx n="54" d="100"/>
          <a:sy n="54" d="100"/>
        </p:scale>
        <p:origin x="-1242" y="54"/>
      </p:cViewPr>
      <p:guideLst>
        <p:guide orient="horz" pos="2970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viewProps" Target="viewProps.xml"></Relationship><Relationship Id="rId22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4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9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6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1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2223-5352-4EAA-A394-7CDD00214057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0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ZXd-m6Pdw" TargetMode="External"/><Relationship Id="rId2" Type="http://schemas.openxmlformats.org/officeDocument/2006/relationships/hyperlink" Target="http://www.youtube.com/watch?v=AKaD2btS1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slideLayout" Target="../slideLayouts/slideLayout7.xml"></Relationship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grammar/perfectpast/New/past%20simple%20practice%20game.html" TargetMode="External"/><Relationship Id="rId2" Type="http://schemas.openxmlformats.org/officeDocument/2006/relationships/hyperlink" Target="http://learnenglishkids.britishcouncil.org/en/grammar-practice/past-simple-senten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glishmedialab.com/GrammarGames/perfectpast/past%20simple%20betting.html" TargetMode="External"/><Relationship Id="rId4" Type="http://schemas.openxmlformats.org/officeDocument/2006/relationships/hyperlink" Target="https://www.eslgamesplus.com/practice-irregular-verbs-in-the-past-simple-esl-interactive-hangm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CC"/>
          </a:solidFill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21238796">
            <a:off x="0" y="598159"/>
            <a:ext cx="685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 smtClean="0">
                <a:solidFill>
                  <a:srgbClr val="3333CC"/>
                </a:solidFill>
                <a:latin typeface="Segoe Print" pitchFamily="2" charset="0"/>
              </a:rPr>
              <a:t>Simple </a:t>
            </a:r>
            <a:r>
              <a:rPr lang="es-MX" sz="15000" dirty="0" err="1" smtClean="0">
                <a:solidFill>
                  <a:srgbClr val="3333CC"/>
                </a:solidFill>
                <a:latin typeface="Segoe Print" pitchFamily="2" charset="0"/>
              </a:rPr>
              <a:t>past</a:t>
            </a:r>
            <a:endParaRPr lang="es-MX" sz="15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1026" name="Picture 2" descr="English Grammar - The simple past ten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1662" r="9871" b="4975"/>
          <a:stretch/>
        </p:blipFill>
        <p:spPr bwMode="auto">
          <a:xfrm>
            <a:off x="620688" y="5580112"/>
            <a:ext cx="5767478" cy="3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903" y="4252030"/>
            <a:ext cx="607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hlinkClick r:id="rId2"/>
              </a:rPr>
              <a:t>http://www.youtube.com/watch?v=AKaD2btS1A4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224" y="323528"/>
            <a:ext cx="66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websites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simple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s-E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440" y="7380312"/>
            <a:ext cx="60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www.youtube.com/watch?v=QlZXd-m6Pdw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5000" r="37848" b="31589"/>
          <a:stretch/>
        </p:blipFill>
        <p:spPr bwMode="auto">
          <a:xfrm>
            <a:off x="620688" y="1542921"/>
            <a:ext cx="4890052" cy="25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r="37466" b="32065"/>
          <a:stretch/>
        </p:blipFill>
        <p:spPr bwMode="auto">
          <a:xfrm>
            <a:off x="790599" y="5110743"/>
            <a:ext cx="4195057" cy="2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69138"/>
          <a:stretch/>
        </p:blipFill>
        <p:spPr bwMode="auto">
          <a:xfrm>
            <a:off x="224644" y="323528"/>
            <a:ext cx="6516724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69258"/>
          <a:stretch/>
        </p:blipFill>
        <p:spPr bwMode="auto">
          <a:xfrm>
            <a:off x="224645" y="4860479"/>
            <a:ext cx="6588732" cy="3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790" y="285750"/>
            <a:ext cx="6517640" cy="7561579"/>
          </a:xfrm>
          <a:prstGeom prst="rect">
            <a:avLst/>
          </a:prstGeom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>
                <a:solidFill>
                  <a:srgbClr val="C00000"/>
                </a:solidFill>
                <a:latin typeface="Arial" charset="0"/>
                <a:ea typeface="Arial" charset="0"/>
              </a:rPr>
              <a:t>1.- Complete the following exercise with the simple past in positive and negative form</a:t>
            </a:r>
            <a:endParaRPr lang="ko-KR" altLang="en-US" sz="1800" cap="none" dirty="0" smtClean="0" b="1">
              <a:solidFill>
                <a:srgbClr val="C00000"/>
              </a:solidFill>
              <a:latin typeface="Arial" charset="0"/>
              <a:ea typeface="Arial" charset="0"/>
            </a:endParaRPr>
          </a:p>
          <a:p>
            <a:pPr marL="0" indent="0" algn="l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1">
              <a:solidFill>
                <a:srgbClr val="C00000"/>
              </a:solidFill>
              <a:latin typeface="Arial" charset="0"/>
              <a:ea typeface="Arial" charset="0"/>
            </a:endParaRPr>
          </a:p>
          <a:p>
            <a:pPr marL="342900" indent="-342900" algn="l" fontAlgn="auto" defTabSz="914400" eaLnBrk="0" latinLnBrk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Last month (go) </a:t>
            </a:r>
            <a:r>
              <a:rPr lang="en-US" altLang="ko-KR" sz="2000" cap="none" dirty="0" smtClean="0" u="sng" b="0">
                <a:solidFill>
                  <a:schemeClr val="tx1"/>
                </a:solidFill>
                <a:latin typeface="Arial" charset="0"/>
                <a:ea typeface="Arial" charset="0"/>
              </a:rPr>
              <a:t>went</a:t>
            </a: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 to England. </a:t>
            </a:r>
            <a:endParaRPr lang="ko-KR" altLang="en-US" sz="2000" cap="none" dirty="0" smtClean="0" b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342900" indent="-342900" algn="l" fontAlgn="auto" defTabSz="914400" eaLnBrk="0" latinLnBrk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I (visit) </a:t>
            </a:r>
            <a:r>
              <a:rPr lang="en-US" altLang="ko-KR" sz="2000" cap="none" dirty="0" smtClean="0" u="sng" b="0">
                <a:solidFill>
                  <a:schemeClr val="tx1"/>
                </a:solidFill>
                <a:latin typeface="Arial" charset="0"/>
                <a:ea typeface="Arial" charset="0"/>
              </a:rPr>
              <a:t>visited </a:t>
            </a: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some museums, but I (not visit) </a:t>
            </a:r>
            <a:r>
              <a:rPr lang="en-US" altLang="ko-KR" sz="2000" cap="none" dirty="0" smtClean="0" u="sng" b="0">
                <a:solidFill>
                  <a:schemeClr val="tx1"/>
                </a:solidFill>
                <a:latin typeface="Arial" charset="0"/>
                <a:ea typeface="Arial" charset="0"/>
              </a:rPr>
              <a:t>I didn´t visit </a:t>
            </a: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 the Zoo, I (take) </a:t>
            </a:r>
            <a:r>
              <a:rPr lang="en-US" altLang="ko-KR" sz="2000" cap="none" dirty="0" smtClean="0" u="sng" b="0">
                <a:solidFill>
                  <a:schemeClr val="tx1"/>
                </a:solidFill>
                <a:latin typeface="Arial" charset="0"/>
                <a:ea typeface="Arial" charset="0"/>
              </a:rPr>
              <a:t>taked </a:t>
            </a: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pictures of all the interesting places</a:t>
            </a:r>
            <a:endParaRPr lang="ko-KR" altLang="en-US" sz="2000" cap="none" dirty="0" smtClean="0" b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342900" indent="-342900" algn="l" fontAlgn="auto" defTabSz="914400" eaLnBrk="0" latinLnBrk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I (eat)  </a:t>
            </a:r>
            <a:r>
              <a:rPr lang="en-US" altLang="ko-KR" sz="2000" cap="none" dirty="0" smtClean="0" u="sng" b="0">
                <a:solidFill>
                  <a:schemeClr val="tx1"/>
                </a:solidFill>
                <a:latin typeface="Arial" charset="0"/>
                <a:ea typeface="Arial" charset="0"/>
              </a:rPr>
              <a:t>ate </a:t>
            </a: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in some famous restaurants,  but I  (not like) </a:t>
            </a:r>
            <a:r>
              <a:rPr lang="en-US" altLang="ko-KR" sz="2000" cap="none" dirty="0" smtClean="0" u="sng" b="0">
                <a:solidFill>
                  <a:schemeClr val="tx1"/>
                </a:solidFill>
                <a:latin typeface="Arial" charset="0"/>
                <a:ea typeface="Arial" charset="0"/>
              </a:rPr>
              <a:t>I didn’t like </a:t>
            </a: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the food. </a:t>
            </a:r>
            <a:endParaRPr lang="ko-KR" altLang="en-US" sz="2000" cap="none" dirty="0" smtClean="0" b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342900" indent="-342900" algn="l" fontAlgn="auto" defTabSz="914400" eaLnBrk="0" latinLnBrk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In the evenings I (go) </a:t>
            </a:r>
            <a:r>
              <a:rPr lang="en-US" altLang="ko-KR" sz="2000" cap="none" dirty="0" smtClean="0" u="sng" b="0">
                <a:solidFill>
                  <a:schemeClr val="tx1"/>
                </a:solidFill>
                <a:latin typeface="Arial" charset="0"/>
                <a:ea typeface="Arial" charset="0"/>
              </a:rPr>
              <a:t>went</a:t>
            </a: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 to pubs and  (meet) </a:t>
            </a:r>
            <a:r>
              <a:rPr lang="en-US" altLang="ko-KR" sz="2000" cap="none" dirty="0" smtClean="0" u="sng" b="0">
                <a:solidFill>
                  <a:schemeClr val="tx1"/>
                </a:solidFill>
                <a:latin typeface="Arial" charset="0"/>
                <a:ea typeface="Arial" charset="0"/>
              </a:rPr>
              <a:t>met </a:t>
            </a: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 some handsome guys.</a:t>
            </a:r>
            <a:endParaRPr lang="ko-KR" altLang="en-US" sz="2000" cap="none" dirty="0" smtClean="0" b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342900" indent="-342900" algn="l" fontAlgn="auto" defTabSz="914400" eaLnBrk="0" latinLnBrk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Of course, I (buy) </a:t>
            </a:r>
            <a:r>
              <a:rPr lang="en-US" altLang="ko-KR" sz="2000" cap="none" dirty="0" smtClean="0" u="sng" b="0">
                <a:solidFill>
                  <a:schemeClr val="tx1"/>
                </a:solidFill>
                <a:latin typeface="Arial" charset="0"/>
                <a:ea typeface="Arial" charset="0"/>
              </a:rPr>
              <a:t>bought</a:t>
            </a:r>
            <a:r>
              <a:rPr lang="en-US" altLang="ko-KR" sz="2000" cap="none" dirty="0" smtClean="0" b="0">
                <a:solidFill>
                  <a:schemeClr val="tx1"/>
                </a:solidFill>
                <a:latin typeface="Arial" charset="0"/>
                <a:ea typeface="Arial" charset="0"/>
              </a:rPr>
              <a:t> souvenirs for you.</a:t>
            </a:r>
            <a:endParaRPr lang="ko-KR" altLang="en-US" sz="2000" cap="none" dirty="0" smtClean="0" b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4906"/>
          <a:stretch/>
        </p:blipFill>
        <p:spPr bwMode="auto">
          <a:xfrm>
            <a:off x="152400" y="374015"/>
            <a:ext cx="6300470" cy="17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27883" r="5498" b="51032"/>
          <a:stretch/>
        </p:blipFill>
        <p:spPr bwMode="auto">
          <a:xfrm>
            <a:off x="4869180" y="107315"/>
            <a:ext cx="1881505" cy="44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0350" y="2352675"/>
            <a:ext cx="4320540" cy="92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underline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mistakes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>
            <a:spLocks/>
          </p:cNvSpPr>
          <p:nvPr/>
        </p:nvSpPr>
        <p:spPr>
          <a:xfrm rot="0">
            <a:off x="71755" y="3724275"/>
            <a:ext cx="6885940" cy="6023610"/>
          </a:xfrm>
          <a:prstGeom prst="rect"/>
          <a:solidFill>
            <a:srgbClr val="FFFFFF"/>
          </a:solidFill>
          <a:ln w="9525" cap="flat" cmpd="sng">
            <a:solidFill>
              <a:schemeClr val="bg1">
                <a:alpha val="100000"/>
              </a:schemeClr>
            </a:solidFill>
            <a:prstDash val="solid"/>
            <a:round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fontAlgn="auto" defTabSz="914400" eaLnBrk="0" latinLnBrk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Calibri" charset="0"/>
              </a:rPr>
              <a:t>1.- They </a:t>
            </a:r>
            <a:r>
              <a:rPr lang="en-US" altLang="ko-KR" sz="2400" cap="none" dirty="0" smtClean="0" u="sng" b="1">
                <a:solidFill>
                  <a:schemeClr val="tx1"/>
                </a:solidFill>
                <a:latin typeface="Calibri" charset="0"/>
                <a:ea typeface="Calibri" charset="0"/>
              </a:rPr>
              <a:t>ate </a:t>
            </a: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Calibri" charset="0"/>
              </a:rPr>
              <a:t>dinner at six </a:t>
            </a:r>
            <a:r>
              <a:rPr lang="en-US" altLang="ko-KR" sz="2400" cap="none" dirty="0" smtClean="0" u="sng" b="1">
                <a:solidFill>
                  <a:srgbClr val="000000"/>
                </a:solidFill>
                <a:latin typeface="Calibri" charset="0"/>
                <a:ea typeface="Calibri" charset="0"/>
              </a:rPr>
              <a:t>o’clock </a:t>
            </a: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Calibri" charset="0"/>
              </a:rPr>
              <a:t>yesterday.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0" indent="0" algn="l" fontAlgn="auto" defTabSz="914400" eaLnBrk="0" latinLnBrk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Calibri" charset="0"/>
              </a:rPr>
              <a:t>2.- </a:t>
            </a:r>
            <a:r>
              <a:rPr lang="en-US" altLang="ko-KR" sz="2400" cap="none" dirty="0" smtClean="0" u="sng" b="1">
                <a:solidFill>
                  <a:schemeClr val="tx1"/>
                </a:solidFill>
                <a:latin typeface="Calibri" charset="0"/>
                <a:ea typeface="Calibri" charset="0"/>
              </a:rPr>
              <a:t>I didn’t  finish </a:t>
            </a: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Calibri" charset="0"/>
              </a:rPr>
              <a:t>my homework last night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0" indent="0" algn="l" fontAlgn="auto" defTabSz="914400" eaLnBrk="0" latinLnBrk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Calibri" charset="0"/>
              </a:rPr>
              <a:t>3.- He not</a:t>
            </a:r>
            <a:r>
              <a:rPr lang="en-US" altLang="ko-KR" sz="2400" cap="none" dirty="0" smtClean="0" u="sng" b="1">
                <a:solidFill>
                  <a:schemeClr val="tx1"/>
                </a:solidFill>
                <a:latin typeface="Calibri" charset="0"/>
                <a:ea typeface="Calibri" charset="0"/>
              </a:rPr>
              <a:t> went </a:t>
            </a: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Calibri" charset="0"/>
              </a:rPr>
              <a:t>to bed early last night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0" indent="0" algn="l" fontAlgn="auto" defTabSz="914400" eaLnBrk="0" latinLnBrk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Calibri" charset="0"/>
              </a:rPr>
              <a:t>4.- Sam </a:t>
            </a:r>
            <a:r>
              <a:rPr lang="en-US" altLang="ko-KR" sz="2400" cap="none" dirty="0" smtClean="0" u="sng" b="1">
                <a:solidFill>
                  <a:schemeClr val="tx1"/>
                </a:solidFill>
                <a:latin typeface="Calibri" charset="0"/>
                <a:ea typeface="Calibri" charset="0"/>
              </a:rPr>
              <a:t>visited</a:t>
            </a: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Calibri" charset="0"/>
              </a:rPr>
              <a:t> Vancuver last month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0" indent="0" algn="l" fontAlgn="auto" defTabSz="914400" eaLnBrk="0" latinLnBrk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Calibri" charset="0"/>
              </a:rPr>
              <a:t>5.- My friends </a:t>
            </a:r>
            <a:r>
              <a:rPr lang="en-US" altLang="ko-KR" sz="2400" cap="none" dirty="0" smtClean="0" u="sng" b="1">
                <a:solidFill>
                  <a:schemeClr val="tx1"/>
                </a:solidFill>
                <a:latin typeface="Calibri" charset="0"/>
                <a:ea typeface="Calibri" charset="0"/>
              </a:rPr>
              <a:t>played </a:t>
            </a: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Calibri" charset="0"/>
              </a:rPr>
              <a:t>videogames in my house last sunday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0" indent="0" algn="l" fontAlgn="auto" defTabSz="914400" eaLnBrk="0" latinLnBrk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7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8640" y="284380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learnenglishkids.britishcouncil.org/en/grammar-practice/past-simple-sentences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88640" y="251520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Play a </a:t>
            </a:r>
            <a:r>
              <a:rPr lang="es-MX" sz="2400" dirty="0" err="1" smtClean="0"/>
              <a:t>game</a:t>
            </a:r>
            <a:r>
              <a:rPr lang="es-MX" sz="2400" dirty="0" smtClean="0"/>
              <a:t>  </a:t>
            </a:r>
            <a:r>
              <a:rPr lang="es-MX" sz="2400" dirty="0" err="1" smtClean="0"/>
              <a:t>with</a:t>
            </a:r>
            <a:r>
              <a:rPr lang="es-MX" sz="2400" dirty="0" smtClean="0"/>
              <a:t> regular and </a:t>
            </a:r>
            <a:r>
              <a:rPr lang="es-MX" sz="2400" dirty="0" err="1" smtClean="0"/>
              <a:t>irrgular</a:t>
            </a:r>
            <a:r>
              <a:rPr lang="es-MX" sz="2400" dirty="0" smtClean="0"/>
              <a:t> </a:t>
            </a:r>
            <a:r>
              <a:rPr lang="es-MX" sz="2400" dirty="0" err="1" smtClean="0"/>
              <a:t>verbs</a:t>
            </a:r>
            <a:r>
              <a:rPr lang="es-MX" sz="2400" dirty="0" smtClean="0"/>
              <a:t> in </a:t>
            </a:r>
            <a:r>
              <a:rPr lang="es-MX" sz="2400" dirty="0" err="1" smtClean="0"/>
              <a:t>past</a:t>
            </a:r>
            <a:r>
              <a:rPr lang="es-MX" sz="2400" dirty="0" smtClean="0"/>
              <a:t> and </a:t>
            </a:r>
            <a:r>
              <a:rPr lang="es-MX" sz="2400" dirty="0" err="1" smtClean="0"/>
              <a:t>print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results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88640" y="1691680"/>
            <a:ext cx="601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http://www.eslgamesworld.com/members/games/grammar/perfectpast/New/past%20simple%20practice%20game.html</a:t>
            </a:r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88640" y="139435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8640" y="245625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8640" y="5520878"/>
            <a:ext cx="614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https://www.eslgamesplus.com/practice-irregular-verbs-in-the-past-simple-esl-interactive-hangman</a:t>
            </a:r>
            <a:r>
              <a:rPr lang="es-MX" dirty="0" smtClean="0">
                <a:hlinkClick r:id="rId4"/>
              </a:rPr>
              <a:t>/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88640" y="4068391"/>
            <a:ext cx="638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http://</a:t>
            </a:r>
            <a:r>
              <a:rPr lang="es-MX" dirty="0" smtClean="0">
                <a:hlinkClick r:id="rId5"/>
              </a:rPr>
              <a:t>www.englishmedialab.com/GrammarGames/perfectpast/past%20simple%20betting.html</a:t>
            </a:r>
            <a:endParaRPr lang="es-MX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188640" y="369905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8640" y="513877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6</Pages>
  <Paragraphs>26</Paragraphs>
  <Words>156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x</dc:creator>
  <cp:lastModifiedBy>Alejandra Realme</cp:lastModifiedBy>
  <dc:title>Presentación de PowerPoint</dc:title>
  <dcterms:modified xsi:type="dcterms:W3CDTF">2017-09-19T00:37:18Z</dcterms:modified>
</cp:coreProperties>
</file>