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258" r:id="rId4"/>
    <p:sldId id="259" r:id="rId5"/>
  </p:sldIdLst>
  <p:sldSz cx="13004800" cy="9753600"/>
  <p:notesSz cx="6858000" cy="994727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344" y="42"/>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942975" y="746125"/>
            <a:ext cx="4972050" cy="3730625"/>
          </a:xfrm>
          <a:prstGeom prst="rect">
            <a:avLst/>
          </a:prstGeom>
        </p:spPr>
        <p:txBody>
          <a:bodyPr/>
          <a:lstStyle/>
          <a:p>
            <a:endParaRPr/>
          </a:p>
        </p:txBody>
      </p:sp>
      <p:sp>
        <p:nvSpPr>
          <p:cNvPr id="117" name="Shape 117"/>
          <p:cNvSpPr>
            <a:spLocks noGrp="1"/>
          </p:cNvSpPr>
          <p:nvPr>
            <p:ph type="body" sz="quarter" idx="1"/>
          </p:nvPr>
        </p:nvSpPr>
        <p:spPr>
          <a:xfrm>
            <a:off x="914400" y="4724956"/>
            <a:ext cx="5029200" cy="4476274"/>
          </a:xfrm>
          <a:prstGeom prst="rect">
            <a:avLst/>
          </a:prstGeom>
        </p:spPr>
        <p:txBody>
          <a:bodyPr/>
          <a:lstStyle/>
          <a:p>
            <a:endParaRPr/>
          </a:p>
        </p:txBody>
      </p:sp>
    </p:spTree>
    <p:extLst>
      <p:ext uri="{BB962C8B-B14F-4D97-AF65-F5344CB8AC3E}">
        <p14:creationId xmlns:p14="http://schemas.microsoft.com/office/powerpoint/2010/main" val="3052844444"/>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ítulo y subtítulo">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Texto del título</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Nivel de texto 1</a:t>
            </a:r>
          </a:p>
          <a:p>
            <a:pPr lvl="1"/>
            <a:r>
              <a:t>Nivel de texto 2</a:t>
            </a:r>
          </a:p>
          <a:p>
            <a:pPr lvl="2"/>
            <a:r>
              <a:t>Nivel de texto 3</a:t>
            </a:r>
          </a:p>
          <a:p>
            <a:pPr lvl="3"/>
            <a:r>
              <a:t>Nivel de texto 4</a:t>
            </a:r>
          </a:p>
          <a:p>
            <a:pPr lvl="4"/>
            <a:r>
              <a:t>Nivel de texto 5</a:t>
            </a:r>
          </a:p>
        </p:txBody>
      </p:sp>
      <p:sp>
        <p:nvSpPr>
          <p:cNvPr id="13" name="Shape 13"/>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 Juan López</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“Escribir una cita aquí” </a:t>
            </a:r>
          </a:p>
        </p:txBody>
      </p:sp>
      <p:sp>
        <p:nvSpPr>
          <p:cNvPr id="95" name="Shape 95"/>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Texto del título</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Nivel de texto 1</a:t>
            </a:r>
          </a:p>
          <a:p>
            <a:pPr lvl="1"/>
            <a:r>
              <a:t>Nivel de texto 2</a:t>
            </a:r>
          </a:p>
          <a:p>
            <a:pPr lvl="2"/>
            <a:r>
              <a:t>Nivel de texto 3</a:t>
            </a:r>
          </a:p>
          <a:p>
            <a:pPr lvl="3"/>
            <a:r>
              <a:t>Nivel de texto 4</a:t>
            </a:r>
          </a:p>
          <a:p>
            <a:pPr lvl="4"/>
            <a:r>
              <a:t>Nivel de texto 5</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ítulo (centro)">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Texto del título</a:t>
            </a:r>
          </a:p>
        </p:txBody>
      </p:sp>
      <p:sp>
        <p:nvSpPr>
          <p:cNvPr id="31" name="Shape 31"/>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Texto del título</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Nivel de texto 1</a:t>
            </a:r>
          </a:p>
          <a:p>
            <a:pPr lvl="1"/>
            <a:r>
              <a:t>Nivel de texto 2</a:t>
            </a:r>
          </a:p>
          <a:p>
            <a:pPr lvl="2"/>
            <a:r>
              <a:t>Nivel de texto 3</a:t>
            </a:r>
          </a:p>
          <a:p>
            <a:pPr lvl="3"/>
            <a:r>
              <a:t>Nivel de texto 4</a:t>
            </a:r>
          </a:p>
          <a:p>
            <a:pPr lvl="4"/>
            <a:r>
              <a:t>Nivel de texto 5</a:t>
            </a:r>
          </a:p>
        </p:txBody>
      </p:sp>
      <p:sp>
        <p:nvSpPr>
          <p:cNvPr id="41" name="Shape 41"/>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ítulo (arriba)">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Texto del título</a:t>
            </a:r>
          </a:p>
        </p:txBody>
      </p:sp>
      <p:sp>
        <p:nvSpPr>
          <p:cNvPr id="49" name="Shape 49"/>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ítulo y viñeta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Texto del título</a:t>
            </a:r>
          </a:p>
        </p:txBody>
      </p:sp>
      <p:sp>
        <p:nvSpPr>
          <p:cNvPr id="57" name="Shape 57"/>
          <p:cNvSpPr>
            <a:spLocks noGrp="1"/>
          </p:cNvSpPr>
          <p:nvPr>
            <p:ph type="body"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58" name="Shape 58"/>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ítulo, viñetas y f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Texto del título</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Nivel de texto 1</a:t>
            </a:r>
          </a:p>
          <a:p>
            <a:pPr lvl="1"/>
            <a:r>
              <a:t>Nivel de texto 2</a:t>
            </a:r>
          </a:p>
          <a:p>
            <a:pPr lvl="2"/>
            <a:r>
              <a:t>Nivel de texto 3</a:t>
            </a:r>
          </a:p>
          <a:p>
            <a:pPr lvl="3"/>
            <a:r>
              <a:t>Nivel de texto 4</a:t>
            </a:r>
          </a:p>
          <a:p>
            <a:pPr lvl="4"/>
            <a:r>
              <a:t>Nivel de texto 5</a:t>
            </a:r>
          </a:p>
        </p:txBody>
      </p:sp>
      <p:sp>
        <p:nvSpPr>
          <p:cNvPr id="68" name="Shape 68"/>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iñeta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76" name="Shape 76"/>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3)">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Texto del título</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Nivel de texto 1</a:t>
            </a:r>
          </a:p>
          <a:p>
            <a:pPr lvl="1"/>
            <a:r>
              <a:t>Nivel de texto 2</a:t>
            </a:r>
          </a:p>
          <a:p>
            <a:pPr lvl="2"/>
            <a:r>
              <a:t>Nivel de texto 3</a:t>
            </a:r>
          </a:p>
          <a:p>
            <a:pPr lvl="3"/>
            <a:r>
              <a:t>Nivel de texto 4</a:t>
            </a:r>
          </a:p>
          <a:p>
            <a:pPr lvl="4"/>
            <a:r>
              <a:t>Nivel de texto 5</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dgespe.sep.gob.mx/reforma_curricular/planes/lepri/plan_de_estudios/perfil_egres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a:xfrm>
            <a:off x="1064276" y="-521795"/>
            <a:ext cx="10464801" cy="3302001"/>
          </a:xfrm>
          <a:prstGeom prst="rect">
            <a:avLst/>
          </a:prstGeom>
        </p:spPr>
        <p:txBody>
          <a:bodyPr/>
          <a:lstStyle>
            <a:lvl1pPr defTabSz="549148">
              <a:defRPr sz="7519"/>
            </a:lvl1pPr>
          </a:lstStyle>
          <a:p>
            <a:r>
              <a:rPr dirty="0"/>
              <a:t>Nota </a:t>
            </a:r>
            <a:r>
              <a:rPr dirty="0" err="1"/>
              <a:t>Reflexiva</a:t>
            </a:r>
            <a:r>
              <a:rPr dirty="0"/>
              <a:t> </a:t>
            </a:r>
            <a:r>
              <a:rPr dirty="0" err="1"/>
              <a:t>en</a:t>
            </a:r>
            <a:r>
              <a:rPr dirty="0"/>
              <a:t> el </a:t>
            </a:r>
            <a:r>
              <a:rPr dirty="0" err="1"/>
              <a:t>portafolio</a:t>
            </a:r>
            <a:r>
              <a:rPr dirty="0"/>
              <a:t> de </a:t>
            </a:r>
            <a:r>
              <a:rPr dirty="0" err="1"/>
              <a:t>evidencias</a:t>
            </a:r>
            <a:r>
              <a:rPr dirty="0"/>
              <a:t> </a:t>
            </a:r>
          </a:p>
        </p:txBody>
      </p:sp>
      <p:sp>
        <p:nvSpPr>
          <p:cNvPr id="120" name="Shape 120"/>
          <p:cNvSpPr>
            <a:spLocks noGrp="1"/>
          </p:cNvSpPr>
          <p:nvPr>
            <p:ph type="subTitle" sz="half" idx="1"/>
          </p:nvPr>
        </p:nvSpPr>
        <p:spPr>
          <a:xfrm>
            <a:off x="1270000" y="5029200"/>
            <a:ext cx="10464800" cy="3676127"/>
          </a:xfrm>
          <a:prstGeom prst="rect">
            <a:avLst/>
          </a:prstGeom>
        </p:spPr>
        <p:txBody>
          <a:bodyPr>
            <a:normAutofit lnSpcReduction="10000"/>
          </a:bodyPr>
          <a:lstStyle/>
          <a:p>
            <a:pPr defTabSz="484886">
              <a:defRPr sz="2656"/>
            </a:pPr>
            <a:r>
              <a:t>Análisis reflexivo de aprendizajes alcanzados y/o competencias genéricas y profesionales desarrolladas por parte del alumno: Notas reflexivas: expectativas de aprendizaje, Lo que desean aprender y lo que aprendieron.</a:t>
            </a:r>
          </a:p>
          <a:p>
            <a:pPr defTabSz="484886">
              <a:defRPr sz="2656"/>
            </a:pPr>
            <a:r>
              <a:t>Dentro de este análisis deberá autoevaluarse haciendo referencia a la calificación que asigna el docente y dar una propia, describe el logro de la competencia y. reflexiona sobre las observaciones que le hace el docente o de acuerdo a aciertos y errores identificados o marcados desde  la rubrica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750144" y="3219224"/>
            <a:ext cx="11809312" cy="3795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just" defTabSz="584200" rtl="0" fontAlgn="auto" latinLnBrk="0" hangingPunct="0">
              <a:lnSpc>
                <a:spcPct val="100000"/>
              </a:lnSpc>
              <a:spcBef>
                <a:spcPts val="0"/>
              </a:spcBef>
              <a:spcAft>
                <a:spcPts val="0"/>
              </a:spcAft>
              <a:buClrTx/>
              <a:buSzTx/>
              <a:buFontTx/>
              <a:buNone/>
              <a:tabLst/>
            </a:pPr>
            <a:endParaRPr kumimoji="0" lang="es-MX" sz="18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endParaRPr>
          </a:p>
        </p:txBody>
      </p:sp>
      <p:sp>
        <p:nvSpPr>
          <p:cNvPr id="7" name="CuadroTexto 6"/>
          <p:cNvSpPr txBox="1"/>
          <p:nvPr/>
        </p:nvSpPr>
        <p:spPr>
          <a:xfrm>
            <a:off x="381720" y="988368"/>
            <a:ext cx="11953328" cy="71198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just" defTabSz="584200" rtl="0" fontAlgn="auto" latinLnBrk="0" hangingPunct="0">
              <a:lnSpc>
                <a:spcPct val="100000"/>
              </a:lnSpc>
              <a:spcBef>
                <a:spcPts val="0"/>
              </a:spcBef>
              <a:spcAft>
                <a:spcPts val="0"/>
              </a:spcAft>
              <a:buClrTx/>
              <a:buSzTx/>
              <a:buFontTx/>
              <a:buNone/>
              <a:tabLst/>
            </a:pPr>
            <a:r>
              <a:rPr lang="es-MX" sz="2800" dirty="0" smtClean="0">
                <a:latin typeface="Arial" panose="020B0604020202020204" pitchFamily="34" charset="0"/>
                <a:cs typeface="Arial" panose="020B0604020202020204" pitchFamily="34" charset="0"/>
              </a:rPr>
              <a:t>Cabe resaltar que a lo largo de este curso “Educación histórica en diversos contextos” hemos tenid</a:t>
            </a:r>
            <a:r>
              <a:rPr lang="es-MX" sz="2800" dirty="0" smtClean="0">
                <a:latin typeface="Arial" panose="020B0604020202020204" pitchFamily="34" charset="0"/>
                <a:cs typeface="Arial" panose="020B0604020202020204" pitchFamily="34" charset="0"/>
              </a:rPr>
              <a:t>o la oportunidad de analizar diferentes textos que han sido de mucha ayuda en nuestro desarrollo como educadoras. Desde este punto de vista, es importante mencionar como ha ido cambiando el papel de la educación a lo largo del tiempo puesto que a pesar de perseguir objetivos muy parecidos en los distintos planes y programas, el papel de la educadora ha tenido variaciones y por lo tanto nuestra formación deberá ser diferente que generaciones pasadas.</a:t>
            </a:r>
          </a:p>
          <a:p>
            <a:pPr marL="0" marR="0" indent="0" algn="ctr" defTabSz="584200" rtl="0" fontAlgn="auto" latinLnBrk="0" hangingPunct="0">
              <a:lnSpc>
                <a:spcPct val="100000"/>
              </a:lnSpc>
              <a:spcBef>
                <a:spcPts val="0"/>
              </a:spcBef>
              <a:spcAft>
                <a:spcPts val="0"/>
              </a:spcAft>
              <a:buClrTx/>
              <a:buSzTx/>
              <a:buFontTx/>
              <a:buNone/>
              <a:tabLst/>
            </a:pPr>
            <a:endParaRPr lang="es-MX" sz="2800" dirty="0">
              <a:latin typeface="Arial" panose="020B0604020202020204" pitchFamily="34" charset="0"/>
              <a:cs typeface="Arial" panose="020B0604020202020204" pitchFamily="34" charset="0"/>
            </a:endParaRPr>
          </a:p>
          <a:p>
            <a:pPr marL="0" marR="0" indent="0" algn="just" defTabSz="584200" rtl="0" fontAlgn="auto" latinLnBrk="0" hangingPunct="0">
              <a:lnSpc>
                <a:spcPct val="100000"/>
              </a:lnSpc>
              <a:spcBef>
                <a:spcPts val="0"/>
              </a:spcBef>
              <a:spcAft>
                <a:spcPts val="0"/>
              </a:spcAft>
              <a:buClrTx/>
              <a:buSzTx/>
              <a:buFontTx/>
              <a:buNone/>
              <a:tabLst/>
            </a:pPr>
            <a:r>
              <a:rPr lang="es-MX" sz="2800" dirty="0" smtClean="0">
                <a:latin typeface="Arial" panose="020B0604020202020204" pitchFamily="34" charset="0"/>
                <a:cs typeface="Arial" panose="020B0604020202020204" pitchFamily="34" charset="0"/>
              </a:rPr>
              <a:t>El docente de la asignatura nos pidió en una de las actividades de clase visitar un museo e investigar sobre su historia y desarrollo. En lo personal, considero que este tipo de actividades son muy enriquecedoras en nuestra formación ya que nos permiten ir desarrollando un pensamiento histórico como se sugiere en el programa del curso, y de esta forma favorecer el desarrollo de nuestros futuros educandos.</a:t>
            </a:r>
          </a:p>
          <a:p>
            <a:pPr marL="0" marR="0" indent="0" algn="ctr" defTabSz="584200" rtl="0" fontAlgn="auto" latinLnBrk="0" hangingPunct="0">
              <a:lnSpc>
                <a:spcPct val="100000"/>
              </a:lnSpc>
              <a:spcBef>
                <a:spcPts val="0"/>
              </a:spcBef>
              <a:spcAft>
                <a:spcPts val="0"/>
              </a:spcAft>
              <a:buClrTx/>
              <a:buSzTx/>
              <a:buFontTx/>
              <a:buNone/>
              <a:tabLst/>
            </a:pPr>
            <a:endParaRPr lang="es-MX" sz="1800" dirty="0">
              <a:latin typeface="Arial" panose="020B0604020202020204" pitchFamily="34" charset="0"/>
              <a:cs typeface="Arial" panose="020B0604020202020204" pitchFamily="34" charset="0"/>
            </a:endParaRPr>
          </a:p>
          <a:p>
            <a:pPr marL="0" marR="0" indent="0" algn="ctr" defTabSz="584200" rtl="0" fontAlgn="auto" latinLnBrk="0" hangingPunct="0">
              <a:lnSpc>
                <a:spcPct val="100000"/>
              </a:lnSpc>
              <a:spcBef>
                <a:spcPts val="0"/>
              </a:spcBef>
              <a:spcAft>
                <a:spcPts val="0"/>
              </a:spcAft>
              <a:buClrTx/>
              <a:buSzTx/>
              <a:buFontTx/>
              <a:buNone/>
              <a:tabLst/>
            </a:pPr>
            <a:r>
              <a:rPr lang="es-MX" sz="1800" dirty="0" smtClean="0">
                <a:latin typeface="Arial" panose="020B0604020202020204" pitchFamily="34" charset="0"/>
                <a:cs typeface="Arial" panose="020B0604020202020204" pitchFamily="34" charset="0"/>
              </a:rPr>
              <a:t> </a:t>
            </a:r>
            <a:endParaRPr kumimoji="0" lang="es-MX" sz="18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endParaRPr>
          </a:p>
        </p:txBody>
      </p:sp>
    </p:spTree>
    <p:extLst>
      <p:ext uri="{BB962C8B-B14F-4D97-AF65-F5344CB8AC3E}">
        <p14:creationId xmlns:p14="http://schemas.microsoft.com/office/powerpoint/2010/main" val="395912410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81720" y="988368"/>
            <a:ext cx="12313368" cy="57041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s-MX" sz="2800" dirty="0" smtClean="0">
                <a:latin typeface="Arial" panose="020B0604020202020204" pitchFamily="34" charset="0"/>
                <a:cs typeface="Arial" panose="020B0604020202020204" pitchFamily="34" charset="0"/>
              </a:rPr>
              <a:t>Al analizar el perfil de egreso de la </a:t>
            </a:r>
            <a:r>
              <a:rPr lang="es-MX" sz="2800" dirty="0">
                <a:latin typeface="Arial" panose="020B0604020202020204" pitchFamily="34" charset="0"/>
                <a:cs typeface="Arial" panose="020B0604020202020204" pitchFamily="34" charset="0"/>
              </a:rPr>
              <a:t>E</a:t>
            </a:r>
            <a:r>
              <a:rPr lang="es-MX" sz="2800" dirty="0" smtClean="0">
                <a:latin typeface="Arial" panose="020B0604020202020204" pitchFamily="34" charset="0"/>
                <a:cs typeface="Arial" panose="020B0604020202020204" pitchFamily="34" charset="0"/>
              </a:rPr>
              <a:t>scuela Normal de Educación Preescolar, en el apartado de competencias genéricas, considero que la que mas empata con el desarrollo del curso es  la de  “Aprende de manera permanente” debido a que el Profe Ramón siempre sugiere actividades que promueven la búsqueda de información, el análisis y de esta forma la adquisición de aprendizajes significativos y permanentes.</a:t>
            </a:r>
          </a:p>
          <a:p>
            <a:pPr algn="just"/>
            <a:endParaRPr lang="es-MX" sz="2800" dirty="0">
              <a:latin typeface="Arial" panose="020B0604020202020204" pitchFamily="34" charset="0"/>
              <a:cs typeface="Arial" panose="020B0604020202020204" pitchFamily="34" charset="0"/>
            </a:endParaRPr>
          </a:p>
          <a:p>
            <a:pPr algn="just"/>
            <a:r>
              <a:rPr lang="es-MX" sz="2800" dirty="0" smtClean="0">
                <a:latin typeface="Arial" panose="020B0604020202020204" pitchFamily="34" charset="0"/>
                <a:cs typeface="Arial" panose="020B0604020202020204" pitchFamily="34" charset="0"/>
              </a:rPr>
              <a:t>La forma de trabajo del docente favorece la convivencia con mis compañeras, el desarrollo de nuestras habilidades personales y mantiene un ambiente de trabajo óptimo para el aprendizaje.</a:t>
            </a:r>
          </a:p>
          <a:p>
            <a:pPr algn="just"/>
            <a:r>
              <a:rPr lang="es-MX" sz="2800" dirty="0" smtClean="0">
                <a:latin typeface="Arial" panose="020B0604020202020204" pitchFamily="34" charset="0"/>
                <a:cs typeface="Arial" panose="020B0604020202020204" pitchFamily="34" charset="0"/>
              </a:rPr>
              <a:t>  </a:t>
            </a:r>
            <a:r>
              <a:rPr lang="es-MX" sz="2800" dirty="0" smtClean="0">
                <a:latin typeface="Arial" panose="020B0604020202020204" pitchFamily="34" charset="0"/>
                <a:cs typeface="Arial" panose="020B0604020202020204" pitchFamily="34" charset="0"/>
                <a:hlinkClick r:id="rId2"/>
              </a:rPr>
              <a:t>http</a:t>
            </a:r>
            <a:r>
              <a:rPr lang="es-MX" sz="2800" dirty="0">
                <a:latin typeface="Arial" panose="020B0604020202020204" pitchFamily="34" charset="0"/>
                <a:cs typeface="Arial" panose="020B0604020202020204" pitchFamily="34" charset="0"/>
                <a:hlinkClick r:id="rId2"/>
              </a:rPr>
              <a:t>://</a:t>
            </a:r>
            <a:r>
              <a:rPr lang="es-MX" sz="2800" dirty="0" smtClean="0">
                <a:latin typeface="Arial" panose="020B0604020202020204" pitchFamily="34" charset="0"/>
                <a:cs typeface="Arial" panose="020B0604020202020204" pitchFamily="34" charset="0"/>
                <a:hlinkClick r:id="rId2"/>
              </a:rPr>
              <a:t>www.dgespe.sep.gob.mx/reforma_curricular/planes/lepri/plan_de_estudios/perfil_egreso</a:t>
            </a:r>
            <a:r>
              <a:rPr lang="es-MX" sz="2800" dirty="0" smtClean="0">
                <a:latin typeface="Arial" panose="020B0604020202020204" pitchFamily="34" charset="0"/>
                <a:cs typeface="Arial" panose="020B0604020202020204" pitchFamily="34" charset="0"/>
              </a:rPr>
              <a:t>  </a:t>
            </a:r>
            <a:endParaRPr kumimoji="0" lang="es-MX" sz="2800" b="0" i="0" u="none" strike="noStrike" cap="none" spc="0" normalizeH="0" baseline="0" dirty="0">
              <a:ln>
                <a:noFill/>
              </a:ln>
              <a:solidFill>
                <a:srgbClr val="000000"/>
              </a:solidFill>
              <a:effectLst/>
              <a:uFillTx/>
              <a:latin typeface="Arial" panose="020B0604020202020204" pitchFamily="34" charset="0"/>
              <a:cs typeface="Arial" panose="020B0604020202020204" pitchFamily="34" charset="0"/>
              <a:sym typeface="Helvetica Light"/>
            </a:endParaRPr>
          </a:p>
        </p:txBody>
      </p:sp>
    </p:spTree>
    <p:extLst>
      <p:ext uri="{BB962C8B-B14F-4D97-AF65-F5344CB8AC3E}">
        <p14:creationId xmlns:p14="http://schemas.microsoft.com/office/powerpoint/2010/main" val="244839832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381720" y="1420416"/>
            <a:ext cx="11953328" cy="39805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just" defTabSz="584200" rtl="0" fontAlgn="auto" latinLnBrk="0" hangingPunct="0">
              <a:lnSpc>
                <a:spcPct val="100000"/>
              </a:lnSpc>
              <a:spcBef>
                <a:spcPts val="0"/>
              </a:spcBef>
              <a:spcAft>
                <a:spcPts val="0"/>
              </a:spcAft>
              <a:buClrTx/>
              <a:buSzTx/>
              <a:buFontTx/>
              <a:buNone/>
              <a:tabLst/>
            </a:pPr>
            <a:r>
              <a:rPr kumimoji="0" lang="es-MX" sz="2800" b="0" i="0" u="none" strike="noStrike" cap="none" spc="0" normalizeH="0" baseline="0" dirty="0" smtClean="0">
                <a:ln>
                  <a:noFill/>
                </a:ln>
                <a:solidFill>
                  <a:srgbClr val="000000"/>
                </a:solidFill>
                <a:effectLst/>
                <a:uFillTx/>
                <a:latin typeface="Arial" panose="020B0604020202020204" pitchFamily="34" charset="0"/>
                <a:cs typeface="Arial" panose="020B0604020202020204" pitchFamily="34" charset="0"/>
                <a:sym typeface="Helvetica Light"/>
              </a:rPr>
              <a:t>Después</a:t>
            </a:r>
            <a:r>
              <a:rPr kumimoji="0" lang="es-MX" sz="2800" b="0" i="0" u="none" strike="noStrike" cap="none" spc="0" normalizeH="0" dirty="0" smtClean="0">
                <a:ln>
                  <a:noFill/>
                </a:ln>
                <a:solidFill>
                  <a:srgbClr val="000000"/>
                </a:solidFill>
                <a:effectLst/>
                <a:uFillTx/>
                <a:latin typeface="Arial" panose="020B0604020202020204" pitchFamily="34" charset="0"/>
                <a:cs typeface="Arial" panose="020B0604020202020204" pitchFamily="34" charset="0"/>
                <a:sym typeface="Helvetica Light"/>
              </a:rPr>
              <a:t> de analizar mi desempeño en el curso considero</a:t>
            </a:r>
            <a:r>
              <a:rPr kumimoji="0" lang="es-MX" sz="2800" b="0" i="0" u="none" strike="noStrike" cap="none" spc="0" normalizeH="0" baseline="0" dirty="0" smtClean="0">
                <a:ln>
                  <a:noFill/>
                </a:ln>
                <a:solidFill>
                  <a:srgbClr val="000000"/>
                </a:solidFill>
                <a:effectLst/>
                <a:uFillTx/>
                <a:latin typeface="Arial" panose="020B0604020202020204" pitchFamily="34" charset="0"/>
                <a:cs typeface="Arial" panose="020B0604020202020204" pitchFamily="34" charset="0"/>
                <a:sym typeface="Helvetica Light"/>
              </a:rPr>
              <a:t> que mi calificación es</a:t>
            </a:r>
            <a:r>
              <a:rPr kumimoji="0" lang="es-MX" sz="2800" b="0" i="0" u="none" strike="noStrike" cap="none" spc="0" normalizeH="0" dirty="0" smtClean="0">
                <a:ln>
                  <a:noFill/>
                </a:ln>
                <a:solidFill>
                  <a:srgbClr val="000000"/>
                </a:solidFill>
                <a:effectLst/>
                <a:uFillTx/>
                <a:latin typeface="Arial" panose="020B0604020202020204" pitchFamily="34" charset="0"/>
                <a:cs typeface="Arial" panose="020B0604020202020204" pitchFamily="34" charset="0"/>
                <a:sym typeface="Helvetica Light"/>
              </a:rPr>
              <a:t> de 9  porque a pesar de no cumplir al cien porciento con las actividades de la clase, la materia me gusta mucho y lo demuestro participand</a:t>
            </a:r>
            <a:r>
              <a:rPr lang="es-MX" sz="2800" dirty="0" smtClean="0">
                <a:latin typeface="Arial" panose="020B0604020202020204" pitchFamily="34" charset="0"/>
                <a:cs typeface="Arial" panose="020B0604020202020204" pitchFamily="34" charset="0"/>
              </a:rPr>
              <a:t>o en clase. </a:t>
            </a:r>
          </a:p>
          <a:p>
            <a:pPr marL="0" marR="0" indent="0" algn="just" defTabSz="584200" rtl="0" fontAlgn="auto" latinLnBrk="0" hangingPunct="0">
              <a:lnSpc>
                <a:spcPct val="100000"/>
              </a:lnSpc>
              <a:spcBef>
                <a:spcPts val="0"/>
              </a:spcBef>
              <a:spcAft>
                <a:spcPts val="0"/>
              </a:spcAft>
              <a:buClrTx/>
              <a:buSzTx/>
              <a:buFontTx/>
              <a:buNone/>
              <a:tabLst/>
            </a:pPr>
            <a:endParaRPr lang="es-MX" sz="2800" dirty="0">
              <a:latin typeface="Arial" panose="020B0604020202020204" pitchFamily="34" charset="0"/>
              <a:cs typeface="Arial" panose="020B0604020202020204" pitchFamily="34" charset="0"/>
            </a:endParaRPr>
          </a:p>
          <a:p>
            <a:pPr marL="0" marR="0" indent="0" algn="just" defTabSz="584200" rtl="0" fontAlgn="auto" latinLnBrk="0" hangingPunct="0">
              <a:lnSpc>
                <a:spcPct val="100000"/>
              </a:lnSpc>
              <a:spcBef>
                <a:spcPts val="0"/>
              </a:spcBef>
              <a:spcAft>
                <a:spcPts val="0"/>
              </a:spcAft>
              <a:buClrTx/>
              <a:buSzTx/>
              <a:buFontTx/>
              <a:buNone/>
              <a:tabLst/>
            </a:pPr>
            <a:r>
              <a:rPr lang="es-MX" sz="2800" dirty="0" smtClean="0">
                <a:latin typeface="Arial" panose="020B0604020202020204" pitchFamily="34" charset="0"/>
                <a:cs typeface="Arial" panose="020B0604020202020204" pitchFamily="34" charset="0"/>
              </a:rPr>
              <a:t>Además, considero ser una alumna dedicada a mis estudios, interesada por mi educación y con muchas ganas de salir adelante para llegar a ser una excelente educadora. Así mismo, reitero mi compromiso por mi educación y por mejorar día con día </a:t>
            </a:r>
            <a:r>
              <a:rPr lang="es-MX" sz="2800" smtClean="0">
                <a:latin typeface="Arial" panose="020B0604020202020204" pitchFamily="34" charset="0"/>
                <a:cs typeface="Arial" panose="020B0604020202020204" pitchFamily="34" charset="0"/>
              </a:rPr>
              <a:t>en todas </a:t>
            </a:r>
            <a:r>
              <a:rPr lang="es-MX" sz="2800" dirty="0" smtClean="0">
                <a:latin typeface="Arial" panose="020B0604020202020204" pitchFamily="34" charset="0"/>
                <a:cs typeface="Arial" panose="020B0604020202020204" pitchFamily="34" charset="0"/>
              </a:rPr>
              <a:t>mis materias.</a:t>
            </a:r>
          </a:p>
        </p:txBody>
      </p:sp>
    </p:spTree>
    <p:extLst>
      <p:ext uri="{BB962C8B-B14F-4D97-AF65-F5344CB8AC3E}">
        <p14:creationId xmlns:p14="http://schemas.microsoft.com/office/powerpoint/2010/main" val="377872641"/>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43</TotalTime>
  <Words>455</Words>
  <Application>Microsoft Office PowerPoint</Application>
  <PresentationFormat>Personalizado</PresentationFormat>
  <Paragraphs>15</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Helvetica</vt:lpstr>
      <vt:lpstr>Helvetica Light</vt:lpstr>
      <vt:lpstr>Helvetica Neue</vt:lpstr>
      <vt:lpstr>White</vt:lpstr>
      <vt:lpstr>Nota Reflexiva en el portafolio de evidencias </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Reflexiva en el portafolio de evidencias</dc:title>
  <dc:creator>Maximiliano López</dc:creator>
  <cp:lastModifiedBy>Karen Garcia</cp:lastModifiedBy>
  <cp:revision>7</cp:revision>
  <cp:lastPrinted>2017-09-07T13:17:28Z</cp:lastPrinted>
  <dcterms:modified xsi:type="dcterms:W3CDTF">2017-10-02T02:54:23Z</dcterms:modified>
</cp:coreProperties>
</file>