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59" r:id="rId5"/>
    <p:sldId id="260" r:id="rId6"/>
    <p:sldId id="262" r:id="rId7"/>
    <p:sldId id="265" r:id="rId8"/>
    <p:sldId id="261" r:id="rId9"/>
    <p:sldId id="263" r:id="rId10"/>
    <p:sldId id="264" r:id="rId11"/>
    <p:sldId id="266" r:id="rId12"/>
  </p:sldIdLst>
  <p:sldSz cx="6858000" cy="9144000" type="letter"/>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94660"/>
  </p:normalViewPr>
  <p:slideViewPr>
    <p:cSldViewPr>
      <p:cViewPr>
        <p:scale>
          <a:sx n="50" d="100"/>
          <a:sy n="50" d="100"/>
        </p:scale>
        <p:origin x="-1476" y="-1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5F9FD-443C-456F-824B-4802B0764D86}" type="datetimeFigureOut">
              <a:rPr lang="es-ES" smtClean="0"/>
              <a:t>03/10/2017</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2162F-326E-4499-A8A5-C83976C152DD}" type="slidenum">
              <a:rPr lang="es-ES" smtClean="0"/>
              <a:t>‹Nº›</a:t>
            </a:fld>
            <a:endParaRPr lang="es-ES"/>
          </a:p>
        </p:txBody>
      </p:sp>
    </p:spTree>
    <p:extLst>
      <p:ext uri="{BB962C8B-B14F-4D97-AF65-F5344CB8AC3E}">
        <p14:creationId xmlns:p14="http://schemas.microsoft.com/office/powerpoint/2010/main" val="42241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972162F-326E-4499-A8A5-C83976C152DD}" type="slidenum">
              <a:rPr lang="es-ES" smtClean="0"/>
              <a:t>5</a:t>
            </a:fld>
            <a:endParaRPr lang="es-ES"/>
          </a:p>
        </p:txBody>
      </p:sp>
    </p:spTree>
    <p:extLst>
      <p:ext uri="{BB962C8B-B14F-4D97-AF65-F5344CB8AC3E}">
        <p14:creationId xmlns:p14="http://schemas.microsoft.com/office/powerpoint/2010/main" val="46967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214833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320976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150880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142054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258296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9072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417173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22999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357561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3859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AF83D3-630C-4EE6-9EEC-3430143F4205}" type="datetimeFigureOut">
              <a:rPr lang="es-ES" smtClean="0"/>
              <a:t>03/10/2017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98205E-DCE6-4B2C-B94D-CE76AE7CA422}" type="slidenum">
              <a:rPr lang="es-ES" smtClean="0"/>
              <a:t>‹Nº›</a:t>
            </a:fld>
            <a:endParaRPr lang="es-ES"/>
          </a:p>
        </p:txBody>
      </p:sp>
    </p:spTree>
    <p:extLst>
      <p:ext uri="{BB962C8B-B14F-4D97-AF65-F5344CB8AC3E}">
        <p14:creationId xmlns:p14="http://schemas.microsoft.com/office/powerpoint/2010/main" val="155511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5AF83D3-630C-4EE6-9EEC-3430143F4205}" type="datetimeFigureOut">
              <a:rPr lang="es-ES" smtClean="0"/>
              <a:t>03/10/2017</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098205E-DCE6-4B2C-B94D-CE76AE7CA422}" type="slidenum">
              <a:rPr lang="es-ES" smtClean="0"/>
              <a:t>‹Nº›</a:t>
            </a:fld>
            <a:endParaRPr lang="es-ES"/>
          </a:p>
        </p:txBody>
      </p:sp>
    </p:spTree>
    <p:extLst>
      <p:ext uri="{BB962C8B-B14F-4D97-AF65-F5344CB8AC3E}">
        <p14:creationId xmlns:p14="http://schemas.microsoft.com/office/powerpoint/2010/main" val="198668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0826" y="2051720"/>
            <a:ext cx="4896544" cy="3588229"/>
          </a:xfrm>
        </p:spPr>
        <p:txBody>
          <a:bodyPr>
            <a:normAutofit fontScale="90000"/>
          </a:bodyPr>
          <a:lstStyle/>
          <a:p>
            <a:pPr>
              <a:lnSpc>
                <a:spcPct val="150000"/>
              </a:lnSpc>
            </a:pPr>
            <a:r>
              <a:rPr lang="es-ES" sz="2700" dirty="0" smtClean="0"/>
              <a:t>Escuela Normal de Educación preescolar</a:t>
            </a:r>
            <a:r>
              <a:rPr lang="es-ES" sz="5300" dirty="0" smtClean="0"/>
              <a:t/>
            </a:r>
            <a:br>
              <a:rPr lang="es-ES" sz="5300" dirty="0" smtClean="0"/>
            </a:br>
            <a:r>
              <a:rPr lang="es-ES" sz="2200" dirty="0" smtClean="0"/>
              <a:t>Herramientas básicas para la investigación educativa</a:t>
            </a:r>
            <a:br>
              <a:rPr lang="es-ES" sz="2200" dirty="0" smtClean="0"/>
            </a:br>
            <a:r>
              <a:rPr lang="es-ES" sz="2200" dirty="0" smtClean="0"/>
              <a:t>3º Sección A</a:t>
            </a:r>
            <a:br>
              <a:rPr lang="es-ES" sz="2200" dirty="0" smtClean="0"/>
            </a:br>
            <a:r>
              <a:rPr lang="es-ES" sz="1200" dirty="0" smtClean="0"/>
              <a:t>  </a:t>
            </a:r>
            <a:r>
              <a:rPr lang="es-ES" sz="2000" dirty="0" smtClean="0"/>
              <a:t/>
            </a:r>
            <a:br>
              <a:rPr lang="es-ES" sz="2000" dirty="0" smtClean="0"/>
            </a:br>
            <a:r>
              <a:rPr lang="es-ES" sz="2000" dirty="0" smtClean="0"/>
              <a:t>Docente: José Luis Perales Torres </a:t>
            </a:r>
            <a:br>
              <a:rPr lang="es-ES" sz="2000" dirty="0" smtClean="0"/>
            </a:br>
            <a:r>
              <a:rPr lang="es-ES" sz="2000" dirty="0" smtClean="0"/>
              <a:t>Alumna : Leisly Mónica Domínguez Martínez  NL .7</a:t>
            </a:r>
            <a:br>
              <a:rPr lang="es-ES" sz="2000" dirty="0" smtClean="0"/>
            </a:br>
            <a:r>
              <a:rPr lang="es-ES" sz="2000" dirty="0" smtClean="0"/>
              <a:t>Trabajo a realizar  :</a:t>
            </a:r>
            <a:br>
              <a:rPr lang="es-ES" sz="2000" dirty="0" smtClean="0"/>
            </a:br>
            <a:r>
              <a:rPr lang="es-ES" sz="2000" dirty="0" smtClean="0"/>
              <a:t>análisis de contenidos sobre la unidad 1 </a:t>
            </a:r>
            <a:r>
              <a:rPr lang="es-ES" sz="3100" dirty="0" smtClean="0"/>
              <a:t/>
            </a:r>
            <a:br>
              <a:rPr lang="es-ES" sz="3100" dirty="0" smtClean="0"/>
            </a:br>
            <a:r>
              <a:rPr lang="es-ES" sz="3100" dirty="0" smtClean="0"/>
              <a:t/>
            </a:r>
            <a:br>
              <a:rPr lang="es-ES" sz="3100" dirty="0" smtClean="0"/>
            </a:b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34" y="783199"/>
            <a:ext cx="702078" cy="912101"/>
          </a:xfrm>
          <a:prstGeom prst="rect">
            <a:avLst/>
          </a:prstGeom>
        </p:spPr>
      </p:pic>
    </p:spTree>
    <p:extLst>
      <p:ext uri="{BB962C8B-B14F-4D97-AF65-F5344CB8AC3E}">
        <p14:creationId xmlns:p14="http://schemas.microsoft.com/office/powerpoint/2010/main" val="112813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43063">
            <a:off x="5105247" y="7131319"/>
            <a:ext cx="1531470" cy="15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157242" y="2644670"/>
            <a:ext cx="2125960" cy="1754326"/>
          </a:xfrm>
          <a:prstGeom prst="rect">
            <a:avLst/>
          </a:prstGeom>
          <a:noFill/>
          <a:ln w="57150">
            <a:solidFill>
              <a:srgbClr val="FF0066"/>
            </a:solidFill>
            <a:prstDash val="dash"/>
          </a:ln>
        </p:spPr>
        <p:txBody>
          <a:bodyPr wrap="square" rtlCol="0">
            <a:spAutoFit/>
          </a:bodyPr>
          <a:lstStyle/>
          <a:p>
            <a:r>
              <a:rPr lang="es-ES" sz="3600" b="1" dirty="0">
                <a:solidFill>
                  <a:srgbClr val="FFC000"/>
                </a:solidFill>
                <a:latin typeface="Chiller" pitchFamily="82" charset="0"/>
              </a:rPr>
              <a:t>I</a:t>
            </a:r>
            <a:r>
              <a:rPr lang="es-ES" sz="3600" b="1" dirty="0" smtClean="0">
                <a:solidFill>
                  <a:srgbClr val="FFC000"/>
                </a:solidFill>
                <a:latin typeface="Chiller" pitchFamily="82" charset="0"/>
              </a:rPr>
              <a:t>nvestigación en educación ambiental</a:t>
            </a:r>
            <a:endParaRPr lang="es-ES" sz="3600" b="1" dirty="0">
              <a:solidFill>
                <a:srgbClr val="FFC000"/>
              </a:solidFill>
              <a:latin typeface="Chiller" pitchFamily="82" charset="0"/>
              <a:ea typeface="KateCelebration" pitchFamily="2" charset="0"/>
            </a:endParaRPr>
          </a:p>
        </p:txBody>
      </p:sp>
      <p:sp>
        <p:nvSpPr>
          <p:cNvPr id="6" name="5 CuadroTexto"/>
          <p:cNvSpPr txBox="1"/>
          <p:nvPr/>
        </p:nvSpPr>
        <p:spPr>
          <a:xfrm>
            <a:off x="4546848" y="2051050"/>
            <a:ext cx="2304256" cy="2862322"/>
          </a:xfrm>
          <a:prstGeom prst="rect">
            <a:avLst/>
          </a:prstGeom>
          <a:noFill/>
        </p:spPr>
        <p:txBody>
          <a:bodyPr wrap="square" rtlCol="0">
            <a:spAutoFit/>
          </a:bodyPr>
          <a:lstStyle/>
          <a:p>
            <a:r>
              <a:rPr lang="es-ES" sz="1200" dirty="0" smtClean="0">
                <a:solidFill>
                  <a:srgbClr val="FF0000"/>
                </a:solidFill>
              </a:rPr>
              <a:t>La educación ambiental (EA)</a:t>
            </a:r>
          </a:p>
          <a:p>
            <a:r>
              <a:rPr lang="es-ES" sz="1200" dirty="0" smtClean="0"/>
              <a:t>El surgimiento y desarrollo de la EA está asociado a la emergencia de la crisis</a:t>
            </a:r>
          </a:p>
          <a:p>
            <a:r>
              <a:rPr lang="es-ES" sz="1200" dirty="0" smtClean="0"/>
              <a:t>ambiental planetaria. Desde las primeras reuniones internacionales promovidas</a:t>
            </a:r>
          </a:p>
          <a:p>
            <a:r>
              <a:rPr lang="es-ES" sz="1200" dirty="0" smtClean="0"/>
              <a:t>por la </a:t>
            </a:r>
            <a:r>
              <a:rPr lang="es-ES" sz="1200" dirty="0" smtClean="0">
                <a:solidFill>
                  <a:schemeClr val="accent5">
                    <a:lumMod val="75000"/>
                  </a:schemeClr>
                </a:solidFill>
              </a:rPr>
              <a:t>UNESCO</a:t>
            </a:r>
            <a:r>
              <a:rPr lang="es-ES" sz="1200" dirty="0" smtClean="0"/>
              <a:t>, como la Primera Conferencia Mundial sobre el Medio</a:t>
            </a:r>
          </a:p>
          <a:p>
            <a:r>
              <a:rPr lang="es-ES" sz="1200" dirty="0" smtClean="0"/>
              <a:t>Ambiente, en Estocolmo Suecia (1972), en la que se creó el Programa de las</a:t>
            </a:r>
          </a:p>
          <a:p>
            <a:r>
              <a:rPr lang="es-ES" sz="1200" dirty="0" smtClean="0"/>
              <a:t>Naciones Unidas sobre el Medio Ambiente </a:t>
            </a:r>
            <a:r>
              <a:rPr lang="es-ES" sz="1200" dirty="0" smtClean="0">
                <a:solidFill>
                  <a:srgbClr val="FF0066"/>
                </a:solidFill>
              </a:rPr>
              <a:t>(PNUMA);</a:t>
            </a:r>
            <a:endParaRPr lang="es-ES" sz="1200" dirty="0">
              <a:solidFill>
                <a:srgbClr val="FF0066"/>
              </a:solidFill>
            </a:endParaRPr>
          </a:p>
        </p:txBody>
      </p:sp>
      <p:sp>
        <p:nvSpPr>
          <p:cNvPr id="7" name="6 CuadroTexto"/>
          <p:cNvSpPr txBox="1"/>
          <p:nvPr/>
        </p:nvSpPr>
        <p:spPr>
          <a:xfrm>
            <a:off x="2478038" y="5292080"/>
            <a:ext cx="1656184" cy="2308324"/>
          </a:xfrm>
          <a:prstGeom prst="rect">
            <a:avLst/>
          </a:prstGeom>
          <a:noFill/>
        </p:spPr>
        <p:txBody>
          <a:bodyPr wrap="square" rtlCol="0">
            <a:spAutoFit/>
          </a:bodyPr>
          <a:lstStyle/>
          <a:p>
            <a:r>
              <a:rPr lang="es-ES" sz="1200" dirty="0" smtClean="0"/>
              <a:t>Contribuye </a:t>
            </a:r>
          </a:p>
          <a:p>
            <a:r>
              <a:rPr lang="es-ES" sz="1200" dirty="0" smtClean="0"/>
              <a:t>a la formación de una conciencia sobre la </a:t>
            </a:r>
            <a:r>
              <a:rPr lang="es-ES" sz="1200" dirty="0" smtClean="0">
                <a:solidFill>
                  <a:schemeClr val="accent2">
                    <a:lumMod val="75000"/>
                  </a:schemeClr>
                </a:solidFill>
              </a:rPr>
              <a:t>responsabilidad </a:t>
            </a:r>
            <a:r>
              <a:rPr lang="es-ES" sz="1200" dirty="0" smtClean="0"/>
              <a:t>del género humano</a:t>
            </a:r>
          </a:p>
          <a:p>
            <a:r>
              <a:rPr lang="es-ES" sz="1200" dirty="0" smtClean="0"/>
              <a:t>en la continuidad de las distintas formas de vida en el planeta, así como la formación</a:t>
            </a:r>
          </a:p>
          <a:p>
            <a:r>
              <a:rPr lang="es-ES" sz="1200" dirty="0" smtClean="0"/>
              <a:t>de </a:t>
            </a:r>
            <a:r>
              <a:rPr lang="es-ES" sz="1200" dirty="0" smtClean="0">
                <a:solidFill>
                  <a:srgbClr val="00B050"/>
                </a:solidFill>
              </a:rPr>
              <a:t>sujetos críticos y participativos </a:t>
            </a:r>
            <a:r>
              <a:rPr lang="es-ES" sz="1200" dirty="0" smtClean="0"/>
              <a:t>ante los problemas ambientales</a:t>
            </a:r>
            <a:endParaRPr lang="es-ES" sz="1200" dirty="0"/>
          </a:p>
        </p:txBody>
      </p:sp>
      <p:sp>
        <p:nvSpPr>
          <p:cNvPr id="8" name="7 CuadroTexto"/>
          <p:cNvSpPr txBox="1"/>
          <p:nvPr/>
        </p:nvSpPr>
        <p:spPr>
          <a:xfrm>
            <a:off x="101685" y="2697381"/>
            <a:ext cx="1974110" cy="1938992"/>
          </a:xfrm>
          <a:prstGeom prst="rect">
            <a:avLst/>
          </a:prstGeom>
          <a:noFill/>
        </p:spPr>
        <p:txBody>
          <a:bodyPr wrap="square" rtlCol="0">
            <a:spAutoFit/>
          </a:bodyPr>
          <a:lstStyle/>
          <a:p>
            <a:r>
              <a:rPr lang="es-ES" sz="1200" dirty="0"/>
              <a:t>P</a:t>
            </a:r>
            <a:r>
              <a:rPr lang="es-ES" sz="1200" dirty="0" smtClean="0"/>
              <a:t>uede generar y mantener nuevos comportamientos, </a:t>
            </a:r>
            <a:r>
              <a:rPr lang="es-ES" sz="1200" dirty="0" smtClean="0">
                <a:solidFill>
                  <a:srgbClr val="FF0000"/>
                </a:solidFill>
              </a:rPr>
              <a:t>actitudes, valores y creencias </a:t>
            </a:r>
            <a:r>
              <a:rPr lang="es-ES" sz="1200" dirty="0" smtClean="0"/>
              <a:t>que impulsen el desarrollo social, </a:t>
            </a:r>
            <a:r>
              <a:rPr lang="es-ES" sz="1200" dirty="0" smtClean="0">
                <a:solidFill>
                  <a:schemeClr val="tx2"/>
                </a:solidFill>
              </a:rPr>
              <a:t>productivo y creado</a:t>
            </a:r>
            <a:r>
              <a:rPr lang="es-ES" sz="1200" dirty="0" smtClean="0"/>
              <a:t>r; como consecuencia puede ser el medio para el logro de nuevas relaciones entre los seres humanos</a:t>
            </a:r>
            <a:endParaRPr lang="es-ES" sz="1200" dirty="0"/>
          </a:p>
        </p:txBody>
      </p:sp>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08" r="15219"/>
          <a:stretch/>
        </p:blipFill>
        <p:spPr bwMode="auto">
          <a:xfrm>
            <a:off x="-39240" y="0"/>
            <a:ext cx="2565779"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4264247" y="5158201"/>
            <a:ext cx="2304256" cy="1938992"/>
          </a:xfrm>
          <a:prstGeom prst="rect">
            <a:avLst/>
          </a:prstGeom>
          <a:noFill/>
        </p:spPr>
        <p:txBody>
          <a:bodyPr wrap="square" rtlCol="0">
            <a:spAutoFit/>
          </a:bodyPr>
          <a:lstStyle/>
          <a:p>
            <a:r>
              <a:rPr lang="es-ES" sz="1200" dirty="0" smtClean="0"/>
              <a:t>La educación ambiental puede definirse como el proceso interdisciplinario para </a:t>
            </a:r>
            <a:r>
              <a:rPr lang="es-ES" sz="1200" dirty="0" smtClean="0">
                <a:solidFill>
                  <a:srgbClr val="6600FF"/>
                </a:solidFill>
              </a:rPr>
              <a:t>desarrollar ciudadanos conscientes e informados acerca del ambiente </a:t>
            </a:r>
            <a:r>
              <a:rPr lang="es-ES" sz="1200" dirty="0" smtClean="0"/>
              <a:t>en su totalidad, en su aspecto natural y modificado; con capacidad para asumir el compromiso de participar en la solución de problemas</a:t>
            </a:r>
            <a:endParaRPr lang="es-ES" sz="1200" dirty="0"/>
          </a:p>
        </p:txBody>
      </p:sp>
      <p:sp>
        <p:nvSpPr>
          <p:cNvPr id="10" name="9 CuadroTexto"/>
          <p:cNvSpPr txBox="1"/>
          <p:nvPr/>
        </p:nvSpPr>
        <p:spPr>
          <a:xfrm>
            <a:off x="260648" y="5143995"/>
            <a:ext cx="1656184" cy="2308324"/>
          </a:xfrm>
          <a:prstGeom prst="rect">
            <a:avLst/>
          </a:prstGeom>
          <a:noFill/>
        </p:spPr>
        <p:txBody>
          <a:bodyPr wrap="square" rtlCol="0">
            <a:spAutoFit/>
          </a:bodyPr>
          <a:lstStyle/>
          <a:p>
            <a:r>
              <a:rPr lang="es-ES" sz="1200" dirty="0" smtClean="0"/>
              <a:t>El carácter educativo de la investigación le da su propia identidad,</a:t>
            </a:r>
          </a:p>
          <a:p>
            <a:r>
              <a:rPr lang="es-ES" sz="1200" dirty="0" smtClean="0"/>
              <a:t>contribuye a comprender la evolución de la educación, identificando sus</a:t>
            </a:r>
          </a:p>
          <a:p>
            <a:r>
              <a:rPr lang="es-ES" sz="1200" dirty="0" smtClean="0"/>
              <a:t>principales problemas, áreas de oportunidad y perspectivas de desarrollo</a:t>
            </a:r>
            <a:endParaRPr lang="es-ES" sz="1200" dirty="0"/>
          </a:p>
        </p:txBody>
      </p:sp>
      <p:sp>
        <p:nvSpPr>
          <p:cNvPr id="11" name="10 CuadroTexto"/>
          <p:cNvSpPr txBox="1"/>
          <p:nvPr/>
        </p:nvSpPr>
        <p:spPr>
          <a:xfrm>
            <a:off x="101685" y="8271098"/>
            <a:ext cx="4968552" cy="830997"/>
          </a:xfrm>
          <a:prstGeom prst="rect">
            <a:avLst/>
          </a:prstGeom>
          <a:noFill/>
        </p:spPr>
        <p:txBody>
          <a:bodyPr wrap="square" rtlCol="0">
            <a:spAutoFit/>
          </a:bodyPr>
          <a:lstStyle/>
          <a:p>
            <a:r>
              <a:rPr lang="es-ES" sz="1200" dirty="0" smtClean="0"/>
              <a:t>Bibliografía .</a:t>
            </a:r>
          </a:p>
          <a:p>
            <a:r>
              <a:rPr lang="es-ES" sz="1200" dirty="0" smtClean="0"/>
              <a:t>http://www.comie.org.mx/v1/revista/visualizador.php?articulo=ART55001&amp;criterio=http://www.comie.org.mx/documentos/rmie/v17/n055/pdf/55001.pdf</a:t>
            </a:r>
            <a:endParaRPr lang="es-ES" sz="1200" dirty="0"/>
          </a:p>
        </p:txBody>
      </p:sp>
    </p:spTree>
    <p:extLst>
      <p:ext uri="{BB962C8B-B14F-4D97-AF65-F5344CB8AC3E}">
        <p14:creationId xmlns:p14="http://schemas.microsoft.com/office/powerpoint/2010/main" val="337941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16832" y="328009"/>
            <a:ext cx="2880320" cy="461665"/>
          </a:xfrm>
          <a:prstGeom prst="rect">
            <a:avLst/>
          </a:prstGeom>
          <a:solidFill>
            <a:schemeClr val="accent3">
              <a:lumMod val="60000"/>
              <a:lumOff val="40000"/>
            </a:schemeClr>
          </a:solidFill>
          <a:ln w="38100">
            <a:solidFill>
              <a:schemeClr val="tx1"/>
            </a:solidFill>
            <a:prstDash val="dash"/>
          </a:ln>
        </p:spPr>
        <p:txBody>
          <a:bodyPr wrap="square" rtlCol="0">
            <a:spAutoFit/>
          </a:bodyPr>
          <a:lstStyle/>
          <a:p>
            <a:r>
              <a:rPr lang="es-ES" sz="1200" b="1" dirty="0" smtClean="0"/>
              <a:t>Los talleres de ciencia para jóvenes y el orden invisible de género</a:t>
            </a:r>
            <a:endParaRPr lang="es-ES" sz="1200" b="1" dirty="0"/>
          </a:p>
        </p:txBody>
      </p:sp>
      <p:sp>
        <p:nvSpPr>
          <p:cNvPr id="5" name="4 CuadroTexto"/>
          <p:cNvSpPr txBox="1"/>
          <p:nvPr/>
        </p:nvSpPr>
        <p:spPr>
          <a:xfrm>
            <a:off x="404664" y="801465"/>
            <a:ext cx="6120680" cy="646331"/>
          </a:xfrm>
          <a:prstGeom prst="rect">
            <a:avLst/>
          </a:prstGeom>
          <a:noFill/>
          <a:ln w="38100">
            <a:solidFill>
              <a:schemeClr val="accent6">
                <a:lumMod val="75000"/>
              </a:schemeClr>
            </a:solidFill>
            <a:prstDash val="dash"/>
          </a:ln>
        </p:spPr>
        <p:txBody>
          <a:bodyPr wrap="square" rtlCol="0">
            <a:spAutoFit/>
          </a:bodyPr>
          <a:lstStyle/>
          <a:p>
            <a:r>
              <a:rPr lang="es-ES" sz="1200" dirty="0" smtClean="0"/>
              <a:t>Propósito : identificar cómo funcionan los ordenamientos de género en los talleres de ciencia para jóvenes, se acudió a uno de estos talleres realizado en Ensenada, B.C., donde asistieron 42 estudiantes de bachillerato de todo México, 24 mujeres y 18 varones </a:t>
            </a:r>
            <a:endParaRPr lang="es-ES" sz="1200" dirty="0"/>
          </a:p>
        </p:txBody>
      </p:sp>
      <p:sp>
        <p:nvSpPr>
          <p:cNvPr id="6" name="5 CuadroTexto"/>
          <p:cNvSpPr txBox="1"/>
          <p:nvPr/>
        </p:nvSpPr>
        <p:spPr>
          <a:xfrm>
            <a:off x="38758" y="2436124"/>
            <a:ext cx="3334444" cy="1384995"/>
          </a:xfrm>
          <a:prstGeom prst="rect">
            <a:avLst/>
          </a:prstGeom>
          <a:noFill/>
          <a:ln w="28575">
            <a:solidFill>
              <a:schemeClr val="accent6">
                <a:lumMod val="75000"/>
              </a:schemeClr>
            </a:solidFill>
            <a:prstDash val="dash"/>
          </a:ln>
        </p:spPr>
        <p:txBody>
          <a:bodyPr wrap="square" rtlCol="0">
            <a:spAutoFit/>
          </a:bodyPr>
          <a:lstStyle/>
          <a:p>
            <a:r>
              <a:rPr lang="es-ES" sz="1200" dirty="0" smtClean="0">
                <a:solidFill>
                  <a:schemeClr val="accent6">
                    <a:lumMod val="75000"/>
                  </a:schemeClr>
                </a:solidFill>
              </a:rPr>
              <a:t>Observación</a:t>
            </a:r>
          </a:p>
          <a:p>
            <a:r>
              <a:rPr lang="es-ES" sz="1200" dirty="0" smtClean="0"/>
              <a:t>identificar cómo funcionan los ordenamientos de género en los talleres de ciencia para jóvenes, se acudió a uno de estos talleres realizado en Ensenada, B.C., donde asistieron 42 estudiantes de bachillerato de todo México, 24 mujeres y 18 varones </a:t>
            </a:r>
            <a:endParaRPr lang="es-ES" sz="1200" dirty="0"/>
          </a:p>
        </p:txBody>
      </p:sp>
      <p:sp>
        <p:nvSpPr>
          <p:cNvPr id="7" name="6 CuadroTexto"/>
          <p:cNvSpPr txBox="1"/>
          <p:nvPr/>
        </p:nvSpPr>
        <p:spPr>
          <a:xfrm>
            <a:off x="2545110" y="1564656"/>
            <a:ext cx="1656184" cy="369332"/>
          </a:xfrm>
          <a:prstGeom prst="rect">
            <a:avLst/>
          </a:prstGeom>
          <a:solidFill>
            <a:schemeClr val="accent3">
              <a:lumMod val="60000"/>
              <a:lumOff val="40000"/>
            </a:schemeClr>
          </a:solidFill>
          <a:ln w="57150">
            <a:solidFill>
              <a:schemeClr val="tx1"/>
            </a:solidFill>
            <a:prstDash val="dash"/>
          </a:ln>
        </p:spPr>
        <p:txBody>
          <a:bodyPr wrap="square" rtlCol="0">
            <a:spAutoFit/>
          </a:bodyPr>
          <a:lstStyle/>
          <a:p>
            <a:r>
              <a:rPr lang="es-ES" dirty="0" smtClean="0"/>
              <a:t>Técnicas </a:t>
            </a:r>
            <a:endParaRPr lang="es-ES" dirty="0"/>
          </a:p>
        </p:txBody>
      </p:sp>
      <p:sp>
        <p:nvSpPr>
          <p:cNvPr id="8" name="7 CuadroTexto"/>
          <p:cNvSpPr txBox="1"/>
          <p:nvPr/>
        </p:nvSpPr>
        <p:spPr>
          <a:xfrm>
            <a:off x="3465004" y="2528458"/>
            <a:ext cx="3024336" cy="1200329"/>
          </a:xfrm>
          <a:prstGeom prst="rect">
            <a:avLst/>
          </a:prstGeom>
          <a:noFill/>
          <a:ln w="38100">
            <a:solidFill>
              <a:schemeClr val="accent6">
                <a:lumMod val="75000"/>
              </a:schemeClr>
            </a:solidFill>
            <a:prstDash val="dash"/>
          </a:ln>
        </p:spPr>
        <p:txBody>
          <a:bodyPr wrap="square" rtlCol="0">
            <a:spAutoFit/>
          </a:bodyPr>
          <a:lstStyle/>
          <a:p>
            <a:r>
              <a:rPr lang="es-ES" sz="1200" dirty="0" smtClean="0">
                <a:solidFill>
                  <a:schemeClr val="accent6">
                    <a:lumMod val="75000"/>
                  </a:schemeClr>
                </a:solidFill>
              </a:rPr>
              <a:t>cuestionario</a:t>
            </a:r>
            <a:r>
              <a:rPr lang="es-ES" sz="1200" dirty="0" smtClean="0"/>
              <a:t> orientado a conocer sobre sus expectativas y experiencias con la ciencia, se pudo observar que si bien el taller cumplió su objetivo de estimular el interés por la ciencia entre las y los estudiantes</a:t>
            </a:r>
          </a:p>
          <a:p>
            <a:endParaRPr lang="es-ES" sz="1200" dirty="0"/>
          </a:p>
        </p:txBody>
      </p:sp>
      <p:sp>
        <p:nvSpPr>
          <p:cNvPr id="10" name="9 Flecha izquierda, derecha y arriba"/>
          <p:cNvSpPr/>
          <p:nvPr/>
        </p:nvSpPr>
        <p:spPr>
          <a:xfrm>
            <a:off x="2960948" y="1953078"/>
            <a:ext cx="792088" cy="483045"/>
          </a:xfrm>
          <a:prstGeom prst="leftRigh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2840689" y="3837643"/>
            <a:ext cx="720080" cy="369332"/>
          </a:xfrm>
          <a:prstGeom prst="rect">
            <a:avLst/>
          </a:prstGeom>
          <a:solidFill>
            <a:schemeClr val="accent3">
              <a:lumMod val="60000"/>
              <a:lumOff val="40000"/>
            </a:schemeClr>
          </a:solidFill>
          <a:ln w="38100">
            <a:solidFill>
              <a:schemeClr val="tx1"/>
            </a:solidFill>
            <a:prstDash val="dash"/>
          </a:ln>
        </p:spPr>
        <p:txBody>
          <a:bodyPr wrap="square" rtlCol="0">
            <a:spAutoFit/>
          </a:bodyPr>
          <a:lstStyle/>
          <a:p>
            <a:r>
              <a:rPr lang="es-ES" dirty="0" smtClean="0"/>
              <a:t>Datos </a:t>
            </a:r>
            <a:endParaRPr lang="es-ES" dirty="0"/>
          </a:p>
        </p:txBody>
      </p:sp>
      <p:sp>
        <p:nvSpPr>
          <p:cNvPr id="12" name="11 CuadroTexto"/>
          <p:cNvSpPr txBox="1"/>
          <p:nvPr/>
        </p:nvSpPr>
        <p:spPr>
          <a:xfrm>
            <a:off x="1687488" y="7077110"/>
            <a:ext cx="1476164" cy="338554"/>
          </a:xfrm>
          <a:prstGeom prst="rect">
            <a:avLst/>
          </a:prstGeom>
          <a:solidFill>
            <a:schemeClr val="accent3">
              <a:lumMod val="60000"/>
              <a:lumOff val="40000"/>
            </a:schemeClr>
          </a:solidFill>
          <a:ln w="38100">
            <a:solidFill>
              <a:schemeClr val="tx1"/>
            </a:solidFill>
            <a:prstDash val="lgDash"/>
          </a:ln>
        </p:spPr>
        <p:txBody>
          <a:bodyPr wrap="square" rtlCol="0">
            <a:spAutoFit/>
          </a:bodyPr>
          <a:lstStyle/>
          <a:p>
            <a:r>
              <a:rPr lang="es-ES" sz="1600" dirty="0" smtClean="0"/>
              <a:t>Conclusiones </a:t>
            </a:r>
            <a:endParaRPr lang="es-ES" sz="1600" dirty="0"/>
          </a:p>
        </p:txBody>
      </p:sp>
      <p:sp>
        <p:nvSpPr>
          <p:cNvPr id="13" name="12 CuadroTexto"/>
          <p:cNvSpPr txBox="1"/>
          <p:nvPr/>
        </p:nvSpPr>
        <p:spPr>
          <a:xfrm>
            <a:off x="5643196" y="7855881"/>
            <a:ext cx="1124744" cy="830997"/>
          </a:xfrm>
          <a:prstGeom prst="rect">
            <a:avLst/>
          </a:prstGeom>
          <a:noFill/>
        </p:spPr>
        <p:txBody>
          <a:bodyPr wrap="square" rtlCol="0">
            <a:spAutoFit/>
          </a:bodyPr>
          <a:lstStyle/>
          <a:p>
            <a:r>
              <a:rPr lang="es-ES" sz="1200" dirty="0" smtClean="0"/>
              <a:t>Bibliografía</a:t>
            </a:r>
          </a:p>
          <a:p>
            <a:r>
              <a:rPr lang="es-ES" sz="1200" dirty="0" smtClean="0"/>
              <a:t>http://remo.ws/revistas/remo-30.pdf</a:t>
            </a:r>
            <a:endParaRPr lang="es-ES" sz="1200" dirty="0"/>
          </a:p>
        </p:txBody>
      </p:sp>
      <p:sp>
        <p:nvSpPr>
          <p:cNvPr id="14" name="13 CuadroTexto"/>
          <p:cNvSpPr txBox="1"/>
          <p:nvPr/>
        </p:nvSpPr>
        <p:spPr>
          <a:xfrm>
            <a:off x="193508" y="7486549"/>
            <a:ext cx="5161148" cy="1569660"/>
          </a:xfrm>
          <a:prstGeom prst="rect">
            <a:avLst/>
          </a:prstGeom>
          <a:noFill/>
          <a:ln w="57150">
            <a:solidFill>
              <a:schemeClr val="accent6">
                <a:lumMod val="75000"/>
              </a:schemeClr>
            </a:solidFill>
            <a:prstDash val="lgDash"/>
          </a:ln>
        </p:spPr>
        <p:txBody>
          <a:bodyPr wrap="square" rtlCol="0">
            <a:spAutoFit/>
          </a:bodyPr>
          <a:lstStyle/>
          <a:p>
            <a:r>
              <a:rPr lang="es-ES" sz="1200" dirty="0" smtClean="0"/>
              <a:t>Se puede concluir que los Talleres de Ciencia para Jóvenes realmente cumplen su objetivo de incentivar a las y los jóvenes hacia una carrera científica, en virtud de que logran desarrollar actividades teóricas y prácticas interesantes y divertidas para que las y los asistentes vean las dimensiones más positivas de esta actividad. Con todo, estos talleres también reproducen ciertas prácticas sexistas y desarrollan actividades didácticas que no benefician a las mujeres, pues aun cuando ellas eran la mayoría del estudiantado no se tomó en cuenta la necesidad de incorporar mujeres científicas a las clases</a:t>
            </a:r>
            <a:endParaRPr lang="es-ES" sz="1200" dirty="0"/>
          </a:p>
        </p:txBody>
      </p:sp>
      <p:sp>
        <p:nvSpPr>
          <p:cNvPr id="16" name="15 CuadroTexto"/>
          <p:cNvSpPr txBox="1"/>
          <p:nvPr/>
        </p:nvSpPr>
        <p:spPr>
          <a:xfrm>
            <a:off x="146838" y="4259288"/>
            <a:ext cx="6594462" cy="2492990"/>
          </a:xfrm>
          <a:prstGeom prst="rect">
            <a:avLst/>
          </a:prstGeom>
          <a:noFill/>
          <a:ln w="38100">
            <a:solidFill>
              <a:schemeClr val="accent6">
                <a:lumMod val="75000"/>
              </a:schemeClr>
            </a:solidFill>
            <a:prstDash val="dashDot"/>
          </a:ln>
        </p:spPr>
        <p:txBody>
          <a:bodyPr wrap="square" rtlCol="0">
            <a:spAutoFit/>
          </a:bodyPr>
          <a:lstStyle/>
          <a:p>
            <a:r>
              <a:rPr lang="es-ES" sz="1200" dirty="0" smtClean="0"/>
              <a:t>●Si bien el trato del cuerpo docente con el alumnado fue cordial y respetuoso, la observación de todas las clases permitió identificar cuando menos dos situaciones en que las alumnas fueron excluidas mediante mecanismo que las hacían invisibles</a:t>
            </a:r>
          </a:p>
          <a:p>
            <a:r>
              <a:rPr lang="es-ES" sz="1200" dirty="0" smtClean="0"/>
              <a:t>● Hace tiempo que la psicología social y la investigación educativa han mostrado que un ambiente escolar donde se fomenta la competencia en lugar de la cooperación tiende a afectar de manera negativa el aprendizaje, en especial entre el estudiantado que no cuenta con el capital cultural necesario para disputar los mejores puestos. En el caso de las mujeres, este tipo de ambiente representa una desventaja adicional pues ellas tienden a funcionar mejor en un ambiente de cooperación y a desarrollar estilos de aprendizaje que se dificultan en un ambiente de competencia donde los varones suelen contar con ventajas. Esto es, las mujeres han sido forzadas a hacer de la cooperación una forma de vida en virtud de las asimetrías que deben vivir día con día, de manera que la cooperación les permite enfrentar con mejores recursos los desequilibrios de poder respecto a los varones</a:t>
            </a:r>
            <a:endParaRPr lang="es-ES" sz="1200" dirty="0"/>
          </a:p>
        </p:txBody>
      </p:sp>
    </p:spTree>
    <p:extLst>
      <p:ext uri="{BB962C8B-B14F-4D97-AF65-F5344CB8AC3E}">
        <p14:creationId xmlns:p14="http://schemas.microsoft.com/office/powerpoint/2010/main" val="380319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8242" y="586915"/>
            <a:ext cx="5611028" cy="9140964"/>
          </a:xfrm>
          <a:prstGeom prst="rect">
            <a:avLst/>
          </a:prstGeom>
          <a:noFill/>
        </p:spPr>
        <p:txBody>
          <a:bodyPr wrap="square" rtlCol="0">
            <a:spAutoFit/>
          </a:bodyPr>
          <a:lstStyle/>
          <a:p>
            <a:pPr>
              <a:lnSpc>
                <a:spcPct val="150000"/>
              </a:lnSpc>
            </a:pPr>
            <a:r>
              <a:rPr lang="es-ES" sz="2000" dirty="0" smtClean="0">
                <a:solidFill>
                  <a:srgbClr val="FF0000"/>
                </a:solidFill>
                <a:latin typeface="KateCelebration" pitchFamily="2" charset="0"/>
                <a:ea typeface="KateCelebration" pitchFamily="2" charset="0"/>
                <a:cs typeface="Arial" pitchFamily="34" charset="0"/>
              </a:rPr>
              <a:t>Que</a:t>
            </a:r>
            <a:r>
              <a:rPr lang="es-ES" sz="2000" dirty="0" smtClean="0">
                <a:latin typeface="KateCelebration" pitchFamily="2" charset="0"/>
                <a:ea typeface="KateCelebration" pitchFamily="2" charset="0"/>
                <a:cs typeface="Arial" pitchFamily="34" charset="0"/>
              </a:rPr>
              <a:t> </a:t>
            </a:r>
            <a:r>
              <a:rPr lang="es-ES" sz="2000" dirty="0" smtClean="0">
                <a:solidFill>
                  <a:schemeClr val="tx2">
                    <a:lumMod val="60000"/>
                    <a:lumOff val="40000"/>
                  </a:schemeClr>
                </a:solidFill>
                <a:latin typeface="KateCelebration" pitchFamily="2" charset="0"/>
                <a:ea typeface="KateCelebration" pitchFamily="2" charset="0"/>
                <a:cs typeface="Arial" pitchFamily="34" charset="0"/>
              </a:rPr>
              <a:t>es</a:t>
            </a:r>
            <a:r>
              <a:rPr lang="es-ES" sz="2000" dirty="0" smtClean="0">
                <a:latin typeface="KateCelebration" pitchFamily="2" charset="0"/>
                <a:ea typeface="KateCelebration" pitchFamily="2" charset="0"/>
                <a:cs typeface="Arial" pitchFamily="34" charset="0"/>
              </a:rPr>
              <a:t> </a:t>
            </a:r>
            <a:r>
              <a:rPr lang="es-ES" sz="2000" dirty="0" smtClean="0">
                <a:solidFill>
                  <a:schemeClr val="accent6">
                    <a:lumMod val="75000"/>
                  </a:schemeClr>
                </a:solidFill>
                <a:latin typeface="KateCelebration" pitchFamily="2" charset="0"/>
                <a:ea typeface="KateCelebration" pitchFamily="2" charset="0"/>
                <a:cs typeface="Arial" pitchFamily="34" charset="0"/>
              </a:rPr>
              <a:t>el</a:t>
            </a:r>
            <a:r>
              <a:rPr lang="es-ES" sz="2000" dirty="0" smtClean="0">
                <a:latin typeface="KateCelebration" pitchFamily="2" charset="0"/>
                <a:ea typeface="KateCelebration" pitchFamily="2" charset="0"/>
                <a:cs typeface="Arial" pitchFamily="34" charset="0"/>
              </a:rPr>
              <a:t> </a:t>
            </a:r>
            <a:r>
              <a:rPr lang="es-ES" sz="2000" dirty="0" smtClean="0">
                <a:solidFill>
                  <a:schemeClr val="accent2">
                    <a:lumMod val="60000"/>
                    <a:lumOff val="40000"/>
                  </a:schemeClr>
                </a:solidFill>
                <a:latin typeface="KateCelebration" pitchFamily="2" charset="0"/>
                <a:ea typeface="KateCelebration" pitchFamily="2" charset="0"/>
                <a:cs typeface="Arial" pitchFamily="34" charset="0"/>
              </a:rPr>
              <a:t>motor</a:t>
            </a:r>
            <a:r>
              <a:rPr lang="es-ES" sz="2000" dirty="0" smtClean="0">
                <a:latin typeface="KateCelebration" pitchFamily="2" charset="0"/>
                <a:ea typeface="KateCelebration" pitchFamily="2" charset="0"/>
                <a:cs typeface="Arial" pitchFamily="34" charset="0"/>
              </a:rPr>
              <a:t> </a:t>
            </a:r>
            <a:r>
              <a:rPr lang="es-ES" sz="2000" dirty="0" smtClean="0">
                <a:solidFill>
                  <a:srgbClr val="00B050"/>
                </a:solidFill>
                <a:latin typeface="KateCelebration" pitchFamily="2" charset="0"/>
                <a:ea typeface="KateCelebration" pitchFamily="2" charset="0"/>
                <a:cs typeface="Arial" pitchFamily="34" charset="0"/>
              </a:rPr>
              <a:t>de</a:t>
            </a:r>
            <a:r>
              <a:rPr lang="es-ES" sz="2000" dirty="0" smtClean="0">
                <a:latin typeface="KateCelebration" pitchFamily="2" charset="0"/>
                <a:ea typeface="KateCelebration" pitchFamily="2" charset="0"/>
                <a:cs typeface="Arial" pitchFamily="34" charset="0"/>
              </a:rPr>
              <a:t> </a:t>
            </a:r>
            <a:r>
              <a:rPr lang="es-ES" sz="2000" dirty="0" smtClean="0">
                <a:solidFill>
                  <a:srgbClr val="CC9900"/>
                </a:solidFill>
                <a:latin typeface="KateCelebration" pitchFamily="2" charset="0"/>
                <a:ea typeface="KateCelebration" pitchFamily="2" charset="0"/>
                <a:cs typeface="Arial" pitchFamily="34" charset="0"/>
              </a:rPr>
              <a:t>búsqueda</a:t>
            </a:r>
            <a:r>
              <a:rPr lang="es-ES" sz="1600" dirty="0" smtClean="0">
                <a:solidFill>
                  <a:srgbClr val="CC9900"/>
                </a:solidFill>
                <a:latin typeface="Arial" pitchFamily="34" charset="0"/>
                <a:ea typeface="KateCelebration" pitchFamily="2" charset="0"/>
                <a:cs typeface="Arial" pitchFamily="34" charset="0"/>
              </a:rPr>
              <a:t>.</a:t>
            </a:r>
          </a:p>
          <a:p>
            <a:pPr>
              <a:lnSpc>
                <a:spcPct val="150000"/>
              </a:lnSpc>
            </a:pPr>
            <a:r>
              <a:rPr lang="es-ES" sz="1200" dirty="0" smtClean="0">
                <a:latin typeface="Arial" pitchFamily="34" charset="0"/>
                <a:ea typeface="KateCelebration" pitchFamily="2" charset="0"/>
                <a:cs typeface="Arial" pitchFamily="34" charset="0"/>
              </a:rPr>
              <a:t>Es un sistema informático que busca archivos almacenados en servidores web gracias a su «spider» (o Web crawler). Un ejemplo son los buscadores de Internet (algunos buscan sólo en la Web pero otros buscan además en noticias, servicios como Gopher, FTP, etc.) cuando se pide información sobre algún tema</a:t>
            </a:r>
            <a:r>
              <a:rPr lang="es-ES" sz="1200" dirty="0">
                <a:latin typeface="Arial" pitchFamily="34" charset="0"/>
                <a:ea typeface="KateCelebration" pitchFamily="2" charset="0"/>
                <a:cs typeface="Arial" pitchFamily="34" charset="0"/>
              </a:rPr>
              <a:t> </a:t>
            </a:r>
            <a:r>
              <a:rPr lang="es-ES" sz="1200" dirty="0" smtClean="0">
                <a:latin typeface="Arial" pitchFamily="34" charset="0"/>
                <a:ea typeface="KateCelebration" pitchFamily="2" charset="0"/>
                <a:cs typeface="Arial" pitchFamily="34" charset="0"/>
              </a:rPr>
              <a:t>con palabras clave . </a:t>
            </a:r>
          </a:p>
          <a:p>
            <a:pPr>
              <a:lnSpc>
                <a:spcPct val="150000"/>
              </a:lnSpc>
            </a:pPr>
            <a:r>
              <a:rPr lang="es-ES" sz="1200" dirty="0" smtClean="0">
                <a:latin typeface="Arial" pitchFamily="34" charset="0"/>
                <a:ea typeface="KateCelebration" pitchFamily="2" charset="0"/>
                <a:cs typeface="Arial" pitchFamily="34" charset="0"/>
              </a:rPr>
              <a:t>1. Interfaz  en ella se establece usuario o llenado de formularios   o en forma de directorio para localizar lo que queremos saber .</a:t>
            </a:r>
          </a:p>
          <a:p>
            <a:pPr>
              <a:lnSpc>
                <a:spcPct val="150000"/>
              </a:lnSpc>
            </a:pPr>
            <a:r>
              <a:rPr lang="es-ES" sz="1200" dirty="0" smtClean="0">
                <a:latin typeface="Arial" pitchFamily="34" charset="0"/>
                <a:ea typeface="KateCelebration" pitchFamily="2" charset="0"/>
                <a:cs typeface="Arial" pitchFamily="34" charset="0"/>
              </a:rPr>
              <a:t>2. Base de datos textual  índice palabras frases y datos.  </a:t>
            </a:r>
          </a:p>
          <a:p>
            <a:pPr>
              <a:lnSpc>
                <a:spcPct val="150000"/>
              </a:lnSpc>
            </a:pPr>
            <a:r>
              <a:rPr lang="es-ES" sz="1200" dirty="0" smtClean="0">
                <a:latin typeface="Arial" pitchFamily="34" charset="0"/>
                <a:ea typeface="KateCelebration" pitchFamily="2" charset="0"/>
                <a:cs typeface="Arial" pitchFamily="34" charset="0"/>
              </a:rPr>
              <a:t>3. Robot o spider  arañas buscan en la base de datos .</a:t>
            </a:r>
          </a:p>
          <a:p>
            <a:pPr>
              <a:lnSpc>
                <a:spcPct val="150000"/>
              </a:lnSpc>
            </a:pPr>
            <a:r>
              <a:rPr lang="es-ES" sz="1200" dirty="0" smtClean="0">
                <a:latin typeface="Arial" pitchFamily="34" charset="0"/>
                <a:ea typeface="KateCelebration" pitchFamily="2" charset="0"/>
                <a:cs typeface="Arial" pitchFamily="34" charset="0"/>
              </a:rPr>
              <a:t>Tipos de motores de búsqueda:</a:t>
            </a:r>
          </a:p>
          <a:p>
            <a:pPr>
              <a:lnSpc>
                <a:spcPct val="150000"/>
              </a:lnSpc>
            </a:pPr>
            <a:r>
              <a:rPr lang="es-ES" sz="1200" b="1" dirty="0" smtClean="0">
                <a:latin typeface="Arial" pitchFamily="34" charset="0"/>
                <a:ea typeface="KateCelebration" pitchFamily="2" charset="0"/>
                <a:cs typeface="Arial" pitchFamily="34" charset="0"/>
              </a:rPr>
              <a:t>Índices temáticos</a:t>
            </a:r>
            <a:r>
              <a:rPr lang="es-ES" sz="1200" dirty="0" smtClean="0">
                <a:latin typeface="Arial" pitchFamily="34" charset="0"/>
                <a:ea typeface="KateCelebration" pitchFamily="2" charset="0"/>
                <a:cs typeface="Arial" pitchFamily="34" charset="0"/>
              </a:rPr>
              <a:t>: Son sistemas de búsqueda por temas o categorías jerarquizados (aunque también suelen incluir sistemas de búsqueda por palabras clave). Se trata de bases de datos de direcciones Web elaboradas "manualmente", es decir, hay personas que se encargan de asignar cada página web a una categoría o tema determinado.</a:t>
            </a:r>
          </a:p>
          <a:p>
            <a:pPr>
              <a:lnSpc>
                <a:spcPct val="150000"/>
              </a:lnSpc>
            </a:pPr>
            <a:r>
              <a:rPr lang="es-ES" sz="1200" b="1" dirty="0" smtClean="0">
                <a:latin typeface="Arial" pitchFamily="34" charset="0"/>
                <a:ea typeface="KateCelebration" pitchFamily="2" charset="0"/>
                <a:cs typeface="Arial" pitchFamily="34" charset="0"/>
              </a:rPr>
              <a:t>Motores de búsqueda</a:t>
            </a:r>
            <a:r>
              <a:rPr lang="es-ES" sz="1200" dirty="0" smtClean="0">
                <a:latin typeface="Arial" pitchFamily="34" charset="0"/>
                <a:ea typeface="KateCelebration" pitchFamily="2" charset="0"/>
                <a:cs typeface="Arial" pitchFamily="34" charset="0"/>
              </a:rPr>
              <a:t>: Son sistemas de búsqueda por palabras clave. Son bases de datos que incorporan automáticamente páginas web mediante "robots" de búsqueda en la red.</a:t>
            </a:r>
          </a:p>
          <a:p>
            <a:pPr>
              <a:lnSpc>
                <a:spcPct val="150000"/>
              </a:lnSpc>
            </a:pPr>
            <a:r>
              <a:rPr lang="es-ES" sz="1200" b="1" dirty="0" smtClean="0">
                <a:latin typeface="Arial" pitchFamily="34" charset="0"/>
                <a:ea typeface="KateCelebration" pitchFamily="2" charset="0"/>
                <a:cs typeface="Arial" pitchFamily="34" charset="0"/>
              </a:rPr>
              <a:t>Sistemas Mixtos</a:t>
            </a:r>
            <a:r>
              <a:rPr lang="es-ES" sz="1200" dirty="0" smtClean="0">
                <a:latin typeface="Arial" pitchFamily="34" charset="0"/>
                <a:ea typeface="KateCelebration" pitchFamily="2" charset="0"/>
                <a:cs typeface="Arial" pitchFamily="34" charset="0"/>
              </a:rPr>
              <a:t>: motores de búsqueda que tienen un directorio, además de su motor de búsqueda</a:t>
            </a:r>
          </a:p>
          <a:p>
            <a:pPr>
              <a:lnSpc>
                <a:spcPct val="150000"/>
              </a:lnSpc>
            </a:pPr>
            <a:r>
              <a:rPr lang="es-ES" sz="1200" dirty="0" smtClean="0">
                <a:latin typeface="Arial" pitchFamily="34" charset="0"/>
                <a:ea typeface="KateCelebration" pitchFamily="2" charset="0"/>
                <a:cs typeface="Arial" pitchFamily="34" charset="0"/>
              </a:rPr>
              <a:t>También hay meta buscadores que  </a:t>
            </a:r>
            <a:r>
              <a:rPr lang="es-ES" sz="1200" dirty="0"/>
              <a:t>Permite lanzar varias búsquedas en motores seleccionados respetando el formato original de los buscadores</a:t>
            </a:r>
            <a:r>
              <a:rPr lang="es-ES" sz="1200" dirty="0" smtClean="0"/>
              <a:t>.</a:t>
            </a:r>
          </a:p>
          <a:p>
            <a:pPr>
              <a:lnSpc>
                <a:spcPct val="150000"/>
              </a:lnSpc>
            </a:pPr>
            <a:endParaRPr lang="es-ES" sz="1200" dirty="0">
              <a:latin typeface="Arial" pitchFamily="34" charset="0"/>
              <a:ea typeface="KateCelebration" pitchFamily="2" charset="0"/>
              <a:cs typeface="Arial" pitchFamily="34" charset="0"/>
            </a:endParaRPr>
          </a:p>
          <a:p>
            <a:pPr>
              <a:lnSpc>
                <a:spcPct val="150000"/>
              </a:lnSpc>
            </a:pPr>
            <a:endParaRPr lang="es-ES" sz="1200" dirty="0" smtClean="0">
              <a:latin typeface="Arial" pitchFamily="34" charset="0"/>
              <a:ea typeface="KateCelebration" pitchFamily="2" charset="0"/>
              <a:cs typeface="Arial" pitchFamily="34" charset="0"/>
            </a:endParaRPr>
          </a:p>
          <a:p>
            <a:pPr>
              <a:lnSpc>
                <a:spcPct val="150000"/>
              </a:lnSpc>
            </a:pPr>
            <a:endParaRPr lang="es-ES" sz="1200" dirty="0">
              <a:latin typeface="Arial" pitchFamily="34" charset="0"/>
              <a:ea typeface="KateCelebration" pitchFamily="2" charset="0"/>
              <a:cs typeface="Arial" pitchFamily="34" charset="0"/>
            </a:endParaRPr>
          </a:p>
          <a:p>
            <a:pPr>
              <a:lnSpc>
                <a:spcPct val="150000"/>
              </a:lnSpc>
            </a:pPr>
            <a:r>
              <a:rPr lang="es-ES" sz="1200" dirty="0" smtClean="0">
                <a:latin typeface="Arial" pitchFamily="34" charset="0"/>
                <a:ea typeface="KateCelebration" pitchFamily="2" charset="0"/>
                <a:cs typeface="Arial" pitchFamily="34" charset="0"/>
              </a:rPr>
              <a:t>Bibliografía  </a:t>
            </a:r>
            <a:endParaRPr lang="es-ES" sz="1200" dirty="0">
              <a:latin typeface="Arial" pitchFamily="34" charset="0"/>
              <a:ea typeface="KateCelebration" pitchFamily="2" charset="0"/>
              <a:cs typeface="Arial" pitchFamily="34" charset="0"/>
            </a:endParaRPr>
          </a:p>
          <a:p>
            <a:pPr>
              <a:lnSpc>
                <a:spcPct val="150000"/>
              </a:lnSpc>
            </a:pPr>
            <a:r>
              <a:rPr lang="es-ES" sz="1200" dirty="0" smtClean="0">
                <a:latin typeface="Arial" pitchFamily="34" charset="0"/>
                <a:ea typeface="KateCelebration" pitchFamily="2" charset="0"/>
                <a:cs typeface="Arial" pitchFamily="34" charset="0"/>
              </a:rPr>
              <a:t>https://www.ecured.cu/Motor_de_b%C3%BAsqueda</a:t>
            </a:r>
          </a:p>
          <a:p>
            <a:pPr>
              <a:lnSpc>
                <a:spcPct val="150000"/>
              </a:lnSpc>
            </a:pPr>
            <a:endParaRPr lang="es-ES" sz="1200" dirty="0" smtClean="0">
              <a:latin typeface="Arial" pitchFamily="34" charset="0"/>
              <a:ea typeface="KateCelebration" pitchFamily="2" charset="0"/>
              <a:cs typeface="Arial" pitchFamily="34" charset="0"/>
            </a:endParaRPr>
          </a:p>
          <a:p>
            <a:pPr>
              <a:lnSpc>
                <a:spcPct val="150000"/>
              </a:lnSpc>
            </a:pPr>
            <a:endParaRPr lang="es-ES" sz="1200" dirty="0">
              <a:latin typeface="Arial" pitchFamily="34" charset="0"/>
              <a:ea typeface="KateCelebration" pitchFamily="2" charset="0"/>
              <a:cs typeface="Arial" pitchFamily="34" charset="0"/>
            </a:endParaRPr>
          </a:p>
          <a:p>
            <a:pPr>
              <a:lnSpc>
                <a:spcPct val="150000"/>
              </a:lnSpc>
            </a:pPr>
            <a:endParaRPr lang="es-ES" sz="1200" dirty="0" smtClean="0">
              <a:latin typeface="Arial" pitchFamily="34" charset="0"/>
              <a:ea typeface="KateCelebration" pitchFamily="2" charset="0"/>
              <a:cs typeface="Arial" pitchFamily="34" charset="0"/>
            </a:endParaRPr>
          </a:p>
          <a:p>
            <a:endParaRPr lang="es-ES" dirty="0">
              <a:latin typeface="Agency FB" pitchFamily="34" charset="0"/>
              <a:ea typeface="KateCelebration" pitchFamily="2"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20" t="1" r="36692" b="85398"/>
          <a:stretch/>
        </p:blipFill>
        <p:spPr bwMode="auto">
          <a:xfrm>
            <a:off x="5697252" y="827584"/>
            <a:ext cx="1026114" cy="84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030" t="13915" r="9580" b="73675"/>
          <a:stretch/>
        </p:blipFill>
        <p:spPr bwMode="auto">
          <a:xfrm>
            <a:off x="5859270" y="2363755"/>
            <a:ext cx="810090" cy="10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895" t="66070" r="10597" b="14711"/>
          <a:stretch/>
        </p:blipFill>
        <p:spPr bwMode="auto">
          <a:xfrm>
            <a:off x="5831584" y="4091947"/>
            <a:ext cx="757451" cy="96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32212" r="77224" b="50000"/>
          <a:stretch/>
        </p:blipFill>
        <p:spPr bwMode="auto">
          <a:xfrm>
            <a:off x="5697252" y="6204182"/>
            <a:ext cx="1124465" cy="11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17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0648" y="827584"/>
            <a:ext cx="6172200" cy="7344816"/>
          </a:xfrm>
        </p:spPr>
        <p:txBody>
          <a:bodyPr>
            <a:normAutofit fontScale="25000" lnSpcReduction="20000"/>
          </a:bodyPr>
          <a:lstStyle/>
          <a:p>
            <a:pPr marL="0" indent="0">
              <a:lnSpc>
                <a:spcPct val="150000"/>
              </a:lnSpc>
              <a:buNone/>
            </a:pPr>
            <a:r>
              <a:rPr lang="es-ES" sz="4800" dirty="0" smtClean="0">
                <a:latin typeface="Arial "/>
                <a:ea typeface="KateCelebration" pitchFamily="2" charset="0"/>
                <a:cs typeface="Arial" pitchFamily="34" charset="0"/>
              </a:rPr>
              <a:t>Por qué se asumen como fundamental los motores de búsqueda</a:t>
            </a:r>
          </a:p>
          <a:p>
            <a:pPr marL="0" indent="0">
              <a:lnSpc>
                <a:spcPct val="150000"/>
              </a:lnSpc>
              <a:buNone/>
            </a:pPr>
            <a:r>
              <a:rPr lang="es-ES" sz="4800" dirty="0" smtClean="0">
                <a:latin typeface="Arial "/>
                <a:ea typeface="KateCelebration" pitchFamily="2" charset="0"/>
                <a:cs typeface="Arial" pitchFamily="34" charset="0"/>
              </a:rPr>
              <a:t>Nos permite optimizar la búsqueda de información la cual es de nuestro interés han desarrollado utilidad al internet pues las búsquedas se hacen automáticas sin ellos no se pudiera obtener la información deseada.  </a:t>
            </a:r>
          </a:p>
          <a:p>
            <a:pPr marL="0" indent="0">
              <a:lnSpc>
                <a:spcPct val="150000"/>
              </a:lnSpc>
              <a:buNone/>
            </a:pPr>
            <a:r>
              <a:rPr lang="es-ES" sz="4800" dirty="0" smtClean="0">
                <a:latin typeface="Arial "/>
                <a:ea typeface="KateCelebration" pitchFamily="2" charset="0"/>
                <a:cs typeface="Arial" pitchFamily="34" charset="0"/>
              </a:rPr>
              <a:t>Cómo funcionan los motores de búsqueda?</a:t>
            </a:r>
          </a:p>
          <a:p>
            <a:pPr marL="0" indent="0">
              <a:lnSpc>
                <a:spcPct val="150000"/>
              </a:lnSpc>
              <a:buNone/>
            </a:pPr>
            <a:r>
              <a:rPr lang="es-ES" sz="4800" dirty="0" smtClean="0">
                <a:latin typeface="Arial "/>
                <a:ea typeface="KateCelebration" pitchFamily="2" charset="0"/>
                <a:cs typeface="Arial" pitchFamily="34" charset="0"/>
              </a:rPr>
              <a:t>Recoger la información usando técnicas de web crawling ( robot  o spider) que indexa la información </a:t>
            </a:r>
          </a:p>
          <a:p>
            <a:pPr marL="0" indent="0">
              <a:lnSpc>
                <a:spcPct val="150000"/>
              </a:lnSpc>
              <a:buNone/>
            </a:pPr>
            <a:r>
              <a:rPr lang="es-ES" sz="4800" dirty="0" smtClean="0">
                <a:latin typeface="Arial "/>
                <a:ea typeface="KateCelebration" pitchFamily="2" charset="0"/>
                <a:cs typeface="Arial" pitchFamily="34" charset="0"/>
              </a:rPr>
              <a:t>Almacenar e indexar la información</a:t>
            </a:r>
          </a:p>
          <a:p>
            <a:pPr marL="0" indent="0">
              <a:lnSpc>
                <a:spcPct val="150000"/>
              </a:lnSpc>
              <a:buNone/>
            </a:pPr>
            <a:r>
              <a:rPr lang="es-ES" sz="4800" dirty="0">
                <a:latin typeface="Arial "/>
                <a:cs typeface="Arial" pitchFamily="34" charset="0"/>
              </a:rPr>
              <a:t> el web crawler va saltando de un link a otro y navegando por distintas páginas de las que va recopilando datos y con las que alimentar su base de datos.</a:t>
            </a:r>
            <a:r>
              <a:rPr lang="es-ES" sz="4800" dirty="0" smtClean="0">
                <a:latin typeface="Arial "/>
              </a:rPr>
              <a:t/>
            </a:r>
            <a:br>
              <a:rPr lang="es-ES" sz="4800" dirty="0" smtClean="0">
                <a:latin typeface="Arial "/>
              </a:rPr>
            </a:br>
            <a:r>
              <a:rPr lang="es-ES" sz="4800" dirty="0" smtClean="0">
                <a:latin typeface="Arial "/>
                <a:ea typeface="KateCelebration" pitchFamily="2" charset="0"/>
                <a:cs typeface="Arial" pitchFamily="34" charset="0"/>
              </a:rPr>
              <a:t>Por qué es importante buscar y buscar mejor?  </a:t>
            </a:r>
          </a:p>
          <a:p>
            <a:pPr marL="0" indent="0">
              <a:lnSpc>
                <a:spcPct val="150000"/>
              </a:lnSpc>
              <a:buNone/>
            </a:pPr>
            <a:r>
              <a:rPr lang="es-ES" sz="4800" dirty="0" smtClean="0">
                <a:latin typeface="Arial "/>
                <a:ea typeface="KateCelebration" pitchFamily="2" charset="0"/>
                <a:cs typeface="Arial" pitchFamily="34" charset="0"/>
              </a:rPr>
              <a:t>Es importante hacer una búsqueda confiable “Los buscadores” son la herramienta de acceso a un conocimiento global, en cualquier idioma conocido, que no entiende de límites fronterizos y facilita la obtención de datos sin que debamos trasladarnos físicamente a otro lugar.</a:t>
            </a:r>
          </a:p>
          <a:p>
            <a:pPr marL="0" indent="0">
              <a:lnSpc>
                <a:spcPct val="150000"/>
              </a:lnSpc>
              <a:buNone/>
            </a:pPr>
            <a:r>
              <a:rPr lang="es-ES" sz="4800" dirty="0" smtClean="0">
                <a:latin typeface="Arial "/>
                <a:ea typeface="KateCelebration" pitchFamily="2" charset="0"/>
                <a:cs typeface="Arial" pitchFamily="34" charset="0"/>
              </a:rPr>
              <a:t>dependerá también la calidad de los resultados mostrados por el buscador. De ahí que sea la parte más importante de los motores de búsqueda</a:t>
            </a:r>
          </a:p>
          <a:p>
            <a:pPr marL="0" indent="0">
              <a:lnSpc>
                <a:spcPct val="150000"/>
              </a:lnSpc>
              <a:buNone/>
            </a:pPr>
            <a:r>
              <a:rPr lang="es-ES" sz="4800" dirty="0" smtClean="0">
                <a:latin typeface="Arial "/>
              </a:rPr>
              <a:t>y </a:t>
            </a:r>
            <a:r>
              <a:rPr lang="es-ES" sz="4800" dirty="0">
                <a:latin typeface="Arial "/>
              </a:rPr>
              <a:t>probar una nueva estrategia, quizás cambiar el motor de búsqueda o consultar en un foro</a:t>
            </a: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1200" dirty="0" smtClean="0">
              <a:latin typeface="KateCelebration" pitchFamily="2" charset="0"/>
              <a:ea typeface="KateCelebration" pitchFamily="2" charset="0"/>
              <a:cs typeface="Arial" pitchFamily="34" charset="0"/>
            </a:endParaRPr>
          </a:p>
          <a:p>
            <a:pPr marL="0" indent="0">
              <a:lnSpc>
                <a:spcPct val="150000"/>
              </a:lnSpc>
              <a:buNone/>
            </a:pPr>
            <a:endParaRPr lang="es-ES" sz="1200" dirty="0">
              <a:latin typeface="KateCelebration" pitchFamily="2" charset="0"/>
              <a:ea typeface="KateCelebration" pitchFamily="2" charset="0"/>
              <a:cs typeface="Arial" pitchFamily="34" charset="0"/>
            </a:endParaRPr>
          </a:p>
          <a:p>
            <a:pPr marL="0" indent="0">
              <a:lnSpc>
                <a:spcPct val="150000"/>
              </a:lnSpc>
              <a:buNone/>
            </a:pPr>
            <a:endParaRPr lang="es-ES" sz="2800" dirty="0" smtClean="0">
              <a:latin typeface="KateCelebration" pitchFamily="2" charset="0"/>
              <a:ea typeface="KateCelebration" pitchFamily="2" charset="0"/>
              <a:cs typeface="Arial" pitchFamily="34" charset="0"/>
            </a:endParaRPr>
          </a:p>
          <a:p>
            <a:pPr marL="0" indent="0">
              <a:lnSpc>
                <a:spcPct val="150000"/>
              </a:lnSpc>
              <a:buNone/>
            </a:pPr>
            <a:r>
              <a:rPr lang="es-ES" sz="4400" dirty="0" err="1" smtClean="0">
                <a:latin typeface="Arial" pitchFamily="34" charset="0"/>
                <a:ea typeface="KateCelebration" pitchFamily="2" charset="0"/>
                <a:cs typeface="Arial" pitchFamily="34" charset="0"/>
              </a:rPr>
              <a:t>Bibliograía</a:t>
            </a:r>
            <a:r>
              <a:rPr lang="es-ES" sz="4400" dirty="0" smtClean="0">
                <a:latin typeface="Arial" pitchFamily="34" charset="0"/>
                <a:ea typeface="KateCelebration" pitchFamily="2" charset="0"/>
                <a:cs typeface="Arial" pitchFamily="34" charset="0"/>
              </a:rPr>
              <a:t> </a:t>
            </a:r>
          </a:p>
          <a:p>
            <a:pPr marL="0" indent="0">
              <a:lnSpc>
                <a:spcPct val="150000"/>
              </a:lnSpc>
              <a:buNone/>
            </a:pPr>
            <a:r>
              <a:rPr lang="es-ES" sz="4400" dirty="0" smtClean="0">
                <a:latin typeface="Arial" pitchFamily="34" charset="0"/>
                <a:ea typeface="KateCelebration" pitchFamily="2" charset="0"/>
                <a:cs typeface="Arial" pitchFamily="34" charset="0"/>
              </a:rPr>
              <a:t>https://www.vix.com/es/btg/tech/12625/10-trucos-para-una-busqueda-mas-eficiente</a:t>
            </a:r>
          </a:p>
          <a:p>
            <a:pPr marL="0" indent="0">
              <a:buNone/>
            </a:pPr>
            <a:endParaRPr lang="es-ES" dirty="0"/>
          </a:p>
        </p:txBody>
      </p:sp>
    </p:spTree>
    <p:extLst>
      <p:ext uri="{BB962C8B-B14F-4D97-AF65-F5344CB8AC3E}">
        <p14:creationId xmlns:p14="http://schemas.microsoft.com/office/powerpoint/2010/main" val="158999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9789" y="107504"/>
            <a:ext cx="6624736" cy="7272808"/>
          </a:xfrm>
        </p:spPr>
        <p:txBody>
          <a:bodyPr>
            <a:noAutofit/>
          </a:bodyPr>
          <a:lstStyle/>
          <a:p>
            <a:pPr marL="0" indent="0">
              <a:buNone/>
            </a:pPr>
            <a:r>
              <a:rPr lang="es-ES" sz="1200" dirty="0" smtClean="0">
                <a:latin typeface="Arial "/>
              </a:rPr>
              <a:t>10 trucos para la búsqueda más eficiente </a:t>
            </a:r>
          </a:p>
          <a:p>
            <a:pPr marL="0" indent="0">
              <a:buNone/>
            </a:pPr>
            <a:r>
              <a:rPr lang="es-ES" sz="1200" b="1" dirty="0" smtClean="0">
                <a:latin typeface="Arial "/>
              </a:rPr>
              <a:t>1. Usar términos específicos</a:t>
            </a:r>
          </a:p>
          <a:p>
            <a:pPr marL="0" indent="0">
              <a:buNone/>
            </a:pPr>
            <a:r>
              <a:rPr lang="es-ES" sz="1200" dirty="0" smtClean="0">
                <a:latin typeface="Arial "/>
              </a:rPr>
              <a:t>A la hora de ejecutar una búsqueda siempre es recomendable reducir lo más posible el número de resultados. Para ello es necesario acotarse a términos específicos. Por ejemplo, el término “coches rojos”, en tanto que “coches rojos de los 90” nos arroja la mitad. </a:t>
            </a:r>
          </a:p>
          <a:p>
            <a:pPr marL="0" indent="0">
              <a:buNone/>
            </a:pPr>
            <a:r>
              <a:rPr lang="es-ES" sz="1200" b="1" dirty="0" smtClean="0">
                <a:latin typeface="Arial "/>
              </a:rPr>
              <a:t>2. Utiliza el operador “-” para acotar tu búsqueda</a:t>
            </a:r>
          </a:p>
          <a:p>
            <a:pPr marL="0" indent="0">
              <a:buNone/>
            </a:pPr>
            <a:r>
              <a:rPr lang="es-ES" sz="1200" dirty="0" smtClean="0">
                <a:latin typeface="Arial "/>
              </a:rPr>
              <a:t>El operador “-” nos sirve para estrechar la búsqueda. Si por ejemplo, estamos buscando “coches rojos” pero preferimos excluir todo lo relacionado a Ferrari escribimos pues “coches rojos - </a:t>
            </a:r>
            <a:r>
              <a:rPr lang="es-ES" sz="1200" dirty="0" err="1" smtClean="0">
                <a:latin typeface="Arial "/>
              </a:rPr>
              <a:t>ferrari</a:t>
            </a:r>
            <a:r>
              <a:rPr lang="es-ES" sz="1200" dirty="0" smtClean="0">
                <a:latin typeface="Arial "/>
              </a:rPr>
              <a:t>”. los resultados disminuyen.</a:t>
            </a:r>
          </a:p>
          <a:p>
            <a:pPr marL="0" indent="0">
              <a:buNone/>
            </a:pPr>
            <a:r>
              <a:rPr lang="es-ES" sz="1200" b="1" dirty="0" smtClean="0">
                <a:latin typeface="Arial "/>
              </a:rPr>
              <a:t>3. Usa citas</a:t>
            </a:r>
          </a:p>
          <a:p>
            <a:pPr marL="0" indent="0">
              <a:buNone/>
            </a:pPr>
            <a:r>
              <a:rPr lang="es-ES" sz="1200" dirty="0" err="1" smtClean="0">
                <a:latin typeface="Arial "/>
              </a:rPr>
              <a:t>Util</a:t>
            </a:r>
            <a:r>
              <a:rPr lang="es-ES" sz="1200" dirty="0" smtClean="0">
                <a:latin typeface="Arial "/>
              </a:rPr>
              <a:t> en caso de querer rastrear alguna frase en particular. En este caso supongamos quiero buscar “los coches rojos molan”. Todo lo que tengo que hacer ahora es ir al buscador, la frase EXACTAMENTE como quiero que se busque y entrecomillarla. </a:t>
            </a:r>
          </a:p>
          <a:p>
            <a:pPr marL="0" indent="0">
              <a:buNone/>
            </a:pPr>
            <a:r>
              <a:rPr lang="es-ES" sz="1200" b="1" dirty="0" smtClean="0">
                <a:latin typeface="Arial "/>
              </a:rPr>
              <a:t>4. Uso de mayúsculas</a:t>
            </a:r>
          </a:p>
          <a:p>
            <a:pPr marL="0" indent="0">
              <a:buNone/>
            </a:pPr>
            <a:r>
              <a:rPr lang="es-ES" sz="1200" dirty="0" smtClean="0">
                <a:latin typeface="Arial "/>
              </a:rPr>
              <a:t>La gran mayoría de los buscadores no distingue entre mayúscula y minúscula, aún dentro de las comillas. “coches rojos” y “COCHES ROJOS” van a dar el mismo número de resultados</a:t>
            </a:r>
          </a:p>
          <a:p>
            <a:pPr marL="0" indent="0">
              <a:buNone/>
            </a:pPr>
            <a:r>
              <a:rPr lang="es-ES" sz="1200" b="1" dirty="0">
                <a:latin typeface="Arial "/>
                <a:cs typeface="Arial" pitchFamily="34" charset="0"/>
              </a:rPr>
              <a:t>5. Sufijos</a:t>
            </a:r>
          </a:p>
          <a:p>
            <a:pPr marL="0" indent="0">
              <a:buNone/>
            </a:pPr>
            <a:r>
              <a:rPr lang="es-ES" sz="1200" dirty="0">
                <a:latin typeface="Arial "/>
                <a:cs typeface="Arial" pitchFamily="34" charset="0"/>
              </a:rPr>
              <a:t>Siempre que quieras ampliar tu número de resultados es conveniente utilizar la palabra raíz en lugar de un término con sufijo, de ésta forma no te perderás resultados que puedan llegar a ser relevantes. Por ejemplo, intenta escribir “verano en coche” en lugar de “veraneando en coche”. Verás que obtendremos un mayor número de resultados</a:t>
            </a:r>
            <a:r>
              <a:rPr lang="es-ES" sz="1200" dirty="0" smtClean="0">
                <a:latin typeface="Arial "/>
                <a:cs typeface="Arial" pitchFamily="34" charset="0"/>
              </a:rPr>
              <a:t>.</a:t>
            </a:r>
          </a:p>
          <a:p>
            <a:pPr marL="0" indent="0">
              <a:buNone/>
            </a:pPr>
            <a:r>
              <a:rPr lang="es-ES" sz="1200" b="1" dirty="0" smtClean="0">
                <a:latin typeface="Arial "/>
                <a:cs typeface="Arial" pitchFamily="34" charset="0"/>
              </a:rPr>
              <a:t>6</a:t>
            </a:r>
            <a:r>
              <a:rPr lang="es-ES" sz="1200" b="1" dirty="0">
                <a:latin typeface="Arial "/>
                <a:cs typeface="Arial" pitchFamily="34" charset="0"/>
              </a:rPr>
              <a:t>. </a:t>
            </a:r>
            <a:r>
              <a:rPr lang="es-ES" sz="1200" b="1" dirty="0" smtClean="0">
                <a:latin typeface="Arial "/>
                <a:cs typeface="Arial" pitchFamily="34" charset="0"/>
              </a:rPr>
              <a:t>Auto-Complete</a:t>
            </a:r>
            <a:endParaRPr lang="es-ES" sz="1200" b="1" dirty="0">
              <a:latin typeface="Arial "/>
              <a:cs typeface="Arial" pitchFamily="34" charset="0"/>
            </a:endParaRPr>
          </a:p>
          <a:p>
            <a:pPr marL="0" indent="0">
              <a:buNone/>
            </a:pPr>
            <a:r>
              <a:rPr lang="es-ES" sz="1200" dirty="0">
                <a:latin typeface="Arial "/>
                <a:cs typeface="Arial" pitchFamily="34" charset="0"/>
              </a:rPr>
              <a:t>El </a:t>
            </a:r>
            <a:r>
              <a:rPr lang="es-ES" sz="1200" dirty="0" smtClean="0">
                <a:latin typeface="Arial "/>
                <a:cs typeface="Arial" pitchFamily="34" charset="0"/>
              </a:rPr>
              <a:t>Auto-Complete</a:t>
            </a:r>
            <a:r>
              <a:rPr lang="es-ES" sz="1200" dirty="0">
                <a:latin typeface="Arial "/>
                <a:cs typeface="Arial" pitchFamily="34" charset="0"/>
              </a:rPr>
              <a:t> de </a:t>
            </a:r>
            <a:r>
              <a:rPr lang="es-ES" sz="1200" b="1" dirty="0">
                <a:latin typeface="Arial "/>
                <a:cs typeface="Arial" pitchFamily="34" charset="0"/>
              </a:rPr>
              <a:t>Google</a:t>
            </a:r>
            <a:r>
              <a:rPr lang="es-ES" sz="1200" dirty="0">
                <a:latin typeface="Arial "/>
                <a:cs typeface="Arial" pitchFamily="34" charset="0"/>
              </a:rPr>
              <a:t> es la herramienta que te muestra resultados alternativos al mismo tiempo que escribes tu búsqueda. Si observas bien, mientras escribes “los coches rojos” podrás apreciar que aparecen opciones de búsqueda alternativa como “los coches rojos chocan más” o “los coches rojos pagan mejor seguro”. También puedes utilizar al </a:t>
            </a:r>
            <a:r>
              <a:rPr lang="es-ES" sz="1200" dirty="0" smtClean="0">
                <a:latin typeface="Arial "/>
                <a:cs typeface="Arial" pitchFamily="34" charset="0"/>
              </a:rPr>
              <a:t>Auto-Complete</a:t>
            </a:r>
            <a:r>
              <a:rPr lang="es-ES" sz="1200" dirty="0">
                <a:latin typeface="Arial "/>
                <a:cs typeface="Arial" pitchFamily="34" charset="0"/>
              </a:rPr>
              <a:t> de tu propio navega</a:t>
            </a:r>
            <a:r>
              <a:rPr lang="es-ES" sz="1200" dirty="0">
                <a:latin typeface="Arial "/>
              </a:rPr>
              <a:t>dor en caso de que hayas hecho búsquedas en el pasado sobre el mismo </a:t>
            </a:r>
            <a:r>
              <a:rPr lang="es-ES" sz="1200" dirty="0" smtClean="0">
                <a:latin typeface="Arial "/>
              </a:rPr>
              <a:t>ítem</a:t>
            </a:r>
          </a:p>
          <a:p>
            <a:pPr marL="0" indent="0">
              <a:buNone/>
            </a:pPr>
            <a:r>
              <a:rPr lang="es-ES" sz="1200" b="1" dirty="0" smtClean="0">
                <a:latin typeface="Arial "/>
              </a:rPr>
              <a:t>  7.</a:t>
            </a:r>
            <a:r>
              <a:rPr lang="es-ES" sz="1200" dirty="0" smtClean="0">
                <a:latin typeface="Arial "/>
              </a:rPr>
              <a:t> </a:t>
            </a:r>
            <a:r>
              <a:rPr lang="es-ES" sz="1200" b="1" dirty="0" smtClean="0">
                <a:latin typeface="Arial "/>
              </a:rPr>
              <a:t>Personaliza</a:t>
            </a:r>
            <a:r>
              <a:rPr lang="es-ES" sz="1200" dirty="0" smtClean="0">
                <a:latin typeface="Arial "/>
              </a:rPr>
              <a:t> </a:t>
            </a:r>
            <a:r>
              <a:rPr lang="es-ES" sz="1200" b="1" dirty="0" smtClean="0">
                <a:latin typeface="Arial "/>
              </a:rPr>
              <a:t>la búsqueda</a:t>
            </a:r>
          </a:p>
          <a:p>
            <a:pPr marL="0" indent="0">
              <a:buNone/>
            </a:pPr>
            <a:r>
              <a:rPr lang="es-ES" sz="1200" dirty="0" smtClean="0">
                <a:latin typeface="Arial "/>
              </a:rPr>
              <a:t>Utiliza todos los operadores que consideres necesario para limitar tu búsqueda. Recuerda algunos esenciales como “+” que nos ayuda a unir dos términos: “coches rojos +y baratos”; también tenemos el </a:t>
            </a:r>
            <a:r>
              <a:rPr lang="es-ES" sz="1200" dirty="0" err="1" smtClean="0">
                <a:latin typeface="Arial "/>
              </a:rPr>
              <a:t>related</a:t>
            </a:r>
            <a:r>
              <a:rPr lang="es-ES" sz="1200" dirty="0" smtClean="0">
                <a:latin typeface="Arial "/>
              </a:rPr>
              <a:t> en caso de buscar sitios relacionados a lo que estamos buscando, por ejemplo: </a:t>
            </a:r>
            <a:r>
              <a:rPr lang="es-ES" sz="1200" dirty="0" err="1" smtClean="0">
                <a:latin typeface="Arial "/>
              </a:rPr>
              <a:t>related:es.wikipedia.org</a:t>
            </a:r>
            <a:r>
              <a:rPr lang="es-ES" sz="1200" dirty="0" smtClean="0">
                <a:latin typeface="Arial "/>
              </a:rPr>
              <a:t> nos va a mostrar páginas relacionadas a </a:t>
            </a:r>
            <a:r>
              <a:rPr lang="es-ES" sz="1200" dirty="0" err="1" smtClean="0">
                <a:latin typeface="Arial "/>
              </a:rPr>
              <a:t>wikipedia</a:t>
            </a:r>
            <a:r>
              <a:rPr lang="es-ES" sz="1200" dirty="0" smtClean="0">
                <a:latin typeface="Arial "/>
              </a:rPr>
              <a:t>.</a:t>
            </a:r>
          </a:p>
          <a:p>
            <a:pPr marL="0" indent="0">
              <a:buNone/>
            </a:pPr>
            <a:r>
              <a:rPr lang="es-ES" sz="1200" b="1" dirty="0" smtClean="0">
                <a:latin typeface="Arial "/>
              </a:rPr>
              <a:t>8. Evita los artículos y la puntuación</a:t>
            </a:r>
          </a:p>
          <a:p>
            <a:pPr marL="0" indent="0">
              <a:buNone/>
            </a:pPr>
            <a:r>
              <a:rPr lang="es-ES" sz="1200" dirty="0" smtClean="0">
                <a:latin typeface="Arial "/>
              </a:rPr>
              <a:t>La gran mayoría de los buscadores omiten los artículos, por lo que es inútil que escribas “los coches rojos” cuando “coches rojos” te arrojará el mismo número de resultados. Lo mismo sucede con comas y puntos.</a:t>
            </a:r>
          </a:p>
          <a:p>
            <a:pPr marL="0" indent="0">
              <a:buNone/>
            </a:pPr>
            <a:r>
              <a:rPr lang="es-ES" sz="1200" b="1" dirty="0" smtClean="0">
                <a:latin typeface="Arial "/>
              </a:rPr>
              <a:t>9. Utiliza el historial de búsqueda</a:t>
            </a:r>
          </a:p>
          <a:p>
            <a:pPr marL="0" indent="0">
              <a:buNone/>
            </a:pPr>
            <a:r>
              <a:rPr lang="es-ES" sz="1200" dirty="0" smtClean="0">
                <a:latin typeface="Arial "/>
              </a:rPr>
              <a:t>Por más evidente que parezca, nunca debemos subestimar el poder de la memoria. Sucede que muchas veces pasamos por alto algún resultado que consideramos irrelevante en el momento solo para después encontrarnos llorando por los rincones por no volver a dar con él. Recordando la fecha de búsqueda, podemos rastrear ese dato que creíamos inútil en el historial de búsqueda.</a:t>
            </a:r>
          </a:p>
          <a:p>
            <a:pPr marL="0" indent="0">
              <a:buNone/>
            </a:pPr>
            <a:r>
              <a:rPr lang="es-ES" sz="1200" b="1" dirty="0" smtClean="0">
                <a:latin typeface="Arial "/>
              </a:rPr>
              <a:t>10. Cambiar la estrategia</a:t>
            </a:r>
          </a:p>
          <a:p>
            <a:pPr marL="0" indent="0">
              <a:buNone/>
            </a:pPr>
            <a:r>
              <a:rPr lang="es-ES" sz="1200" dirty="0" smtClean="0">
                <a:latin typeface="Arial "/>
              </a:rPr>
              <a:t>Sucede. A veces sencillamente no encontramos lo que estamos buscando. En éste momento es cuando hay que calmarse </a:t>
            </a:r>
            <a:endParaRPr lang="es-ES" sz="1200" dirty="0">
              <a:latin typeface="Arial "/>
            </a:endParaRPr>
          </a:p>
        </p:txBody>
      </p:sp>
    </p:spTree>
    <p:extLst>
      <p:ext uri="{BB962C8B-B14F-4D97-AF65-F5344CB8AC3E}">
        <p14:creationId xmlns:p14="http://schemas.microsoft.com/office/powerpoint/2010/main" val="355857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2656" y="611560"/>
            <a:ext cx="6172200" cy="6034617"/>
          </a:xfrm>
        </p:spPr>
        <p:txBody>
          <a:bodyPr>
            <a:normAutofit fontScale="25000" lnSpcReduction="20000"/>
          </a:bodyPr>
          <a:lstStyle/>
          <a:p>
            <a:pPr marL="0" indent="0" algn="just">
              <a:lnSpc>
                <a:spcPct val="170000"/>
              </a:lnSpc>
              <a:buNone/>
            </a:pPr>
            <a:r>
              <a:rPr lang="es-ES" sz="4800" b="1" dirty="0" smtClean="0">
                <a:latin typeface="Arial" pitchFamily="34" charset="0"/>
                <a:cs typeface="Arial" pitchFamily="34" charset="0"/>
              </a:rPr>
              <a:t>Atajos para búsquedas dinámicas </a:t>
            </a:r>
          </a:p>
          <a:p>
            <a:pPr marL="0" indent="0" algn="just">
              <a:lnSpc>
                <a:spcPct val="170000"/>
              </a:lnSpc>
              <a:buNone/>
            </a:pPr>
            <a:r>
              <a:rPr lang="es-ES" sz="4800" b="1" dirty="0" smtClean="0">
                <a:latin typeface="Arial" pitchFamily="34" charset="0"/>
                <a:cs typeface="Arial" pitchFamily="34" charset="0"/>
              </a:rPr>
              <a:t>1</a:t>
            </a:r>
            <a:r>
              <a:rPr lang="es-ES" sz="4800" b="1" dirty="0">
                <a:latin typeface="Arial" pitchFamily="34" charset="0"/>
                <a:cs typeface="Arial" pitchFamily="34" charset="0"/>
              </a:rPr>
              <a:t>. Ve al inicio</a:t>
            </a:r>
          </a:p>
          <a:p>
            <a:pPr marL="0" indent="0" algn="just">
              <a:lnSpc>
                <a:spcPct val="170000"/>
              </a:lnSpc>
              <a:buNone/>
            </a:pPr>
            <a:r>
              <a:rPr lang="es-ES" sz="4800" dirty="0" smtClean="0">
                <a:latin typeface="Arial" pitchFamily="34" charset="0"/>
                <a:cs typeface="Arial" pitchFamily="34" charset="0"/>
              </a:rPr>
              <a:t>has </a:t>
            </a:r>
            <a:r>
              <a:rPr lang="es-ES" sz="4800" dirty="0">
                <a:latin typeface="Arial" pitchFamily="34" charset="0"/>
                <a:cs typeface="Arial" pitchFamily="34" charset="0"/>
              </a:rPr>
              <a:t>leído hasta el fondo de una página web (o hasta lo más hondo </a:t>
            </a:r>
            <a:r>
              <a:rPr lang="es-ES" sz="4800" dirty="0" smtClean="0">
                <a:latin typeface="Arial" pitchFamily="34" charset="0"/>
                <a:cs typeface="Arial" pitchFamily="34" charset="0"/>
              </a:rPr>
              <a:t>Ambos </a:t>
            </a:r>
            <a:r>
              <a:rPr lang="es-ES" sz="4800" dirty="0">
                <a:latin typeface="Arial" pitchFamily="34" charset="0"/>
                <a:cs typeface="Arial" pitchFamily="34" charset="0"/>
              </a:rPr>
              <a:t>movimientos toman mucho tiempo. En lugar de eso, simplemente oprime el botón de </a:t>
            </a:r>
            <a:r>
              <a:rPr lang="es-ES" sz="4800" b="1" dirty="0">
                <a:latin typeface="Arial" pitchFamily="34" charset="0"/>
                <a:cs typeface="Arial" pitchFamily="34" charset="0"/>
              </a:rPr>
              <a:t>Home</a:t>
            </a:r>
            <a:r>
              <a:rPr lang="es-ES" sz="4800" dirty="0">
                <a:latin typeface="Arial" pitchFamily="34" charset="0"/>
                <a:cs typeface="Arial" pitchFamily="34" charset="0"/>
              </a:rPr>
              <a:t> en tu teclado. </a:t>
            </a:r>
            <a:r>
              <a:rPr lang="es-ES" sz="4800" dirty="0" smtClean="0">
                <a:latin typeface="Arial" pitchFamily="34" charset="0"/>
                <a:cs typeface="Arial" pitchFamily="34" charset="0"/>
              </a:rPr>
              <a:t>: </a:t>
            </a:r>
            <a:r>
              <a:rPr lang="es-ES" sz="4800" dirty="0">
                <a:latin typeface="Arial" pitchFamily="34" charset="0"/>
                <a:cs typeface="Arial" pitchFamily="34" charset="0"/>
              </a:rPr>
              <a:t>saltas de inmediato a la parte más alta de la página Web que estés consultando.</a:t>
            </a:r>
          </a:p>
          <a:p>
            <a:pPr marL="0" indent="0" algn="just">
              <a:lnSpc>
                <a:spcPct val="170000"/>
              </a:lnSpc>
              <a:buNone/>
            </a:pPr>
            <a:r>
              <a:rPr lang="es-ES" sz="4800" b="1" dirty="0">
                <a:latin typeface="Arial" pitchFamily="34" charset="0"/>
                <a:cs typeface="Arial" pitchFamily="34" charset="0"/>
              </a:rPr>
              <a:t>2. ¿Adónde fue a parar esa descarga?</a:t>
            </a:r>
          </a:p>
          <a:p>
            <a:pPr marL="0" indent="0" algn="just">
              <a:lnSpc>
                <a:spcPct val="170000"/>
              </a:lnSpc>
              <a:buNone/>
            </a:pPr>
            <a:r>
              <a:rPr lang="es-ES" sz="4800" dirty="0" smtClean="0">
                <a:latin typeface="Arial" pitchFamily="34" charset="0"/>
                <a:cs typeface="Arial" pitchFamily="34" charset="0"/>
              </a:rPr>
              <a:t>no </a:t>
            </a:r>
            <a:r>
              <a:rPr lang="es-ES" sz="4800" dirty="0">
                <a:latin typeface="Arial" pitchFamily="34" charset="0"/>
                <a:cs typeface="Arial" pitchFamily="34" charset="0"/>
              </a:rPr>
              <a:t>pueden encontrar el documento que acaban de descargar</a:t>
            </a:r>
            <a:r>
              <a:rPr lang="es-ES" sz="4800" dirty="0" smtClean="0">
                <a:latin typeface="Arial" pitchFamily="34" charset="0"/>
                <a:cs typeface="Arial" pitchFamily="34" charset="0"/>
              </a:rPr>
              <a:t>. Va </a:t>
            </a:r>
            <a:r>
              <a:rPr lang="es-ES" sz="4800" dirty="0">
                <a:latin typeface="Arial" pitchFamily="34" charset="0"/>
                <a:cs typeface="Arial" pitchFamily="34" charset="0"/>
              </a:rPr>
              <a:t>una solución inmediata: presiona </a:t>
            </a:r>
            <a:r>
              <a:rPr lang="es-ES" sz="4800" b="1" dirty="0" err="1">
                <a:latin typeface="Arial" pitchFamily="34" charset="0"/>
                <a:cs typeface="Arial" pitchFamily="34" charset="0"/>
              </a:rPr>
              <a:t>Ctrl</a:t>
            </a:r>
            <a:r>
              <a:rPr lang="es-ES" sz="4800" b="1" dirty="0">
                <a:latin typeface="Arial" pitchFamily="34" charset="0"/>
                <a:cs typeface="Arial" pitchFamily="34" charset="0"/>
              </a:rPr>
              <a:t>-J</a:t>
            </a:r>
            <a:r>
              <a:rPr lang="es-ES" sz="4800" dirty="0">
                <a:latin typeface="Arial" pitchFamily="34" charset="0"/>
                <a:cs typeface="Arial" pitchFamily="34" charset="0"/>
              </a:rPr>
              <a:t>. Eso abrirá inmediatamente una pestaña con una lista de todas tus descargas. Encuentra la que quieras, y luego haz clic en </a:t>
            </a:r>
            <a:r>
              <a:rPr lang="es-ES" sz="4800" b="1" dirty="0">
                <a:latin typeface="Arial" pitchFamily="34" charset="0"/>
                <a:cs typeface="Arial" pitchFamily="34" charset="0"/>
              </a:rPr>
              <a:t>Show in Folder </a:t>
            </a:r>
            <a:r>
              <a:rPr lang="es-ES" sz="4800" dirty="0">
                <a:latin typeface="Arial" pitchFamily="34" charset="0"/>
                <a:cs typeface="Arial" pitchFamily="34" charset="0"/>
              </a:rPr>
              <a:t>(mostrar en la carpeta). También puedes hacer clic en </a:t>
            </a:r>
            <a:r>
              <a:rPr lang="es-ES" sz="4800" b="1" dirty="0">
                <a:latin typeface="Arial" pitchFamily="34" charset="0"/>
                <a:cs typeface="Arial" pitchFamily="34" charset="0"/>
              </a:rPr>
              <a:t>Open </a:t>
            </a:r>
            <a:r>
              <a:rPr lang="es-ES" sz="4800" b="1" dirty="0" err="1">
                <a:latin typeface="Arial" pitchFamily="34" charset="0"/>
                <a:cs typeface="Arial" pitchFamily="34" charset="0"/>
              </a:rPr>
              <a:t>Downloads</a:t>
            </a:r>
            <a:r>
              <a:rPr lang="es-ES" sz="4800" b="1" dirty="0">
                <a:latin typeface="Arial" pitchFamily="34" charset="0"/>
                <a:cs typeface="Arial" pitchFamily="34" charset="0"/>
              </a:rPr>
              <a:t> Folder</a:t>
            </a:r>
            <a:r>
              <a:rPr lang="es-ES" sz="4800" dirty="0">
                <a:latin typeface="Arial" pitchFamily="34" charset="0"/>
                <a:cs typeface="Arial" pitchFamily="34" charset="0"/>
              </a:rPr>
              <a:t> (abrir carpeta de descargas) en la parte alta de esa </a:t>
            </a:r>
            <a:r>
              <a:rPr lang="es-ES" sz="4800" dirty="0" smtClean="0">
                <a:latin typeface="Arial" pitchFamily="34" charset="0"/>
                <a:cs typeface="Arial" pitchFamily="34" charset="0"/>
              </a:rPr>
              <a:t>pestaña.</a:t>
            </a:r>
            <a:r>
              <a:rPr lang="es-ES" sz="4800" b="1" dirty="0" smtClean="0">
                <a:latin typeface="Arial" pitchFamily="34" charset="0"/>
                <a:cs typeface="Arial" pitchFamily="34" charset="0"/>
              </a:rPr>
              <a:t>3</a:t>
            </a:r>
            <a:r>
              <a:rPr lang="es-ES" sz="4800" b="1" dirty="0">
                <a:latin typeface="Arial" pitchFamily="34" charset="0"/>
                <a:cs typeface="Arial" pitchFamily="34" charset="0"/>
              </a:rPr>
              <a:t>. Haz clic en esa estrella</a:t>
            </a:r>
          </a:p>
          <a:p>
            <a:pPr marL="0" indent="0" algn="just">
              <a:lnSpc>
                <a:spcPct val="170000"/>
              </a:lnSpc>
              <a:buNone/>
            </a:pPr>
            <a:r>
              <a:rPr lang="es-ES" sz="4800" dirty="0">
                <a:latin typeface="Arial" pitchFamily="34" charset="0"/>
                <a:cs typeface="Arial" pitchFamily="34" charset="0"/>
              </a:rPr>
              <a:t>De entre las muchas maneras de marcar una página Web como favorita, </a:t>
            </a:r>
            <a:r>
              <a:rPr lang="es-ES" sz="4800" dirty="0" smtClean="0">
                <a:latin typeface="Arial" pitchFamily="34" charset="0"/>
                <a:cs typeface="Arial" pitchFamily="34" charset="0"/>
              </a:rPr>
              <a:t> </a:t>
            </a:r>
            <a:r>
              <a:rPr lang="es-ES" sz="4800" dirty="0">
                <a:latin typeface="Arial" pitchFamily="34" charset="0"/>
                <a:cs typeface="Arial" pitchFamily="34" charset="0"/>
              </a:rPr>
              <a:t>haz clic en la estrella que está en el extremo derecho de la barra de dirección. </a:t>
            </a:r>
            <a:r>
              <a:rPr lang="es-ES" sz="4800" dirty="0" smtClean="0">
                <a:latin typeface="Arial" pitchFamily="34" charset="0"/>
                <a:cs typeface="Arial" pitchFamily="34" charset="0"/>
              </a:rPr>
              <a:t>oprimir</a:t>
            </a:r>
            <a:r>
              <a:rPr lang="es-ES" sz="4800" dirty="0">
                <a:latin typeface="Arial" pitchFamily="34" charset="0"/>
                <a:cs typeface="Arial" pitchFamily="34" charset="0"/>
              </a:rPr>
              <a:t> </a:t>
            </a:r>
            <a:r>
              <a:rPr lang="es-ES" sz="4800" b="1" dirty="0" err="1">
                <a:latin typeface="Arial" pitchFamily="34" charset="0"/>
                <a:cs typeface="Arial" pitchFamily="34" charset="0"/>
              </a:rPr>
              <a:t>Ctrl</a:t>
            </a:r>
            <a:r>
              <a:rPr lang="es-ES" sz="4800" b="1" dirty="0">
                <a:latin typeface="Arial" pitchFamily="34" charset="0"/>
                <a:cs typeface="Arial" pitchFamily="34" charset="0"/>
              </a:rPr>
              <a:t>-D</a:t>
            </a:r>
            <a:r>
              <a:rPr lang="es-ES" sz="4800" dirty="0">
                <a:latin typeface="Arial" pitchFamily="34" charset="0"/>
                <a:cs typeface="Arial" pitchFamily="34" charset="0"/>
              </a:rPr>
              <a:t>. Ambas acciones dan como resultado lo mismo: la aparición de un ventana para agregar rápidamente la página a tu lista de favoritos (con el nombre y carpeta que tú elijas).</a:t>
            </a:r>
          </a:p>
          <a:p>
            <a:pPr marL="0" indent="0" algn="just">
              <a:lnSpc>
                <a:spcPct val="170000"/>
              </a:lnSpc>
              <a:buNone/>
            </a:pPr>
            <a:r>
              <a:rPr lang="es-ES" sz="4800" b="1" dirty="0">
                <a:latin typeface="Arial" pitchFamily="34" charset="0"/>
                <a:cs typeface="Arial" pitchFamily="34" charset="0"/>
              </a:rPr>
              <a:t>4. Adiós a la pestaña</a:t>
            </a:r>
          </a:p>
          <a:p>
            <a:pPr marL="0" indent="0" algn="just">
              <a:lnSpc>
                <a:spcPct val="170000"/>
              </a:lnSpc>
              <a:buNone/>
            </a:pPr>
            <a:r>
              <a:rPr lang="es-ES" sz="4800" dirty="0">
                <a:latin typeface="Arial" pitchFamily="34" charset="0"/>
                <a:cs typeface="Arial" pitchFamily="34" charset="0"/>
              </a:rPr>
              <a:t>Todo el mundo sabe que si quieres cerrar una pestaña tienes que hacer clic en la pequeña equis. El problema es que es tan pequeña que es muy fácil no atinarle con el </a:t>
            </a:r>
            <a:r>
              <a:rPr lang="es-ES" sz="4800" dirty="0" smtClean="0">
                <a:latin typeface="Arial" pitchFamily="34" charset="0"/>
                <a:cs typeface="Arial" pitchFamily="34" charset="0"/>
              </a:rPr>
              <a:t>cursor simplemente </a:t>
            </a:r>
            <a:r>
              <a:rPr lang="es-ES" sz="4800" dirty="0">
                <a:latin typeface="Arial" pitchFamily="34" charset="0"/>
                <a:cs typeface="Arial" pitchFamily="34" charset="0"/>
              </a:rPr>
              <a:t>presiona </a:t>
            </a:r>
            <a:r>
              <a:rPr lang="es-ES" sz="4800" b="1" dirty="0" err="1">
                <a:latin typeface="Arial" pitchFamily="34" charset="0"/>
                <a:cs typeface="Arial" pitchFamily="34" charset="0"/>
              </a:rPr>
              <a:t>Ctrl-W</a:t>
            </a:r>
            <a:r>
              <a:rPr lang="es-ES" sz="4800" dirty="0" err="1">
                <a:latin typeface="Arial" pitchFamily="34" charset="0"/>
                <a:cs typeface="Arial" pitchFamily="34" charset="0"/>
              </a:rPr>
              <a:t>para</a:t>
            </a:r>
            <a:r>
              <a:rPr lang="es-ES" sz="4800" dirty="0">
                <a:latin typeface="Arial" pitchFamily="34" charset="0"/>
                <a:cs typeface="Arial" pitchFamily="34" charset="0"/>
              </a:rPr>
              <a:t> cerrar la pestaña</a:t>
            </a:r>
            <a:r>
              <a:rPr lang="es-ES" sz="4800" dirty="0" smtClean="0">
                <a:latin typeface="Arial" pitchFamily="34" charset="0"/>
                <a:cs typeface="Arial" pitchFamily="34" charset="0"/>
              </a:rPr>
              <a:t>.</a:t>
            </a:r>
          </a:p>
          <a:p>
            <a:pPr marL="0" indent="0" algn="just">
              <a:lnSpc>
                <a:spcPct val="170000"/>
              </a:lnSpc>
              <a:buNone/>
            </a:pPr>
            <a:endParaRPr lang="es-ES" dirty="0">
              <a:latin typeface="Arial"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144" y="6875215"/>
            <a:ext cx="1525636" cy="160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19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4664" y="539552"/>
            <a:ext cx="6172200" cy="7920880"/>
          </a:xfrm>
        </p:spPr>
        <p:txBody>
          <a:bodyPr>
            <a:normAutofit fontScale="92500" lnSpcReduction="20000"/>
          </a:bodyPr>
          <a:lstStyle/>
          <a:p>
            <a:pPr marL="0" indent="0">
              <a:lnSpc>
                <a:spcPct val="150000"/>
              </a:lnSpc>
              <a:buNone/>
            </a:pPr>
            <a:r>
              <a:rPr lang="es-ES" sz="1300" b="1" dirty="0" smtClean="0">
                <a:latin typeface="Arial" pitchFamily="34" charset="0"/>
                <a:cs typeface="Arial" pitchFamily="34" charset="0"/>
              </a:rPr>
              <a:t>Tutorial Juan Meléndez </a:t>
            </a:r>
          </a:p>
          <a:p>
            <a:pPr marL="0" indent="0">
              <a:lnSpc>
                <a:spcPct val="150000"/>
              </a:lnSpc>
              <a:buNone/>
            </a:pPr>
            <a:r>
              <a:rPr lang="es-ES" sz="1300" b="1" dirty="0" smtClean="0">
                <a:latin typeface="Arial" pitchFamily="34" charset="0"/>
                <a:cs typeface="Arial" pitchFamily="34" charset="0"/>
              </a:rPr>
              <a:t>Dirección </a:t>
            </a:r>
            <a:r>
              <a:rPr lang="es-ES" sz="1300" b="1" dirty="0" err="1" smtClean="0">
                <a:latin typeface="Arial" pitchFamily="34" charset="0"/>
                <a:cs typeface="Arial" pitchFamily="34" charset="0"/>
              </a:rPr>
              <a:t>electronica</a:t>
            </a:r>
            <a:r>
              <a:rPr lang="es-ES" sz="1300" b="1" dirty="0" smtClean="0">
                <a:latin typeface="Arial" pitchFamily="34" charset="0"/>
                <a:cs typeface="Arial" pitchFamily="34" charset="0"/>
              </a:rPr>
              <a:t> :</a:t>
            </a:r>
            <a:r>
              <a:rPr lang="es-ES" sz="1300" b="1" dirty="0" err="1" smtClean="0">
                <a:latin typeface="Arial" pitchFamily="34" charset="0"/>
                <a:cs typeface="Arial" pitchFamily="34" charset="0"/>
              </a:rPr>
              <a:t>https</a:t>
            </a:r>
            <a:r>
              <a:rPr lang="es-ES" sz="1300" b="1" dirty="0" smtClean="0">
                <a:latin typeface="Arial" pitchFamily="34" charset="0"/>
                <a:cs typeface="Arial" pitchFamily="34" charset="0"/>
              </a:rPr>
              <a:t>://www.youtube.com/watch?v=81slL6IZK4I</a:t>
            </a:r>
          </a:p>
          <a:p>
            <a:pPr marL="0" indent="0">
              <a:lnSpc>
                <a:spcPct val="150000"/>
              </a:lnSpc>
              <a:buNone/>
            </a:pPr>
            <a:r>
              <a:rPr lang="es-ES" sz="1300" b="1" dirty="0" smtClean="0">
                <a:latin typeface="Arial" pitchFamily="34" charset="0"/>
                <a:cs typeface="Arial" pitchFamily="34" charset="0"/>
              </a:rPr>
              <a:t>Establecer los pasos a seguir para la resolución </a:t>
            </a:r>
          </a:p>
          <a:p>
            <a:pPr marL="0" indent="0">
              <a:lnSpc>
                <a:spcPct val="150000"/>
              </a:lnSpc>
              <a:buNone/>
            </a:pPr>
            <a:r>
              <a:rPr lang="es-ES" sz="1300" b="1" dirty="0" smtClean="0">
                <a:latin typeface="Arial" pitchFamily="34" charset="0"/>
                <a:cs typeface="Arial" pitchFamily="34" charset="0"/>
              </a:rPr>
              <a:t>Identificar el vocabularios seleccionado</a:t>
            </a:r>
          </a:p>
          <a:p>
            <a:pPr marL="0" indent="0">
              <a:lnSpc>
                <a:spcPct val="150000"/>
              </a:lnSpc>
              <a:buNone/>
            </a:pPr>
            <a:r>
              <a:rPr lang="es-ES" sz="1300" b="1" dirty="0" smtClean="0">
                <a:latin typeface="Arial" pitchFamily="34" charset="0"/>
                <a:cs typeface="Arial" pitchFamily="34" charset="0"/>
              </a:rPr>
              <a:t>Expresar el tema en investigación o pregunta  y describir los conceptos claves del concepto a trabajara al tamaño de grupo  </a:t>
            </a:r>
          </a:p>
          <a:p>
            <a:pPr marL="0" indent="0">
              <a:lnSpc>
                <a:spcPct val="150000"/>
              </a:lnSpc>
              <a:buNone/>
            </a:pPr>
            <a:r>
              <a:rPr lang="es-ES" sz="1300" b="1" dirty="0" smtClean="0">
                <a:latin typeface="Arial" pitchFamily="34" charset="0"/>
                <a:cs typeface="Arial" pitchFamily="34" charset="0"/>
              </a:rPr>
              <a:t>Debemos considerar posibles sinónimos para buscar varios términos. </a:t>
            </a:r>
          </a:p>
          <a:p>
            <a:pPr marL="0" indent="0">
              <a:lnSpc>
                <a:spcPct val="150000"/>
              </a:lnSpc>
              <a:buNone/>
            </a:pPr>
            <a:r>
              <a:rPr lang="es-ES" sz="1300" b="1" dirty="0" smtClean="0">
                <a:latin typeface="Arial" pitchFamily="34" charset="0"/>
                <a:cs typeface="Arial" pitchFamily="34" charset="0"/>
              </a:rPr>
              <a:t>Delimitar el tema  con autores importantes .</a:t>
            </a:r>
          </a:p>
          <a:p>
            <a:pPr marL="0" indent="0">
              <a:lnSpc>
                <a:spcPct val="150000"/>
              </a:lnSpc>
              <a:buNone/>
            </a:pPr>
            <a:r>
              <a:rPr lang="es-ES" sz="1300" b="1" dirty="0" smtClean="0">
                <a:latin typeface="Arial" pitchFamily="34" charset="0"/>
                <a:cs typeface="Arial" pitchFamily="34" charset="0"/>
              </a:rPr>
              <a:t>En qué consiste una búsqueda de información por internet? </a:t>
            </a:r>
          </a:p>
          <a:p>
            <a:pPr marL="0" indent="0">
              <a:lnSpc>
                <a:spcPct val="150000"/>
              </a:lnSpc>
              <a:buNone/>
            </a:pPr>
            <a:r>
              <a:rPr lang="es-ES" sz="1300" dirty="0" smtClean="0">
                <a:latin typeface="Arial" pitchFamily="34" charset="0"/>
                <a:cs typeface="Arial" pitchFamily="34" charset="0"/>
              </a:rPr>
              <a:t>La forma especifica en la que buscas la información </a:t>
            </a:r>
          </a:p>
          <a:p>
            <a:pPr marL="0" indent="0">
              <a:lnSpc>
                <a:spcPct val="150000"/>
              </a:lnSpc>
              <a:buNone/>
            </a:pPr>
            <a:r>
              <a:rPr lang="es-ES" sz="1300" dirty="0">
                <a:latin typeface="Arial" pitchFamily="34" charset="0"/>
                <a:cs typeface="Arial" pitchFamily="34" charset="0"/>
              </a:rPr>
              <a:t> </a:t>
            </a:r>
            <a:r>
              <a:rPr lang="es-ES" sz="1300" dirty="0" smtClean="0">
                <a:latin typeface="Arial" pitchFamily="34" charset="0"/>
                <a:cs typeface="Arial" pitchFamily="34" charset="0"/>
              </a:rPr>
              <a:t>plan para la localización de la información </a:t>
            </a:r>
          </a:p>
          <a:p>
            <a:pPr marL="0" indent="0">
              <a:lnSpc>
                <a:spcPct val="150000"/>
              </a:lnSpc>
              <a:buNone/>
            </a:pPr>
            <a:r>
              <a:rPr lang="es-ES" sz="1300" dirty="0">
                <a:latin typeface="Arial" pitchFamily="34" charset="0"/>
                <a:cs typeface="Arial" pitchFamily="34" charset="0"/>
              </a:rPr>
              <a:t> p</a:t>
            </a:r>
            <a:r>
              <a:rPr lang="es-ES" sz="1300" dirty="0" smtClean="0">
                <a:latin typeface="Arial" pitchFamily="34" charset="0"/>
                <a:cs typeface="Arial" pitchFamily="34" charset="0"/>
              </a:rPr>
              <a:t>lan  para la localización de la  información , establecer mediante los pasos para  satisfacer la necesidad de información </a:t>
            </a:r>
          </a:p>
          <a:p>
            <a:pPr marL="0" indent="0">
              <a:lnSpc>
                <a:spcPct val="150000"/>
              </a:lnSpc>
              <a:buNone/>
            </a:pPr>
            <a:r>
              <a:rPr lang="es-ES" sz="1300" dirty="0" smtClean="0">
                <a:latin typeface="Arial "/>
                <a:cs typeface="Arial" pitchFamily="34" charset="0"/>
              </a:rPr>
              <a:t> </a:t>
            </a:r>
            <a:r>
              <a:rPr lang="es-ES" sz="1300" b="1" dirty="0" smtClean="0">
                <a:latin typeface="Arial "/>
                <a:ea typeface="KateCelebration" pitchFamily="2" charset="0"/>
                <a:cs typeface="Arial" pitchFamily="34" charset="0"/>
              </a:rPr>
              <a:t>Primer paso para un proceso de investigación/búsqueda.</a:t>
            </a:r>
          </a:p>
          <a:p>
            <a:pPr marL="0" indent="0">
              <a:lnSpc>
                <a:spcPct val="150000"/>
              </a:lnSpc>
              <a:buNone/>
            </a:pPr>
            <a:r>
              <a:rPr lang="es-ES" sz="1300" dirty="0" smtClean="0">
                <a:latin typeface="Arial" pitchFamily="34" charset="0"/>
                <a:cs typeface="Arial" pitchFamily="34" charset="0"/>
              </a:rPr>
              <a:t>La selección de un tema  </a:t>
            </a:r>
          </a:p>
          <a:p>
            <a:pPr marL="0" indent="0">
              <a:lnSpc>
                <a:spcPct val="150000"/>
              </a:lnSpc>
              <a:buNone/>
            </a:pPr>
            <a:r>
              <a:rPr lang="es-ES" sz="1300" b="1" dirty="0" smtClean="0">
                <a:latin typeface="Arial" pitchFamily="34" charset="0"/>
                <a:cs typeface="Arial" pitchFamily="34" charset="0"/>
              </a:rPr>
              <a:t>Cuál es la diferencia entre el paso 2 y el 3 en la búsqueda/investigación?</a:t>
            </a:r>
          </a:p>
          <a:p>
            <a:pPr marL="0" indent="0">
              <a:lnSpc>
                <a:spcPct val="150000"/>
              </a:lnSpc>
              <a:buNone/>
            </a:pPr>
            <a:r>
              <a:rPr lang="es-ES" sz="1300" dirty="0" smtClean="0">
                <a:latin typeface="Arial" pitchFamily="34" charset="0"/>
                <a:cs typeface="Arial" pitchFamily="34" charset="0"/>
              </a:rPr>
              <a:t>El paso 2  son conceptos claves traducirlos al  idioma ingles   mientras que en el paso 3 son sinónimos que  igualmente puedan estar en ingles o no pero el concepto deseado este bajo otro término </a:t>
            </a:r>
          </a:p>
          <a:p>
            <a:pPr marL="0" indent="0">
              <a:lnSpc>
                <a:spcPct val="150000"/>
              </a:lnSpc>
              <a:buNone/>
            </a:pPr>
            <a:r>
              <a:rPr lang="es-ES" sz="1300" b="1" dirty="0" smtClean="0">
                <a:latin typeface="Arial" pitchFamily="34" charset="0"/>
                <a:cs typeface="Arial" pitchFamily="34" charset="0"/>
              </a:rPr>
              <a:t>Cuál es la importancia de combinar conceptos en una búsqueda investigativa?</a:t>
            </a:r>
          </a:p>
          <a:p>
            <a:pPr marL="0" indent="0">
              <a:lnSpc>
                <a:spcPct val="150000"/>
              </a:lnSpc>
              <a:buNone/>
            </a:pPr>
            <a:r>
              <a:rPr lang="es-ES" sz="1300" dirty="0" smtClean="0">
                <a:latin typeface="Arial" pitchFamily="34" charset="0"/>
                <a:cs typeface="Arial" pitchFamily="34" charset="0"/>
              </a:rPr>
              <a:t>Combinaciones booleanas toma en cuenta los nexos y hace la búsqueda más completa </a:t>
            </a:r>
          </a:p>
          <a:p>
            <a:pPr marL="0" indent="0">
              <a:lnSpc>
                <a:spcPct val="150000"/>
              </a:lnSpc>
              <a:buNone/>
            </a:pPr>
            <a:r>
              <a:rPr lang="es-ES" sz="1300" b="1" dirty="0" smtClean="0">
                <a:latin typeface="Arial" pitchFamily="34" charset="0"/>
                <a:cs typeface="Arial" pitchFamily="34" charset="0"/>
              </a:rPr>
              <a:t>Cuáles son algunas consideraciones que se deben tomar en cuenta para seleccionar un tema de investigación?</a:t>
            </a:r>
          </a:p>
          <a:p>
            <a:pPr marL="0" indent="0">
              <a:lnSpc>
                <a:spcPct val="150000"/>
              </a:lnSpc>
              <a:buNone/>
            </a:pPr>
            <a:r>
              <a:rPr lang="es-ES" sz="1300" dirty="0" smtClean="0">
                <a:latin typeface="Arial" pitchFamily="34" charset="0"/>
                <a:cs typeface="Arial" pitchFamily="34" charset="0"/>
              </a:rPr>
              <a:t>Interés en el tema  </a:t>
            </a:r>
          </a:p>
          <a:p>
            <a:pPr marL="0" indent="0">
              <a:lnSpc>
                <a:spcPct val="150000"/>
              </a:lnSpc>
              <a:buNone/>
            </a:pPr>
            <a:r>
              <a:rPr lang="es-ES" sz="1300" dirty="0" smtClean="0">
                <a:latin typeface="Arial" pitchFamily="34" charset="0"/>
                <a:cs typeface="Arial" pitchFamily="34" charset="0"/>
              </a:rPr>
              <a:t>Relación con el curso o disciplina </a:t>
            </a:r>
          </a:p>
          <a:p>
            <a:pPr marL="0" indent="0">
              <a:lnSpc>
                <a:spcPct val="150000"/>
              </a:lnSpc>
              <a:buNone/>
            </a:pPr>
            <a:r>
              <a:rPr lang="es-ES" sz="1300" dirty="0" smtClean="0">
                <a:latin typeface="Arial" pitchFamily="34" charset="0"/>
                <a:cs typeface="Arial" pitchFamily="34" charset="0"/>
              </a:rPr>
              <a:t>Accesibilidad a la información  </a:t>
            </a:r>
          </a:p>
          <a:p>
            <a:pPr marL="0" indent="0">
              <a:lnSpc>
                <a:spcPct val="150000"/>
              </a:lnSpc>
              <a:buNone/>
            </a:pPr>
            <a:r>
              <a:rPr lang="es-ES" sz="1300" dirty="0" smtClean="0">
                <a:latin typeface="Arial" pitchFamily="34" charset="0"/>
                <a:cs typeface="Arial" pitchFamily="34" charset="0"/>
              </a:rPr>
              <a:t>Fecha de entrega </a:t>
            </a:r>
          </a:p>
          <a:p>
            <a:pPr marL="0" indent="0">
              <a:lnSpc>
                <a:spcPct val="150000"/>
              </a:lnSpc>
              <a:buNone/>
            </a:pPr>
            <a:r>
              <a:rPr lang="es-ES" sz="1300" dirty="0" smtClean="0">
                <a:latin typeface="Arial" pitchFamily="34" charset="0"/>
                <a:cs typeface="Arial" pitchFamily="34" charset="0"/>
              </a:rPr>
              <a:t>Limite de páginas. </a:t>
            </a:r>
          </a:p>
          <a:p>
            <a:pPr marL="0" indent="0">
              <a:lnSpc>
                <a:spcPct val="150000"/>
              </a:lnSpc>
              <a:buNone/>
            </a:pPr>
            <a:endParaRPr lang="es-ES" sz="1200" dirty="0" smtClean="0">
              <a:latin typeface="Arial" pitchFamily="34" charset="0"/>
              <a:cs typeface="Arial" pitchFamily="34" charset="0"/>
            </a:endParaRPr>
          </a:p>
          <a:p>
            <a:endParaRPr lang="es-ES" sz="1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136" y="6660232"/>
            <a:ext cx="201612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45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6632" y="755576"/>
            <a:ext cx="6172200" cy="7488832"/>
          </a:xfrm>
        </p:spPr>
        <p:txBody>
          <a:bodyPr>
            <a:normAutofit/>
          </a:bodyPr>
          <a:lstStyle/>
          <a:p>
            <a:pPr marL="0" indent="0">
              <a:lnSpc>
                <a:spcPct val="150000"/>
              </a:lnSpc>
              <a:buNone/>
            </a:pPr>
            <a:r>
              <a:rPr lang="es-ES" sz="1400" b="1" dirty="0" smtClean="0"/>
              <a:t>.¿Cuáles son formas de delimitar un tema, y para qué sirve tal delimitación en una búsqueda o investigación? </a:t>
            </a:r>
          </a:p>
          <a:p>
            <a:pPr marL="0" indent="0">
              <a:lnSpc>
                <a:spcPct val="150000"/>
              </a:lnSpc>
              <a:buNone/>
            </a:pPr>
            <a:r>
              <a:rPr lang="es-ES" sz="1400" dirty="0" smtClean="0"/>
              <a:t>Hojear un libro de texto  índice tabla de contenido , capitulo  , hojear un libro o revista  consultar diccionarios o enciclopedias o incluso navegar en internet </a:t>
            </a:r>
          </a:p>
          <a:p>
            <a:pPr marL="0" indent="0">
              <a:lnSpc>
                <a:spcPct val="150000"/>
              </a:lnSpc>
              <a:buNone/>
            </a:pPr>
            <a:r>
              <a:rPr lang="es-ES" sz="1400" dirty="0"/>
              <a:t> </a:t>
            </a:r>
            <a:r>
              <a:rPr lang="es-ES" sz="1400" dirty="0" smtClean="0"/>
              <a:t>tiene que  anotar los  aspectos s que se relaciones con preguntas de ¿ que , </a:t>
            </a:r>
          </a:p>
          <a:p>
            <a:pPr marL="0" indent="0">
              <a:lnSpc>
                <a:spcPct val="150000"/>
              </a:lnSpc>
              <a:buNone/>
            </a:pPr>
            <a:r>
              <a:rPr lang="es-ES" sz="1400" dirty="0" smtClean="0"/>
              <a:t>¿ como ?¿ porque y ¿para que? , establecer el tema  clasificación  , comparación , causa  y efecto </a:t>
            </a:r>
          </a:p>
          <a:p>
            <a:pPr marL="0" indent="0">
              <a:lnSpc>
                <a:spcPct val="150000"/>
              </a:lnSpc>
              <a:buNone/>
            </a:pPr>
            <a:r>
              <a:rPr lang="es-ES" sz="1400" dirty="0" smtClean="0"/>
              <a:t>Otras formas de delimitar son: periodo de tiempo , área geográfica , un evento , teorías a utilizar</a:t>
            </a:r>
          </a:p>
          <a:p>
            <a:pPr marL="0" indent="0">
              <a:lnSpc>
                <a:spcPct val="150000"/>
              </a:lnSpc>
              <a:buNone/>
            </a:pPr>
            <a:r>
              <a:rPr lang="es-ES" sz="1400" dirty="0" smtClean="0"/>
              <a:t> </a:t>
            </a:r>
            <a:r>
              <a:rPr lang="es-ES" sz="1400" b="1" dirty="0" smtClean="0"/>
              <a:t>Cómo se hace un bosquejo preliminar de la búsqueda/tema de investigación?</a:t>
            </a:r>
          </a:p>
          <a:p>
            <a:pPr marL="0" indent="0">
              <a:lnSpc>
                <a:spcPct val="150000"/>
              </a:lnSpc>
              <a:buNone/>
            </a:pPr>
            <a:r>
              <a:rPr lang="es-ES" sz="1400" b="1" dirty="0" smtClean="0"/>
              <a:t>- </a:t>
            </a:r>
            <a:r>
              <a:rPr lang="es-ES" sz="1400" dirty="0" smtClean="0"/>
              <a:t>Organizar ideas .</a:t>
            </a:r>
          </a:p>
          <a:p>
            <a:pPr marL="0" indent="0">
              <a:lnSpc>
                <a:spcPct val="150000"/>
              </a:lnSpc>
              <a:buNone/>
            </a:pPr>
            <a:r>
              <a:rPr lang="es-ES" sz="1400" dirty="0" smtClean="0"/>
              <a:t>-Identificar tópicos principales y secundarios .</a:t>
            </a:r>
          </a:p>
          <a:p>
            <a:pPr marL="0" indent="0">
              <a:lnSpc>
                <a:spcPct val="150000"/>
              </a:lnSpc>
              <a:buNone/>
            </a:pPr>
            <a:r>
              <a:rPr lang="es-ES" sz="1400" dirty="0" smtClean="0"/>
              <a:t>-Guía para seleccionar el material.</a:t>
            </a:r>
          </a:p>
          <a:p>
            <a:pPr marL="0" indent="0">
              <a:lnSpc>
                <a:spcPct val="150000"/>
              </a:lnSpc>
              <a:buNone/>
            </a:pPr>
            <a:r>
              <a:rPr lang="es-ES" sz="1400" dirty="0" smtClean="0"/>
              <a:t>-Determinar que información  tenemos y cual falta .</a:t>
            </a:r>
          </a:p>
          <a:p>
            <a:pPr marL="0" indent="0">
              <a:lnSpc>
                <a:spcPct val="150000"/>
              </a:lnSpc>
              <a:buNone/>
            </a:pPr>
            <a:r>
              <a:rPr lang="es-ES" sz="1400" dirty="0" smtClean="0"/>
              <a:t>-</a:t>
            </a:r>
            <a:r>
              <a:rPr lang="es-ES" sz="1400" dirty="0" err="1" smtClean="0"/>
              <a:t>Frascar</a:t>
            </a:r>
            <a:r>
              <a:rPr lang="es-ES" sz="1400" dirty="0" smtClean="0"/>
              <a:t> la idea central o hipótesis de informe</a:t>
            </a:r>
          </a:p>
          <a:p>
            <a:pPr marL="0" indent="0">
              <a:lnSpc>
                <a:spcPct val="150000"/>
              </a:lnSpc>
              <a:buNone/>
            </a:pPr>
            <a:r>
              <a:rPr lang="es-ES" sz="1400" b="1" dirty="0" smtClean="0"/>
              <a:t>Qué es una palabra clave, para el ámbito de la investigación, búsqueda de información o escrito académico? </a:t>
            </a:r>
          </a:p>
          <a:p>
            <a:pPr marL="0" indent="0">
              <a:lnSpc>
                <a:spcPct val="150000"/>
              </a:lnSpc>
              <a:buNone/>
            </a:pPr>
            <a:r>
              <a:rPr lang="es-ES" sz="1400" dirty="0" smtClean="0"/>
              <a:t>Una palabra significativa o descriptiva  usada como punto de referencia para encontrar otra palabra o información</a:t>
            </a:r>
            <a:endParaRPr lang="es-ES" sz="1400" dirty="0"/>
          </a:p>
        </p:txBody>
      </p:sp>
    </p:spTree>
    <p:extLst>
      <p:ext uri="{BB962C8B-B14F-4D97-AF65-F5344CB8AC3E}">
        <p14:creationId xmlns:p14="http://schemas.microsoft.com/office/powerpoint/2010/main" val="399979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6632" y="251520"/>
            <a:ext cx="6741368" cy="6552728"/>
          </a:xfrm>
        </p:spPr>
        <p:txBody>
          <a:bodyPr>
            <a:normAutofit/>
          </a:bodyPr>
          <a:lstStyle/>
          <a:p>
            <a:r>
              <a:rPr lang="es-ES" sz="1200" b="1" dirty="0" smtClean="0">
                <a:latin typeface="Arial" pitchFamily="34" charset="0"/>
                <a:cs typeface="Arial" pitchFamily="34" charset="0"/>
              </a:rPr>
              <a:t>Vocabulario controlado</a:t>
            </a:r>
          </a:p>
          <a:p>
            <a:pPr marL="0" indent="0">
              <a:lnSpc>
                <a:spcPct val="150000"/>
              </a:lnSpc>
              <a:buNone/>
            </a:pPr>
            <a:r>
              <a:rPr lang="es-ES" sz="1200" dirty="0">
                <a:latin typeface="Arial" pitchFamily="34" charset="0"/>
                <a:cs typeface="Arial" pitchFamily="34" charset="0"/>
              </a:rPr>
              <a:t>Se reseña la evolución del Vocabulario Controlado (VC) que ha servido para que, por un lado, los documentalistas indicen cada uno de los 59 000 registros de artículos que actualmente contiene la base de </a:t>
            </a:r>
            <a:r>
              <a:rPr lang="es-ES" sz="1200" dirty="0" smtClean="0">
                <a:latin typeface="Arial" pitchFamily="34" charset="0"/>
                <a:cs typeface="Arial" pitchFamily="34" charset="0"/>
              </a:rPr>
              <a:t>datos</a:t>
            </a:r>
            <a:r>
              <a:rPr lang="es-ES" sz="1200" dirty="0"/>
              <a:t> </a:t>
            </a:r>
            <a:r>
              <a:rPr lang="es-ES" sz="1200" dirty="0" smtClean="0"/>
              <a:t>también </a:t>
            </a:r>
            <a:r>
              <a:rPr lang="es-ES" sz="1200" dirty="0"/>
              <a:t>se analiza el reflejo del desarrollo de las tecnologías de información, la telemática, comunicación satelital y la red de Internet que se constituyó en la vía de difusión de las base de datos, marco de referencia que obligó a encontrar otras estrategias para la interacción directa usuario-base, por lo que el VC se publicó en forma electrónica en la página web del IRESIE </a:t>
            </a:r>
            <a:endParaRPr lang="es-ES" sz="1200" dirty="0" smtClean="0"/>
          </a:p>
          <a:p>
            <a:pPr marL="0" indent="0">
              <a:buNone/>
            </a:pPr>
            <a:endParaRPr lang="es-ES" sz="1200" dirty="0">
              <a:latin typeface="Arial" pitchFamily="34" charset="0"/>
              <a:cs typeface="Arial" pitchFamily="34" charset="0"/>
            </a:endParaRPr>
          </a:p>
          <a:p>
            <a:pPr marL="0" indent="0">
              <a:buNone/>
            </a:pPr>
            <a:endParaRPr lang="es-ES" sz="1200" dirty="0" smtClean="0">
              <a:latin typeface="Arial" pitchFamily="34" charset="0"/>
              <a:cs typeface="Arial" pitchFamily="34" charset="0"/>
            </a:endParaRPr>
          </a:p>
          <a:p>
            <a:pPr marL="0" indent="0">
              <a:buNone/>
            </a:pPr>
            <a:r>
              <a:rPr lang="es-ES" sz="1200" b="1" dirty="0" smtClean="0">
                <a:latin typeface="Arial" pitchFamily="34" charset="0"/>
                <a:cs typeface="Arial" pitchFamily="34" charset="0"/>
              </a:rPr>
              <a:t>Diagramas de flujo  </a:t>
            </a:r>
          </a:p>
          <a:p>
            <a:pPr marL="0" indent="0">
              <a:buNone/>
            </a:pPr>
            <a:r>
              <a:rPr lang="es-ES" sz="1200" dirty="0" smtClean="0">
                <a:latin typeface="Arial" pitchFamily="34" charset="0"/>
                <a:cs typeface="Arial" pitchFamily="34" charset="0"/>
              </a:rPr>
              <a:t>Bibliografía https://www.aiteco.com/que-es-un-diagrama-de-flujo/</a:t>
            </a:r>
          </a:p>
          <a:p>
            <a:pPr marL="0" indent="0">
              <a:buNone/>
            </a:pPr>
            <a:endParaRPr lang="es-ES" sz="1200" dirty="0" smtClean="0">
              <a:latin typeface="Arial" pitchFamily="34" charset="0"/>
              <a:cs typeface="Arial" pitchFamily="34" charset="0"/>
            </a:endParaRPr>
          </a:p>
          <a:p>
            <a:pPr marL="0" indent="0">
              <a:lnSpc>
                <a:spcPct val="150000"/>
              </a:lnSpc>
              <a:buNone/>
            </a:pPr>
            <a:r>
              <a:rPr lang="es-ES" sz="1200" dirty="0"/>
              <a:t>Los diagramas de flujo son una manera de representar visualmente el flujo de datos a través de sistemas de tratamiento de información. Los diagramas de flujo describen que operaciones y en que secuencia se requieren para solucionar un problema dado.</a:t>
            </a:r>
            <a:r>
              <a:rPr lang="es-ES" sz="1200" dirty="0" smtClean="0">
                <a:latin typeface="Arial" pitchFamily="34" charset="0"/>
                <a:cs typeface="Arial" pitchFamily="34" charset="0"/>
              </a:rPr>
              <a:t> </a:t>
            </a:r>
            <a:r>
              <a:rPr lang="es-ES" sz="1200" dirty="0"/>
              <a:t>nos dan ventaja al momento de explicar el programa a otros. Por lo tanto, está correcto decir que un diagrama de flujo es una necesidad para la documentación mejor de un programa complejo</a:t>
            </a:r>
            <a:r>
              <a:rPr lang="es-ES" sz="1200" dirty="0" smtClean="0"/>
              <a:t>.</a:t>
            </a:r>
          </a:p>
          <a:p>
            <a:pPr marL="0" indent="0" fontAlgn="base">
              <a:buNone/>
            </a:pPr>
            <a:r>
              <a:rPr lang="es-ES" sz="1200" dirty="0" smtClean="0"/>
              <a:t>Beneficios </a:t>
            </a:r>
            <a:r>
              <a:rPr lang="es-ES" sz="1200" dirty="0"/>
              <a:t>del Diagrama de </a:t>
            </a:r>
            <a:r>
              <a:rPr lang="es-ES" sz="1200" dirty="0" smtClean="0"/>
              <a:t>Flujo</a:t>
            </a:r>
            <a:endParaRPr lang="es-ES" sz="1200" dirty="0"/>
          </a:p>
          <a:p>
            <a:pPr marL="0" indent="0" fontAlgn="base">
              <a:buNone/>
            </a:pPr>
            <a:r>
              <a:rPr lang="es-ES" sz="1200" dirty="0"/>
              <a:t>En primer lugar, facilita la obtención de una visión transparente del proceso, mejorando su comprensión. El conjunto de actividades, relaciones e incidencias de un proceso no es fácilmente discernible a priori.</a:t>
            </a:r>
          </a:p>
          <a:p>
            <a:pPr marL="0" indent="0" fontAlgn="base">
              <a:buNone/>
            </a:pPr>
            <a:r>
              <a:rPr lang="es-ES" sz="1200" dirty="0"/>
              <a:t>Beneficios del Diagrama de </a:t>
            </a:r>
            <a:r>
              <a:rPr lang="es-ES" sz="1200" dirty="0" smtClean="0"/>
              <a:t>Flujo</a:t>
            </a:r>
          </a:p>
          <a:p>
            <a:pPr marL="0" indent="0" fontAlgn="base">
              <a:buNone/>
            </a:pPr>
            <a:r>
              <a:rPr lang="es-ES" sz="1200" dirty="0" smtClean="0"/>
              <a:t>Estimula el pensamiento analítico en el momento de estudiar un proceso, haciendo más factible generar alternativas útiles. </a:t>
            </a:r>
            <a:r>
              <a:rPr lang="es-ES" sz="1200" dirty="0"/>
              <a:t>Proporciona un método de comunicación más eficaz, al introducir un lenguaje común, si bien es cierto que para ello se hace preciso la capacitación de aquellas personas que entrarán en contacto con la diagramación.</a:t>
            </a:r>
          </a:p>
          <a:p>
            <a:pPr marL="0" indent="0" fontAlgn="base">
              <a:buNone/>
            </a:pPr>
            <a:r>
              <a:rPr lang="es-ES" sz="1200" dirty="0"/>
              <a:t>Un diagrama de flujo ayuda a establecer el valor agregado de cada una de las actividades que componen el proceso.</a:t>
            </a:r>
          </a:p>
          <a:p>
            <a:pPr marL="0" indent="0" fontAlgn="base">
              <a:buNone/>
            </a:pPr>
            <a:endParaRPr lang="es-ES" sz="1200" dirty="0"/>
          </a:p>
          <a:p>
            <a:pPr marL="0" indent="0">
              <a:lnSpc>
                <a:spcPct val="150000"/>
              </a:lnSpc>
              <a:buNone/>
            </a:pPr>
            <a:endParaRPr lang="es-ES" sz="1200" dirty="0" smtClean="0">
              <a:latin typeface="Arial" pitchFamily="34" charset="0"/>
              <a:cs typeface="Arial" pitchFamily="34" charset="0"/>
            </a:endParaRPr>
          </a:p>
          <a:p>
            <a:pPr marL="0" indent="0">
              <a:lnSpc>
                <a:spcPct val="150000"/>
              </a:lnSpc>
              <a:buNone/>
            </a:pPr>
            <a:endParaRPr lang="es-ES" sz="1200" dirty="0">
              <a:latin typeface="Arial" pitchFamily="34" charset="0"/>
              <a:cs typeface="Arial" pitchFamily="34" charset="0"/>
            </a:endParaRPr>
          </a:p>
          <a:p>
            <a:pPr marL="0" indent="0">
              <a:lnSpc>
                <a:spcPct val="150000"/>
              </a:lnSpc>
              <a:buNone/>
            </a:pPr>
            <a:endParaRPr lang="es-ES" sz="1200" dirty="0">
              <a:latin typeface="Arial" pitchFamily="34" charset="0"/>
              <a:cs typeface="Arial" pitchFamily="34"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98" t="19417" r="7146" b="11549"/>
          <a:stretch/>
        </p:blipFill>
        <p:spPr bwMode="auto">
          <a:xfrm>
            <a:off x="1484784" y="6516216"/>
            <a:ext cx="45365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26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ombo"/>
          <p:cNvSpPr/>
          <p:nvPr/>
        </p:nvSpPr>
        <p:spPr>
          <a:xfrm>
            <a:off x="1127145" y="4251470"/>
            <a:ext cx="1426546" cy="1016758"/>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9512"/>
            <a:ext cx="908720"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144" y="3750424"/>
            <a:ext cx="1615479" cy="367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131094" y="591131"/>
            <a:ext cx="1944216" cy="830997"/>
          </a:xfrm>
          <a:prstGeom prst="rect">
            <a:avLst/>
          </a:prstGeom>
          <a:solidFill>
            <a:srgbClr val="FFFF00"/>
          </a:solidFill>
        </p:spPr>
        <p:txBody>
          <a:bodyPr wrap="square" rtlCol="0">
            <a:spAutoFit/>
          </a:bodyPr>
          <a:lstStyle/>
          <a:p>
            <a:r>
              <a:rPr lang="es-ES" sz="1600" dirty="0"/>
              <a:t>¿</a:t>
            </a:r>
            <a:r>
              <a:rPr lang="es-ES" sz="1600" dirty="0" smtClean="0"/>
              <a:t>Son importantes las matemáticas en el preescolar? </a:t>
            </a:r>
            <a:endParaRPr lang="es-ES" sz="1600" dirty="0"/>
          </a:p>
        </p:txBody>
      </p:sp>
      <p:sp>
        <p:nvSpPr>
          <p:cNvPr id="5" name="4 CuadroTexto"/>
          <p:cNvSpPr txBox="1"/>
          <p:nvPr/>
        </p:nvSpPr>
        <p:spPr>
          <a:xfrm>
            <a:off x="908720" y="1864101"/>
            <a:ext cx="2664272" cy="2308324"/>
          </a:xfrm>
          <a:prstGeom prst="rect">
            <a:avLst/>
          </a:prstGeom>
          <a:solidFill>
            <a:schemeClr val="accent3">
              <a:lumMod val="60000"/>
              <a:lumOff val="40000"/>
            </a:schemeClr>
          </a:solidFill>
        </p:spPr>
        <p:txBody>
          <a:bodyPr wrap="square" rtlCol="0">
            <a:spAutoFit/>
          </a:bodyPr>
          <a:lstStyle/>
          <a:p>
            <a:r>
              <a:rPr lang="es-ES" sz="1200" dirty="0" smtClean="0"/>
              <a:t>porque día a día nos encontramos frente a ellas, sin ellas no podríamos desarrollarnos frente a alguna situación, ocupamos y necesitamos las matemáticas constantemente en todos los ambientes, ya sea, en el colegio, el trabajo, o simplemente en la casa o cocina.</a:t>
            </a:r>
          </a:p>
          <a:p>
            <a:r>
              <a:rPr lang="es-ES" sz="1200" dirty="0" smtClean="0"/>
              <a:t>La principal función de la matemática es desarrollar el pensamiento lógico, interpretar la realidad y la comprensión de una forma de lenguaje</a:t>
            </a:r>
            <a:endParaRPr lang="es-ES" sz="1200" dirty="0"/>
          </a:p>
        </p:txBody>
      </p:sp>
      <p:sp>
        <p:nvSpPr>
          <p:cNvPr id="6" name="5 CuadroTexto"/>
          <p:cNvSpPr txBox="1"/>
          <p:nvPr/>
        </p:nvSpPr>
        <p:spPr>
          <a:xfrm>
            <a:off x="3836519" y="591130"/>
            <a:ext cx="2232248" cy="830997"/>
          </a:xfrm>
          <a:prstGeom prst="rect">
            <a:avLst/>
          </a:prstGeom>
          <a:solidFill>
            <a:schemeClr val="accent3">
              <a:lumMod val="60000"/>
              <a:lumOff val="40000"/>
            </a:schemeClr>
          </a:solidFill>
        </p:spPr>
        <p:txBody>
          <a:bodyPr wrap="square" rtlCol="0">
            <a:spAutoFit/>
          </a:bodyPr>
          <a:lstStyle/>
          <a:p>
            <a:r>
              <a:rPr lang="es-ES" sz="1200" dirty="0" smtClean="0"/>
              <a:t>No se considera elemental  para esta etapa pues se piensa que solo se debe tener nociones  de ella</a:t>
            </a:r>
            <a:endParaRPr lang="es-ES" sz="1200" dirty="0"/>
          </a:p>
        </p:txBody>
      </p:sp>
      <p:sp>
        <p:nvSpPr>
          <p:cNvPr id="7" name="6 CuadroTexto"/>
          <p:cNvSpPr txBox="1"/>
          <p:nvPr/>
        </p:nvSpPr>
        <p:spPr>
          <a:xfrm>
            <a:off x="1307134" y="4529016"/>
            <a:ext cx="1066567" cy="461665"/>
          </a:xfrm>
          <a:prstGeom prst="rect">
            <a:avLst/>
          </a:prstGeom>
          <a:solidFill>
            <a:schemeClr val="accent4">
              <a:lumMod val="60000"/>
              <a:lumOff val="40000"/>
            </a:schemeClr>
          </a:solidFill>
        </p:spPr>
        <p:txBody>
          <a:bodyPr wrap="square" rtlCol="0">
            <a:spAutoFit/>
          </a:bodyPr>
          <a:lstStyle/>
          <a:p>
            <a:r>
              <a:rPr lang="es-ES" sz="1200" dirty="0" smtClean="0"/>
              <a:t>¿Es necesario adaptarlas?</a:t>
            </a:r>
            <a:endParaRPr lang="es-ES" sz="1200" dirty="0"/>
          </a:p>
        </p:txBody>
      </p:sp>
      <p:cxnSp>
        <p:nvCxnSpPr>
          <p:cNvPr id="9" name="8 Conector recto de flecha"/>
          <p:cNvCxnSpPr>
            <a:stCxn id="4" idx="3"/>
          </p:cNvCxnSpPr>
          <p:nvPr/>
        </p:nvCxnSpPr>
        <p:spPr>
          <a:xfrm flipV="1">
            <a:off x="3075310" y="1006628"/>
            <a:ext cx="497682"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10 Conector recto de flecha"/>
          <p:cNvCxnSpPr/>
          <p:nvPr/>
        </p:nvCxnSpPr>
        <p:spPr>
          <a:xfrm>
            <a:off x="1844824" y="1422127"/>
            <a:ext cx="0" cy="4419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12 Conector recto de flecha"/>
          <p:cNvCxnSpPr>
            <a:endCxn id="20" idx="0"/>
          </p:cNvCxnSpPr>
          <p:nvPr/>
        </p:nvCxnSpPr>
        <p:spPr>
          <a:xfrm>
            <a:off x="1739213" y="4097380"/>
            <a:ext cx="101205" cy="1540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14 Conector recto de flecha"/>
          <p:cNvCxnSpPr/>
          <p:nvPr/>
        </p:nvCxnSpPr>
        <p:spPr>
          <a:xfrm>
            <a:off x="1844824" y="5018856"/>
            <a:ext cx="0" cy="4172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p:cNvCxnSpPr/>
          <p:nvPr/>
        </p:nvCxnSpPr>
        <p:spPr>
          <a:xfrm>
            <a:off x="2225349" y="7232260"/>
            <a:ext cx="0"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18 CuadroTexto"/>
          <p:cNvSpPr txBox="1"/>
          <p:nvPr/>
        </p:nvSpPr>
        <p:spPr>
          <a:xfrm>
            <a:off x="1127145" y="5662600"/>
            <a:ext cx="3136323" cy="1569660"/>
          </a:xfrm>
          <a:prstGeom prst="rect">
            <a:avLst/>
          </a:prstGeom>
          <a:solidFill>
            <a:schemeClr val="accent3">
              <a:lumMod val="60000"/>
              <a:lumOff val="40000"/>
            </a:schemeClr>
          </a:solidFill>
        </p:spPr>
        <p:txBody>
          <a:bodyPr wrap="square" rtlCol="0">
            <a:spAutoFit/>
          </a:bodyPr>
          <a:lstStyle/>
          <a:p>
            <a:r>
              <a:rPr lang="es-ES" sz="1200" dirty="0" smtClean="0"/>
              <a:t>El desarrollo de las nociones lógico-matemáticas, es un proceso que se tiene que ir cumpliendo por etapas y que va construyendo el niñ</a:t>
            </a:r>
            <a:r>
              <a:rPr lang="es-ES" sz="1200" dirty="0"/>
              <a:t>o</a:t>
            </a:r>
            <a:r>
              <a:rPr lang="es-ES" sz="1200" dirty="0" smtClean="0"/>
              <a:t> a partir de las experiencias que le brinda la relación e interacción con los objetos de su entorno. La relación e interacción con los objetos de su entorno, ayuda a que el </a:t>
            </a:r>
            <a:r>
              <a:rPr lang="es-ES" sz="1200" dirty="0" err="1" smtClean="0"/>
              <a:t>niñ</a:t>
            </a:r>
            <a:r>
              <a:rPr lang="es-ES" sz="1200" dirty="0" smtClean="0"/>
              <a:t>@ logre comprar, clasificar o seriar estos objetos.</a:t>
            </a:r>
            <a:endParaRPr lang="es-ES" sz="1200" dirty="0"/>
          </a:p>
        </p:txBody>
      </p:sp>
      <p:sp>
        <p:nvSpPr>
          <p:cNvPr id="23" name="22 CuadroTexto"/>
          <p:cNvSpPr txBox="1"/>
          <p:nvPr/>
        </p:nvSpPr>
        <p:spPr>
          <a:xfrm>
            <a:off x="764705" y="7629591"/>
            <a:ext cx="3483956" cy="1384995"/>
          </a:xfrm>
          <a:prstGeom prst="rect">
            <a:avLst/>
          </a:prstGeom>
          <a:solidFill>
            <a:srgbClr val="FFFF00"/>
          </a:solidFill>
        </p:spPr>
        <p:txBody>
          <a:bodyPr wrap="square" rtlCol="0">
            <a:spAutoFit/>
          </a:bodyPr>
          <a:lstStyle/>
          <a:p>
            <a:r>
              <a:rPr lang="es-ES" sz="1200" dirty="0" smtClean="0"/>
              <a:t>Los primeros aprendizajes y experiencias con los conocimientos lógico-matemática, ayuda al </a:t>
            </a:r>
            <a:r>
              <a:rPr lang="es-ES" sz="1200" dirty="0" err="1" smtClean="0"/>
              <a:t>niñ</a:t>
            </a:r>
            <a:r>
              <a:rPr lang="es-ES" sz="1200" dirty="0" smtClean="0"/>
              <a:t>@ no tan solo para que el progreso en este ámbito sea mas fácil, sino que lo ayuda mayormente a que el </a:t>
            </a:r>
            <a:r>
              <a:rPr lang="es-ES" sz="1200" dirty="0" err="1" smtClean="0"/>
              <a:t>niñ</a:t>
            </a:r>
            <a:r>
              <a:rPr lang="es-ES" sz="1200" dirty="0" smtClean="0"/>
              <a:t>@ tenga un desarrollo cognitivo optimo y representan los primeros conjuntos de estructuras de pensamientos y de funciones fundamentales.</a:t>
            </a:r>
            <a:endParaRPr lang="es-ES" sz="1200" dirty="0"/>
          </a:p>
        </p:txBody>
      </p:sp>
      <p:sp>
        <p:nvSpPr>
          <p:cNvPr id="25" name="24 CuadroTexto"/>
          <p:cNvSpPr txBox="1"/>
          <p:nvPr/>
        </p:nvSpPr>
        <p:spPr>
          <a:xfrm>
            <a:off x="1943601" y="1494769"/>
            <a:ext cx="459448" cy="369332"/>
          </a:xfrm>
          <a:prstGeom prst="rect">
            <a:avLst/>
          </a:prstGeom>
          <a:noFill/>
        </p:spPr>
        <p:txBody>
          <a:bodyPr wrap="square" rtlCol="0">
            <a:spAutoFit/>
          </a:bodyPr>
          <a:lstStyle/>
          <a:p>
            <a:r>
              <a:rPr lang="es-ES" dirty="0" smtClean="0"/>
              <a:t>si</a:t>
            </a:r>
            <a:endParaRPr lang="es-ES" dirty="0"/>
          </a:p>
        </p:txBody>
      </p:sp>
      <p:sp>
        <p:nvSpPr>
          <p:cNvPr id="26" name="25 CuadroTexto"/>
          <p:cNvSpPr txBox="1"/>
          <p:nvPr/>
        </p:nvSpPr>
        <p:spPr>
          <a:xfrm>
            <a:off x="3324151" y="1115616"/>
            <a:ext cx="512368" cy="369332"/>
          </a:xfrm>
          <a:prstGeom prst="rect">
            <a:avLst/>
          </a:prstGeom>
          <a:noFill/>
        </p:spPr>
        <p:txBody>
          <a:bodyPr wrap="square" rtlCol="0">
            <a:spAutoFit/>
          </a:bodyPr>
          <a:lstStyle/>
          <a:p>
            <a:r>
              <a:rPr lang="es-ES" dirty="0" smtClean="0"/>
              <a:t>No</a:t>
            </a:r>
            <a:endParaRPr lang="es-ES" dirty="0"/>
          </a:p>
        </p:txBody>
      </p:sp>
      <p:sp>
        <p:nvSpPr>
          <p:cNvPr id="27" name="26 CuadroTexto"/>
          <p:cNvSpPr txBox="1"/>
          <p:nvPr/>
        </p:nvSpPr>
        <p:spPr>
          <a:xfrm>
            <a:off x="1982034" y="5220801"/>
            <a:ext cx="549296" cy="369332"/>
          </a:xfrm>
          <a:prstGeom prst="rect">
            <a:avLst/>
          </a:prstGeom>
          <a:noFill/>
        </p:spPr>
        <p:txBody>
          <a:bodyPr wrap="square" rtlCol="0">
            <a:spAutoFit/>
          </a:bodyPr>
          <a:lstStyle/>
          <a:p>
            <a:r>
              <a:rPr lang="es-ES" dirty="0" smtClean="0"/>
              <a:t>si</a:t>
            </a:r>
            <a:endParaRPr lang="es-ES" dirty="0"/>
          </a:p>
        </p:txBody>
      </p:sp>
      <p:sp>
        <p:nvSpPr>
          <p:cNvPr id="30" name="29 CuadroTexto"/>
          <p:cNvSpPr txBox="1"/>
          <p:nvPr/>
        </p:nvSpPr>
        <p:spPr>
          <a:xfrm>
            <a:off x="4487701" y="7956998"/>
            <a:ext cx="2232248" cy="1015663"/>
          </a:xfrm>
          <a:prstGeom prst="rect">
            <a:avLst/>
          </a:prstGeom>
          <a:noFill/>
        </p:spPr>
        <p:txBody>
          <a:bodyPr wrap="square" rtlCol="0">
            <a:spAutoFit/>
          </a:bodyPr>
          <a:lstStyle/>
          <a:p>
            <a:r>
              <a:rPr lang="es-ES" sz="1000" dirty="0" smtClean="0"/>
              <a:t>Bibliografía </a:t>
            </a:r>
          </a:p>
          <a:p>
            <a:r>
              <a:rPr lang="es-ES" sz="1000" dirty="0" smtClean="0"/>
              <a:t>http://132.248.9.1:8991/F/KN8BHBMXPYI5V1HG9YMK9BP2CMSNU46UVGX86BULJY1EQIHCQ6-01810?func=full-set-set&amp;set_number=000033&amp;set_entry=000007&amp;format=999</a:t>
            </a:r>
            <a:endParaRPr lang="es-ES" sz="1000" dirty="0"/>
          </a:p>
        </p:txBody>
      </p:sp>
    </p:spTree>
    <p:extLst>
      <p:ext uri="{BB962C8B-B14F-4D97-AF65-F5344CB8AC3E}">
        <p14:creationId xmlns:p14="http://schemas.microsoft.com/office/powerpoint/2010/main" val="25858614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1814</Words>
  <Application>Microsoft Office PowerPoint</Application>
  <PresentationFormat>Carta (216 x 279 mm)</PresentationFormat>
  <Paragraphs>177</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Escuela Normal de Educación preescolar Herramientas básicas para la investigación educativa 3º Sección A    Docente: José Luis Perales Torres  Alumna : Leisly Mónica Domínguez Martínez  NL .7 Trabajo a realizar  : análisis de contenidos sobre la unidad 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c:title>
  <dc:creator>MTZ</dc:creator>
  <cp:lastModifiedBy>MTZ</cp:lastModifiedBy>
  <cp:revision>27</cp:revision>
  <dcterms:created xsi:type="dcterms:W3CDTF">2017-10-03T04:17:57Z</dcterms:created>
  <dcterms:modified xsi:type="dcterms:W3CDTF">2017-10-03T09:47:38Z</dcterms:modified>
</cp:coreProperties>
</file>