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handoutMasterIdLst>
    <p:handoutMasterId r:id="rId13"/>
  </p:handoutMasterIdLst>
  <p:sldIdLst>
    <p:sldId id="256" r:id="rId2"/>
    <p:sldId id="257" r:id="rId3"/>
    <p:sldId id="260" r:id="rId4"/>
    <p:sldId id="266" r:id="rId5"/>
    <p:sldId id="261" r:id="rId6"/>
    <p:sldId id="262" r:id="rId7"/>
    <p:sldId id="263" r:id="rId8"/>
    <p:sldId id="264" r:id="rId9"/>
    <p:sldId id="265" r:id="rId10"/>
    <p:sldId id="267" r:id="rId11"/>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varScale="1">
        <p:scale>
          <a:sx n="66" d="100"/>
          <a:sy n="66" d="100"/>
        </p:scale>
        <p:origin x="1280" y="4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36EECB8-9256-4F15-884E-36AFB4499B0A}" type="doc">
      <dgm:prSet loTypeId="urn:microsoft.com/office/officeart/2005/8/layout/vList3#1" loCatId="picture" qsTypeId="urn:microsoft.com/office/officeart/2005/8/quickstyle/simple1" qsCatId="simple" csTypeId="urn:microsoft.com/office/officeart/2005/8/colors/colorful5" csCatId="colorful" phldr="1"/>
      <dgm:spPr/>
    </dgm:pt>
    <dgm:pt modelId="{151D7E4D-F31D-4EAF-B921-5350DF40E2DB}">
      <dgm:prSet phldrT="[Texto]" custT="1"/>
      <dgm:spPr/>
      <dgm:t>
        <a:bodyPr/>
        <a:lstStyle/>
        <a:p>
          <a:pPr algn="l"/>
          <a:r>
            <a:rPr lang="es-MX" sz="2400" dirty="0" smtClean="0"/>
            <a:t>Ángel </a:t>
          </a:r>
          <a:r>
            <a:rPr lang="es-MX" sz="2400" dirty="0" err="1" smtClean="0"/>
            <a:t>Osbaldo</a:t>
          </a:r>
          <a:r>
            <a:rPr lang="es-MX" sz="2400" dirty="0" smtClean="0"/>
            <a:t> Salazar Acosta </a:t>
          </a:r>
        </a:p>
        <a:p>
          <a:pPr algn="l"/>
          <a:r>
            <a:rPr lang="es-MX" sz="2400" dirty="0" smtClean="0"/>
            <a:t>3 años 2 meses. </a:t>
          </a:r>
          <a:endParaRPr lang="es-ES" sz="2400" dirty="0" smtClean="0"/>
        </a:p>
      </dgm:t>
    </dgm:pt>
    <dgm:pt modelId="{BCEB200D-A340-42B1-AFEC-A95359163DDA}" type="parTrans" cxnId="{D69FA53D-7883-4D0C-B340-DC2EB223BEC5}">
      <dgm:prSet/>
      <dgm:spPr/>
      <dgm:t>
        <a:bodyPr/>
        <a:lstStyle/>
        <a:p>
          <a:endParaRPr lang="es-ES">
            <a:effectLst>
              <a:outerShdw blurRad="38100" dist="38100" dir="2700000" algn="tl">
                <a:srgbClr val="000000">
                  <a:alpha val="43137"/>
                </a:srgbClr>
              </a:outerShdw>
            </a:effectLst>
          </a:endParaRPr>
        </a:p>
      </dgm:t>
    </dgm:pt>
    <dgm:pt modelId="{ED845F88-47DC-4557-B909-AF3C6F1920D2}" type="sibTrans" cxnId="{D69FA53D-7883-4D0C-B340-DC2EB223BEC5}">
      <dgm:prSet/>
      <dgm:spPr/>
      <dgm:t>
        <a:bodyPr/>
        <a:lstStyle/>
        <a:p>
          <a:endParaRPr lang="es-ES">
            <a:effectLst>
              <a:outerShdw blurRad="38100" dist="38100" dir="2700000" algn="tl">
                <a:srgbClr val="000000">
                  <a:alpha val="43137"/>
                </a:srgbClr>
              </a:outerShdw>
            </a:effectLst>
          </a:endParaRPr>
        </a:p>
      </dgm:t>
    </dgm:pt>
    <dgm:pt modelId="{C7EF8DC8-E8AB-46AB-B4C5-C4C0D230798E}">
      <dgm:prSet phldrT="[Texto]" custT="1"/>
      <dgm:spPr/>
      <dgm:t>
        <a:bodyPr/>
        <a:lstStyle/>
        <a:p>
          <a:pPr algn="ctr"/>
          <a:r>
            <a:rPr lang="es-ES_tradnl" sz="3200" dirty="0" smtClean="0">
              <a:effectLst>
                <a:outerShdw blurRad="38100" dist="38100" dir="2700000" algn="tl">
                  <a:srgbClr val="000000">
                    <a:alpha val="43137"/>
                  </a:srgbClr>
                </a:outerShdw>
              </a:effectLst>
            </a:rPr>
            <a:t>   P</a:t>
          </a:r>
          <a:r>
            <a:rPr lang="es-MX" sz="2400" dirty="0" err="1" smtClean="0"/>
            <a:t>resenta</a:t>
          </a:r>
          <a:r>
            <a:rPr lang="es-MX" sz="2400" dirty="0" smtClean="0"/>
            <a:t> un problema del lenguaje. Comparte materiales, se comunica con sus compañeros, ya sea mediante señas o sonidos y los demás niños le entienden.  </a:t>
          </a:r>
          <a:endParaRPr lang="es-ES_tradnl" sz="3200" dirty="0" smtClean="0">
            <a:effectLst>
              <a:outerShdw blurRad="38100" dist="38100" dir="2700000" algn="tl">
                <a:srgbClr val="000000">
                  <a:alpha val="43137"/>
                </a:srgbClr>
              </a:outerShdw>
            </a:effectLst>
          </a:endParaRPr>
        </a:p>
      </dgm:t>
    </dgm:pt>
    <dgm:pt modelId="{5F2901DB-E9A4-4481-9F8B-1A8A61E66FCD}" type="parTrans" cxnId="{6EF16D89-3B6C-4102-ABD1-01A521C5289E}">
      <dgm:prSet/>
      <dgm:spPr/>
      <dgm:t>
        <a:bodyPr/>
        <a:lstStyle/>
        <a:p>
          <a:endParaRPr lang="es-ES">
            <a:effectLst>
              <a:outerShdw blurRad="38100" dist="38100" dir="2700000" algn="tl">
                <a:srgbClr val="000000">
                  <a:alpha val="43137"/>
                </a:srgbClr>
              </a:outerShdw>
            </a:effectLst>
          </a:endParaRPr>
        </a:p>
      </dgm:t>
    </dgm:pt>
    <dgm:pt modelId="{952AA512-A0B7-4AF7-9FF5-51FB453146F2}" type="sibTrans" cxnId="{6EF16D89-3B6C-4102-ABD1-01A521C5289E}">
      <dgm:prSet/>
      <dgm:spPr/>
      <dgm:t>
        <a:bodyPr/>
        <a:lstStyle/>
        <a:p>
          <a:endParaRPr lang="es-ES">
            <a:effectLst>
              <a:outerShdw blurRad="38100" dist="38100" dir="2700000" algn="tl">
                <a:srgbClr val="000000">
                  <a:alpha val="43137"/>
                </a:srgbClr>
              </a:outerShdw>
            </a:effectLst>
          </a:endParaRPr>
        </a:p>
      </dgm:t>
    </dgm:pt>
    <dgm:pt modelId="{3C26C005-B6FD-4FB7-ADF8-481AD831D341}">
      <dgm:prSet phldrT="[Texto]" custT="1"/>
      <dgm:spPr/>
      <dgm:t>
        <a:bodyPr/>
        <a:lstStyle/>
        <a:p>
          <a:pPr algn="l"/>
          <a:r>
            <a:rPr lang="es-MX" sz="2800" dirty="0" smtClean="0"/>
            <a:t>              L</a:t>
          </a:r>
          <a:r>
            <a:rPr lang="es-MX" sz="2000" dirty="0" smtClean="0"/>
            <a:t>as pocas palabras que dice, son mamá, si, papá.   Es difícil entenderle, pues lo que no es capaz de pronunciar, lo hace mediante señas. </a:t>
          </a:r>
          <a:endParaRPr lang="es-ES" sz="2000" dirty="0">
            <a:effectLst>
              <a:outerShdw blurRad="38100" dist="38100" dir="2700000" algn="tl">
                <a:srgbClr val="000000">
                  <a:alpha val="43137"/>
                </a:srgbClr>
              </a:outerShdw>
            </a:effectLst>
          </a:endParaRPr>
        </a:p>
      </dgm:t>
    </dgm:pt>
    <dgm:pt modelId="{BB36BBA1-09DD-4C1F-A91D-06E11707A82D}" type="parTrans" cxnId="{64BB4C40-AAAD-411A-85B8-2046669795E3}">
      <dgm:prSet/>
      <dgm:spPr/>
      <dgm:t>
        <a:bodyPr/>
        <a:lstStyle/>
        <a:p>
          <a:endParaRPr lang="es-ES">
            <a:effectLst>
              <a:outerShdw blurRad="38100" dist="38100" dir="2700000" algn="tl">
                <a:srgbClr val="000000">
                  <a:alpha val="43137"/>
                </a:srgbClr>
              </a:outerShdw>
            </a:effectLst>
          </a:endParaRPr>
        </a:p>
      </dgm:t>
    </dgm:pt>
    <dgm:pt modelId="{F61B49A2-46AB-4F69-A671-D67DB70DC867}" type="sibTrans" cxnId="{64BB4C40-AAAD-411A-85B8-2046669795E3}">
      <dgm:prSet/>
      <dgm:spPr/>
      <dgm:t>
        <a:bodyPr/>
        <a:lstStyle/>
        <a:p>
          <a:endParaRPr lang="es-ES">
            <a:effectLst>
              <a:outerShdw blurRad="38100" dist="38100" dir="2700000" algn="tl">
                <a:srgbClr val="000000">
                  <a:alpha val="43137"/>
                </a:srgbClr>
              </a:outerShdw>
            </a:effectLst>
          </a:endParaRPr>
        </a:p>
      </dgm:t>
    </dgm:pt>
    <dgm:pt modelId="{1548EFB4-BDB7-42EA-972D-317A9EE00358}" type="pres">
      <dgm:prSet presAssocID="{A36EECB8-9256-4F15-884E-36AFB4499B0A}" presName="linearFlow" presStyleCnt="0">
        <dgm:presLayoutVars>
          <dgm:dir/>
          <dgm:resizeHandles val="exact"/>
        </dgm:presLayoutVars>
      </dgm:prSet>
      <dgm:spPr/>
    </dgm:pt>
    <dgm:pt modelId="{7CAA23AD-2CCA-4505-9B49-6C26D1E9A3F6}" type="pres">
      <dgm:prSet presAssocID="{151D7E4D-F31D-4EAF-B921-5350DF40E2DB}" presName="composite" presStyleCnt="0"/>
      <dgm:spPr/>
    </dgm:pt>
    <dgm:pt modelId="{F32044BA-44DA-4337-BFFF-DB9F4057FE3D}" type="pres">
      <dgm:prSet presAssocID="{151D7E4D-F31D-4EAF-B921-5350DF40E2DB}" presName="imgShp" presStyleLbl="fgImgPlace1" presStyleIdx="0" presStyleCnt="3"/>
      <dgm:spPr/>
    </dgm:pt>
    <dgm:pt modelId="{DD558A22-EAE4-4006-B81B-292D7461026E}" type="pres">
      <dgm:prSet presAssocID="{151D7E4D-F31D-4EAF-B921-5350DF40E2DB}" presName="txShp" presStyleLbl="node1" presStyleIdx="0" presStyleCnt="3" custScaleY="112659" custLinFactNeighborY="-5188">
        <dgm:presLayoutVars>
          <dgm:bulletEnabled val="1"/>
        </dgm:presLayoutVars>
      </dgm:prSet>
      <dgm:spPr/>
      <dgm:t>
        <a:bodyPr/>
        <a:lstStyle/>
        <a:p>
          <a:endParaRPr lang="es-ES"/>
        </a:p>
      </dgm:t>
    </dgm:pt>
    <dgm:pt modelId="{FC37BAE9-5F20-4BF5-A52A-CC065D34BE72}" type="pres">
      <dgm:prSet presAssocID="{ED845F88-47DC-4557-B909-AF3C6F1920D2}" presName="spacing" presStyleCnt="0"/>
      <dgm:spPr/>
    </dgm:pt>
    <dgm:pt modelId="{0E82CB10-2893-4D66-9E5E-1457AA78E8CB}" type="pres">
      <dgm:prSet presAssocID="{C7EF8DC8-E8AB-46AB-B4C5-C4C0D230798E}" presName="composite" presStyleCnt="0"/>
      <dgm:spPr/>
    </dgm:pt>
    <dgm:pt modelId="{3352164D-A65A-4005-9222-E0EB00B70DD2}" type="pres">
      <dgm:prSet presAssocID="{C7EF8DC8-E8AB-46AB-B4C5-C4C0D230798E}" presName="imgShp" presStyleLbl="fgImgPlace1" presStyleIdx="1" presStyleCnt="3" custLinFactX="-109633" custLinFactNeighborX="-200000" custLinFactNeighborY="-46838"/>
      <dgm:spPr/>
    </dgm:pt>
    <dgm:pt modelId="{5F683BAB-399A-4589-B9C5-3F9F1773789D}" type="pres">
      <dgm:prSet presAssocID="{C7EF8DC8-E8AB-46AB-B4C5-C4C0D230798E}" presName="txShp" presStyleLbl="node1" presStyleIdx="1" presStyleCnt="3" custScaleX="143576" custScaleY="177420" custLinFactNeighborX="0" custLinFactNeighborY="6037">
        <dgm:presLayoutVars>
          <dgm:bulletEnabled val="1"/>
        </dgm:presLayoutVars>
      </dgm:prSet>
      <dgm:spPr/>
      <dgm:t>
        <a:bodyPr/>
        <a:lstStyle/>
        <a:p>
          <a:endParaRPr lang="es-ES"/>
        </a:p>
      </dgm:t>
    </dgm:pt>
    <dgm:pt modelId="{CD976653-BC4C-46AA-A78C-3AD55BBC09E5}" type="pres">
      <dgm:prSet presAssocID="{952AA512-A0B7-4AF7-9FF5-51FB453146F2}" presName="spacing" presStyleCnt="0"/>
      <dgm:spPr/>
    </dgm:pt>
    <dgm:pt modelId="{AC97D143-96E3-43E1-87CB-26B44CC22BC6}" type="pres">
      <dgm:prSet presAssocID="{3C26C005-B6FD-4FB7-ADF8-481AD831D341}" presName="composite" presStyleCnt="0"/>
      <dgm:spPr/>
    </dgm:pt>
    <dgm:pt modelId="{A55773A3-5BC8-493C-81B0-02E6B2F1A45C}" type="pres">
      <dgm:prSet presAssocID="{3C26C005-B6FD-4FB7-ADF8-481AD831D341}" presName="imgShp" presStyleLbl="fgImgPlace1" presStyleIdx="2" presStyleCnt="3" custLinFactX="-100000" custLinFactNeighborX="-174221" custLinFactNeighborY="-97336"/>
      <dgm:spPr/>
    </dgm:pt>
    <dgm:pt modelId="{C56C5857-F507-4B85-A08E-37078FC334B5}" type="pres">
      <dgm:prSet presAssocID="{3C26C005-B6FD-4FB7-ADF8-481AD831D341}" presName="txShp" presStyleLbl="node1" presStyleIdx="2" presStyleCnt="3" custScaleX="141263" custScaleY="147175" custLinFactNeighborX="1066" custLinFactNeighborY="3062">
        <dgm:presLayoutVars>
          <dgm:bulletEnabled val="1"/>
        </dgm:presLayoutVars>
      </dgm:prSet>
      <dgm:spPr/>
      <dgm:t>
        <a:bodyPr/>
        <a:lstStyle/>
        <a:p>
          <a:endParaRPr lang="es-ES"/>
        </a:p>
      </dgm:t>
    </dgm:pt>
  </dgm:ptLst>
  <dgm:cxnLst>
    <dgm:cxn modelId="{6CA77E94-4322-40F9-ABB4-CD811D8A3D5C}" type="presOf" srcId="{3C26C005-B6FD-4FB7-ADF8-481AD831D341}" destId="{C56C5857-F507-4B85-A08E-37078FC334B5}" srcOrd="0" destOrd="0" presId="urn:microsoft.com/office/officeart/2005/8/layout/vList3#1"/>
    <dgm:cxn modelId="{6EF16D89-3B6C-4102-ABD1-01A521C5289E}" srcId="{A36EECB8-9256-4F15-884E-36AFB4499B0A}" destId="{C7EF8DC8-E8AB-46AB-B4C5-C4C0D230798E}" srcOrd="1" destOrd="0" parTransId="{5F2901DB-E9A4-4481-9F8B-1A8A61E66FCD}" sibTransId="{952AA512-A0B7-4AF7-9FF5-51FB453146F2}"/>
    <dgm:cxn modelId="{63549979-4821-4019-85F6-DF74082B5832}" type="presOf" srcId="{151D7E4D-F31D-4EAF-B921-5350DF40E2DB}" destId="{DD558A22-EAE4-4006-B81B-292D7461026E}" srcOrd="0" destOrd="0" presId="urn:microsoft.com/office/officeart/2005/8/layout/vList3#1"/>
    <dgm:cxn modelId="{DE3F1EB0-9BEE-4427-BF97-142DA671879F}" type="presOf" srcId="{A36EECB8-9256-4F15-884E-36AFB4499B0A}" destId="{1548EFB4-BDB7-42EA-972D-317A9EE00358}" srcOrd="0" destOrd="0" presId="urn:microsoft.com/office/officeart/2005/8/layout/vList3#1"/>
    <dgm:cxn modelId="{D69FA53D-7883-4D0C-B340-DC2EB223BEC5}" srcId="{A36EECB8-9256-4F15-884E-36AFB4499B0A}" destId="{151D7E4D-F31D-4EAF-B921-5350DF40E2DB}" srcOrd="0" destOrd="0" parTransId="{BCEB200D-A340-42B1-AFEC-A95359163DDA}" sibTransId="{ED845F88-47DC-4557-B909-AF3C6F1920D2}"/>
    <dgm:cxn modelId="{64BB4C40-AAAD-411A-85B8-2046669795E3}" srcId="{A36EECB8-9256-4F15-884E-36AFB4499B0A}" destId="{3C26C005-B6FD-4FB7-ADF8-481AD831D341}" srcOrd="2" destOrd="0" parTransId="{BB36BBA1-09DD-4C1F-A91D-06E11707A82D}" sibTransId="{F61B49A2-46AB-4F69-A671-D67DB70DC867}"/>
    <dgm:cxn modelId="{1A431970-A20F-421F-B201-E4C97E63E5BB}" type="presOf" srcId="{C7EF8DC8-E8AB-46AB-B4C5-C4C0D230798E}" destId="{5F683BAB-399A-4589-B9C5-3F9F1773789D}" srcOrd="0" destOrd="0" presId="urn:microsoft.com/office/officeart/2005/8/layout/vList3#1"/>
    <dgm:cxn modelId="{83431E62-D02B-40E8-8A64-6CC8F70A40A3}" type="presParOf" srcId="{1548EFB4-BDB7-42EA-972D-317A9EE00358}" destId="{7CAA23AD-2CCA-4505-9B49-6C26D1E9A3F6}" srcOrd="0" destOrd="0" presId="urn:microsoft.com/office/officeart/2005/8/layout/vList3#1"/>
    <dgm:cxn modelId="{D97A2F7D-5AF4-4370-A161-27FAF33C7491}" type="presParOf" srcId="{7CAA23AD-2CCA-4505-9B49-6C26D1E9A3F6}" destId="{F32044BA-44DA-4337-BFFF-DB9F4057FE3D}" srcOrd="0" destOrd="0" presId="urn:microsoft.com/office/officeart/2005/8/layout/vList3#1"/>
    <dgm:cxn modelId="{EF23F915-61F5-458B-B985-9199B39F7848}" type="presParOf" srcId="{7CAA23AD-2CCA-4505-9B49-6C26D1E9A3F6}" destId="{DD558A22-EAE4-4006-B81B-292D7461026E}" srcOrd="1" destOrd="0" presId="urn:microsoft.com/office/officeart/2005/8/layout/vList3#1"/>
    <dgm:cxn modelId="{59069F98-7A44-42E1-A806-0957ED16FD63}" type="presParOf" srcId="{1548EFB4-BDB7-42EA-972D-317A9EE00358}" destId="{FC37BAE9-5F20-4BF5-A52A-CC065D34BE72}" srcOrd="1" destOrd="0" presId="urn:microsoft.com/office/officeart/2005/8/layout/vList3#1"/>
    <dgm:cxn modelId="{DF5A48F2-4442-4B8A-BBB2-C5D96BA19ABB}" type="presParOf" srcId="{1548EFB4-BDB7-42EA-972D-317A9EE00358}" destId="{0E82CB10-2893-4D66-9E5E-1457AA78E8CB}" srcOrd="2" destOrd="0" presId="urn:microsoft.com/office/officeart/2005/8/layout/vList3#1"/>
    <dgm:cxn modelId="{FFFFE610-61F8-49E4-AB3D-17020A765D07}" type="presParOf" srcId="{0E82CB10-2893-4D66-9E5E-1457AA78E8CB}" destId="{3352164D-A65A-4005-9222-E0EB00B70DD2}" srcOrd="0" destOrd="0" presId="urn:microsoft.com/office/officeart/2005/8/layout/vList3#1"/>
    <dgm:cxn modelId="{12D06CE5-5B4D-4C60-8F1A-60357C5F1FFB}" type="presParOf" srcId="{0E82CB10-2893-4D66-9E5E-1457AA78E8CB}" destId="{5F683BAB-399A-4589-B9C5-3F9F1773789D}" srcOrd="1" destOrd="0" presId="urn:microsoft.com/office/officeart/2005/8/layout/vList3#1"/>
    <dgm:cxn modelId="{FA168EA9-19D6-4768-B507-440C4811E0F5}" type="presParOf" srcId="{1548EFB4-BDB7-42EA-972D-317A9EE00358}" destId="{CD976653-BC4C-46AA-A78C-3AD55BBC09E5}" srcOrd="3" destOrd="0" presId="urn:microsoft.com/office/officeart/2005/8/layout/vList3#1"/>
    <dgm:cxn modelId="{57870695-7FA5-4A38-97BC-0B9A2EA4CBF5}" type="presParOf" srcId="{1548EFB4-BDB7-42EA-972D-317A9EE00358}" destId="{AC97D143-96E3-43E1-87CB-26B44CC22BC6}" srcOrd="4" destOrd="0" presId="urn:microsoft.com/office/officeart/2005/8/layout/vList3#1"/>
    <dgm:cxn modelId="{BF224F54-E7E3-4229-A038-5CE5D184F24E}" type="presParOf" srcId="{AC97D143-96E3-43E1-87CB-26B44CC22BC6}" destId="{A55773A3-5BC8-493C-81B0-02E6B2F1A45C}" srcOrd="0" destOrd="0" presId="urn:microsoft.com/office/officeart/2005/8/layout/vList3#1"/>
    <dgm:cxn modelId="{44E4C0EC-A05F-47CF-9FC8-52BB06DD332F}" type="presParOf" srcId="{AC97D143-96E3-43E1-87CB-26B44CC22BC6}" destId="{C56C5857-F507-4B85-A08E-37078FC334B5}" srcOrd="1" destOrd="0" presId="urn:microsoft.com/office/officeart/2005/8/layout/vList3#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558A22-EAE4-4006-B81B-292D7461026E}">
      <dsp:nvSpPr>
        <dsp:cNvPr id="0" name=""/>
        <dsp:cNvSpPr/>
      </dsp:nvSpPr>
      <dsp:spPr>
        <a:xfrm rot="10800000">
          <a:off x="1858332" y="0"/>
          <a:ext cx="6368747" cy="1145401"/>
        </a:xfrm>
        <a:prstGeom prst="homePlat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8336" tIns="91440" rIns="170688" bIns="91440" numCol="1" spcCol="1270" anchor="ctr" anchorCtr="0">
          <a:noAutofit/>
        </a:bodyPr>
        <a:lstStyle/>
        <a:p>
          <a:pPr lvl="0" algn="l" defTabSz="1066800">
            <a:lnSpc>
              <a:spcPct val="90000"/>
            </a:lnSpc>
            <a:spcBef>
              <a:spcPct val="0"/>
            </a:spcBef>
            <a:spcAft>
              <a:spcPct val="35000"/>
            </a:spcAft>
          </a:pPr>
          <a:r>
            <a:rPr lang="es-MX" sz="2400" kern="1200" dirty="0" smtClean="0"/>
            <a:t>Ángel </a:t>
          </a:r>
          <a:r>
            <a:rPr lang="es-MX" sz="2400" kern="1200" dirty="0" err="1" smtClean="0"/>
            <a:t>Osbaldo</a:t>
          </a:r>
          <a:r>
            <a:rPr lang="es-MX" sz="2400" kern="1200" dirty="0" smtClean="0"/>
            <a:t> Salazar Acosta </a:t>
          </a:r>
        </a:p>
        <a:p>
          <a:pPr lvl="0" algn="l" defTabSz="1066800">
            <a:lnSpc>
              <a:spcPct val="90000"/>
            </a:lnSpc>
            <a:spcBef>
              <a:spcPct val="0"/>
            </a:spcBef>
            <a:spcAft>
              <a:spcPct val="35000"/>
            </a:spcAft>
          </a:pPr>
          <a:r>
            <a:rPr lang="es-MX" sz="2400" kern="1200" dirty="0" smtClean="0"/>
            <a:t>3 años 2 meses. </a:t>
          </a:r>
          <a:endParaRPr lang="es-ES" sz="2400" kern="1200" dirty="0" smtClean="0"/>
        </a:p>
      </dsp:txBody>
      <dsp:txXfrm rot="10800000">
        <a:off x="2144682" y="0"/>
        <a:ext cx="6082397" cy="1145401"/>
      </dsp:txXfrm>
    </dsp:sp>
    <dsp:sp modelId="{F32044BA-44DA-4337-BFFF-DB9F4057FE3D}">
      <dsp:nvSpPr>
        <dsp:cNvPr id="0" name=""/>
        <dsp:cNvSpPr/>
      </dsp:nvSpPr>
      <dsp:spPr>
        <a:xfrm>
          <a:off x="1349983" y="66251"/>
          <a:ext cx="1016697" cy="1016697"/>
        </a:xfrm>
        <a:prstGeom prst="ellipse">
          <a:avLst/>
        </a:prstGeom>
        <a:solidFill>
          <a:schemeClr val="accent5">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F683BAB-399A-4589-B9C5-3F9F1773789D}">
      <dsp:nvSpPr>
        <dsp:cNvPr id="0" name=""/>
        <dsp:cNvSpPr/>
      </dsp:nvSpPr>
      <dsp:spPr>
        <a:xfrm rot="10800000">
          <a:off x="216535" y="1512171"/>
          <a:ext cx="9143992" cy="1803825"/>
        </a:xfrm>
        <a:prstGeom prst="homePlate">
          <a:avLst/>
        </a:prstGeom>
        <a:solidFill>
          <a:schemeClr val="accent5">
            <a:hueOff val="183903"/>
            <a:satOff val="0"/>
            <a:lumOff val="-519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8336" tIns="121920" rIns="227584" bIns="121920" numCol="1" spcCol="1270" anchor="ctr" anchorCtr="0">
          <a:noAutofit/>
        </a:bodyPr>
        <a:lstStyle/>
        <a:p>
          <a:pPr lvl="0" algn="ctr" defTabSz="1422400">
            <a:lnSpc>
              <a:spcPct val="90000"/>
            </a:lnSpc>
            <a:spcBef>
              <a:spcPct val="0"/>
            </a:spcBef>
            <a:spcAft>
              <a:spcPct val="35000"/>
            </a:spcAft>
          </a:pPr>
          <a:r>
            <a:rPr lang="es-ES_tradnl" sz="3200" kern="1200" dirty="0" smtClean="0">
              <a:effectLst>
                <a:outerShdw blurRad="38100" dist="38100" dir="2700000" algn="tl">
                  <a:srgbClr val="000000">
                    <a:alpha val="43137"/>
                  </a:srgbClr>
                </a:outerShdw>
              </a:effectLst>
            </a:rPr>
            <a:t>   P</a:t>
          </a:r>
          <a:r>
            <a:rPr lang="es-MX" sz="2400" kern="1200" dirty="0" err="1" smtClean="0"/>
            <a:t>resenta</a:t>
          </a:r>
          <a:r>
            <a:rPr lang="es-MX" sz="2400" kern="1200" dirty="0" smtClean="0"/>
            <a:t> un problema del lenguaje. Comparte materiales, se comunica con sus compañeros, ya sea mediante señas o sonidos y los demás niños le entienden.  </a:t>
          </a:r>
          <a:endParaRPr lang="es-ES_tradnl" sz="3200" kern="1200" dirty="0" smtClean="0">
            <a:effectLst>
              <a:outerShdw blurRad="38100" dist="38100" dir="2700000" algn="tl">
                <a:srgbClr val="000000">
                  <a:alpha val="43137"/>
                </a:srgbClr>
              </a:outerShdw>
            </a:effectLst>
          </a:endParaRPr>
        </a:p>
      </dsp:txBody>
      <dsp:txXfrm rot="10800000">
        <a:off x="667491" y="1512171"/>
        <a:ext cx="8693036" cy="1803825"/>
      </dsp:txXfrm>
    </dsp:sp>
    <dsp:sp modelId="{3352164D-A65A-4005-9222-E0EB00B70DD2}">
      <dsp:nvSpPr>
        <dsp:cNvPr id="0" name=""/>
        <dsp:cNvSpPr/>
      </dsp:nvSpPr>
      <dsp:spPr>
        <a:xfrm>
          <a:off x="0" y="1368156"/>
          <a:ext cx="1016697" cy="1016697"/>
        </a:xfrm>
        <a:prstGeom prst="ellipse">
          <a:avLst/>
        </a:prstGeom>
        <a:solidFill>
          <a:schemeClr val="accent5">
            <a:tint val="50000"/>
            <a:hueOff val="132164"/>
            <a:satOff val="-14497"/>
            <a:lumOff val="-201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56C5857-F507-4B85-A08E-37078FC334B5}">
      <dsp:nvSpPr>
        <dsp:cNvPr id="0" name=""/>
        <dsp:cNvSpPr/>
      </dsp:nvSpPr>
      <dsp:spPr>
        <a:xfrm rot="10800000">
          <a:off x="358080" y="3560010"/>
          <a:ext cx="8996683" cy="1496325"/>
        </a:xfrm>
        <a:prstGeom prst="homePlate">
          <a:avLst/>
        </a:prstGeom>
        <a:solidFill>
          <a:schemeClr val="accent5">
            <a:hueOff val="367806"/>
            <a:satOff val="0"/>
            <a:lumOff val="-1039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8336" tIns="106680" rIns="199136" bIns="106680" numCol="1" spcCol="1270" anchor="ctr" anchorCtr="0">
          <a:noAutofit/>
        </a:bodyPr>
        <a:lstStyle/>
        <a:p>
          <a:pPr lvl="0" algn="l" defTabSz="1244600">
            <a:lnSpc>
              <a:spcPct val="90000"/>
            </a:lnSpc>
            <a:spcBef>
              <a:spcPct val="0"/>
            </a:spcBef>
            <a:spcAft>
              <a:spcPct val="35000"/>
            </a:spcAft>
          </a:pPr>
          <a:r>
            <a:rPr lang="es-MX" sz="2800" kern="1200" dirty="0" smtClean="0"/>
            <a:t>              L</a:t>
          </a:r>
          <a:r>
            <a:rPr lang="es-MX" sz="2000" kern="1200" dirty="0" smtClean="0"/>
            <a:t>as pocas palabras que dice, son mamá, si, papá.   Es difícil entenderle, pues lo que no es capaz de pronunciar, lo hace mediante señas. </a:t>
          </a:r>
          <a:endParaRPr lang="es-ES" sz="2000" kern="1200" dirty="0">
            <a:effectLst>
              <a:outerShdw blurRad="38100" dist="38100" dir="2700000" algn="tl">
                <a:srgbClr val="000000">
                  <a:alpha val="43137"/>
                </a:srgbClr>
              </a:outerShdw>
            </a:effectLst>
          </a:endParaRPr>
        </a:p>
      </dsp:txBody>
      <dsp:txXfrm rot="10800000">
        <a:off x="732161" y="3560010"/>
        <a:ext cx="8622602" cy="1496325"/>
      </dsp:txXfrm>
    </dsp:sp>
    <dsp:sp modelId="{A55773A3-5BC8-493C-81B0-02E6B2F1A45C}">
      <dsp:nvSpPr>
        <dsp:cNvPr id="0" name=""/>
        <dsp:cNvSpPr/>
      </dsp:nvSpPr>
      <dsp:spPr>
        <a:xfrm>
          <a:off x="0" y="2808311"/>
          <a:ext cx="1016697" cy="1016697"/>
        </a:xfrm>
        <a:prstGeom prst="ellipse">
          <a:avLst/>
        </a:prstGeom>
        <a:solidFill>
          <a:schemeClr val="accent5">
            <a:tint val="50000"/>
            <a:hueOff val="264328"/>
            <a:satOff val="-28994"/>
            <a:lumOff val="-403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s-ES" smtClean="0"/>
              <a:t>Atención educativa para la incluisión.</a:t>
            </a:r>
            <a:endParaRPr lang="es-ES"/>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BE7B58A-1A74-4D41-86BA-ED7D39612868}" type="datetime6">
              <a:rPr lang="es-ES" smtClean="0"/>
              <a:pPr/>
              <a:t>noviembre de 2017</a:t>
            </a:fld>
            <a:endParaRPr lang="es-ES"/>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F4ECFA5-6A14-4128-BF07-4E9592C99714}" type="slidenum">
              <a:rPr lang="es-ES" smtClean="0"/>
              <a:pPr/>
              <a:t>‹#›</a:t>
            </a:fld>
            <a:endParaRPr lang="es-ES"/>
          </a:p>
        </p:txBody>
      </p:sp>
    </p:spTree>
    <p:extLst>
      <p:ext uri="{BB962C8B-B14F-4D97-AF65-F5344CB8AC3E}">
        <p14:creationId xmlns:p14="http://schemas.microsoft.com/office/powerpoint/2010/main" val="119670818"/>
      </p:ext>
    </p:extLst>
  </p:cSld>
  <p:clrMap bg1="lt1" tx1="dk1" bg2="lt2" tx2="dk2" accent1="accent1" accent2="accent2" accent3="accent3" accent4="accent4" accent5="accent5" accent6="accent6" hlink="hlink" folHlink="folHlink"/>
  <p:hf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s-ES" smtClean="0"/>
              <a:t>Atención educativa para la incluisión.</a:t>
            </a:r>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9476C1A-11DB-4DA8-BEDB-FA170369D3CB}" type="datetime6">
              <a:rPr lang="es-ES" smtClean="0"/>
              <a:pPr/>
              <a:t>noviembre de 2017</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7BC80E4-E9C9-4D68-95EB-622F158227F2}" type="slidenum">
              <a:rPr lang="es-ES" smtClean="0"/>
              <a:pPr/>
              <a:t>‹#›</a:t>
            </a:fld>
            <a:endParaRPr lang="es-ES"/>
          </a:p>
        </p:txBody>
      </p:sp>
    </p:spTree>
    <p:extLst>
      <p:ext uri="{BB962C8B-B14F-4D97-AF65-F5344CB8AC3E}">
        <p14:creationId xmlns:p14="http://schemas.microsoft.com/office/powerpoint/2010/main" val="2344793822"/>
      </p:ext>
    </p:extLst>
  </p:cSld>
  <p:clrMap bg1="lt1" tx1="dk1" bg2="lt2" tx2="dk2" accent1="accent1" accent2="accent2" accent3="accent3" accent4="accent4" accent5="accent5" accent6="accent6" hlink="hlink" folHlink="folHlink"/>
  <p:hf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17BC80E4-E9C9-4D68-95EB-622F158227F2}" type="slidenum">
              <a:rPr lang="es-ES" smtClean="0"/>
              <a:pPr/>
              <a:t>1</a:t>
            </a:fld>
            <a:endParaRPr lang="es-ES"/>
          </a:p>
        </p:txBody>
      </p:sp>
      <p:sp>
        <p:nvSpPr>
          <p:cNvPr id="5" name="4 Marcador de fecha"/>
          <p:cNvSpPr>
            <a:spLocks noGrp="1"/>
          </p:cNvSpPr>
          <p:nvPr>
            <p:ph type="dt" idx="11"/>
          </p:nvPr>
        </p:nvSpPr>
        <p:spPr/>
        <p:txBody>
          <a:bodyPr/>
          <a:lstStyle/>
          <a:p>
            <a:fld id="{86C1FAE9-22E6-49FF-BBE1-B4BFD5F23FD7}" type="datetime6">
              <a:rPr lang="es-ES" smtClean="0"/>
              <a:pPr/>
              <a:t>noviembre de 2017</a:t>
            </a:fld>
            <a:endParaRPr lang="es-ES"/>
          </a:p>
        </p:txBody>
      </p:sp>
      <p:sp>
        <p:nvSpPr>
          <p:cNvPr id="6" name="5 Marcador de encabezado"/>
          <p:cNvSpPr>
            <a:spLocks noGrp="1"/>
          </p:cNvSpPr>
          <p:nvPr>
            <p:ph type="hdr" sz="quarter" idx="12"/>
          </p:nvPr>
        </p:nvSpPr>
        <p:spPr/>
        <p:txBody>
          <a:bodyPr/>
          <a:lstStyle/>
          <a:p>
            <a:r>
              <a:rPr lang="es-ES" smtClean="0"/>
              <a:t>Atención educativa para la incluisión.</a:t>
            </a:r>
            <a:endParaRPr lang="es-ES"/>
          </a:p>
        </p:txBody>
      </p:sp>
    </p:spTree>
    <p:extLst>
      <p:ext uri="{BB962C8B-B14F-4D97-AF65-F5344CB8AC3E}">
        <p14:creationId xmlns:p14="http://schemas.microsoft.com/office/powerpoint/2010/main" val="26441424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MX" dirty="0"/>
          </a:p>
        </p:txBody>
      </p:sp>
      <p:sp>
        <p:nvSpPr>
          <p:cNvPr id="4" name="Header Placeholder 3"/>
          <p:cNvSpPr>
            <a:spLocks noGrp="1"/>
          </p:cNvSpPr>
          <p:nvPr>
            <p:ph type="hdr" sz="quarter" idx="10"/>
          </p:nvPr>
        </p:nvSpPr>
        <p:spPr/>
        <p:txBody>
          <a:bodyPr/>
          <a:lstStyle/>
          <a:p>
            <a:r>
              <a:rPr lang="es-ES" smtClean="0"/>
              <a:t>Atención educativa para la incluisión.</a:t>
            </a:r>
            <a:endParaRPr lang="es-ES"/>
          </a:p>
        </p:txBody>
      </p:sp>
      <p:sp>
        <p:nvSpPr>
          <p:cNvPr id="5" name="Date Placeholder 4"/>
          <p:cNvSpPr>
            <a:spLocks noGrp="1"/>
          </p:cNvSpPr>
          <p:nvPr>
            <p:ph type="dt" idx="11"/>
          </p:nvPr>
        </p:nvSpPr>
        <p:spPr/>
        <p:txBody>
          <a:bodyPr/>
          <a:lstStyle/>
          <a:p>
            <a:fld id="{79476C1A-11DB-4DA8-BEDB-FA170369D3CB}" type="datetime6">
              <a:rPr lang="es-ES" smtClean="0"/>
              <a:pPr/>
              <a:t>noviembre de 2017</a:t>
            </a:fld>
            <a:endParaRPr lang="es-ES"/>
          </a:p>
        </p:txBody>
      </p:sp>
      <p:sp>
        <p:nvSpPr>
          <p:cNvPr id="6" name="Slide Number Placeholder 5"/>
          <p:cNvSpPr>
            <a:spLocks noGrp="1"/>
          </p:cNvSpPr>
          <p:nvPr>
            <p:ph type="sldNum" sz="quarter" idx="12"/>
          </p:nvPr>
        </p:nvSpPr>
        <p:spPr/>
        <p:txBody>
          <a:bodyPr/>
          <a:lstStyle/>
          <a:p>
            <a:fld id="{17BC80E4-E9C9-4D68-95EB-622F158227F2}" type="slidenum">
              <a:rPr lang="es-ES" smtClean="0"/>
              <a:pPr/>
              <a:t>9</a:t>
            </a:fld>
            <a:endParaRPr lang="es-ES"/>
          </a:p>
        </p:txBody>
      </p:sp>
    </p:spTree>
    <p:extLst>
      <p:ext uri="{BB962C8B-B14F-4D97-AF65-F5344CB8AC3E}">
        <p14:creationId xmlns:p14="http://schemas.microsoft.com/office/powerpoint/2010/main" val="13077685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1">
        <a:schemeClr val="bg1"/>
      </p:bgRef>
    </p:bg>
    <p:spTree>
      <p:nvGrpSpPr>
        <p:cNvPr id="1" name=""/>
        <p:cNvGrpSpPr/>
        <p:nvPr/>
      </p:nvGrpSpPr>
      <p:grpSpPr>
        <a:xfrm>
          <a:off x="0" y="0"/>
          <a:ext cx="0" cy="0"/>
          <a:chOff x="0" y="0"/>
          <a:chExt cx="0" cy="0"/>
        </a:xfrm>
      </p:grpSpPr>
      <p:sp>
        <p:nvSpPr>
          <p:cNvPr id="8" name="7 Título"/>
          <p:cNvSpPr>
            <a:spLocks noGrp="1"/>
          </p:cNvSpPr>
          <p:nvPr>
            <p:ph type="ctrTitle"/>
          </p:nvPr>
        </p:nvSpPr>
        <p:spPr>
          <a:xfrm>
            <a:off x="2286000" y="3124200"/>
            <a:ext cx="6172200" cy="1894362"/>
          </a:xfrm>
        </p:spPr>
        <p:txBody>
          <a:bodyPr/>
          <a:lstStyle>
            <a:lvl1pPr>
              <a:defRPr b="1"/>
            </a:lvl1pPr>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28" name="27 Marcador de fecha"/>
          <p:cNvSpPr>
            <a:spLocks noGrp="1"/>
          </p:cNvSpPr>
          <p:nvPr>
            <p:ph type="dt" sz="half" idx="10"/>
          </p:nvPr>
        </p:nvSpPr>
        <p:spPr bwMode="auto">
          <a:xfrm rot="5400000">
            <a:off x="7764621" y="1174097"/>
            <a:ext cx="2286000" cy="381000"/>
          </a:xfrm>
        </p:spPr>
        <p:txBody>
          <a:bodyPr/>
          <a:lstStyle/>
          <a:p>
            <a:fld id="{305EC0F8-BC77-4760-9257-DBF1BDFFA915}" type="datetime1">
              <a:rPr lang="es-ES" smtClean="0"/>
              <a:pPr/>
              <a:t>30/11/2017</a:t>
            </a:fld>
            <a:endParaRPr lang="es-ES"/>
          </a:p>
        </p:txBody>
      </p:sp>
      <p:sp>
        <p:nvSpPr>
          <p:cNvPr id="17" name="16 Marcador de pie de página"/>
          <p:cNvSpPr>
            <a:spLocks noGrp="1"/>
          </p:cNvSpPr>
          <p:nvPr>
            <p:ph type="ftr" sz="quarter" idx="11"/>
          </p:nvPr>
        </p:nvSpPr>
        <p:spPr bwMode="auto">
          <a:xfrm rot="5400000">
            <a:off x="7077269" y="4181669"/>
            <a:ext cx="3657600" cy="384048"/>
          </a:xfrm>
        </p:spPr>
        <p:txBody>
          <a:bodyPr/>
          <a:lstStyle/>
          <a:p>
            <a:endParaRPr lang="es-ES"/>
          </a:p>
        </p:txBody>
      </p:sp>
      <p:sp>
        <p:nvSpPr>
          <p:cNvPr id="10" name="9 Rectángulo"/>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Rectángulo"/>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13 Rectángulo"/>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18 Rectángulo"/>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Conector recto"/>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17 Conector recto"/>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19 Conector recto"/>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15 Conector recto"/>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14 Conector recto"/>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21 Conector recto"/>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26 Rectángulo"/>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20 Elipse"/>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Elipse"/>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23 Elipse"/>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25 Elipse"/>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24 Elipse"/>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28 Marcador de número de diapositiva"/>
          <p:cNvSpPr>
            <a:spLocks noGrp="1"/>
          </p:cNvSpPr>
          <p:nvPr>
            <p:ph type="sldNum" sz="quarter" idx="12"/>
          </p:nvPr>
        </p:nvSpPr>
        <p:spPr bwMode="auto">
          <a:xfrm>
            <a:off x="1325544" y="4928702"/>
            <a:ext cx="609600" cy="517524"/>
          </a:xfrm>
        </p:spPr>
        <p:txBody>
          <a:bodyPr/>
          <a:lstStyle/>
          <a:p>
            <a:fld id="{27968EDC-8281-4041-A1EA-659EAC61C1EC}" type="slidenum">
              <a:rPr lang="es-ES" smtClean="0"/>
              <a:pPr/>
              <a:t>‹#›</a:t>
            </a:fld>
            <a:endParaRPr lang="es-E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209678C0-55F8-4214-B6A7-7CA48D7A77F5}" type="datetime1">
              <a:rPr lang="es-ES" smtClean="0"/>
              <a:pPr/>
              <a:t>30/11/2017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27968EDC-8281-4041-A1EA-659EAC61C1EC}" type="slidenum">
              <a:rPr lang="es-ES" smtClean="0"/>
              <a:pPr/>
              <a:t>‹#›</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9"/>
            <a:ext cx="1676400" cy="5851525"/>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274638"/>
            <a:ext cx="6019800" cy="5851525"/>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3601ADAA-7BC2-4A1E-93CF-482FACC73BF7}" type="datetime1">
              <a:rPr lang="es-ES" smtClean="0"/>
              <a:pPr/>
              <a:t>30/11/2017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27968EDC-8281-4041-A1EA-659EAC61C1EC}" type="slidenum">
              <a:rPr lang="es-ES" smtClean="0"/>
              <a:pPr/>
              <a:t>‹#›</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8" name="7 Marcador de contenido"/>
          <p:cNvSpPr>
            <a:spLocks noGrp="1"/>
          </p:cNvSpPr>
          <p:nvPr>
            <p:ph sz="quarter" idx="1"/>
          </p:nvPr>
        </p:nvSpPr>
        <p:spPr>
          <a:xfrm>
            <a:off x="457200" y="1600200"/>
            <a:ext cx="7467600" cy="4873752"/>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4"/>
          </p:nvPr>
        </p:nvSpPr>
        <p:spPr/>
        <p:txBody>
          <a:bodyPr rtlCol="0"/>
          <a:lstStyle/>
          <a:p>
            <a:fld id="{C995B96E-DCB9-4C5D-8B1B-1B374EA29D33}" type="datetime1">
              <a:rPr lang="es-ES" smtClean="0"/>
              <a:pPr/>
              <a:t>30/11/2017</a:t>
            </a:fld>
            <a:endParaRPr lang="es-ES"/>
          </a:p>
        </p:txBody>
      </p:sp>
      <p:sp>
        <p:nvSpPr>
          <p:cNvPr id="9" name="8 Marcador de número de diapositiva"/>
          <p:cNvSpPr>
            <a:spLocks noGrp="1"/>
          </p:cNvSpPr>
          <p:nvPr>
            <p:ph type="sldNum" sz="quarter" idx="15"/>
          </p:nvPr>
        </p:nvSpPr>
        <p:spPr/>
        <p:txBody>
          <a:bodyPr rtlCol="0"/>
          <a:lstStyle/>
          <a:p>
            <a:fld id="{27968EDC-8281-4041-A1EA-659EAC61C1EC}" type="slidenum">
              <a:rPr lang="es-ES" smtClean="0"/>
              <a:pPr/>
              <a:t>‹#›</a:t>
            </a:fld>
            <a:endParaRPr lang="es-ES"/>
          </a:p>
        </p:txBody>
      </p:sp>
      <p:sp>
        <p:nvSpPr>
          <p:cNvPr id="10" name="9 Marcador de pie de página"/>
          <p:cNvSpPr>
            <a:spLocks noGrp="1"/>
          </p:cNvSpPr>
          <p:nvPr>
            <p:ph type="ftr" sz="quarter" idx="16"/>
          </p:nvPr>
        </p:nvSpPr>
        <p:spPr/>
        <p:txBody>
          <a:bodyPr rtlCol="0"/>
          <a:lstStyle/>
          <a:p>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1">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2286000" y="2895600"/>
            <a:ext cx="6172200" cy="2053590"/>
          </a:xfrm>
        </p:spPr>
        <p:txBody>
          <a:bodyPr/>
          <a:lstStyle>
            <a:lvl1pPr algn="l">
              <a:buNone/>
              <a:defRPr sz="3000" b="1" cap="small" baseline="0"/>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bwMode="auto">
          <a:xfrm rot="5400000">
            <a:off x="7763256" y="1170432"/>
            <a:ext cx="2286000" cy="381000"/>
          </a:xfrm>
        </p:spPr>
        <p:txBody>
          <a:bodyPr/>
          <a:lstStyle/>
          <a:p>
            <a:fld id="{6D503016-B489-4588-9F23-025B328E9F4E}" type="datetime1">
              <a:rPr lang="es-ES" smtClean="0"/>
              <a:pPr/>
              <a:t>30/11/2017</a:t>
            </a:fld>
            <a:endParaRPr lang="es-ES"/>
          </a:p>
        </p:txBody>
      </p:sp>
      <p:sp>
        <p:nvSpPr>
          <p:cNvPr id="5" name="4 Marcador de pie de página"/>
          <p:cNvSpPr>
            <a:spLocks noGrp="1"/>
          </p:cNvSpPr>
          <p:nvPr>
            <p:ph type="ftr" sz="quarter" idx="11"/>
          </p:nvPr>
        </p:nvSpPr>
        <p:spPr bwMode="auto">
          <a:xfrm rot="5400000">
            <a:off x="7077456" y="4178808"/>
            <a:ext cx="3657600" cy="384048"/>
          </a:xfrm>
        </p:spPr>
        <p:txBody>
          <a:bodyPr/>
          <a:lstStyle/>
          <a:p>
            <a:endParaRPr lang="es-ES"/>
          </a:p>
        </p:txBody>
      </p:sp>
      <p:sp>
        <p:nvSpPr>
          <p:cNvPr id="9" name="8 Rectángulo"/>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Rectángulo"/>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Rectángulo"/>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Rectángulo"/>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Conector recto"/>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13 Conector recto"/>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14 Conector recto"/>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15 Conector recto"/>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16 Conector recto"/>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17 Rectángulo"/>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18 Elipse"/>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19 Elipse"/>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20 Elipse"/>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21 Elipse"/>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Elipse"/>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25 Conector recto"/>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5 Marcador de número de diapositiva"/>
          <p:cNvSpPr>
            <a:spLocks noGrp="1"/>
          </p:cNvSpPr>
          <p:nvPr>
            <p:ph type="sldNum" sz="quarter" idx="12"/>
          </p:nvPr>
        </p:nvSpPr>
        <p:spPr bwMode="auto">
          <a:xfrm>
            <a:off x="1340616" y="4928702"/>
            <a:ext cx="609600" cy="517524"/>
          </a:xfrm>
        </p:spPr>
        <p:txBody>
          <a:bodyPr/>
          <a:lstStyle/>
          <a:p>
            <a:fld id="{27968EDC-8281-4041-A1EA-659EAC61C1EC}" type="slidenum">
              <a:rPr lang="es-ES" smtClean="0"/>
              <a:pPr/>
              <a:t>‹#›</a:t>
            </a:fld>
            <a:endParaRPr lang="es-E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5" name="4 Marcador de fecha"/>
          <p:cNvSpPr>
            <a:spLocks noGrp="1"/>
          </p:cNvSpPr>
          <p:nvPr>
            <p:ph type="dt" sz="half" idx="10"/>
          </p:nvPr>
        </p:nvSpPr>
        <p:spPr/>
        <p:txBody>
          <a:bodyPr/>
          <a:lstStyle/>
          <a:p>
            <a:fld id="{4D7E11FF-C1C2-41B9-B68B-33CB95800DEC}" type="datetime1">
              <a:rPr lang="es-ES" smtClean="0"/>
              <a:pPr/>
              <a:t>30/11/2017</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27968EDC-8281-4041-A1EA-659EAC61C1EC}" type="slidenum">
              <a:rPr lang="es-ES" smtClean="0"/>
              <a:pPr/>
              <a:t>‹#›</a:t>
            </a:fld>
            <a:endParaRPr lang="es-ES"/>
          </a:p>
        </p:txBody>
      </p:sp>
      <p:sp>
        <p:nvSpPr>
          <p:cNvPr id="9" name="8 Marcador de contenido"/>
          <p:cNvSpPr>
            <a:spLocks noGrp="1"/>
          </p:cNvSpPr>
          <p:nvPr>
            <p:ph sz="quarter" idx="1"/>
          </p:nvPr>
        </p:nvSpPr>
        <p:spPr>
          <a:xfrm>
            <a:off x="457200" y="1600200"/>
            <a:ext cx="365760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1" name="10 Marcador de contenido"/>
          <p:cNvSpPr>
            <a:spLocks noGrp="1"/>
          </p:cNvSpPr>
          <p:nvPr>
            <p:ph sz="quarter" idx="2"/>
          </p:nvPr>
        </p:nvSpPr>
        <p:spPr>
          <a:xfrm>
            <a:off x="4270248" y="1600200"/>
            <a:ext cx="365760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7543800" cy="1143000"/>
          </a:xfrm>
        </p:spPr>
        <p:txBody>
          <a:bodyPr anchor="b"/>
          <a:lstStyle>
            <a:lvl1pPr>
              <a:defRPr/>
            </a:lvl1pPr>
          </a:lstStyle>
          <a:p>
            <a:r>
              <a:rPr kumimoji="0" lang="es-ES" smtClean="0"/>
              <a:t>Haga clic para modificar el estilo de título del patrón</a:t>
            </a:r>
            <a:endParaRPr kumimoji="0" lang="en-US"/>
          </a:p>
        </p:txBody>
      </p:sp>
      <p:sp>
        <p:nvSpPr>
          <p:cNvPr id="7" name="6 Marcador de fecha"/>
          <p:cNvSpPr>
            <a:spLocks noGrp="1"/>
          </p:cNvSpPr>
          <p:nvPr>
            <p:ph type="dt" sz="half" idx="10"/>
          </p:nvPr>
        </p:nvSpPr>
        <p:spPr/>
        <p:txBody>
          <a:bodyPr/>
          <a:lstStyle/>
          <a:p>
            <a:fld id="{E19257A9-0D7B-4073-88D9-A2F41DC3BD4E}" type="datetime1">
              <a:rPr lang="es-ES" smtClean="0"/>
              <a:pPr/>
              <a:t>30/11/2017</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27968EDC-8281-4041-A1EA-659EAC61C1EC}" type="slidenum">
              <a:rPr lang="es-ES" smtClean="0"/>
              <a:pPr/>
              <a:t>‹#›</a:t>
            </a:fld>
            <a:endParaRPr lang="es-ES"/>
          </a:p>
        </p:txBody>
      </p:sp>
      <p:sp>
        <p:nvSpPr>
          <p:cNvPr id="11" name="10 Marcador de contenido"/>
          <p:cNvSpPr>
            <a:spLocks noGrp="1"/>
          </p:cNvSpPr>
          <p:nvPr>
            <p:ph sz="quarter" idx="2"/>
          </p:nvPr>
        </p:nvSpPr>
        <p:spPr>
          <a:xfrm>
            <a:off x="457200" y="2362200"/>
            <a:ext cx="3657600" cy="38862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3" name="12 Marcador de contenido"/>
          <p:cNvSpPr>
            <a:spLocks noGrp="1"/>
          </p:cNvSpPr>
          <p:nvPr>
            <p:ph sz="quarter" idx="4"/>
          </p:nvPr>
        </p:nvSpPr>
        <p:spPr>
          <a:xfrm>
            <a:off x="4371975" y="2362200"/>
            <a:ext cx="3657600" cy="38862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2" name="11 Marcador de texto"/>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s-ES" smtClean="0"/>
              <a:t>Haga clic para modificar el estilo de texto del patrón</a:t>
            </a:r>
          </a:p>
        </p:txBody>
      </p:sp>
      <p:sp>
        <p:nvSpPr>
          <p:cNvPr id="14" name="13 Marcador de texto"/>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s-ES" smtClean="0"/>
              <a:t>Haga clic para modificar el estilo de texto del patrón</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6" name="5 Marcador de fecha"/>
          <p:cNvSpPr>
            <a:spLocks noGrp="1"/>
          </p:cNvSpPr>
          <p:nvPr>
            <p:ph type="dt" sz="half" idx="10"/>
          </p:nvPr>
        </p:nvSpPr>
        <p:spPr/>
        <p:txBody>
          <a:bodyPr rtlCol="0"/>
          <a:lstStyle/>
          <a:p>
            <a:fld id="{6E1954EB-2020-452F-A90A-CBED6B343747}" type="datetime1">
              <a:rPr lang="es-ES" smtClean="0"/>
              <a:pPr/>
              <a:t>30/11/2017</a:t>
            </a:fld>
            <a:endParaRPr lang="es-ES"/>
          </a:p>
        </p:txBody>
      </p:sp>
      <p:sp>
        <p:nvSpPr>
          <p:cNvPr id="7" name="6 Marcador de número de diapositiva"/>
          <p:cNvSpPr>
            <a:spLocks noGrp="1"/>
          </p:cNvSpPr>
          <p:nvPr>
            <p:ph type="sldNum" sz="quarter" idx="11"/>
          </p:nvPr>
        </p:nvSpPr>
        <p:spPr/>
        <p:txBody>
          <a:bodyPr rtlCol="0"/>
          <a:lstStyle/>
          <a:p>
            <a:fld id="{27968EDC-8281-4041-A1EA-659EAC61C1EC}" type="slidenum">
              <a:rPr lang="es-ES" smtClean="0"/>
              <a:pPr/>
              <a:t>‹#›</a:t>
            </a:fld>
            <a:endParaRPr lang="es-ES"/>
          </a:p>
        </p:txBody>
      </p:sp>
      <p:sp>
        <p:nvSpPr>
          <p:cNvPr id="8" name="7 Marcador de pie de página"/>
          <p:cNvSpPr>
            <a:spLocks noGrp="1"/>
          </p:cNvSpPr>
          <p:nvPr>
            <p:ph type="ftr" sz="quarter" idx="12"/>
          </p:nvPr>
        </p:nvSpPr>
        <p:spPr/>
        <p:txBody>
          <a:bodyPr rtlCol="0"/>
          <a:lstStyle/>
          <a:p>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098EFCF2-3324-4079-8542-83B55B2AA41B}" type="datetime1">
              <a:rPr lang="es-ES" smtClean="0"/>
              <a:pPr/>
              <a:t>30/11/2017</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27968EDC-8281-4041-A1EA-659EAC61C1EC}" type="slidenum">
              <a:rPr lang="es-ES" smtClean="0"/>
              <a:pPr/>
              <a:t>‹#›</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bg>
      <p:bgRef idx="1001">
        <a:schemeClr val="bg1"/>
      </p:bgRef>
    </p:bg>
    <p:spTree>
      <p:nvGrpSpPr>
        <p:cNvPr id="1" name=""/>
        <p:cNvGrpSpPr/>
        <p:nvPr/>
      </p:nvGrpSpPr>
      <p:grpSpPr>
        <a:xfrm>
          <a:off x="0" y="0"/>
          <a:ext cx="0" cy="0"/>
          <a:chOff x="0" y="0"/>
          <a:chExt cx="0" cy="0"/>
        </a:xfrm>
      </p:grpSpPr>
      <p:sp>
        <p:nvSpPr>
          <p:cNvPr id="10" name="9 Conector recto"/>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1 Título"/>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8" name="7 Conector recto"/>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8 Conector recto"/>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10 Conector recto"/>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Rectángulo"/>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Conector recto"/>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13 Elipse"/>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17 Marcador de contenido"/>
          <p:cNvSpPr>
            <a:spLocks noGrp="1"/>
          </p:cNvSpPr>
          <p:nvPr>
            <p:ph sz="quarter" idx="1"/>
          </p:nvPr>
        </p:nvSpPr>
        <p:spPr>
          <a:xfrm>
            <a:off x="304800" y="274320"/>
            <a:ext cx="5638800" cy="6327648"/>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1" name="20 Marcador de fecha"/>
          <p:cNvSpPr>
            <a:spLocks noGrp="1"/>
          </p:cNvSpPr>
          <p:nvPr>
            <p:ph type="dt" sz="half" idx="14"/>
          </p:nvPr>
        </p:nvSpPr>
        <p:spPr/>
        <p:txBody>
          <a:bodyPr rtlCol="0"/>
          <a:lstStyle/>
          <a:p>
            <a:fld id="{7129ACE0-4A72-4E3C-AD92-2811E7494CB3}" type="datetime1">
              <a:rPr lang="es-ES" smtClean="0"/>
              <a:pPr/>
              <a:t>30/11/2017</a:t>
            </a:fld>
            <a:endParaRPr lang="es-ES"/>
          </a:p>
        </p:txBody>
      </p:sp>
      <p:sp>
        <p:nvSpPr>
          <p:cNvPr id="22" name="21 Marcador de número de diapositiva"/>
          <p:cNvSpPr>
            <a:spLocks noGrp="1"/>
          </p:cNvSpPr>
          <p:nvPr>
            <p:ph type="sldNum" sz="quarter" idx="15"/>
          </p:nvPr>
        </p:nvSpPr>
        <p:spPr/>
        <p:txBody>
          <a:bodyPr rtlCol="0"/>
          <a:lstStyle/>
          <a:p>
            <a:fld id="{27968EDC-8281-4041-A1EA-659EAC61C1EC}" type="slidenum">
              <a:rPr lang="es-ES" smtClean="0"/>
              <a:pPr/>
              <a:t>‹#›</a:t>
            </a:fld>
            <a:endParaRPr lang="es-ES"/>
          </a:p>
        </p:txBody>
      </p:sp>
      <p:sp>
        <p:nvSpPr>
          <p:cNvPr id="23" name="22 Marcador de pie de página"/>
          <p:cNvSpPr>
            <a:spLocks noGrp="1"/>
          </p:cNvSpPr>
          <p:nvPr>
            <p:ph type="ftr" sz="quarter" idx="16"/>
          </p:nvPr>
        </p:nvSpPr>
        <p:spPr/>
        <p:txBody>
          <a:bodyPr rtlCol="0"/>
          <a:lstStyle/>
          <a:p>
            <a:endParaRPr lang="es-E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9" name="8 Conector recto"/>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Elipse"/>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1 Título"/>
          <p:cNvSpPr>
            <a:spLocks noGrp="1"/>
          </p:cNvSpPr>
          <p:nvPr>
            <p:ph type="title"/>
          </p:nvPr>
        </p:nvSpPr>
        <p:spPr>
          <a:xfrm rot="5400000">
            <a:off x="3350133" y="3200400"/>
            <a:ext cx="6309360" cy="457200"/>
          </a:xfrm>
        </p:spPr>
        <p:txBody>
          <a:bodyPr anchor="b"/>
          <a:lstStyle>
            <a:lvl1pPr algn="l">
              <a:buNone/>
              <a:defRPr sz="2000" b="1"/>
            </a:lvl1pPr>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s-ES" smtClean="0"/>
              <a:t>Haga clic en el icono para agregar una imagen</a:t>
            </a:r>
            <a:endParaRPr kumimoji="0" lang="en-US" dirty="0"/>
          </a:p>
        </p:txBody>
      </p:sp>
      <p:sp>
        <p:nvSpPr>
          <p:cNvPr id="4" name="3 Marcador de texto"/>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10" name="9 Conector recto"/>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10 Rectángulo"/>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Conector recto"/>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18 Conector recto"/>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19 Conector recto"/>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16 Marcador de fecha"/>
          <p:cNvSpPr>
            <a:spLocks noGrp="1"/>
          </p:cNvSpPr>
          <p:nvPr>
            <p:ph type="dt" sz="half" idx="10"/>
          </p:nvPr>
        </p:nvSpPr>
        <p:spPr/>
        <p:txBody>
          <a:bodyPr rtlCol="0"/>
          <a:lstStyle/>
          <a:p>
            <a:fld id="{CFBC59F1-07C2-4F65-9B7C-4F37B4DC9A43}" type="datetime1">
              <a:rPr lang="es-ES" smtClean="0"/>
              <a:pPr/>
              <a:t>30/11/2017</a:t>
            </a:fld>
            <a:endParaRPr lang="es-ES"/>
          </a:p>
        </p:txBody>
      </p:sp>
      <p:sp>
        <p:nvSpPr>
          <p:cNvPr id="18" name="17 Marcador de número de diapositiva"/>
          <p:cNvSpPr>
            <a:spLocks noGrp="1"/>
          </p:cNvSpPr>
          <p:nvPr>
            <p:ph type="sldNum" sz="quarter" idx="11"/>
          </p:nvPr>
        </p:nvSpPr>
        <p:spPr/>
        <p:txBody>
          <a:bodyPr rtlCol="0"/>
          <a:lstStyle/>
          <a:p>
            <a:fld id="{27968EDC-8281-4041-A1EA-659EAC61C1EC}" type="slidenum">
              <a:rPr lang="es-ES" smtClean="0"/>
              <a:pPr/>
              <a:t>‹#›</a:t>
            </a:fld>
            <a:endParaRPr lang="es-ES"/>
          </a:p>
        </p:txBody>
      </p:sp>
      <p:sp>
        <p:nvSpPr>
          <p:cNvPr id="21" name="20 Marcador de pie de página"/>
          <p:cNvSpPr>
            <a:spLocks noGrp="1"/>
          </p:cNvSpPr>
          <p:nvPr>
            <p:ph type="ftr" sz="quarter" idx="12"/>
          </p:nvPr>
        </p:nvSpPr>
        <p:spPr/>
        <p:txBody>
          <a:bodyPr rtlCol="0"/>
          <a:lstStyle/>
          <a:p>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15 Conector recto"/>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21 Marcador de título"/>
          <p:cNvSpPr>
            <a:spLocks noGrp="1"/>
          </p:cNvSpPr>
          <p:nvPr>
            <p:ph type="title"/>
          </p:nvPr>
        </p:nvSpPr>
        <p:spPr>
          <a:xfrm>
            <a:off x="457200" y="274638"/>
            <a:ext cx="7467600" cy="1143000"/>
          </a:xfrm>
          <a:prstGeom prst="rect">
            <a:avLst/>
          </a:prstGeom>
        </p:spPr>
        <p:txBody>
          <a:bodyPr vert="horz" anchor="b">
            <a:normAutofit/>
          </a:body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4" name="13 Marcador de fecha"/>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175D5C3C-270B-4340-AB22-CBF8F3831E7E}" type="datetime1">
              <a:rPr lang="es-ES" smtClean="0"/>
              <a:pPr/>
              <a:t>30/11/2017</a:t>
            </a:fld>
            <a:endParaRPr lang="es-ES"/>
          </a:p>
        </p:txBody>
      </p:sp>
      <p:sp>
        <p:nvSpPr>
          <p:cNvPr id="3" name="2 Marcador de pie de página"/>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s-ES"/>
          </a:p>
        </p:txBody>
      </p:sp>
      <p:sp>
        <p:nvSpPr>
          <p:cNvPr id="7" name="6 Conector recto"/>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8 Conector recto"/>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9 Rectángulo"/>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Conector recto"/>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Elipse"/>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Marcador de número de diapositiva"/>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27968EDC-8281-4041-A1EA-659EAC61C1EC}" type="slidenum">
              <a:rPr lang="es-ES" smtClean="0"/>
              <a:pPr/>
              <a:t>‹#›</a:t>
            </a:fld>
            <a:endParaRPr lang="es-E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r>
              <a:rPr lang="es-ES_tradnl" b="1" dirty="0" smtClean="0">
                <a:effectLst>
                  <a:outerShdw blurRad="38100" dist="38100" dir="2700000" algn="tl">
                    <a:srgbClr val="000000">
                      <a:alpha val="43137"/>
                    </a:srgbClr>
                  </a:outerShdw>
                </a:effectLst>
              </a:rPr>
              <a:t>Exposición del Caso</a:t>
            </a:r>
            <a:endParaRPr lang="es-ES" b="1" dirty="0">
              <a:effectLst>
                <a:outerShdw blurRad="38100" dist="38100" dir="2700000" algn="tl">
                  <a:srgbClr val="000000">
                    <a:alpha val="43137"/>
                  </a:srgbClr>
                </a:outerShdw>
              </a:effectLst>
            </a:endParaRPr>
          </a:p>
        </p:txBody>
      </p:sp>
      <p:sp>
        <p:nvSpPr>
          <p:cNvPr id="3" name="2 Subtítulo"/>
          <p:cNvSpPr>
            <a:spLocks noGrp="1"/>
          </p:cNvSpPr>
          <p:nvPr>
            <p:ph type="subTitle" idx="1"/>
          </p:nvPr>
        </p:nvSpPr>
        <p:spPr>
          <a:xfrm>
            <a:off x="457200" y="5157192"/>
            <a:ext cx="8435280" cy="864096"/>
          </a:xfrm>
        </p:spPr>
        <p:txBody>
          <a:bodyPr>
            <a:normAutofit/>
          </a:bodyPr>
          <a:lstStyle/>
          <a:p>
            <a:pPr algn="r"/>
            <a:r>
              <a:rPr lang="es-ES_tradnl" b="1" dirty="0" smtClean="0"/>
              <a:t>Nombre de la alumna: Itzel Medina Galaviz</a:t>
            </a:r>
            <a:endParaRPr lang="es-ES" b="1" dirty="0"/>
          </a:p>
        </p:txBody>
      </p:sp>
      <p:sp>
        <p:nvSpPr>
          <p:cNvPr id="4" name="3 Marcador de fecha"/>
          <p:cNvSpPr>
            <a:spLocks noGrp="1"/>
          </p:cNvSpPr>
          <p:nvPr>
            <p:ph type="dt" sz="half" idx="10"/>
          </p:nvPr>
        </p:nvSpPr>
        <p:spPr/>
        <p:txBody>
          <a:bodyPr/>
          <a:lstStyle/>
          <a:p>
            <a:fld id="{7E8C99FF-56FD-4F19-AB8E-2E86AE4AD998}" type="datetime1">
              <a:rPr lang="es-ES" smtClean="0"/>
              <a:pPr/>
              <a:t>30/11/2017</a:t>
            </a:fld>
            <a:endParaRPr lang="es-ES"/>
          </a:p>
        </p:txBody>
      </p:sp>
    </p:spTree>
    <p:extLst>
      <p:ext uri="{BB962C8B-B14F-4D97-AF65-F5344CB8AC3E}">
        <p14:creationId xmlns:p14="http://schemas.microsoft.com/office/powerpoint/2010/main" val="23940713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4"/>
          </p:nvPr>
        </p:nvSpPr>
        <p:spPr/>
        <p:txBody>
          <a:bodyPr/>
          <a:lstStyle/>
          <a:p>
            <a:fld id="{C995B96E-DCB9-4C5D-8B1B-1B374EA29D33}" type="datetime1">
              <a:rPr lang="es-ES" smtClean="0"/>
              <a:pPr/>
              <a:t>30/11/2017</a:t>
            </a:fld>
            <a:endParaRPr lang="es-ES"/>
          </a:p>
        </p:txBody>
      </p:sp>
      <p:sp>
        <p:nvSpPr>
          <p:cNvPr id="5" name="1 Título"/>
          <p:cNvSpPr>
            <a:spLocks noGrp="1"/>
          </p:cNvSpPr>
          <p:nvPr>
            <p:ph type="title"/>
          </p:nvPr>
        </p:nvSpPr>
        <p:spPr>
          <a:xfrm>
            <a:off x="179512" y="268035"/>
            <a:ext cx="7467600" cy="1143000"/>
          </a:xfrm>
        </p:spPr>
        <p:txBody>
          <a:bodyPr/>
          <a:lstStyle/>
          <a:p>
            <a:r>
              <a:rPr lang="es-ES_tradnl" b="1" dirty="0" smtClean="0">
                <a:effectLst>
                  <a:outerShdw blurRad="38100" dist="38100" dir="2700000" algn="tl">
                    <a:srgbClr val="000000">
                      <a:alpha val="43137"/>
                    </a:srgbClr>
                  </a:outerShdw>
                </a:effectLst>
              </a:rPr>
              <a:t>EVIDENCIAS</a:t>
            </a:r>
            <a:endParaRPr lang="es-ES" b="1" dirty="0">
              <a:effectLst>
                <a:outerShdw blurRad="38100" dist="38100" dir="2700000" algn="tl">
                  <a:srgbClr val="000000">
                    <a:alpha val="43137"/>
                  </a:srgbClr>
                </a:outerShdw>
              </a:effectLst>
            </a:endParaRPr>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l="15351" t="11151" r="7476" b="16401"/>
          <a:stretch/>
        </p:blipFill>
        <p:spPr>
          <a:xfrm>
            <a:off x="3084771" y="44624"/>
            <a:ext cx="5688632" cy="4005261"/>
          </a:xfrm>
          <a:prstGeom prst="rect">
            <a:avLst/>
          </a:prstGeom>
        </p:spPr>
      </p:pic>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1" r="25588" b="44750"/>
          <a:stretch/>
        </p:blipFill>
        <p:spPr>
          <a:xfrm>
            <a:off x="169248" y="3068960"/>
            <a:ext cx="6804248" cy="3789040"/>
          </a:xfrm>
          <a:prstGeom prst="rect">
            <a:avLst/>
          </a:prstGeom>
        </p:spPr>
      </p:pic>
    </p:spTree>
    <p:extLst>
      <p:ext uri="{BB962C8B-B14F-4D97-AF65-F5344CB8AC3E}">
        <p14:creationId xmlns:p14="http://schemas.microsoft.com/office/powerpoint/2010/main" val="31149339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44624"/>
            <a:ext cx="8229600" cy="1143000"/>
          </a:xfrm>
        </p:spPr>
        <p:txBody>
          <a:bodyPr>
            <a:normAutofit/>
          </a:bodyPr>
          <a:lstStyle/>
          <a:p>
            <a:r>
              <a:rPr lang="es-ES_tradnl" sz="3600" b="1" dirty="0" smtClean="0">
                <a:effectLst>
                  <a:outerShdw blurRad="38100" dist="38100" dir="2700000" algn="tl">
                    <a:srgbClr val="000000">
                      <a:alpha val="43137"/>
                    </a:srgbClr>
                  </a:outerShdw>
                </a:effectLst>
              </a:rPr>
              <a:t>Datos generales del niño</a:t>
            </a:r>
            <a:endParaRPr lang="es-ES" sz="3600" b="1" dirty="0">
              <a:effectLst>
                <a:outerShdw blurRad="38100" dist="38100" dir="2700000" algn="tl">
                  <a:srgbClr val="000000">
                    <a:alpha val="43137"/>
                  </a:srgbClr>
                </a:outerShdw>
              </a:effectLst>
            </a:endParaRPr>
          </a:p>
        </p:txBody>
      </p:sp>
      <p:sp>
        <p:nvSpPr>
          <p:cNvPr id="4" name="3 Marcador de fecha"/>
          <p:cNvSpPr>
            <a:spLocks noGrp="1"/>
          </p:cNvSpPr>
          <p:nvPr>
            <p:ph type="dt" sz="half" idx="14"/>
          </p:nvPr>
        </p:nvSpPr>
        <p:spPr/>
        <p:txBody>
          <a:bodyPr/>
          <a:lstStyle/>
          <a:p>
            <a:fld id="{C995B96E-DCB9-4C5D-8B1B-1B374EA29D33}" type="datetime1">
              <a:rPr lang="es-ES" smtClean="0"/>
              <a:pPr/>
              <a:t>30/11/2017</a:t>
            </a:fld>
            <a:endParaRPr lang="es-ES"/>
          </a:p>
        </p:txBody>
      </p:sp>
      <p:graphicFrame>
        <p:nvGraphicFramePr>
          <p:cNvPr id="5" name="4 Diagrama"/>
          <p:cNvGraphicFramePr/>
          <p:nvPr>
            <p:extLst>
              <p:ext uri="{D42A27DB-BD31-4B8C-83A1-F6EECF244321}">
                <p14:modId xmlns:p14="http://schemas.microsoft.com/office/powerpoint/2010/main" val="2548118703"/>
              </p:ext>
            </p:extLst>
          </p:nvPr>
        </p:nvGraphicFramePr>
        <p:xfrm>
          <a:off x="-216532" y="1268760"/>
          <a:ext cx="9577064" cy="50563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875614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60293" y="40"/>
            <a:ext cx="8229600" cy="710952"/>
          </a:xfrm>
        </p:spPr>
        <p:txBody>
          <a:bodyPr/>
          <a:lstStyle/>
          <a:p>
            <a:r>
              <a:rPr lang="es-ES_tradnl" b="1" dirty="0" smtClean="0">
                <a:effectLst>
                  <a:outerShdw blurRad="38100" dist="38100" dir="2700000" algn="tl">
                    <a:srgbClr val="000000">
                      <a:alpha val="43137"/>
                    </a:srgbClr>
                  </a:outerShdw>
                </a:effectLst>
              </a:rPr>
              <a:t>Adecuaciones aplicadas</a:t>
            </a:r>
            <a:endParaRPr lang="es-ES" b="1" dirty="0">
              <a:effectLst>
                <a:outerShdw blurRad="38100" dist="38100" dir="2700000" algn="tl">
                  <a:srgbClr val="000000">
                    <a:alpha val="43137"/>
                  </a:srgbClr>
                </a:outerShdw>
              </a:effectLst>
            </a:endParaRPr>
          </a:p>
        </p:txBody>
      </p:sp>
      <p:graphicFrame>
        <p:nvGraphicFramePr>
          <p:cNvPr id="6" name="Content Placeholder 5"/>
          <p:cNvGraphicFramePr>
            <a:graphicFrameLocks noGrp="1"/>
          </p:cNvGraphicFramePr>
          <p:nvPr>
            <p:ph sz="quarter" idx="1"/>
            <p:extLst>
              <p:ext uri="{D42A27DB-BD31-4B8C-83A1-F6EECF244321}">
                <p14:modId xmlns:p14="http://schemas.microsoft.com/office/powerpoint/2010/main" val="1646505776"/>
              </p:ext>
            </p:extLst>
          </p:nvPr>
        </p:nvGraphicFramePr>
        <p:xfrm>
          <a:off x="0" y="710992"/>
          <a:ext cx="9144000" cy="6666717"/>
        </p:xfrm>
        <a:graphic>
          <a:graphicData uri="http://schemas.openxmlformats.org/drawingml/2006/table">
            <a:tbl>
              <a:tblPr firstRow="1" firstCol="1" bandRow="1">
                <a:tableStyleId>{5C22544A-7EE6-4342-B048-85BDC9FD1C3A}</a:tableStyleId>
              </a:tblPr>
              <a:tblGrid>
                <a:gridCol w="1187624"/>
                <a:gridCol w="2873620"/>
                <a:gridCol w="2533006"/>
                <a:gridCol w="2549750"/>
              </a:tblGrid>
              <a:tr h="413752">
                <a:tc>
                  <a:txBody>
                    <a:bodyPr/>
                    <a:lstStyle/>
                    <a:p>
                      <a:pPr algn="ctr">
                        <a:lnSpc>
                          <a:spcPct val="107000"/>
                        </a:lnSpc>
                        <a:spcAft>
                          <a:spcPts val="0"/>
                        </a:spcAft>
                      </a:pPr>
                      <a:r>
                        <a:rPr lang="es-MX" sz="2000" dirty="0">
                          <a:effectLst/>
                        </a:rPr>
                        <a:t>Semana</a:t>
                      </a:r>
                      <a:endParaRPr lang="es-MX"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8683" marR="38683" marT="0" marB="0"/>
                </a:tc>
                <a:tc>
                  <a:txBody>
                    <a:bodyPr/>
                    <a:lstStyle/>
                    <a:p>
                      <a:pPr algn="ctr">
                        <a:lnSpc>
                          <a:spcPct val="107000"/>
                        </a:lnSpc>
                        <a:spcAft>
                          <a:spcPts val="0"/>
                        </a:spcAft>
                      </a:pPr>
                      <a:r>
                        <a:rPr lang="es-MX" sz="2000" dirty="0">
                          <a:effectLst/>
                        </a:rPr>
                        <a:t>Actividad </a:t>
                      </a:r>
                      <a:endParaRPr lang="es-MX"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8683" marR="38683" marT="0" marB="0"/>
                </a:tc>
                <a:tc>
                  <a:txBody>
                    <a:bodyPr/>
                    <a:lstStyle/>
                    <a:p>
                      <a:pPr algn="ctr">
                        <a:lnSpc>
                          <a:spcPct val="107000"/>
                        </a:lnSpc>
                        <a:spcAft>
                          <a:spcPts val="0"/>
                        </a:spcAft>
                      </a:pPr>
                      <a:r>
                        <a:rPr lang="es-MX" sz="2000" dirty="0">
                          <a:effectLst/>
                        </a:rPr>
                        <a:t>Adecuación </a:t>
                      </a:r>
                      <a:endParaRPr lang="es-MX"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8683" marR="38683" marT="0" marB="0"/>
                </a:tc>
                <a:tc>
                  <a:txBody>
                    <a:bodyPr/>
                    <a:lstStyle/>
                    <a:p>
                      <a:pPr algn="ctr">
                        <a:lnSpc>
                          <a:spcPct val="107000"/>
                        </a:lnSpc>
                        <a:spcAft>
                          <a:spcPts val="0"/>
                        </a:spcAft>
                      </a:pPr>
                      <a:r>
                        <a:rPr lang="es-MX" sz="2000">
                          <a:effectLst/>
                        </a:rPr>
                        <a:t>Evaluación </a:t>
                      </a:r>
                      <a:endParaRPr lang="es-MX" sz="600">
                        <a:effectLst/>
                        <a:latin typeface="Calibri" panose="020F0502020204030204" pitchFamily="34" charset="0"/>
                        <a:ea typeface="Calibri" panose="020F0502020204030204" pitchFamily="34" charset="0"/>
                        <a:cs typeface="Times New Roman" panose="02020603050405020304" pitchFamily="18" charset="0"/>
                      </a:endParaRPr>
                    </a:p>
                  </a:txBody>
                  <a:tcPr marL="38683" marR="38683" marT="0" marB="0"/>
                </a:tc>
              </a:tr>
              <a:tr h="801095">
                <a:tc>
                  <a:txBody>
                    <a:bodyPr/>
                    <a:lstStyle/>
                    <a:p>
                      <a:pPr algn="ctr">
                        <a:lnSpc>
                          <a:spcPct val="107000"/>
                        </a:lnSpc>
                        <a:spcAft>
                          <a:spcPts val="0"/>
                        </a:spcAft>
                      </a:pPr>
                      <a:r>
                        <a:rPr lang="es-MX" sz="1400" dirty="0">
                          <a:effectLst/>
                        </a:rPr>
                        <a:t>Lunes 30</a:t>
                      </a:r>
                      <a:endParaRPr lang="es-MX" sz="300" dirty="0">
                        <a:effectLst/>
                        <a:latin typeface="Calibri" panose="020F0502020204030204" pitchFamily="34" charset="0"/>
                        <a:ea typeface="Calibri" panose="020F0502020204030204" pitchFamily="34" charset="0"/>
                        <a:cs typeface="Times New Roman" panose="02020603050405020304" pitchFamily="18" charset="0"/>
                      </a:endParaRPr>
                    </a:p>
                  </a:txBody>
                  <a:tcPr marL="38683" marR="38683" marT="0" marB="0"/>
                </a:tc>
                <a:tc>
                  <a:txBody>
                    <a:bodyPr/>
                    <a:lstStyle/>
                    <a:p>
                      <a:pPr algn="just">
                        <a:lnSpc>
                          <a:spcPct val="107000"/>
                        </a:lnSpc>
                        <a:spcAft>
                          <a:spcPts val="0"/>
                        </a:spcAft>
                      </a:pPr>
                      <a:r>
                        <a:rPr lang="es-MX" sz="1050" u="sng" dirty="0">
                          <a:effectLst/>
                          <a:latin typeface="Arial" pitchFamily="34" charset="0"/>
                          <a:cs typeface="Arial" pitchFamily="34" charset="0"/>
                        </a:rPr>
                        <a:t>Cuento</a:t>
                      </a:r>
                      <a:endParaRPr lang="es-MX" sz="1050" dirty="0">
                        <a:effectLst/>
                        <a:latin typeface="Arial" pitchFamily="34" charset="0"/>
                        <a:cs typeface="Arial" pitchFamily="34" charset="0"/>
                      </a:endParaRPr>
                    </a:p>
                    <a:p>
                      <a:pPr algn="just">
                        <a:lnSpc>
                          <a:spcPct val="107000"/>
                        </a:lnSpc>
                        <a:spcAft>
                          <a:spcPts val="0"/>
                        </a:spcAft>
                      </a:pPr>
                      <a:r>
                        <a:rPr lang="es-MX" sz="1050" dirty="0">
                          <a:effectLst/>
                          <a:latin typeface="Arial" pitchFamily="34" charset="0"/>
                          <a:cs typeface="Arial" pitchFamily="34" charset="0"/>
                        </a:rPr>
                        <a:t>De manera grupal escuchar el cuento, posteriormente responder los cuestionamientos (¿de qué trató?, ¿cuáles son los personajes?)</a:t>
                      </a:r>
                      <a:endParaRPr lang="es-MX" sz="1050" dirty="0">
                        <a:effectLst/>
                        <a:latin typeface="Arial" pitchFamily="34" charset="0"/>
                        <a:ea typeface="Calibri" panose="020F0502020204030204" pitchFamily="34" charset="0"/>
                        <a:cs typeface="Arial" pitchFamily="34" charset="0"/>
                      </a:endParaRPr>
                    </a:p>
                  </a:txBody>
                  <a:tcPr marL="38683" marR="38683" marT="0" marB="0"/>
                </a:tc>
                <a:tc>
                  <a:txBody>
                    <a:bodyPr/>
                    <a:lstStyle/>
                    <a:p>
                      <a:pPr algn="just">
                        <a:lnSpc>
                          <a:spcPct val="107000"/>
                        </a:lnSpc>
                        <a:spcAft>
                          <a:spcPts val="0"/>
                        </a:spcAft>
                      </a:pPr>
                      <a:r>
                        <a:rPr lang="es-MX" sz="1050">
                          <a:effectLst/>
                          <a:latin typeface="Arial" pitchFamily="34" charset="0"/>
                          <a:cs typeface="Arial" pitchFamily="34" charset="0"/>
                        </a:rPr>
                        <a:t>Se cuestionara más a ángel sobre si le gusto el cuento, cuáles eran los personajes</a:t>
                      </a:r>
                      <a:endParaRPr lang="es-MX" sz="1050">
                        <a:effectLst/>
                        <a:latin typeface="Arial" pitchFamily="34" charset="0"/>
                        <a:ea typeface="Calibri" panose="020F0502020204030204" pitchFamily="34" charset="0"/>
                        <a:cs typeface="Arial" pitchFamily="34" charset="0"/>
                      </a:endParaRPr>
                    </a:p>
                  </a:txBody>
                  <a:tcPr marL="38683" marR="38683" marT="0" marB="0"/>
                </a:tc>
                <a:tc>
                  <a:txBody>
                    <a:bodyPr/>
                    <a:lstStyle/>
                    <a:p>
                      <a:pPr algn="just">
                        <a:lnSpc>
                          <a:spcPct val="107000"/>
                        </a:lnSpc>
                        <a:spcAft>
                          <a:spcPts val="0"/>
                        </a:spcAft>
                      </a:pPr>
                      <a:r>
                        <a:rPr lang="es-MX" sz="1050" dirty="0">
                          <a:effectLst/>
                          <a:latin typeface="Arial" pitchFamily="34" charset="0"/>
                          <a:cs typeface="Arial" pitchFamily="34" charset="0"/>
                        </a:rPr>
                        <a:t> </a:t>
                      </a:r>
                      <a:r>
                        <a:rPr lang="es-MX" sz="1050" dirty="0" smtClean="0">
                          <a:effectLst/>
                          <a:latin typeface="Arial" pitchFamily="34" charset="0"/>
                          <a:cs typeface="Arial" pitchFamily="34" charset="0"/>
                        </a:rPr>
                        <a:t>Las</a:t>
                      </a:r>
                      <a:r>
                        <a:rPr lang="es-MX" sz="1050" baseline="0" dirty="0" smtClean="0">
                          <a:effectLst/>
                          <a:latin typeface="Arial" pitchFamily="34" charset="0"/>
                          <a:cs typeface="Arial" pitchFamily="34" charset="0"/>
                        </a:rPr>
                        <a:t> palabras que Ángel dijo fue sí, mamama, mi </a:t>
                      </a:r>
                      <a:r>
                        <a:rPr lang="es-MX" sz="1050" baseline="0" dirty="0" err="1" smtClean="0">
                          <a:effectLst/>
                          <a:latin typeface="Arial" pitchFamily="34" charset="0"/>
                          <a:cs typeface="Arial" pitchFamily="34" charset="0"/>
                        </a:rPr>
                        <a:t>mi</a:t>
                      </a:r>
                      <a:endParaRPr lang="es-MX" sz="1050" dirty="0">
                        <a:effectLst/>
                        <a:latin typeface="Arial" pitchFamily="34" charset="0"/>
                        <a:ea typeface="Calibri" panose="020F0502020204030204" pitchFamily="34" charset="0"/>
                        <a:cs typeface="Arial" pitchFamily="34" charset="0"/>
                      </a:endParaRPr>
                    </a:p>
                  </a:txBody>
                  <a:tcPr marL="38683" marR="38683" marT="0" marB="0"/>
                </a:tc>
              </a:tr>
              <a:tr h="1290436">
                <a:tc>
                  <a:txBody>
                    <a:bodyPr/>
                    <a:lstStyle/>
                    <a:p>
                      <a:pPr algn="ctr">
                        <a:lnSpc>
                          <a:spcPct val="107000"/>
                        </a:lnSpc>
                        <a:spcAft>
                          <a:spcPts val="0"/>
                        </a:spcAft>
                      </a:pPr>
                      <a:r>
                        <a:rPr lang="es-MX" sz="1400">
                          <a:effectLst/>
                        </a:rPr>
                        <a:t>Lunes 30</a:t>
                      </a:r>
                      <a:endParaRPr lang="es-MX" sz="300">
                        <a:effectLst/>
                        <a:latin typeface="Calibri" panose="020F0502020204030204" pitchFamily="34" charset="0"/>
                        <a:ea typeface="Calibri" panose="020F0502020204030204" pitchFamily="34" charset="0"/>
                        <a:cs typeface="Times New Roman" panose="02020603050405020304" pitchFamily="18" charset="0"/>
                      </a:endParaRPr>
                    </a:p>
                  </a:txBody>
                  <a:tcPr marL="38683" marR="38683" marT="0" marB="0"/>
                </a:tc>
                <a:tc>
                  <a:txBody>
                    <a:bodyPr/>
                    <a:lstStyle/>
                    <a:p>
                      <a:pPr algn="just">
                        <a:lnSpc>
                          <a:spcPct val="107000"/>
                        </a:lnSpc>
                        <a:spcAft>
                          <a:spcPts val="0"/>
                        </a:spcAft>
                      </a:pPr>
                      <a:r>
                        <a:rPr lang="es-MX" sz="1050" u="sng">
                          <a:effectLst/>
                          <a:latin typeface="Arial" pitchFamily="34" charset="0"/>
                          <a:cs typeface="Arial" pitchFamily="34" charset="0"/>
                        </a:rPr>
                        <a:t>Vampiros, momias y que más</a:t>
                      </a:r>
                      <a:endParaRPr lang="es-MX" sz="1050">
                        <a:effectLst/>
                        <a:latin typeface="Arial" pitchFamily="34" charset="0"/>
                        <a:cs typeface="Arial" pitchFamily="34" charset="0"/>
                      </a:endParaRPr>
                    </a:p>
                    <a:p>
                      <a:pPr algn="just">
                        <a:lnSpc>
                          <a:spcPct val="107000"/>
                        </a:lnSpc>
                        <a:spcAft>
                          <a:spcPts val="0"/>
                        </a:spcAft>
                      </a:pPr>
                      <a:r>
                        <a:rPr lang="es-MX" sz="1050">
                          <a:effectLst/>
                          <a:latin typeface="Arial" pitchFamily="34" charset="0"/>
                          <a:cs typeface="Arial" pitchFamily="34" charset="0"/>
                        </a:rPr>
                        <a:t>Separar los personajes de Halloween, primero de acuerdo al personaje, luego por tamaño. Comparar las características de los personajes por tamaño, observar si el alumno logra identificar los diferentes tamaños de los personajes. </a:t>
                      </a:r>
                      <a:endParaRPr lang="es-MX" sz="1050">
                        <a:effectLst/>
                        <a:latin typeface="Arial" pitchFamily="34" charset="0"/>
                        <a:ea typeface="Calibri" panose="020F0502020204030204" pitchFamily="34" charset="0"/>
                        <a:cs typeface="Arial" pitchFamily="34" charset="0"/>
                      </a:endParaRPr>
                    </a:p>
                  </a:txBody>
                  <a:tcPr marL="38683" marR="38683" marT="0" marB="0"/>
                </a:tc>
                <a:tc>
                  <a:txBody>
                    <a:bodyPr/>
                    <a:lstStyle/>
                    <a:p>
                      <a:pPr algn="just">
                        <a:lnSpc>
                          <a:spcPct val="107000"/>
                        </a:lnSpc>
                        <a:spcAft>
                          <a:spcPts val="0"/>
                        </a:spcAft>
                      </a:pPr>
                      <a:r>
                        <a:rPr lang="es-MX" sz="1050">
                          <a:effectLst/>
                          <a:latin typeface="Arial" pitchFamily="34" charset="0"/>
                          <a:cs typeface="Arial" pitchFamily="34" charset="0"/>
                        </a:rPr>
                        <a:t>Preguntar como hizo la clasificación, nombres de los personajes, mencionar el tamaño que tiene cada uno. </a:t>
                      </a:r>
                      <a:endParaRPr lang="es-MX" sz="1050">
                        <a:effectLst/>
                        <a:latin typeface="Arial" pitchFamily="34" charset="0"/>
                        <a:ea typeface="Calibri" panose="020F0502020204030204" pitchFamily="34" charset="0"/>
                        <a:cs typeface="Arial" pitchFamily="34" charset="0"/>
                      </a:endParaRPr>
                    </a:p>
                  </a:txBody>
                  <a:tcPr marL="38683" marR="38683" marT="0" marB="0"/>
                </a:tc>
                <a:tc>
                  <a:txBody>
                    <a:bodyPr/>
                    <a:lstStyle/>
                    <a:p>
                      <a:pPr algn="just">
                        <a:lnSpc>
                          <a:spcPct val="107000"/>
                        </a:lnSpc>
                        <a:spcAft>
                          <a:spcPts val="0"/>
                        </a:spcAft>
                      </a:pPr>
                      <a:r>
                        <a:rPr lang="es-MX" sz="1050" dirty="0" smtClean="0">
                          <a:effectLst/>
                          <a:latin typeface="Arial" pitchFamily="34" charset="0"/>
                          <a:cs typeface="Arial" pitchFamily="34" charset="0"/>
                        </a:rPr>
                        <a:t>Las</a:t>
                      </a:r>
                      <a:r>
                        <a:rPr lang="es-MX" sz="1050" baseline="0" dirty="0" smtClean="0">
                          <a:effectLst/>
                          <a:latin typeface="Arial" pitchFamily="34" charset="0"/>
                          <a:cs typeface="Arial" pitchFamily="34" charset="0"/>
                        </a:rPr>
                        <a:t> palabras que </a:t>
                      </a:r>
                      <a:r>
                        <a:rPr lang="es-MX" sz="1050" baseline="0" dirty="0" err="1" smtClean="0">
                          <a:effectLst/>
                          <a:latin typeface="Arial" pitchFamily="34" charset="0"/>
                          <a:cs typeface="Arial" pitchFamily="34" charset="0"/>
                        </a:rPr>
                        <a:t>dijó</a:t>
                      </a:r>
                      <a:r>
                        <a:rPr lang="es-MX" sz="1050" baseline="0" dirty="0" smtClean="0">
                          <a:effectLst/>
                          <a:latin typeface="Arial" pitchFamily="34" charset="0"/>
                          <a:cs typeface="Arial" pitchFamily="34" charset="0"/>
                        </a:rPr>
                        <a:t> fue, </a:t>
                      </a:r>
                      <a:r>
                        <a:rPr lang="es-MX" sz="1050" b="1" i="1" baseline="0" dirty="0" smtClean="0">
                          <a:effectLst/>
                          <a:latin typeface="Arial" pitchFamily="34" charset="0"/>
                          <a:cs typeface="Arial" pitchFamily="34" charset="0"/>
                        </a:rPr>
                        <a:t>de (grande) no (pequeño) </a:t>
                      </a:r>
                      <a:r>
                        <a:rPr lang="es-MX" sz="1050" b="1" i="1" baseline="0" dirty="0" err="1" smtClean="0">
                          <a:effectLst/>
                          <a:latin typeface="Arial" pitchFamily="34" charset="0"/>
                          <a:cs typeface="Arial" pitchFamily="34" charset="0"/>
                        </a:rPr>
                        <a:t>mo</a:t>
                      </a:r>
                      <a:r>
                        <a:rPr lang="es-MX" sz="1050" b="1" i="1" baseline="0" dirty="0" smtClean="0">
                          <a:effectLst/>
                          <a:latin typeface="Arial" pitchFamily="34" charset="0"/>
                          <a:cs typeface="Arial" pitchFamily="34" charset="0"/>
                        </a:rPr>
                        <a:t> (momia) </a:t>
                      </a:r>
                    </a:p>
                    <a:p>
                      <a:pPr algn="just">
                        <a:lnSpc>
                          <a:spcPct val="107000"/>
                        </a:lnSpc>
                        <a:spcAft>
                          <a:spcPts val="0"/>
                        </a:spcAft>
                      </a:pPr>
                      <a:r>
                        <a:rPr lang="es-MX" sz="1050" b="1" i="1" baseline="0" dirty="0" smtClean="0">
                          <a:effectLst/>
                          <a:latin typeface="Arial" pitchFamily="34" charset="0"/>
                          <a:ea typeface="Calibri" panose="020F0502020204030204" pitchFamily="34" charset="0"/>
                          <a:cs typeface="Arial" pitchFamily="34" charset="0"/>
                        </a:rPr>
                        <a:t>*Se le incentivó un poco mas para que logrará decir las palabras completas, pero solo dijo las ultimas letras .</a:t>
                      </a:r>
                      <a:endParaRPr lang="es-MX" sz="1050" dirty="0">
                        <a:effectLst/>
                        <a:latin typeface="Arial" pitchFamily="34" charset="0"/>
                        <a:ea typeface="Calibri" panose="020F0502020204030204" pitchFamily="34" charset="0"/>
                        <a:cs typeface="Arial" pitchFamily="34" charset="0"/>
                      </a:endParaRPr>
                    </a:p>
                  </a:txBody>
                  <a:tcPr marL="38683" marR="38683" marT="0" marB="0"/>
                </a:tc>
              </a:tr>
              <a:tr h="1290436">
                <a:tc>
                  <a:txBody>
                    <a:bodyPr/>
                    <a:lstStyle/>
                    <a:p>
                      <a:pPr algn="ctr">
                        <a:lnSpc>
                          <a:spcPct val="107000"/>
                        </a:lnSpc>
                        <a:spcAft>
                          <a:spcPts val="0"/>
                        </a:spcAft>
                      </a:pPr>
                      <a:r>
                        <a:rPr lang="es-MX" sz="1400">
                          <a:effectLst/>
                        </a:rPr>
                        <a:t>Lunes 30</a:t>
                      </a:r>
                      <a:endParaRPr lang="es-MX" sz="300">
                        <a:effectLst/>
                        <a:latin typeface="Calibri" panose="020F0502020204030204" pitchFamily="34" charset="0"/>
                        <a:ea typeface="Calibri" panose="020F0502020204030204" pitchFamily="34" charset="0"/>
                        <a:cs typeface="Times New Roman" panose="02020603050405020304" pitchFamily="18" charset="0"/>
                      </a:endParaRPr>
                    </a:p>
                  </a:txBody>
                  <a:tcPr marL="38683" marR="38683" marT="0" marB="0"/>
                </a:tc>
                <a:tc>
                  <a:txBody>
                    <a:bodyPr/>
                    <a:lstStyle/>
                    <a:p>
                      <a:pPr algn="just">
                        <a:lnSpc>
                          <a:spcPct val="107000"/>
                        </a:lnSpc>
                        <a:spcAft>
                          <a:spcPts val="0"/>
                        </a:spcAft>
                      </a:pPr>
                      <a:r>
                        <a:rPr lang="es-MX" sz="1050" u="sng">
                          <a:effectLst/>
                          <a:latin typeface="Arial" pitchFamily="34" charset="0"/>
                          <a:cs typeface="Arial" pitchFamily="34" charset="0"/>
                        </a:rPr>
                        <a:t>Calabaza, calabacita</a:t>
                      </a:r>
                      <a:endParaRPr lang="es-MX" sz="1050">
                        <a:effectLst/>
                        <a:latin typeface="Arial" pitchFamily="34" charset="0"/>
                        <a:cs typeface="Arial" pitchFamily="34" charset="0"/>
                      </a:endParaRPr>
                    </a:p>
                    <a:p>
                      <a:pPr algn="just">
                        <a:lnSpc>
                          <a:spcPct val="107000"/>
                        </a:lnSpc>
                        <a:spcAft>
                          <a:spcPts val="0"/>
                        </a:spcAft>
                      </a:pPr>
                      <a:r>
                        <a:rPr lang="es-MX" sz="1050">
                          <a:effectLst/>
                          <a:latin typeface="Arial" pitchFamily="34" charset="0"/>
                          <a:cs typeface="Arial" pitchFamily="34" charset="0"/>
                        </a:rPr>
                        <a:t>Rellenar la calabaza en el plato, usando las figuras, según la mesa en la que estén sentados los alumnos (mesa 1 círculos, mesa 2 cuadrados, mesa 3 triángulos) Observar si los alumnos efectivamente colocaron las figuras según la mesa donde está sentado. </a:t>
                      </a:r>
                      <a:endParaRPr lang="es-MX" sz="1050">
                        <a:effectLst/>
                        <a:latin typeface="Arial" pitchFamily="34" charset="0"/>
                        <a:ea typeface="Calibri" panose="020F0502020204030204" pitchFamily="34" charset="0"/>
                        <a:cs typeface="Arial" pitchFamily="34" charset="0"/>
                      </a:endParaRPr>
                    </a:p>
                  </a:txBody>
                  <a:tcPr marL="38683" marR="38683" marT="0" marB="0"/>
                </a:tc>
                <a:tc>
                  <a:txBody>
                    <a:bodyPr/>
                    <a:lstStyle/>
                    <a:p>
                      <a:pPr algn="just">
                        <a:lnSpc>
                          <a:spcPct val="107000"/>
                        </a:lnSpc>
                        <a:spcAft>
                          <a:spcPts val="0"/>
                        </a:spcAft>
                      </a:pPr>
                      <a:r>
                        <a:rPr lang="es-MX" sz="1050">
                          <a:effectLst/>
                          <a:latin typeface="Arial" pitchFamily="34" charset="0"/>
                          <a:cs typeface="Arial" pitchFamily="34" charset="0"/>
                        </a:rPr>
                        <a:t>Mencionar las figuras  que está colocando en su calabaza</a:t>
                      </a:r>
                      <a:endParaRPr lang="es-MX" sz="1050">
                        <a:effectLst/>
                        <a:latin typeface="Arial" pitchFamily="34" charset="0"/>
                        <a:ea typeface="Calibri" panose="020F0502020204030204" pitchFamily="34" charset="0"/>
                        <a:cs typeface="Arial" pitchFamily="34" charset="0"/>
                      </a:endParaRPr>
                    </a:p>
                  </a:txBody>
                  <a:tcPr marL="38683" marR="38683" marT="0" marB="0"/>
                </a:tc>
                <a:tc>
                  <a:txBody>
                    <a:bodyPr/>
                    <a:lstStyle/>
                    <a:p>
                      <a:pPr algn="just">
                        <a:lnSpc>
                          <a:spcPct val="107000"/>
                        </a:lnSpc>
                        <a:spcAft>
                          <a:spcPts val="0"/>
                        </a:spcAft>
                      </a:pPr>
                      <a:r>
                        <a:rPr lang="es-MX" sz="1050" dirty="0">
                          <a:effectLst/>
                          <a:latin typeface="Arial" pitchFamily="34" charset="0"/>
                          <a:cs typeface="Arial" pitchFamily="34" charset="0"/>
                        </a:rPr>
                        <a:t> </a:t>
                      </a:r>
                      <a:r>
                        <a:rPr lang="es-MX" sz="1050" dirty="0" smtClean="0">
                          <a:effectLst/>
                          <a:latin typeface="Arial" pitchFamily="34" charset="0"/>
                          <a:cs typeface="Arial" pitchFamily="34" charset="0"/>
                        </a:rPr>
                        <a:t>La actividad no fue realizada por falta de tiempo. </a:t>
                      </a:r>
                    </a:p>
                    <a:p>
                      <a:pPr algn="just">
                        <a:lnSpc>
                          <a:spcPct val="107000"/>
                        </a:lnSpc>
                        <a:spcAft>
                          <a:spcPts val="0"/>
                        </a:spcAft>
                      </a:pPr>
                      <a:r>
                        <a:rPr lang="es-MX" sz="1050" dirty="0" smtClean="0">
                          <a:effectLst/>
                          <a:latin typeface="Arial" pitchFamily="34" charset="0"/>
                          <a:ea typeface="Calibri" panose="020F0502020204030204" pitchFamily="34" charset="0"/>
                          <a:cs typeface="Arial" pitchFamily="34" charset="0"/>
                        </a:rPr>
                        <a:t>*Se realizara en las siguientes semanas.</a:t>
                      </a:r>
                      <a:endParaRPr lang="es-MX" sz="1050" dirty="0">
                        <a:effectLst/>
                        <a:latin typeface="Arial" pitchFamily="34" charset="0"/>
                        <a:ea typeface="Calibri" panose="020F0502020204030204" pitchFamily="34" charset="0"/>
                        <a:cs typeface="Arial" pitchFamily="34" charset="0"/>
                      </a:endParaRPr>
                    </a:p>
                  </a:txBody>
                  <a:tcPr marL="38683" marR="38683" marT="0" marB="0"/>
                </a:tc>
              </a:tr>
              <a:tr h="1104153">
                <a:tc>
                  <a:txBody>
                    <a:bodyPr/>
                    <a:lstStyle/>
                    <a:p>
                      <a:pPr algn="ctr">
                        <a:lnSpc>
                          <a:spcPct val="107000"/>
                        </a:lnSpc>
                        <a:spcAft>
                          <a:spcPts val="0"/>
                        </a:spcAft>
                      </a:pPr>
                      <a:r>
                        <a:rPr lang="es-MX" sz="1400">
                          <a:effectLst/>
                        </a:rPr>
                        <a:t>Martes 31</a:t>
                      </a:r>
                      <a:endParaRPr lang="es-MX" sz="300">
                        <a:effectLst/>
                        <a:latin typeface="Calibri" panose="020F0502020204030204" pitchFamily="34" charset="0"/>
                        <a:ea typeface="Calibri" panose="020F0502020204030204" pitchFamily="34" charset="0"/>
                        <a:cs typeface="Times New Roman" panose="02020603050405020304" pitchFamily="18" charset="0"/>
                      </a:endParaRPr>
                    </a:p>
                  </a:txBody>
                  <a:tcPr marL="38683" marR="38683" marT="0" marB="0"/>
                </a:tc>
                <a:tc>
                  <a:txBody>
                    <a:bodyPr/>
                    <a:lstStyle/>
                    <a:p>
                      <a:pPr algn="just">
                        <a:lnSpc>
                          <a:spcPct val="107000"/>
                        </a:lnSpc>
                        <a:spcAft>
                          <a:spcPts val="0"/>
                        </a:spcAft>
                      </a:pPr>
                      <a:r>
                        <a:rPr lang="es-MX" sz="1050" u="sng">
                          <a:effectLst/>
                          <a:latin typeface="Arial" pitchFamily="34" charset="0"/>
                          <a:cs typeface="Arial" pitchFamily="34" charset="0"/>
                        </a:rPr>
                        <a:t>Hagamos un altar</a:t>
                      </a:r>
                      <a:endParaRPr lang="es-MX" sz="1050">
                        <a:effectLst/>
                        <a:latin typeface="Arial" pitchFamily="34" charset="0"/>
                        <a:cs typeface="Arial" pitchFamily="34" charset="0"/>
                      </a:endParaRPr>
                    </a:p>
                    <a:p>
                      <a:pPr algn="just">
                        <a:lnSpc>
                          <a:spcPct val="107000"/>
                        </a:lnSpc>
                        <a:spcAft>
                          <a:spcPts val="0"/>
                        </a:spcAft>
                      </a:pPr>
                      <a:r>
                        <a:rPr lang="es-MX" sz="1050">
                          <a:effectLst/>
                          <a:latin typeface="Arial" pitchFamily="34" charset="0"/>
                          <a:cs typeface="Arial" pitchFamily="34" charset="0"/>
                        </a:rPr>
                        <a:t>Moldear la masa para elaborar los elementos del altar (calaveras, flores, comida) Colocar los elementos que hicieron en el altar que se les presenta. Explicar lo que recuerden que significa cada elemento que elaboraron</a:t>
                      </a:r>
                      <a:endParaRPr lang="es-MX" sz="1050">
                        <a:effectLst/>
                        <a:latin typeface="Arial" pitchFamily="34" charset="0"/>
                        <a:ea typeface="Calibri" panose="020F0502020204030204" pitchFamily="34" charset="0"/>
                        <a:cs typeface="Arial" pitchFamily="34" charset="0"/>
                      </a:endParaRPr>
                    </a:p>
                  </a:txBody>
                  <a:tcPr marL="38683" marR="38683" marT="0" marB="0"/>
                </a:tc>
                <a:tc>
                  <a:txBody>
                    <a:bodyPr/>
                    <a:lstStyle/>
                    <a:p>
                      <a:pPr algn="just">
                        <a:lnSpc>
                          <a:spcPct val="107000"/>
                        </a:lnSpc>
                        <a:spcAft>
                          <a:spcPts val="0"/>
                        </a:spcAft>
                      </a:pPr>
                      <a:r>
                        <a:rPr lang="es-MX" sz="1050">
                          <a:effectLst/>
                          <a:latin typeface="Arial" pitchFamily="34" charset="0"/>
                          <a:cs typeface="Arial" pitchFamily="34" charset="0"/>
                        </a:rPr>
                        <a:t>Mencionar que elementos para el altar está haciendo, con que materiales, el color los elementos, mencionar el tamaño.</a:t>
                      </a:r>
                      <a:endParaRPr lang="es-MX" sz="1050">
                        <a:effectLst/>
                        <a:latin typeface="Arial" pitchFamily="34" charset="0"/>
                        <a:ea typeface="Calibri" panose="020F0502020204030204" pitchFamily="34" charset="0"/>
                        <a:cs typeface="Arial" pitchFamily="34" charset="0"/>
                      </a:endParaRPr>
                    </a:p>
                  </a:txBody>
                  <a:tcPr marL="38683" marR="38683" marT="0" marB="0"/>
                </a:tc>
                <a:tc>
                  <a:txBody>
                    <a:bodyPr/>
                    <a:lstStyle/>
                    <a:p>
                      <a:pPr algn="just">
                        <a:lnSpc>
                          <a:spcPct val="107000"/>
                        </a:lnSpc>
                        <a:spcAft>
                          <a:spcPts val="0"/>
                        </a:spcAft>
                      </a:pPr>
                      <a:r>
                        <a:rPr lang="es-MX" sz="1050" dirty="0">
                          <a:effectLst/>
                          <a:latin typeface="Arial" pitchFamily="34" charset="0"/>
                          <a:cs typeface="Arial" pitchFamily="34" charset="0"/>
                        </a:rPr>
                        <a:t> </a:t>
                      </a:r>
                      <a:r>
                        <a:rPr lang="es-MX" sz="1050" dirty="0" smtClean="0">
                          <a:effectLst/>
                          <a:latin typeface="Arial" pitchFamily="34" charset="0"/>
                          <a:cs typeface="Arial" pitchFamily="34" charset="0"/>
                        </a:rPr>
                        <a:t>Nuevamente menciono las letras</a:t>
                      </a:r>
                      <a:r>
                        <a:rPr lang="es-MX" sz="1050" baseline="0" dirty="0" smtClean="0">
                          <a:effectLst/>
                          <a:latin typeface="Arial" pitchFamily="34" charset="0"/>
                          <a:cs typeface="Arial" pitchFamily="34" charset="0"/>
                        </a:rPr>
                        <a:t> finales de las palabras </a:t>
                      </a:r>
                      <a:r>
                        <a:rPr lang="es-MX" sz="1050" b="1" i="1" baseline="0" dirty="0" err="1" smtClean="0">
                          <a:effectLst/>
                          <a:latin typeface="Arial" pitchFamily="34" charset="0"/>
                          <a:cs typeface="Arial" pitchFamily="34" charset="0"/>
                        </a:rPr>
                        <a:t>ta</a:t>
                      </a:r>
                      <a:r>
                        <a:rPr lang="es-MX" sz="1050" b="1" i="1" baseline="0" dirty="0" smtClean="0">
                          <a:effectLst/>
                          <a:latin typeface="Arial" pitchFamily="34" charset="0"/>
                          <a:cs typeface="Arial" pitchFamily="34" charset="0"/>
                        </a:rPr>
                        <a:t> (altar) </a:t>
                      </a:r>
                      <a:r>
                        <a:rPr lang="es-MX" sz="1050" b="1" i="1" baseline="0" dirty="0" err="1" smtClean="0">
                          <a:effectLst/>
                          <a:latin typeface="Arial" pitchFamily="34" charset="0"/>
                          <a:cs typeface="Arial" pitchFamily="34" charset="0"/>
                        </a:rPr>
                        <a:t>mi,mi</a:t>
                      </a:r>
                      <a:r>
                        <a:rPr lang="es-MX" sz="1050" b="1" i="1" baseline="0" dirty="0" smtClean="0">
                          <a:effectLst/>
                          <a:latin typeface="Arial" pitchFamily="34" charset="0"/>
                          <a:cs typeface="Arial" pitchFamily="34" charset="0"/>
                        </a:rPr>
                        <a:t>, mamama</a:t>
                      </a:r>
                      <a:endParaRPr lang="es-MX" sz="1050" dirty="0">
                        <a:effectLst/>
                        <a:latin typeface="Arial" pitchFamily="34" charset="0"/>
                        <a:ea typeface="Calibri" panose="020F0502020204030204" pitchFamily="34" charset="0"/>
                        <a:cs typeface="Arial" pitchFamily="34" charset="0"/>
                      </a:endParaRPr>
                    </a:p>
                  </a:txBody>
                  <a:tcPr marL="38683" marR="38683" marT="0" marB="0"/>
                </a:tc>
              </a:tr>
              <a:tr h="1663001">
                <a:tc>
                  <a:txBody>
                    <a:bodyPr/>
                    <a:lstStyle/>
                    <a:p>
                      <a:pPr algn="ctr">
                        <a:lnSpc>
                          <a:spcPct val="107000"/>
                        </a:lnSpc>
                        <a:spcAft>
                          <a:spcPts val="0"/>
                        </a:spcAft>
                      </a:pPr>
                      <a:r>
                        <a:rPr lang="es-MX" sz="1400" dirty="0">
                          <a:effectLst/>
                        </a:rPr>
                        <a:t>Martes 31</a:t>
                      </a:r>
                      <a:endParaRPr lang="es-MX" sz="300" dirty="0">
                        <a:effectLst/>
                        <a:latin typeface="Calibri" panose="020F0502020204030204" pitchFamily="34" charset="0"/>
                        <a:ea typeface="Calibri" panose="020F0502020204030204" pitchFamily="34" charset="0"/>
                        <a:cs typeface="Times New Roman" panose="02020603050405020304" pitchFamily="18" charset="0"/>
                      </a:endParaRPr>
                    </a:p>
                  </a:txBody>
                  <a:tcPr marL="38683" marR="38683" marT="0" marB="0"/>
                </a:tc>
                <a:tc>
                  <a:txBody>
                    <a:bodyPr/>
                    <a:lstStyle/>
                    <a:p>
                      <a:pPr algn="just">
                        <a:lnSpc>
                          <a:spcPct val="107000"/>
                        </a:lnSpc>
                        <a:spcAft>
                          <a:spcPts val="0"/>
                        </a:spcAft>
                      </a:pPr>
                      <a:r>
                        <a:rPr lang="es-MX" sz="1050" u="sng">
                          <a:effectLst/>
                          <a:latin typeface="Arial" pitchFamily="34" charset="0"/>
                          <a:cs typeface="Arial" pitchFamily="34" charset="0"/>
                        </a:rPr>
                        <a:t>Calaverita de colores</a:t>
                      </a:r>
                      <a:endParaRPr lang="es-MX" sz="1050">
                        <a:effectLst/>
                        <a:latin typeface="Arial" pitchFamily="34" charset="0"/>
                        <a:cs typeface="Arial" pitchFamily="34" charset="0"/>
                      </a:endParaRPr>
                    </a:p>
                    <a:p>
                      <a:pPr algn="just">
                        <a:lnSpc>
                          <a:spcPct val="107000"/>
                        </a:lnSpc>
                        <a:spcAft>
                          <a:spcPts val="0"/>
                        </a:spcAft>
                      </a:pPr>
                      <a:r>
                        <a:rPr lang="es-MX" sz="1050">
                          <a:effectLst/>
                          <a:latin typeface="Arial" pitchFamily="34" charset="0"/>
                          <a:cs typeface="Arial" pitchFamily="34" charset="0"/>
                        </a:rPr>
                        <a:t>Trabajar grupalmente las figuras para decorar la calavera. Pegar las figuras siguiendo el orden. En la nariz, pegar el triángulo, los círculos en las mejillas y los ojos, los cuadrados para decorar la cabeza y la boca de la calavera. Verificar si los alumnos pegaron las figuras en los lugares correspondientes de la calavera, mencionando los nombres de las figuras. </a:t>
                      </a:r>
                      <a:endParaRPr lang="es-MX" sz="1050">
                        <a:effectLst/>
                        <a:latin typeface="Arial" pitchFamily="34" charset="0"/>
                        <a:ea typeface="Calibri" panose="020F0502020204030204" pitchFamily="34" charset="0"/>
                        <a:cs typeface="Arial" pitchFamily="34" charset="0"/>
                      </a:endParaRPr>
                    </a:p>
                  </a:txBody>
                  <a:tcPr marL="38683" marR="38683" marT="0" marB="0"/>
                </a:tc>
                <a:tc>
                  <a:txBody>
                    <a:bodyPr/>
                    <a:lstStyle/>
                    <a:p>
                      <a:pPr algn="just">
                        <a:lnSpc>
                          <a:spcPct val="107000"/>
                        </a:lnSpc>
                        <a:spcAft>
                          <a:spcPts val="0"/>
                        </a:spcAft>
                      </a:pPr>
                      <a:r>
                        <a:rPr lang="es-MX" sz="1050">
                          <a:effectLst/>
                          <a:latin typeface="Arial" pitchFamily="34" charset="0"/>
                          <a:cs typeface="Arial" pitchFamily="34" charset="0"/>
                        </a:rPr>
                        <a:t>Socializó con sus compañeros al momento de colocar las figuras para formar la calavera.</a:t>
                      </a:r>
                      <a:endParaRPr lang="es-MX" sz="1050">
                        <a:effectLst/>
                        <a:latin typeface="Arial" pitchFamily="34" charset="0"/>
                        <a:ea typeface="Calibri" panose="020F0502020204030204" pitchFamily="34" charset="0"/>
                        <a:cs typeface="Arial" pitchFamily="34" charset="0"/>
                      </a:endParaRPr>
                    </a:p>
                  </a:txBody>
                  <a:tcPr marL="38683" marR="38683" marT="0" marB="0"/>
                </a:tc>
                <a:tc>
                  <a:txBody>
                    <a:bodyPr/>
                    <a:lstStyle/>
                    <a:p>
                      <a:pPr algn="just">
                        <a:lnSpc>
                          <a:spcPct val="107000"/>
                        </a:lnSpc>
                        <a:spcAft>
                          <a:spcPts val="0"/>
                        </a:spcAft>
                      </a:pPr>
                      <a:r>
                        <a:rPr lang="es-MX" sz="1050" dirty="0">
                          <a:effectLst/>
                          <a:latin typeface="Arial" pitchFamily="34" charset="0"/>
                          <a:cs typeface="Arial" pitchFamily="34" charset="0"/>
                        </a:rPr>
                        <a:t> </a:t>
                      </a:r>
                      <a:r>
                        <a:rPr lang="es-MX" sz="1050" dirty="0" smtClean="0">
                          <a:effectLst/>
                          <a:latin typeface="Arial" pitchFamily="34" charset="0"/>
                          <a:cs typeface="Arial" pitchFamily="34" charset="0"/>
                        </a:rPr>
                        <a:t>Ángel logro decir las ultimas letras de los</a:t>
                      </a:r>
                      <a:r>
                        <a:rPr lang="es-MX" sz="1050" baseline="0" dirty="0" smtClean="0">
                          <a:effectLst/>
                          <a:latin typeface="Arial" pitchFamily="34" charset="0"/>
                          <a:cs typeface="Arial" pitchFamily="34" charset="0"/>
                        </a:rPr>
                        <a:t> nombres de las figuras que estaban pegando en la calavera.</a:t>
                      </a:r>
                      <a:endParaRPr lang="es-MX" sz="1050" dirty="0">
                        <a:effectLst/>
                        <a:latin typeface="Arial" pitchFamily="34" charset="0"/>
                        <a:ea typeface="Calibri" panose="020F0502020204030204" pitchFamily="34" charset="0"/>
                        <a:cs typeface="Arial" pitchFamily="34" charset="0"/>
                      </a:endParaRPr>
                    </a:p>
                  </a:txBody>
                  <a:tcPr marL="38683" marR="38683" marT="0" marB="0"/>
                </a:tc>
              </a:tr>
            </a:tbl>
          </a:graphicData>
        </a:graphic>
      </p:graphicFrame>
      <p:sp>
        <p:nvSpPr>
          <p:cNvPr id="4" name="3 Marcador de fecha"/>
          <p:cNvSpPr>
            <a:spLocks noGrp="1"/>
          </p:cNvSpPr>
          <p:nvPr>
            <p:ph type="dt" sz="half" idx="14"/>
          </p:nvPr>
        </p:nvSpPr>
        <p:spPr/>
        <p:txBody>
          <a:bodyPr/>
          <a:lstStyle/>
          <a:p>
            <a:fld id="{C995B96E-DCB9-4C5D-8B1B-1B374EA29D33}" type="datetime1">
              <a:rPr lang="es-ES" smtClean="0"/>
              <a:pPr/>
              <a:t>30/11/2017</a:t>
            </a:fld>
            <a:endParaRPr lang="es-ES"/>
          </a:p>
        </p:txBody>
      </p:sp>
    </p:spTree>
    <p:extLst>
      <p:ext uri="{BB962C8B-B14F-4D97-AF65-F5344CB8AC3E}">
        <p14:creationId xmlns:p14="http://schemas.microsoft.com/office/powerpoint/2010/main" val="5590480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s-MX"/>
          </a:p>
        </p:txBody>
      </p:sp>
      <p:sp>
        <p:nvSpPr>
          <p:cNvPr id="3" name="Content Placeholder 2"/>
          <p:cNvSpPr>
            <a:spLocks noGrp="1"/>
          </p:cNvSpPr>
          <p:nvPr>
            <p:ph sz="quarter" idx="1"/>
          </p:nvPr>
        </p:nvSpPr>
        <p:spPr/>
        <p:txBody>
          <a:bodyPr/>
          <a:lstStyle/>
          <a:p>
            <a:endParaRPr lang="es-MX"/>
          </a:p>
        </p:txBody>
      </p:sp>
      <p:sp>
        <p:nvSpPr>
          <p:cNvPr id="4" name="Date Placeholder 3"/>
          <p:cNvSpPr>
            <a:spLocks noGrp="1"/>
          </p:cNvSpPr>
          <p:nvPr>
            <p:ph type="dt" sz="half" idx="14"/>
          </p:nvPr>
        </p:nvSpPr>
        <p:spPr/>
        <p:txBody>
          <a:bodyPr/>
          <a:lstStyle/>
          <a:p>
            <a:fld id="{C995B96E-DCB9-4C5D-8B1B-1B374EA29D33}" type="datetime1">
              <a:rPr lang="es-ES" smtClean="0"/>
              <a:pPr/>
              <a:t>30/11/2017</a:t>
            </a:fld>
            <a:endParaRPr lang="es-ES"/>
          </a:p>
        </p:txBody>
      </p:sp>
      <p:graphicFrame>
        <p:nvGraphicFramePr>
          <p:cNvPr id="5" name="Content Placeholder 5"/>
          <p:cNvGraphicFramePr>
            <a:graphicFrameLocks noGrp="1"/>
          </p:cNvGraphicFramePr>
          <p:nvPr>
            <p:ph idx="4294967295"/>
            <p:extLst>
              <p:ext uri="{D42A27DB-BD31-4B8C-83A1-F6EECF244321}">
                <p14:modId xmlns:p14="http://schemas.microsoft.com/office/powerpoint/2010/main" val="1447861751"/>
              </p:ext>
            </p:extLst>
          </p:nvPr>
        </p:nvGraphicFramePr>
        <p:xfrm>
          <a:off x="0" y="1"/>
          <a:ext cx="9144000" cy="8168066"/>
        </p:xfrm>
        <a:graphic>
          <a:graphicData uri="http://schemas.openxmlformats.org/drawingml/2006/table">
            <a:tbl>
              <a:tblPr firstRow="1" firstCol="1" bandRow="1">
                <a:tableStyleId>{5C22544A-7EE6-4342-B048-85BDC9FD1C3A}</a:tableStyleId>
              </a:tblPr>
              <a:tblGrid>
                <a:gridCol w="1115616"/>
                <a:gridCol w="2945628"/>
                <a:gridCol w="2533006"/>
                <a:gridCol w="2549750"/>
              </a:tblGrid>
              <a:tr h="699954">
                <a:tc>
                  <a:txBody>
                    <a:bodyPr/>
                    <a:lstStyle/>
                    <a:p>
                      <a:pPr algn="ctr">
                        <a:lnSpc>
                          <a:spcPct val="107000"/>
                        </a:lnSpc>
                        <a:spcAft>
                          <a:spcPts val="0"/>
                        </a:spcAft>
                      </a:pPr>
                      <a:r>
                        <a:rPr lang="es-MX" sz="2000" dirty="0">
                          <a:effectLst/>
                        </a:rPr>
                        <a:t>Semana</a:t>
                      </a:r>
                      <a:endParaRPr lang="es-MX"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8683" marR="38683" marT="0" marB="0"/>
                </a:tc>
                <a:tc>
                  <a:txBody>
                    <a:bodyPr/>
                    <a:lstStyle/>
                    <a:p>
                      <a:pPr algn="ctr">
                        <a:lnSpc>
                          <a:spcPct val="107000"/>
                        </a:lnSpc>
                        <a:spcAft>
                          <a:spcPts val="0"/>
                        </a:spcAft>
                      </a:pPr>
                      <a:r>
                        <a:rPr lang="es-MX" sz="2000" dirty="0">
                          <a:effectLst/>
                        </a:rPr>
                        <a:t>Actividad </a:t>
                      </a:r>
                      <a:endParaRPr lang="es-MX"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8683" marR="38683" marT="0" marB="0"/>
                </a:tc>
                <a:tc>
                  <a:txBody>
                    <a:bodyPr/>
                    <a:lstStyle/>
                    <a:p>
                      <a:pPr algn="ctr">
                        <a:lnSpc>
                          <a:spcPct val="107000"/>
                        </a:lnSpc>
                        <a:spcAft>
                          <a:spcPts val="0"/>
                        </a:spcAft>
                      </a:pPr>
                      <a:r>
                        <a:rPr lang="es-MX" sz="2000">
                          <a:effectLst/>
                        </a:rPr>
                        <a:t>Adecuación </a:t>
                      </a:r>
                      <a:endParaRPr lang="es-MX" sz="600">
                        <a:effectLst/>
                        <a:latin typeface="Calibri" panose="020F0502020204030204" pitchFamily="34" charset="0"/>
                        <a:ea typeface="Calibri" panose="020F0502020204030204" pitchFamily="34" charset="0"/>
                        <a:cs typeface="Times New Roman" panose="02020603050405020304" pitchFamily="18" charset="0"/>
                      </a:endParaRPr>
                    </a:p>
                  </a:txBody>
                  <a:tcPr marL="38683" marR="38683" marT="0" marB="0"/>
                </a:tc>
                <a:tc>
                  <a:txBody>
                    <a:bodyPr/>
                    <a:lstStyle/>
                    <a:p>
                      <a:pPr algn="ctr">
                        <a:lnSpc>
                          <a:spcPct val="107000"/>
                        </a:lnSpc>
                        <a:spcAft>
                          <a:spcPts val="0"/>
                        </a:spcAft>
                      </a:pPr>
                      <a:r>
                        <a:rPr lang="es-MX" sz="2000">
                          <a:effectLst/>
                        </a:rPr>
                        <a:t>Evaluación </a:t>
                      </a:r>
                      <a:endParaRPr lang="es-MX" sz="600">
                        <a:effectLst/>
                        <a:latin typeface="Calibri" panose="020F0502020204030204" pitchFamily="34" charset="0"/>
                        <a:ea typeface="Calibri" panose="020F0502020204030204" pitchFamily="34" charset="0"/>
                        <a:cs typeface="Times New Roman" panose="02020603050405020304" pitchFamily="18" charset="0"/>
                      </a:endParaRPr>
                    </a:p>
                  </a:txBody>
                  <a:tcPr marL="38683" marR="38683" marT="0" marB="0"/>
                </a:tc>
              </a:tr>
              <a:tr h="1504909">
                <a:tc>
                  <a:txBody>
                    <a:bodyPr/>
                    <a:lstStyle/>
                    <a:p>
                      <a:pPr algn="ctr">
                        <a:lnSpc>
                          <a:spcPct val="107000"/>
                        </a:lnSpc>
                        <a:spcAft>
                          <a:spcPts val="0"/>
                        </a:spcAft>
                      </a:pPr>
                      <a:r>
                        <a:rPr lang="es-MX" sz="1400" dirty="0" smtClean="0">
                          <a:effectLst/>
                          <a:latin typeface="Arial" pitchFamily="34" charset="0"/>
                          <a:ea typeface="Calibri" panose="020F0502020204030204" pitchFamily="34" charset="0"/>
                          <a:cs typeface="Arial" pitchFamily="34" charset="0"/>
                        </a:rPr>
                        <a:t>14 de Noviembre</a:t>
                      </a:r>
                      <a:endParaRPr lang="es-MX" sz="1400" dirty="0">
                        <a:effectLst/>
                        <a:latin typeface="Arial" pitchFamily="34" charset="0"/>
                        <a:ea typeface="Calibri" panose="020F0502020204030204" pitchFamily="34" charset="0"/>
                        <a:cs typeface="Arial" pitchFamily="34" charset="0"/>
                      </a:endParaRPr>
                    </a:p>
                  </a:txBody>
                  <a:tcPr marL="38683" marR="38683" marT="0" marB="0"/>
                </a:tc>
                <a:tc>
                  <a:txBody>
                    <a:bodyPr/>
                    <a:lstStyle/>
                    <a:p>
                      <a:pPr algn="just">
                        <a:lnSpc>
                          <a:spcPct val="106000"/>
                        </a:lnSpc>
                        <a:spcAft>
                          <a:spcPts val="800"/>
                        </a:spcAft>
                      </a:pPr>
                      <a:r>
                        <a:rPr lang="es-MX" sz="1050" u="sng" dirty="0" smtClean="0">
                          <a:latin typeface="Arial" panose="020B0604020202020204" pitchFamily="34" charset="0"/>
                          <a:ea typeface="Calibri" panose="020F0502020204030204" pitchFamily="34" charset="0"/>
                          <a:cs typeface="Arial" panose="020B0604020202020204" pitchFamily="34" charset="0"/>
                        </a:rPr>
                        <a:t>Dientecitos </a:t>
                      </a:r>
                      <a:endParaRPr lang="es-MX" sz="1050" u="none" dirty="0" smtClean="0">
                        <a:latin typeface="Arial" panose="020B0604020202020204" pitchFamily="34" charset="0"/>
                        <a:ea typeface="Calibri" panose="020F0502020204030204" pitchFamily="34" charset="0"/>
                        <a:cs typeface="Arial" panose="020B0604020202020204" pitchFamily="34" charset="0"/>
                      </a:endParaRPr>
                    </a:p>
                    <a:p>
                      <a:pPr algn="just">
                        <a:lnSpc>
                          <a:spcPct val="106000"/>
                        </a:lnSpc>
                        <a:spcAft>
                          <a:spcPts val="800"/>
                        </a:spcAft>
                      </a:pPr>
                      <a:r>
                        <a:rPr lang="es-MX" sz="1050" dirty="0" smtClean="0">
                          <a:latin typeface="Arial" panose="020B0604020202020204" pitchFamily="34" charset="0"/>
                          <a:ea typeface="Calibri" panose="020F0502020204030204" pitchFamily="34" charset="0"/>
                          <a:cs typeface="Arial" panose="020B0604020202020204" pitchFamily="34" charset="0"/>
                        </a:rPr>
                        <a:t>Colocar el bombón en el círculo, según se vayan mencionando los números, son los bombones que hay que colocar en el círculo. Llenar lo más posible de bombones la hoja de trabajo.</a:t>
                      </a:r>
                      <a:endParaRPr lang="es-MX" sz="1050" dirty="0" smtClean="0">
                        <a:effectLst/>
                        <a:latin typeface="Arial" panose="020B0604020202020204" pitchFamily="34" charset="0"/>
                        <a:ea typeface="Calibri" panose="020F0502020204030204" pitchFamily="34" charset="0"/>
                        <a:cs typeface="Arial" panose="020B0604020202020204" pitchFamily="34" charset="0"/>
                      </a:endParaRPr>
                    </a:p>
                    <a:p>
                      <a:endParaRPr lang="es-MX" sz="1050" dirty="0">
                        <a:latin typeface="Arial" pitchFamily="34" charset="0"/>
                        <a:cs typeface="Arial" pitchFamily="34" charset="0"/>
                      </a:endParaRPr>
                    </a:p>
                  </a:txBody>
                  <a:tcPr marL="38683" marR="38683"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050" dirty="0" smtClean="0">
                          <a:latin typeface="Arial" pitchFamily="34" charset="0"/>
                          <a:cs typeface="Arial" pitchFamily="34" charset="0"/>
                        </a:rPr>
                        <a:t>Para</a:t>
                      </a:r>
                      <a:r>
                        <a:rPr lang="es-MX" sz="1050" baseline="0" dirty="0" smtClean="0">
                          <a:latin typeface="Arial" pitchFamily="34" charset="0"/>
                          <a:cs typeface="Arial" pitchFamily="34" charset="0"/>
                        </a:rPr>
                        <a:t> las actividades se acerca con el niño al preguntarle directamente </a:t>
                      </a:r>
                      <a:endParaRPr lang="es-MX" sz="1050" dirty="0" smtClean="0">
                        <a:latin typeface="Arial" pitchFamily="34" charset="0"/>
                        <a:cs typeface="Arial" pitchFamily="34" charset="0"/>
                      </a:endParaRPr>
                    </a:p>
                    <a:p>
                      <a:endParaRPr lang="es-MX" sz="1050" dirty="0">
                        <a:latin typeface="Arial" pitchFamily="34" charset="0"/>
                        <a:cs typeface="Arial" pitchFamily="34" charset="0"/>
                      </a:endParaRPr>
                    </a:p>
                  </a:txBody>
                  <a:tcPr marL="38683" marR="38683" marT="0" marB="0"/>
                </a:tc>
                <a:tc>
                  <a:txBody>
                    <a:bodyPr/>
                    <a:lstStyle/>
                    <a:p>
                      <a:pPr algn="just"/>
                      <a:r>
                        <a:rPr lang="es-MX" sz="1050" dirty="0" smtClean="0">
                          <a:latin typeface="Arial" pitchFamily="34" charset="0"/>
                          <a:cs typeface="Arial" pitchFamily="34" charset="0"/>
                        </a:rPr>
                        <a:t>En todas las actividades se observa la misma respuesta por el niño, mama, </a:t>
                      </a:r>
                      <a:r>
                        <a:rPr lang="es-MX" sz="1050" dirty="0" err="1" smtClean="0">
                          <a:latin typeface="Arial" pitchFamily="34" charset="0"/>
                          <a:cs typeface="Arial" pitchFamily="34" charset="0"/>
                        </a:rPr>
                        <a:t>mi,yo</a:t>
                      </a:r>
                      <a:r>
                        <a:rPr lang="es-MX" sz="1050" dirty="0" smtClean="0">
                          <a:latin typeface="Arial" pitchFamily="34" charset="0"/>
                          <a:cs typeface="Arial" pitchFamily="34" charset="0"/>
                        </a:rPr>
                        <a:t>.</a:t>
                      </a:r>
                      <a:r>
                        <a:rPr lang="es-MX" sz="1050" baseline="0" dirty="0" smtClean="0">
                          <a:latin typeface="Arial" pitchFamily="34" charset="0"/>
                          <a:cs typeface="Arial" pitchFamily="34" charset="0"/>
                        </a:rPr>
                        <a:t> Y decir las ultimas letras de las palabras. </a:t>
                      </a:r>
                    </a:p>
                    <a:p>
                      <a:pPr algn="just"/>
                      <a:r>
                        <a:rPr lang="es-MX" sz="1050" baseline="0" dirty="0" smtClean="0">
                          <a:latin typeface="Arial" pitchFamily="34" charset="0"/>
                          <a:cs typeface="Arial" pitchFamily="34" charset="0"/>
                        </a:rPr>
                        <a:t>Ahora el niño se acerca mas a sus compañeros y observa sus platicas, trata de comunicarse. Pero los niños no lo entiendes. Identifican que no puede hablar bien. </a:t>
                      </a:r>
                      <a:endParaRPr lang="es-MX" sz="1050" dirty="0" smtClean="0">
                        <a:latin typeface="Arial" pitchFamily="34" charset="0"/>
                        <a:cs typeface="Arial" pitchFamily="34" charset="0"/>
                      </a:endParaRPr>
                    </a:p>
                    <a:p>
                      <a:pPr algn="just"/>
                      <a:endParaRPr lang="es-MX" sz="1050" dirty="0">
                        <a:latin typeface="Arial" pitchFamily="34" charset="0"/>
                        <a:cs typeface="Arial" pitchFamily="34" charset="0"/>
                      </a:endParaRPr>
                    </a:p>
                  </a:txBody>
                  <a:tcPr marL="38683" marR="38683" marT="0" marB="0"/>
                </a:tc>
              </a:tr>
              <a:tr h="1576917">
                <a:tc>
                  <a:txBody>
                    <a:bodyPr/>
                    <a:lstStyle/>
                    <a:p>
                      <a:pPr algn="ctr">
                        <a:lnSpc>
                          <a:spcPct val="107000"/>
                        </a:lnSpc>
                        <a:spcAft>
                          <a:spcPts val="0"/>
                        </a:spcAft>
                      </a:pPr>
                      <a:r>
                        <a:rPr lang="es-MX" sz="1400" dirty="0" smtClean="0">
                          <a:effectLst/>
                          <a:latin typeface="Arial" pitchFamily="34" charset="0"/>
                          <a:ea typeface="Calibri" panose="020F0502020204030204" pitchFamily="34" charset="0"/>
                          <a:cs typeface="Arial" pitchFamily="34" charset="0"/>
                        </a:rPr>
                        <a:t>21</a:t>
                      </a:r>
                      <a:r>
                        <a:rPr lang="es-MX" sz="1400" baseline="0" dirty="0" smtClean="0">
                          <a:effectLst/>
                          <a:latin typeface="Arial" pitchFamily="34" charset="0"/>
                          <a:ea typeface="Calibri" panose="020F0502020204030204" pitchFamily="34" charset="0"/>
                          <a:cs typeface="Arial" pitchFamily="34" charset="0"/>
                        </a:rPr>
                        <a:t> de Noviembre</a:t>
                      </a:r>
                      <a:endParaRPr lang="es-MX" sz="1400" dirty="0">
                        <a:effectLst/>
                        <a:latin typeface="Arial" pitchFamily="34" charset="0"/>
                        <a:ea typeface="Calibri" panose="020F0502020204030204" pitchFamily="34" charset="0"/>
                        <a:cs typeface="Arial" pitchFamily="34" charset="0"/>
                      </a:endParaRPr>
                    </a:p>
                  </a:txBody>
                  <a:tcPr marL="38683" marR="38683" marT="0" marB="0"/>
                </a:tc>
                <a:tc>
                  <a:txBody>
                    <a:bodyPr/>
                    <a:lstStyle/>
                    <a:p>
                      <a:r>
                        <a:rPr lang="es-MX" sz="1050" u="sng" kern="1200" dirty="0" smtClean="0">
                          <a:solidFill>
                            <a:schemeClr val="dk1"/>
                          </a:solidFill>
                          <a:effectLst/>
                          <a:latin typeface="Arial" pitchFamily="34" charset="0"/>
                          <a:ea typeface="+mn-ea"/>
                          <a:cs typeface="Arial" pitchFamily="34" charset="0"/>
                        </a:rPr>
                        <a:t>Juego tripas de gato</a:t>
                      </a:r>
                      <a:endParaRPr lang="es-MX" sz="1050" kern="1200" dirty="0" smtClean="0">
                        <a:solidFill>
                          <a:schemeClr val="dk1"/>
                        </a:solidFill>
                        <a:effectLst/>
                        <a:latin typeface="Arial" pitchFamily="34" charset="0"/>
                        <a:ea typeface="+mn-ea"/>
                        <a:cs typeface="Arial" pitchFamily="34" charset="0"/>
                      </a:endParaRPr>
                    </a:p>
                    <a:p>
                      <a:r>
                        <a:rPr lang="es-MX" sz="1050" kern="1200" dirty="0" smtClean="0">
                          <a:solidFill>
                            <a:schemeClr val="dk1"/>
                          </a:solidFill>
                          <a:effectLst/>
                          <a:latin typeface="Arial" pitchFamily="34" charset="0"/>
                          <a:ea typeface="+mn-ea"/>
                          <a:cs typeface="Arial" pitchFamily="34" charset="0"/>
                        </a:rPr>
                        <a:t>De manera grupal observar las imágenes en el pizarrón, unir las imágenes con su pareja con el marcador sin tocar una línea con la otra. Responder los cuestionamientos ¿de qué son las imágenes del pizarrón?  ¿Quién ha comido esos alimentos? ¿Les gustan? ¿Por qué? </a:t>
                      </a:r>
                    </a:p>
                    <a:p>
                      <a:endParaRPr lang="es-MX" dirty="0">
                        <a:latin typeface="Arial" pitchFamily="34" charset="0"/>
                        <a:cs typeface="Arial" pitchFamily="34" charset="0"/>
                      </a:endParaRPr>
                    </a:p>
                  </a:txBody>
                  <a:tcPr marL="38683" marR="38683" marT="0" marB="0"/>
                </a:tc>
                <a:tc>
                  <a:txBody>
                    <a:bodyPr/>
                    <a:lstStyle/>
                    <a:p>
                      <a:r>
                        <a:rPr lang="es-MX" sz="1050" dirty="0" smtClean="0">
                          <a:latin typeface="Arial" pitchFamily="34" charset="0"/>
                          <a:cs typeface="Arial" pitchFamily="34" charset="0"/>
                        </a:rPr>
                        <a:t>Para</a:t>
                      </a:r>
                      <a:r>
                        <a:rPr lang="es-MX" sz="1050" baseline="0" dirty="0" smtClean="0">
                          <a:latin typeface="Arial" pitchFamily="34" charset="0"/>
                          <a:cs typeface="Arial" pitchFamily="34" charset="0"/>
                        </a:rPr>
                        <a:t> las actividades se acerca con el niño al preguntarle directamente </a:t>
                      </a:r>
                      <a:endParaRPr lang="es-MX" sz="1050" dirty="0">
                        <a:latin typeface="Arial" pitchFamily="34" charset="0"/>
                        <a:cs typeface="Arial" pitchFamily="34" charset="0"/>
                      </a:endParaRPr>
                    </a:p>
                  </a:txBody>
                  <a:tcPr marL="38683" marR="38683" marT="0" marB="0"/>
                </a:tc>
                <a:tc>
                  <a:txBody>
                    <a:bodyPr/>
                    <a:lstStyle/>
                    <a:p>
                      <a:pPr algn="just"/>
                      <a:r>
                        <a:rPr lang="es-MX" sz="1050" dirty="0" smtClean="0">
                          <a:latin typeface="Arial" pitchFamily="34" charset="0"/>
                          <a:cs typeface="Arial" pitchFamily="34" charset="0"/>
                        </a:rPr>
                        <a:t>En todas las actividades se observa la misma respuesta por el niño, mama, </a:t>
                      </a:r>
                      <a:r>
                        <a:rPr lang="es-MX" sz="1050" dirty="0" err="1" smtClean="0">
                          <a:latin typeface="Arial" pitchFamily="34" charset="0"/>
                          <a:cs typeface="Arial" pitchFamily="34" charset="0"/>
                        </a:rPr>
                        <a:t>mi,yo</a:t>
                      </a:r>
                      <a:r>
                        <a:rPr lang="es-MX" sz="1050" dirty="0" smtClean="0">
                          <a:latin typeface="Arial" pitchFamily="34" charset="0"/>
                          <a:cs typeface="Arial" pitchFamily="34" charset="0"/>
                        </a:rPr>
                        <a:t>.</a:t>
                      </a:r>
                      <a:r>
                        <a:rPr lang="es-MX" sz="1050" baseline="0" dirty="0" smtClean="0">
                          <a:latin typeface="Arial" pitchFamily="34" charset="0"/>
                          <a:cs typeface="Arial" pitchFamily="34" charset="0"/>
                        </a:rPr>
                        <a:t> Y decir las ultimas letras de las palabras. </a:t>
                      </a:r>
                    </a:p>
                    <a:p>
                      <a:pPr algn="just"/>
                      <a:r>
                        <a:rPr lang="es-MX" sz="1050" baseline="0" dirty="0" smtClean="0">
                          <a:latin typeface="Arial" pitchFamily="34" charset="0"/>
                          <a:cs typeface="Arial" pitchFamily="34" charset="0"/>
                        </a:rPr>
                        <a:t>Ahora el niño se acerca mas a sus compañeros y observa sus platicas, trata de comunicarse. Pero los niños no lo entiendes. Identifican que no puede hablar bien. </a:t>
                      </a:r>
                      <a:endParaRPr lang="es-MX" sz="1050" dirty="0">
                        <a:latin typeface="Arial" pitchFamily="34" charset="0"/>
                        <a:cs typeface="Arial" pitchFamily="34" charset="0"/>
                      </a:endParaRPr>
                    </a:p>
                  </a:txBody>
                  <a:tcPr marL="38683" marR="38683" marT="0" marB="0"/>
                </a:tc>
              </a:tr>
              <a:tr h="1512168">
                <a:tc>
                  <a:txBody>
                    <a:bodyPr/>
                    <a:lstStyle/>
                    <a:p>
                      <a:pPr algn="ctr">
                        <a:lnSpc>
                          <a:spcPct val="107000"/>
                        </a:lnSpc>
                        <a:spcAft>
                          <a:spcPts val="0"/>
                        </a:spcAft>
                      </a:pPr>
                      <a:r>
                        <a:rPr lang="es-MX" sz="1400" dirty="0" smtClean="0">
                          <a:effectLst/>
                          <a:latin typeface="Arial" pitchFamily="34" charset="0"/>
                          <a:ea typeface="Calibri" panose="020F0502020204030204" pitchFamily="34" charset="0"/>
                          <a:cs typeface="Arial" pitchFamily="34" charset="0"/>
                        </a:rPr>
                        <a:t>22 de Noviembre </a:t>
                      </a:r>
                      <a:endParaRPr lang="es-MX" sz="1400" dirty="0">
                        <a:effectLst/>
                        <a:latin typeface="Arial" pitchFamily="34" charset="0"/>
                        <a:ea typeface="Calibri" panose="020F0502020204030204" pitchFamily="34" charset="0"/>
                        <a:cs typeface="Arial" pitchFamily="34" charset="0"/>
                      </a:endParaRPr>
                    </a:p>
                  </a:txBody>
                  <a:tcPr marL="38683" marR="38683" marT="0" marB="0"/>
                </a:tc>
                <a:tc>
                  <a:txBody>
                    <a:bodyPr/>
                    <a:lstStyle/>
                    <a:p>
                      <a:r>
                        <a:rPr lang="es-MX" sz="1200" u="sng" kern="1200" dirty="0" smtClean="0">
                          <a:solidFill>
                            <a:schemeClr val="dk1"/>
                          </a:solidFill>
                          <a:effectLst/>
                          <a:latin typeface="Arial" pitchFamily="34" charset="0"/>
                          <a:ea typeface="+mn-ea"/>
                          <a:cs typeface="Arial" pitchFamily="34" charset="0"/>
                        </a:rPr>
                        <a:t>Comida chatarra</a:t>
                      </a:r>
                      <a:endParaRPr lang="es-MX" sz="1200" kern="1200" dirty="0" smtClean="0">
                        <a:solidFill>
                          <a:schemeClr val="dk1"/>
                        </a:solidFill>
                        <a:effectLst/>
                        <a:latin typeface="Arial" pitchFamily="34" charset="0"/>
                        <a:ea typeface="+mn-ea"/>
                        <a:cs typeface="Arial" pitchFamily="34" charset="0"/>
                      </a:endParaRPr>
                    </a:p>
                    <a:p>
                      <a:r>
                        <a:rPr lang="es-MX" sz="1200" kern="1200" dirty="0" smtClean="0">
                          <a:solidFill>
                            <a:schemeClr val="dk1"/>
                          </a:solidFill>
                          <a:effectLst/>
                          <a:latin typeface="Arial" pitchFamily="34" charset="0"/>
                          <a:ea typeface="+mn-ea"/>
                          <a:cs typeface="Arial" pitchFamily="34" charset="0"/>
                        </a:rPr>
                        <a:t>Colocar las etiquetas de las imágenes de tarea en el pizarrón según correspondan a alimentos sanos y comida chatarra. Mencionar que tipo de alimento es el que están colocando.</a:t>
                      </a:r>
                    </a:p>
                    <a:p>
                      <a:endParaRPr lang="es-MX" dirty="0">
                        <a:latin typeface="Arial" pitchFamily="34" charset="0"/>
                        <a:cs typeface="Arial" pitchFamily="34" charset="0"/>
                      </a:endParaRPr>
                    </a:p>
                  </a:txBody>
                  <a:tcPr marL="38683" marR="38683"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050" dirty="0" smtClean="0">
                          <a:latin typeface="Arial" pitchFamily="34" charset="0"/>
                          <a:cs typeface="Arial" pitchFamily="34" charset="0"/>
                        </a:rPr>
                        <a:t>Para</a:t>
                      </a:r>
                      <a:r>
                        <a:rPr lang="es-MX" sz="1050" baseline="0" dirty="0" smtClean="0">
                          <a:latin typeface="Arial" pitchFamily="34" charset="0"/>
                          <a:cs typeface="Arial" pitchFamily="34" charset="0"/>
                        </a:rPr>
                        <a:t> las actividades se acerca con el niño al preguntarle directamente </a:t>
                      </a:r>
                      <a:endParaRPr lang="es-MX" sz="1050" dirty="0" smtClean="0">
                        <a:latin typeface="Arial" pitchFamily="34" charset="0"/>
                        <a:cs typeface="Arial" pitchFamily="34" charset="0"/>
                      </a:endParaRPr>
                    </a:p>
                    <a:p>
                      <a:endParaRPr lang="es-MX" sz="1050" dirty="0">
                        <a:latin typeface="Arial" pitchFamily="34" charset="0"/>
                        <a:cs typeface="Arial" pitchFamily="34" charset="0"/>
                      </a:endParaRPr>
                    </a:p>
                  </a:txBody>
                  <a:tcPr marL="38683" marR="38683" marT="0" marB="0"/>
                </a:tc>
                <a:tc>
                  <a:txBody>
                    <a:bodyPr/>
                    <a:lstStyle/>
                    <a:p>
                      <a:pPr algn="just"/>
                      <a:r>
                        <a:rPr lang="es-MX" sz="1050" dirty="0" smtClean="0">
                          <a:latin typeface="Arial" pitchFamily="34" charset="0"/>
                          <a:cs typeface="Arial" pitchFamily="34" charset="0"/>
                        </a:rPr>
                        <a:t>En todas las actividades se observa la misma respuesta por el niño, mama, </a:t>
                      </a:r>
                      <a:r>
                        <a:rPr lang="es-MX" sz="1050" dirty="0" err="1" smtClean="0">
                          <a:latin typeface="Arial" pitchFamily="34" charset="0"/>
                          <a:cs typeface="Arial" pitchFamily="34" charset="0"/>
                        </a:rPr>
                        <a:t>mi,yo</a:t>
                      </a:r>
                      <a:r>
                        <a:rPr lang="es-MX" sz="1050" dirty="0" smtClean="0">
                          <a:latin typeface="Arial" pitchFamily="34" charset="0"/>
                          <a:cs typeface="Arial" pitchFamily="34" charset="0"/>
                        </a:rPr>
                        <a:t>.</a:t>
                      </a:r>
                      <a:r>
                        <a:rPr lang="es-MX" sz="1050" baseline="0" dirty="0" smtClean="0">
                          <a:latin typeface="Arial" pitchFamily="34" charset="0"/>
                          <a:cs typeface="Arial" pitchFamily="34" charset="0"/>
                        </a:rPr>
                        <a:t> Y decir las ultimas letras de las palabras. </a:t>
                      </a:r>
                    </a:p>
                    <a:p>
                      <a:pPr algn="just"/>
                      <a:r>
                        <a:rPr lang="es-MX" sz="1050" baseline="0" dirty="0" smtClean="0">
                          <a:latin typeface="Arial" pitchFamily="34" charset="0"/>
                          <a:cs typeface="Arial" pitchFamily="34" charset="0"/>
                        </a:rPr>
                        <a:t>Ahora el niño se acerca mas a sus compañeros y observa sus platicas, trata de comunicarse. Pero los niños no lo entiendes. Identifican que no puede hablar bien. </a:t>
                      </a:r>
                      <a:endParaRPr lang="es-MX" sz="1050" dirty="0" smtClean="0">
                        <a:latin typeface="Arial" pitchFamily="34" charset="0"/>
                        <a:cs typeface="Arial" pitchFamily="34" charset="0"/>
                      </a:endParaRPr>
                    </a:p>
                    <a:p>
                      <a:pPr algn="just"/>
                      <a:endParaRPr lang="es-MX" sz="1050" dirty="0">
                        <a:latin typeface="Arial" pitchFamily="34" charset="0"/>
                        <a:cs typeface="Arial" pitchFamily="34" charset="0"/>
                      </a:endParaRPr>
                    </a:p>
                  </a:txBody>
                  <a:tcPr marL="38683" marR="38683" marT="0" marB="0"/>
                </a:tc>
              </a:tr>
              <a:tr h="1496144">
                <a:tc>
                  <a:txBody>
                    <a:bodyPr/>
                    <a:lstStyle/>
                    <a:p>
                      <a:pPr algn="ctr">
                        <a:lnSpc>
                          <a:spcPct val="107000"/>
                        </a:lnSpc>
                        <a:spcAft>
                          <a:spcPts val="0"/>
                        </a:spcAft>
                      </a:pPr>
                      <a:r>
                        <a:rPr lang="es-MX" sz="1400" dirty="0" smtClean="0">
                          <a:effectLst/>
                          <a:latin typeface="Arial" pitchFamily="34" charset="0"/>
                          <a:ea typeface="Calibri" panose="020F0502020204030204" pitchFamily="34" charset="0"/>
                          <a:cs typeface="Arial" pitchFamily="34" charset="0"/>
                        </a:rPr>
                        <a:t>23 de Noviembre</a:t>
                      </a:r>
                      <a:r>
                        <a:rPr lang="es-MX" sz="1400" baseline="0" dirty="0" smtClean="0">
                          <a:effectLst/>
                          <a:latin typeface="Arial" pitchFamily="34" charset="0"/>
                          <a:ea typeface="Calibri" panose="020F0502020204030204" pitchFamily="34" charset="0"/>
                          <a:cs typeface="Arial" pitchFamily="34" charset="0"/>
                        </a:rPr>
                        <a:t> </a:t>
                      </a:r>
                      <a:endParaRPr lang="es-MX" sz="1400" dirty="0">
                        <a:effectLst/>
                        <a:latin typeface="Arial" pitchFamily="34" charset="0"/>
                        <a:ea typeface="Calibri" panose="020F0502020204030204" pitchFamily="34" charset="0"/>
                        <a:cs typeface="Arial" pitchFamily="34" charset="0"/>
                      </a:endParaRPr>
                    </a:p>
                  </a:txBody>
                  <a:tcPr marL="38683" marR="38683" marT="0" marB="0"/>
                </a:tc>
                <a:tc>
                  <a:txBody>
                    <a:bodyPr/>
                    <a:lstStyle/>
                    <a:p>
                      <a:r>
                        <a:rPr lang="es-MX" sz="1200" u="sng" kern="1200" dirty="0" smtClean="0">
                          <a:solidFill>
                            <a:schemeClr val="dk1"/>
                          </a:solidFill>
                          <a:effectLst/>
                          <a:latin typeface="Arial" pitchFamily="34" charset="0"/>
                          <a:ea typeface="+mn-ea"/>
                          <a:cs typeface="Arial" pitchFamily="34" charset="0"/>
                        </a:rPr>
                        <a:t>Haciendo el plato del buen comer</a:t>
                      </a:r>
                      <a:endParaRPr lang="es-MX" sz="1200" kern="1200" dirty="0" smtClean="0">
                        <a:solidFill>
                          <a:schemeClr val="dk1"/>
                        </a:solidFill>
                        <a:effectLst/>
                        <a:latin typeface="Arial" pitchFamily="34" charset="0"/>
                        <a:ea typeface="+mn-ea"/>
                        <a:cs typeface="Arial" pitchFamily="34" charset="0"/>
                      </a:endParaRPr>
                    </a:p>
                    <a:p>
                      <a:r>
                        <a:rPr lang="es-MX" sz="1200" kern="1200" dirty="0" smtClean="0">
                          <a:solidFill>
                            <a:schemeClr val="dk1"/>
                          </a:solidFill>
                          <a:effectLst/>
                          <a:latin typeface="Arial" pitchFamily="34" charset="0"/>
                          <a:ea typeface="+mn-ea"/>
                          <a:cs typeface="Arial" pitchFamily="34" charset="0"/>
                        </a:rPr>
                        <a:t>Colorear la imagen dada de acuerdo a los alimentos, pasar al frente a pegarla en el espacio correspondiente al grupo de alimentos que pertenece.</a:t>
                      </a:r>
                    </a:p>
                    <a:p>
                      <a:endParaRPr lang="es-MX" dirty="0">
                        <a:latin typeface="Arial" pitchFamily="34" charset="0"/>
                        <a:cs typeface="Arial" pitchFamily="34" charset="0"/>
                      </a:endParaRPr>
                    </a:p>
                  </a:txBody>
                  <a:tcPr marL="38683" marR="38683"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050" dirty="0" smtClean="0">
                          <a:latin typeface="Arial" pitchFamily="34" charset="0"/>
                          <a:cs typeface="Arial" pitchFamily="34" charset="0"/>
                        </a:rPr>
                        <a:t>Para</a:t>
                      </a:r>
                      <a:r>
                        <a:rPr lang="es-MX" sz="1050" baseline="0" dirty="0" smtClean="0">
                          <a:latin typeface="Arial" pitchFamily="34" charset="0"/>
                          <a:cs typeface="Arial" pitchFamily="34" charset="0"/>
                        </a:rPr>
                        <a:t> las actividades se acerca con el niño al preguntarle directamente </a:t>
                      </a:r>
                      <a:endParaRPr lang="es-MX" sz="1050" dirty="0" smtClean="0">
                        <a:latin typeface="Arial" pitchFamily="34" charset="0"/>
                        <a:cs typeface="Arial" pitchFamily="34" charset="0"/>
                      </a:endParaRPr>
                    </a:p>
                    <a:p>
                      <a:endParaRPr lang="es-MX" sz="1050" dirty="0">
                        <a:latin typeface="Arial" pitchFamily="34" charset="0"/>
                        <a:cs typeface="Arial" pitchFamily="34" charset="0"/>
                      </a:endParaRPr>
                    </a:p>
                  </a:txBody>
                  <a:tcPr marL="38683" marR="38683" marT="0" marB="0"/>
                </a:tc>
                <a:tc>
                  <a:txBody>
                    <a:bodyPr/>
                    <a:lstStyle/>
                    <a:p>
                      <a:pPr algn="just"/>
                      <a:r>
                        <a:rPr lang="es-MX" sz="1050" dirty="0" smtClean="0">
                          <a:latin typeface="Arial" pitchFamily="34" charset="0"/>
                          <a:cs typeface="Arial" pitchFamily="34" charset="0"/>
                        </a:rPr>
                        <a:t>En todas las actividades se observa la misma respuesta por el niño, mama, </a:t>
                      </a:r>
                      <a:r>
                        <a:rPr lang="es-MX" sz="1050" dirty="0" err="1" smtClean="0">
                          <a:latin typeface="Arial" pitchFamily="34" charset="0"/>
                          <a:cs typeface="Arial" pitchFamily="34" charset="0"/>
                        </a:rPr>
                        <a:t>mi,yo</a:t>
                      </a:r>
                      <a:r>
                        <a:rPr lang="es-MX" sz="1050" dirty="0" smtClean="0">
                          <a:latin typeface="Arial" pitchFamily="34" charset="0"/>
                          <a:cs typeface="Arial" pitchFamily="34" charset="0"/>
                        </a:rPr>
                        <a:t>.</a:t>
                      </a:r>
                      <a:r>
                        <a:rPr lang="es-MX" sz="1050" baseline="0" dirty="0" smtClean="0">
                          <a:latin typeface="Arial" pitchFamily="34" charset="0"/>
                          <a:cs typeface="Arial" pitchFamily="34" charset="0"/>
                        </a:rPr>
                        <a:t> Y decir las ultimas letras de las palabras. </a:t>
                      </a:r>
                    </a:p>
                    <a:p>
                      <a:pPr algn="just"/>
                      <a:r>
                        <a:rPr lang="es-MX" sz="1050" baseline="0" dirty="0" smtClean="0">
                          <a:latin typeface="Arial" pitchFamily="34" charset="0"/>
                          <a:cs typeface="Arial" pitchFamily="34" charset="0"/>
                        </a:rPr>
                        <a:t>Ahora el niño se acerca mas a sus compañeros y observa sus platicas, trata de comunicarse. Pero los niños no lo entiendes. Identifican que no puede hablar bien. </a:t>
                      </a:r>
                      <a:endParaRPr lang="es-MX" sz="1050" dirty="0" smtClean="0">
                        <a:latin typeface="Arial" pitchFamily="34" charset="0"/>
                        <a:cs typeface="Arial" pitchFamily="34" charset="0"/>
                      </a:endParaRPr>
                    </a:p>
                    <a:p>
                      <a:pPr algn="just"/>
                      <a:endParaRPr lang="es-MX" sz="1050" dirty="0">
                        <a:latin typeface="Arial" pitchFamily="34" charset="0"/>
                        <a:cs typeface="Arial" pitchFamily="34" charset="0"/>
                      </a:endParaRPr>
                    </a:p>
                  </a:txBody>
                  <a:tcPr marL="38683" marR="38683" marT="0" marB="0"/>
                </a:tc>
              </a:tr>
              <a:tr h="1090595">
                <a:tc>
                  <a:txBody>
                    <a:bodyPr/>
                    <a:lstStyle/>
                    <a:p>
                      <a:pPr algn="ctr">
                        <a:lnSpc>
                          <a:spcPct val="107000"/>
                        </a:lnSpc>
                        <a:spcAft>
                          <a:spcPts val="0"/>
                        </a:spcAft>
                      </a:pPr>
                      <a:r>
                        <a:rPr lang="es-MX" sz="1600" dirty="0" smtClean="0">
                          <a:effectLst/>
                          <a:latin typeface="Arial" pitchFamily="34" charset="0"/>
                          <a:ea typeface="Calibri" panose="020F0502020204030204" pitchFamily="34" charset="0"/>
                          <a:cs typeface="Arial" pitchFamily="34" charset="0"/>
                        </a:rPr>
                        <a:t>24 de Noviembre</a:t>
                      </a:r>
                      <a:r>
                        <a:rPr lang="es-MX" sz="1400" baseline="0" dirty="0" smtClean="0">
                          <a:effectLst/>
                          <a:latin typeface="Arial" pitchFamily="34" charset="0"/>
                          <a:ea typeface="Calibri" panose="020F0502020204030204" pitchFamily="34" charset="0"/>
                          <a:cs typeface="Arial" pitchFamily="34" charset="0"/>
                        </a:rPr>
                        <a:t> </a:t>
                      </a:r>
                    </a:p>
                    <a:p>
                      <a:pPr algn="ctr">
                        <a:lnSpc>
                          <a:spcPct val="107000"/>
                        </a:lnSpc>
                        <a:spcAft>
                          <a:spcPts val="0"/>
                        </a:spcAft>
                      </a:pPr>
                      <a:endParaRPr lang="es-MX" sz="600" dirty="0">
                        <a:effectLst/>
                        <a:latin typeface="Arial" pitchFamily="34" charset="0"/>
                        <a:ea typeface="Calibri" panose="020F0502020204030204" pitchFamily="34" charset="0"/>
                        <a:cs typeface="Arial" pitchFamily="34" charset="0"/>
                      </a:endParaRPr>
                    </a:p>
                  </a:txBody>
                  <a:tcPr marL="38683" marR="38683" marT="0" marB="0"/>
                </a:tc>
                <a:tc>
                  <a:txBody>
                    <a:bodyPr/>
                    <a:lstStyle/>
                    <a:p>
                      <a:endParaRPr lang="es-MX" dirty="0">
                        <a:latin typeface="Arial" pitchFamily="34" charset="0"/>
                        <a:cs typeface="Arial" pitchFamily="34" charset="0"/>
                      </a:endParaRPr>
                    </a:p>
                  </a:txBody>
                  <a:tcPr marL="38683" marR="38683" marT="0" marB="0"/>
                </a:tc>
                <a:tc>
                  <a:txBody>
                    <a:bodyPr/>
                    <a:lstStyle/>
                    <a:p>
                      <a:endParaRPr lang="es-MX">
                        <a:latin typeface="Arial" pitchFamily="34" charset="0"/>
                        <a:cs typeface="Arial" pitchFamily="34" charset="0"/>
                      </a:endParaRPr>
                    </a:p>
                  </a:txBody>
                  <a:tcPr marL="38683" marR="38683" marT="0" marB="0"/>
                </a:tc>
                <a:tc>
                  <a:txBody>
                    <a:bodyPr/>
                    <a:lstStyle/>
                    <a:p>
                      <a:endParaRPr lang="es-MX" dirty="0">
                        <a:latin typeface="Arial" pitchFamily="34" charset="0"/>
                        <a:cs typeface="Arial" pitchFamily="34" charset="0"/>
                      </a:endParaRPr>
                    </a:p>
                  </a:txBody>
                  <a:tcPr marL="38683" marR="38683" marT="0" marB="0"/>
                </a:tc>
              </a:tr>
            </a:tbl>
          </a:graphicData>
        </a:graphic>
      </p:graphicFrame>
    </p:spTree>
    <p:extLst>
      <p:ext uri="{BB962C8B-B14F-4D97-AF65-F5344CB8AC3E}">
        <p14:creationId xmlns:p14="http://schemas.microsoft.com/office/powerpoint/2010/main" val="26659213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_tradnl" b="1" dirty="0" smtClean="0">
                <a:effectLst>
                  <a:outerShdw blurRad="38100" dist="38100" dir="2700000" algn="tl">
                    <a:srgbClr val="000000">
                      <a:alpha val="43137"/>
                    </a:srgbClr>
                  </a:outerShdw>
                </a:effectLst>
              </a:rPr>
              <a:t>Reflexión en función de las competencias profesionales. </a:t>
            </a:r>
            <a:endParaRPr lang="es-ES" b="1" dirty="0">
              <a:effectLst>
                <a:outerShdw blurRad="38100" dist="38100" dir="2700000" algn="tl">
                  <a:srgbClr val="000000">
                    <a:alpha val="43137"/>
                  </a:srgbClr>
                </a:outerShdw>
              </a:effectLst>
            </a:endParaRPr>
          </a:p>
        </p:txBody>
      </p:sp>
      <p:sp>
        <p:nvSpPr>
          <p:cNvPr id="3" name="2 Marcador de contenido"/>
          <p:cNvSpPr>
            <a:spLocks noGrp="1"/>
          </p:cNvSpPr>
          <p:nvPr>
            <p:ph sz="quarter" idx="1"/>
          </p:nvPr>
        </p:nvSpPr>
        <p:spPr/>
        <p:txBody>
          <a:bodyPr>
            <a:normAutofit/>
          </a:bodyPr>
          <a:lstStyle/>
          <a:p>
            <a:endParaRPr lang="es-ES" dirty="0"/>
          </a:p>
          <a:p>
            <a:r>
              <a:rPr lang="es-ES" dirty="0" smtClean="0"/>
              <a:t>Realiza </a:t>
            </a:r>
            <a:r>
              <a:rPr lang="es-ES" dirty="0"/>
              <a:t>adecuaciones curriculares pertinentes en su planeación a partir de los resultados de la evaluación. </a:t>
            </a:r>
            <a:endParaRPr lang="es-ES" dirty="0" smtClean="0"/>
          </a:p>
          <a:p>
            <a:pPr marL="0" indent="0">
              <a:buNone/>
            </a:pPr>
            <a:endParaRPr lang="es-ES" sz="1800" dirty="0" smtClean="0"/>
          </a:p>
          <a:p>
            <a:pPr marL="0" indent="0" algn="just">
              <a:buNone/>
            </a:pPr>
            <a:r>
              <a:rPr lang="es-ES" sz="1800" dirty="0" smtClean="0"/>
              <a:t>Luego de conocer el caso de Ángel y sus problemas del habla, se dio a la tarea de realizar las adecuaciones, implementando actividades donde el niño tenga la oportunidad de expresarse, compartir con sus compañeros. Sin embargo, aún falta por realizar trabajo con él, para que logre un avance y pueda pronunciar bien las palabras y pueda comunicarse con sus compañeros.</a:t>
            </a:r>
          </a:p>
          <a:p>
            <a:pPr marL="0" indent="0">
              <a:buNone/>
            </a:pPr>
            <a:endParaRPr lang="es-ES" dirty="0"/>
          </a:p>
          <a:p>
            <a:pPr marL="0" indent="0">
              <a:buNone/>
            </a:pPr>
            <a:endParaRPr lang="es-ES" dirty="0"/>
          </a:p>
          <a:p>
            <a:pPr marL="0" indent="0">
              <a:buNone/>
            </a:pPr>
            <a:endParaRPr lang="es-ES" dirty="0"/>
          </a:p>
        </p:txBody>
      </p:sp>
      <p:sp>
        <p:nvSpPr>
          <p:cNvPr id="4" name="3 Marcador de fecha"/>
          <p:cNvSpPr>
            <a:spLocks noGrp="1"/>
          </p:cNvSpPr>
          <p:nvPr>
            <p:ph type="dt" sz="half" idx="14"/>
          </p:nvPr>
        </p:nvSpPr>
        <p:spPr/>
        <p:txBody>
          <a:bodyPr/>
          <a:lstStyle/>
          <a:p>
            <a:fld id="{C995B96E-DCB9-4C5D-8B1B-1B374EA29D33}" type="datetime1">
              <a:rPr lang="es-ES" smtClean="0"/>
              <a:pPr/>
              <a:t>30/11/2017</a:t>
            </a:fld>
            <a:endParaRPr lang="es-ES"/>
          </a:p>
        </p:txBody>
      </p:sp>
    </p:spTree>
    <p:extLst>
      <p:ext uri="{BB962C8B-B14F-4D97-AF65-F5344CB8AC3E}">
        <p14:creationId xmlns:p14="http://schemas.microsoft.com/office/powerpoint/2010/main" val="14916286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_tradnl" b="1" dirty="0" smtClean="0">
                <a:effectLst>
                  <a:outerShdw blurRad="38100" dist="38100" dir="2700000" algn="tl">
                    <a:srgbClr val="000000">
                      <a:alpha val="43137"/>
                    </a:srgbClr>
                  </a:outerShdw>
                </a:effectLst>
              </a:rPr>
              <a:t>Reflexión en función de las competencias profesionales. </a:t>
            </a:r>
            <a:endParaRPr lang="es-ES" dirty="0"/>
          </a:p>
        </p:txBody>
      </p:sp>
      <p:sp>
        <p:nvSpPr>
          <p:cNvPr id="3" name="2 Marcador de contenido"/>
          <p:cNvSpPr>
            <a:spLocks noGrp="1"/>
          </p:cNvSpPr>
          <p:nvPr>
            <p:ph sz="quarter" idx="1"/>
          </p:nvPr>
        </p:nvSpPr>
        <p:spPr/>
        <p:txBody>
          <a:bodyPr>
            <a:normAutofit/>
          </a:bodyPr>
          <a:lstStyle/>
          <a:p>
            <a:r>
              <a:rPr lang="es-ES" dirty="0" smtClean="0"/>
              <a:t>Utiliza estrategias didácticas para promover un ambiente propicio para el aprendizaje. </a:t>
            </a:r>
          </a:p>
          <a:p>
            <a:pPr marL="0" indent="0">
              <a:buNone/>
            </a:pPr>
            <a:endParaRPr lang="es-ES" dirty="0" smtClean="0"/>
          </a:p>
          <a:p>
            <a:pPr marL="0" indent="0" algn="just">
              <a:buNone/>
            </a:pPr>
            <a:r>
              <a:rPr lang="es-ES" sz="1800" dirty="0" smtClean="0"/>
              <a:t>Se realizaron diversas estrategias como cantos, juegos, oportunidades de compartir ideas, además durante la realización de las actividades. Los demás niños ya identifican que Ángel no puede hablar bien, pero se acercan con él y le explican cómo se dicen las palabras. </a:t>
            </a:r>
          </a:p>
          <a:p>
            <a:pPr marL="0" indent="0" algn="just">
              <a:buNone/>
            </a:pPr>
            <a:r>
              <a:rPr lang="es-ES" sz="1800" dirty="0" smtClean="0"/>
              <a:t>En  ningún momento se hace la exclusión al niño por no poder hablar bien, al contrario se le integra con sus compañeros y ellos lo apoyan. </a:t>
            </a:r>
            <a:endParaRPr lang="es-ES" sz="1800" dirty="0"/>
          </a:p>
        </p:txBody>
      </p:sp>
      <p:sp>
        <p:nvSpPr>
          <p:cNvPr id="4" name="3 Marcador de fecha"/>
          <p:cNvSpPr>
            <a:spLocks noGrp="1"/>
          </p:cNvSpPr>
          <p:nvPr>
            <p:ph type="dt" sz="half" idx="14"/>
          </p:nvPr>
        </p:nvSpPr>
        <p:spPr/>
        <p:txBody>
          <a:bodyPr/>
          <a:lstStyle/>
          <a:p>
            <a:fld id="{C995B96E-DCB9-4C5D-8B1B-1B374EA29D33}" type="datetime1">
              <a:rPr lang="es-ES" smtClean="0"/>
              <a:pPr/>
              <a:t>30/11/2017</a:t>
            </a:fld>
            <a:endParaRPr lang="es-ES"/>
          </a:p>
        </p:txBody>
      </p:sp>
    </p:spTree>
    <p:extLst>
      <p:ext uri="{BB962C8B-B14F-4D97-AF65-F5344CB8AC3E}">
        <p14:creationId xmlns:p14="http://schemas.microsoft.com/office/powerpoint/2010/main" val="12752862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_tradnl" b="1" dirty="0" smtClean="0">
                <a:effectLst>
                  <a:outerShdw blurRad="38100" dist="38100" dir="2700000" algn="tl">
                    <a:srgbClr val="000000">
                      <a:alpha val="43137"/>
                    </a:srgbClr>
                  </a:outerShdw>
                </a:effectLst>
              </a:rPr>
              <a:t>Reflexión en función de las competencias profesionales. </a:t>
            </a:r>
            <a:endParaRPr lang="es-ES" dirty="0"/>
          </a:p>
        </p:txBody>
      </p:sp>
      <p:sp>
        <p:nvSpPr>
          <p:cNvPr id="3" name="2 Marcador de contenido"/>
          <p:cNvSpPr>
            <a:spLocks noGrp="1"/>
          </p:cNvSpPr>
          <p:nvPr>
            <p:ph sz="quarter" idx="1"/>
          </p:nvPr>
        </p:nvSpPr>
        <p:spPr/>
        <p:txBody>
          <a:bodyPr/>
          <a:lstStyle/>
          <a:p>
            <a:r>
              <a:rPr lang="es-ES" dirty="0" smtClean="0"/>
              <a:t>Adecua las condiciones físicas en el aula de acuerdo al contexto y las características de los alumnos y el grupo. </a:t>
            </a:r>
          </a:p>
          <a:p>
            <a:endParaRPr lang="es-ES" dirty="0"/>
          </a:p>
          <a:p>
            <a:pPr marL="0" indent="0" algn="just">
              <a:buNone/>
            </a:pPr>
            <a:r>
              <a:rPr lang="es-ES" sz="1800" dirty="0" smtClean="0"/>
              <a:t>Para las actividades se llevó material adecuado a la edad de los niños y llamativo para ellos. El salón es amplio para cumplir con las necesidades de los niños, donde están organizados por equipos (filas) </a:t>
            </a:r>
          </a:p>
          <a:p>
            <a:pPr marL="0" indent="0" algn="just">
              <a:buNone/>
            </a:pPr>
            <a:r>
              <a:rPr lang="es-ES" sz="1800" dirty="0" smtClean="0"/>
              <a:t>El lugar de Ángel es en la fila 1, y los compañeros a su alrededor son niñas, que además de impulsarlo a hablar, lo apoyan para la realización de las actividades. </a:t>
            </a:r>
          </a:p>
          <a:p>
            <a:pPr marL="0" indent="0">
              <a:buNone/>
            </a:pPr>
            <a:r>
              <a:rPr lang="es-ES" dirty="0" smtClean="0"/>
              <a:t>	</a:t>
            </a:r>
          </a:p>
          <a:p>
            <a:endParaRPr lang="es-ES" dirty="0"/>
          </a:p>
        </p:txBody>
      </p:sp>
      <p:sp>
        <p:nvSpPr>
          <p:cNvPr id="4" name="3 Marcador de fecha"/>
          <p:cNvSpPr>
            <a:spLocks noGrp="1"/>
          </p:cNvSpPr>
          <p:nvPr>
            <p:ph type="dt" sz="half" idx="14"/>
          </p:nvPr>
        </p:nvSpPr>
        <p:spPr/>
        <p:txBody>
          <a:bodyPr/>
          <a:lstStyle/>
          <a:p>
            <a:fld id="{C995B96E-DCB9-4C5D-8B1B-1B374EA29D33}" type="datetime1">
              <a:rPr lang="es-ES" smtClean="0"/>
              <a:pPr/>
              <a:t>30/11/2017</a:t>
            </a:fld>
            <a:endParaRPr lang="es-ES"/>
          </a:p>
        </p:txBody>
      </p:sp>
    </p:spTree>
    <p:extLst>
      <p:ext uri="{BB962C8B-B14F-4D97-AF65-F5344CB8AC3E}">
        <p14:creationId xmlns:p14="http://schemas.microsoft.com/office/powerpoint/2010/main" val="3753541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_tradnl" b="1" dirty="0" smtClean="0">
                <a:effectLst>
                  <a:outerShdw blurRad="38100" dist="38100" dir="2700000" algn="tl">
                    <a:srgbClr val="000000">
                      <a:alpha val="43137"/>
                    </a:srgbClr>
                  </a:outerShdw>
                </a:effectLst>
              </a:rPr>
              <a:t>Reflexión en función de las competencias profesionales. </a:t>
            </a:r>
            <a:endParaRPr lang="es-ES" dirty="0"/>
          </a:p>
        </p:txBody>
      </p:sp>
      <p:sp>
        <p:nvSpPr>
          <p:cNvPr id="3" name="2 Marcador de contenido"/>
          <p:cNvSpPr>
            <a:spLocks noGrp="1"/>
          </p:cNvSpPr>
          <p:nvPr>
            <p:ph sz="quarter" idx="1"/>
          </p:nvPr>
        </p:nvSpPr>
        <p:spPr/>
        <p:txBody>
          <a:bodyPr/>
          <a:lstStyle/>
          <a:p>
            <a:r>
              <a:rPr lang="es-ES" dirty="0" smtClean="0"/>
              <a:t>Promueve actividades que involucran el trabajo colaborativo para impulsar el compromiso, la responsabilidad y la solidaridad de los alumnos. </a:t>
            </a:r>
          </a:p>
          <a:p>
            <a:pPr marL="0" indent="0">
              <a:buNone/>
            </a:pPr>
            <a:endParaRPr lang="es-ES" dirty="0" smtClean="0"/>
          </a:p>
          <a:p>
            <a:pPr marL="0" indent="0" algn="just">
              <a:buNone/>
            </a:pPr>
            <a:r>
              <a:rPr lang="es-ES" sz="1800" dirty="0" smtClean="0"/>
              <a:t>Durante todas las actividades Ángel recibió apoyo con atención individual, para hacer que hable. Los compañeros también lo ayudan a realizar las actividades. Se felicita al niño cuando hace alguna </a:t>
            </a:r>
            <a:r>
              <a:rPr lang="es-ES" sz="1800" smtClean="0"/>
              <a:t>actividad bien. </a:t>
            </a:r>
            <a:endParaRPr lang="es-ES" sz="1800" dirty="0"/>
          </a:p>
        </p:txBody>
      </p:sp>
      <p:sp>
        <p:nvSpPr>
          <p:cNvPr id="4" name="3 Marcador de fecha"/>
          <p:cNvSpPr>
            <a:spLocks noGrp="1"/>
          </p:cNvSpPr>
          <p:nvPr>
            <p:ph type="dt" sz="half" idx="14"/>
          </p:nvPr>
        </p:nvSpPr>
        <p:spPr/>
        <p:txBody>
          <a:bodyPr/>
          <a:lstStyle/>
          <a:p>
            <a:fld id="{C995B96E-DCB9-4C5D-8B1B-1B374EA29D33}" type="datetime1">
              <a:rPr lang="es-ES" smtClean="0"/>
              <a:pPr/>
              <a:t>30/11/2017</a:t>
            </a:fld>
            <a:endParaRPr lang="es-ES"/>
          </a:p>
        </p:txBody>
      </p:sp>
    </p:spTree>
    <p:extLst>
      <p:ext uri="{BB962C8B-B14F-4D97-AF65-F5344CB8AC3E}">
        <p14:creationId xmlns:p14="http://schemas.microsoft.com/office/powerpoint/2010/main" val="7939944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b="1" dirty="0" smtClean="0">
                <a:effectLst>
                  <a:outerShdw blurRad="38100" dist="38100" dir="2700000" algn="tl">
                    <a:srgbClr val="000000">
                      <a:alpha val="43137"/>
                    </a:srgbClr>
                  </a:outerShdw>
                </a:effectLst>
              </a:rPr>
              <a:t>EVIDENCIAS</a:t>
            </a:r>
            <a:endParaRPr lang="es-ES" b="1" dirty="0">
              <a:effectLst>
                <a:outerShdw blurRad="38100" dist="38100" dir="2700000" algn="tl">
                  <a:srgbClr val="000000">
                    <a:alpha val="43137"/>
                  </a:srgbClr>
                </a:outerShdw>
              </a:effectLst>
            </a:endParaRPr>
          </a:p>
        </p:txBody>
      </p:sp>
      <p:pic>
        <p:nvPicPr>
          <p:cNvPr id="5" name="Content Placeholder 4"/>
          <p:cNvPicPr>
            <a:picLocks noGrp="1" noChangeAspect="1"/>
          </p:cNvPicPr>
          <p:nvPr>
            <p:ph sz="quarter" idx="1"/>
          </p:nvPr>
        </p:nvPicPr>
        <p:blipFill rotWithShape="1">
          <a:blip r:embed="rId3" cstate="print">
            <a:extLst>
              <a:ext uri="{28A0092B-C50C-407E-A947-70E740481C1C}">
                <a14:useLocalDpi xmlns:a14="http://schemas.microsoft.com/office/drawing/2010/main" val="0"/>
              </a:ext>
            </a:extLst>
          </a:blip>
          <a:srcRect t="15588" r="18175" b="19403"/>
          <a:stretch/>
        </p:blipFill>
        <p:spPr>
          <a:xfrm rot="5400000">
            <a:off x="4544623" y="1074409"/>
            <a:ext cx="5317170" cy="3168352"/>
          </a:xfrm>
        </p:spPr>
      </p:pic>
      <p:sp>
        <p:nvSpPr>
          <p:cNvPr id="4" name="3 Marcador de fecha"/>
          <p:cNvSpPr>
            <a:spLocks noGrp="1"/>
          </p:cNvSpPr>
          <p:nvPr>
            <p:ph type="dt" sz="half" idx="14"/>
          </p:nvPr>
        </p:nvSpPr>
        <p:spPr/>
        <p:txBody>
          <a:bodyPr/>
          <a:lstStyle/>
          <a:p>
            <a:fld id="{C995B96E-DCB9-4C5D-8B1B-1B374EA29D33}" type="datetime1">
              <a:rPr lang="es-ES" smtClean="0"/>
              <a:pPr/>
              <a:t>30/11/2017</a:t>
            </a:fld>
            <a:endParaRPr lang="es-ES"/>
          </a:p>
        </p:txBody>
      </p:sp>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l="11413" t="-1" b="21651"/>
          <a:stretch/>
        </p:blipFill>
        <p:spPr>
          <a:xfrm>
            <a:off x="107504" y="2658585"/>
            <a:ext cx="5400600" cy="3582369"/>
          </a:xfrm>
          <a:prstGeom prst="rect">
            <a:avLst/>
          </a:prstGeom>
        </p:spPr>
      </p:pic>
    </p:spTree>
    <p:extLst>
      <p:ext uri="{BB962C8B-B14F-4D97-AF65-F5344CB8AC3E}">
        <p14:creationId xmlns:p14="http://schemas.microsoft.com/office/powerpoint/2010/main" val="417541273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irador">
  <a:themeElements>
    <a:clrScheme name="Brío">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Mirador">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irador">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527</TotalTime>
  <Words>1307</Words>
  <Application>Microsoft Office PowerPoint</Application>
  <PresentationFormat>On-screen Show (4:3)</PresentationFormat>
  <Paragraphs>107</Paragraphs>
  <Slides>10</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Arial</vt:lpstr>
      <vt:lpstr>Calibri</vt:lpstr>
      <vt:lpstr>Century Schoolbook</vt:lpstr>
      <vt:lpstr>Times New Roman</vt:lpstr>
      <vt:lpstr>Wingdings</vt:lpstr>
      <vt:lpstr>Wingdings 2</vt:lpstr>
      <vt:lpstr>Mirador</vt:lpstr>
      <vt:lpstr>Exposición del Caso</vt:lpstr>
      <vt:lpstr>Datos generales del niño</vt:lpstr>
      <vt:lpstr>Adecuaciones aplicadas</vt:lpstr>
      <vt:lpstr>PowerPoint Presentation</vt:lpstr>
      <vt:lpstr>Reflexión en función de las competencias profesionales. </vt:lpstr>
      <vt:lpstr>Reflexión en función de las competencias profesionales. </vt:lpstr>
      <vt:lpstr>Reflexión en función de las competencias profesionales. </vt:lpstr>
      <vt:lpstr>Reflexión en función de las competencias profesionales. </vt:lpstr>
      <vt:lpstr>EVIDENCIAS</vt:lpstr>
      <vt:lpstr>EVIDENCIAS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Exposición del Caso</dc:title>
  <dc:creator>enep</dc:creator>
  <cp:lastModifiedBy>Itzel Medina</cp:lastModifiedBy>
  <cp:revision>28</cp:revision>
  <dcterms:created xsi:type="dcterms:W3CDTF">2016-11-03T15:18:55Z</dcterms:created>
  <dcterms:modified xsi:type="dcterms:W3CDTF">2017-11-30T14:45:11Z</dcterms:modified>
</cp:coreProperties>
</file>