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66" r:id="rId4"/>
    <p:sldId id="268" r:id="rId5"/>
    <p:sldId id="260" r:id="rId6"/>
    <p:sldId id="274" r:id="rId7"/>
    <p:sldId id="269" r:id="rId8"/>
    <p:sldId id="273" r:id="rId9"/>
    <p:sldId id="275" r:id="rId10"/>
    <p:sldId id="259" r:id="rId11"/>
    <p:sldId id="276" r:id="rId12"/>
    <p:sldId id="277" r:id="rId13"/>
    <p:sldId id="278" r:id="rId14"/>
    <p:sldId id="280" r:id="rId15"/>
    <p:sldId id="279" r:id="rId16"/>
    <p:sldId id="282" r:id="rId17"/>
    <p:sldId id="281" r:id="rId18"/>
    <p:sldId id="283" r:id="rId19"/>
    <p:sldId id="261" r:id="rId20"/>
    <p:sldId id="262" r:id="rId21"/>
    <p:sldId id="263" r:id="rId22"/>
    <p:sldId id="264" r:id="rId23"/>
    <p:sldId id="265"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66"/>
    <a:srgbClr val="ED9617"/>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a:t>Atención educativa para la incluisión.</a:t>
            </a: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E7B58A-1A74-4D41-86BA-ED7D39612868}" type="datetime6">
              <a:rPr lang="es-ES" smtClean="0"/>
              <a:pPr/>
              <a:t>noviembre de 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4ECFA5-6A14-4128-BF07-4E9592C99714}" type="slidenum">
              <a:rPr lang="es-ES" smtClean="0"/>
              <a:pPr/>
              <a:t>‹Nº›</a:t>
            </a:fld>
            <a:endParaRPr lang="es-ES"/>
          </a:p>
        </p:txBody>
      </p:sp>
    </p:spTree>
    <p:extLst>
      <p:ext uri="{BB962C8B-B14F-4D97-AF65-F5344CB8AC3E}">
        <p14:creationId xmlns:p14="http://schemas.microsoft.com/office/powerpoint/2010/main" val="11967081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a:t>Atención educativa para la incluisión.</a:t>
            </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476C1A-11DB-4DA8-BEDB-FA170369D3CB}" type="datetime6">
              <a:rPr lang="es-ES" smtClean="0"/>
              <a:pPr/>
              <a:t>noviembre de 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BC80E4-E9C9-4D68-95EB-622F158227F2}" type="slidenum">
              <a:rPr lang="es-ES" smtClean="0"/>
              <a:pPr/>
              <a:t>‹Nº›</a:t>
            </a:fld>
            <a:endParaRPr lang="es-ES"/>
          </a:p>
        </p:txBody>
      </p:sp>
    </p:spTree>
    <p:extLst>
      <p:ext uri="{BB962C8B-B14F-4D97-AF65-F5344CB8AC3E}">
        <p14:creationId xmlns:p14="http://schemas.microsoft.com/office/powerpoint/2010/main" val="2344793822"/>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17BC80E4-E9C9-4D68-95EB-622F158227F2}" type="slidenum">
              <a:rPr lang="es-ES" smtClean="0"/>
              <a:pPr/>
              <a:t>1</a:t>
            </a:fld>
            <a:endParaRPr lang="es-ES"/>
          </a:p>
        </p:txBody>
      </p:sp>
      <p:sp>
        <p:nvSpPr>
          <p:cNvPr id="5" name="4 Marcador de fecha"/>
          <p:cNvSpPr>
            <a:spLocks noGrp="1"/>
          </p:cNvSpPr>
          <p:nvPr>
            <p:ph type="dt" idx="11"/>
          </p:nvPr>
        </p:nvSpPr>
        <p:spPr/>
        <p:txBody>
          <a:bodyPr/>
          <a:lstStyle/>
          <a:p>
            <a:fld id="{86C1FAE9-22E6-49FF-BBE1-B4BFD5F23FD7}" type="datetime6">
              <a:rPr lang="es-ES" smtClean="0"/>
              <a:pPr/>
              <a:t>noviembre de 2017</a:t>
            </a:fld>
            <a:endParaRPr lang="es-ES"/>
          </a:p>
        </p:txBody>
      </p:sp>
      <p:sp>
        <p:nvSpPr>
          <p:cNvPr id="6" name="5 Marcador de encabezado"/>
          <p:cNvSpPr>
            <a:spLocks noGrp="1"/>
          </p:cNvSpPr>
          <p:nvPr>
            <p:ph type="hdr" sz="quarter" idx="12"/>
          </p:nvPr>
        </p:nvSpPr>
        <p:spPr/>
        <p:txBody>
          <a:bodyPr/>
          <a:lstStyle/>
          <a:p>
            <a:r>
              <a:rPr lang="es-ES"/>
              <a:t>Atención educativa para la incluisión.</a:t>
            </a:r>
          </a:p>
        </p:txBody>
      </p:sp>
    </p:spTree>
    <p:extLst>
      <p:ext uri="{BB962C8B-B14F-4D97-AF65-F5344CB8AC3E}">
        <p14:creationId xmlns:p14="http://schemas.microsoft.com/office/powerpoint/2010/main" val="2644142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r>
              <a:rPr lang="es-ES"/>
              <a:t>Atención educativa para la incluisión.</a:t>
            </a:r>
          </a:p>
        </p:txBody>
      </p:sp>
      <p:sp>
        <p:nvSpPr>
          <p:cNvPr id="5" name="Marcador de fecha 4"/>
          <p:cNvSpPr>
            <a:spLocks noGrp="1"/>
          </p:cNvSpPr>
          <p:nvPr>
            <p:ph type="dt" idx="11"/>
          </p:nvPr>
        </p:nvSpPr>
        <p:spPr/>
        <p:txBody>
          <a:bodyPr/>
          <a:lstStyle/>
          <a:p>
            <a:fld id="{79476C1A-11DB-4DA8-BEDB-FA170369D3CB}" type="datetime6">
              <a:rPr lang="es-ES" smtClean="0"/>
              <a:pPr/>
              <a:t>noviembre de 2017</a:t>
            </a:fld>
            <a:endParaRPr lang="es-ES"/>
          </a:p>
        </p:txBody>
      </p:sp>
      <p:sp>
        <p:nvSpPr>
          <p:cNvPr id="6" name="Marcador de número de diapositiva 5"/>
          <p:cNvSpPr>
            <a:spLocks noGrp="1"/>
          </p:cNvSpPr>
          <p:nvPr>
            <p:ph type="sldNum" sz="quarter" idx="12"/>
          </p:nvPr>
        </p:nvSpPr>
        <p:spPr/>
        <p:txBody>
          <a:bodyPr/>
          <a:lstStyle/>
          <a:p>
            <a:fld id="{17BC80E4-E9C9-4D68-95EB-622F158227F2}" type="slidenum">
              <a:rPr lang="es-ES" smtClean="0"/>
              <a:pPr/>
              <a:t>12</a:t>
            </a:fld>
            <a:endParaRPr lang="es-ES"/>
          </a:p>
        </p:txBody>
      </p:sp>
    </p:spTree>
    <p:extLst>
      <p:ext uri="{BB962C8B-B14F-4D97-AF65-F5344CB8AC3E}">
        <p14:creationId xmlns:p14="http://schemas.microsoft.com/office/powerpoint/2010/main" val="2162155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305EC0F8-BC77-4760-9257-DBF1BDFFA915}" type="datetime1">
              <a:rPr lang="es-ES" smtClean="0"/>
              <a:pPr/>
              <a:t>30/11/2017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3460372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09678C0-55F8-4214-B6A7-7CA48D7A77F5}" type="datetime1">
              <a:rPr lang="es-ES" smtClean="0"/>
              <a:pPr/>
              <a:t>30/11/2017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212688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601ADAA-7BC2-4A1E-93CF-482FACC73BF7}" type="datetime1">
              <a:rPr lang="es-ES" smtClean="0"/>
              <a:pPr/>
              <a:t>30/11/2017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289862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175594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D503016-B489-4588-9F23-025B328E9F4E}" type="datetime1">
              <a:rPr lang="es-ES" smtClean="0"/>
              <a:pPr/>
              <a:t>30/11/2017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157050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4D7E11FF-C1C2-41B9-B68B-33CB95800DEC}" type="datetime1">
              <a:rPr lang="es-ES" smtClean="0"/>
              <a:pPr/>
              <a:t>30/11/2017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280554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E19257A9-0D7B-4073-88D9-A2F41DC3BD4E}" type="datetime1">
              <a:rPr lang="es-ES" smtClean="0"/>
              <a:pPr/>
              <a:t>30/11/2017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352738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6E1954EB-2020-452F-A90A-CBED6B343747}" type="datetime1">
              <a:rPr lang="es-ES" smtClean="0"/>
              <a:pPr/>
              <a:t>30/11/2017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1307802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8EFCF2-3324-4079-8542-83B55B2AA41B}" type="datetime1">
              <a:rPr lang="es-ES" smtClean="0"/>
              <a:pPr/>
              <a:t>30/11/2017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3176591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129ACE0-4A72-4E3C-AD92-2811E7494CB3}" type="datetime1">
              <a:rPr lang="es-ES" smtClean="0"/>
              <a:pPr/>
              <a:t>30/11/2017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75377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FBC59F1-07C2-4F65-9B7C-4F37B4DC9A43}" type="datetime1">
              <a:rPr lang="es-ES" smtClean="0"/>
              <a:pPr/>
              <a:t>30/11/2017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2381135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D5C3C-270B-4340-AB22-CBF8F3831E7E}" type="datetime1">
              <a:rPr lang="es-ES" smtClean="0"/>
              <a:pPr/>
              <a:t>30/11/2017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68EDC-8281-4041-A1EA-659EAC61C1EC}" type="slidenum">
              <a:rPr lang="es-ES" smtClean="0"/>
              <a:pPr/>
              <a:t>‹Nº›</a:t>
            </a:fld>
            <a:endParaRPr lang="es-ES"/>
          </a:p>
        </p:txBody>
      </p:sp>
    </p:spTree>
    <p:extLst>
      <p:ext uri="{BB962C8B-B14F-4D97-AF65-F5344CB8AC3E}">
        <p14:creationId xmlns:p14="http://schemas.microsoft.com/office/powerpoint/2010/main" val="1632055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123727" y="3933056"/>
            <a:ext cx="4622729" cy="610840"/>
          </a:xfrm>
          <a:solidFill>
            <a:schemeClr val="accent3">
              <a:lumMod val="60000"/>
              <a:lumOff val="40000"/>
            </a:schemeClr>
          </a:solidFill>
        </p:spPr>
        <p:txBody>
          <a:bodyPr>
            <a:normAutofit/>
          </a:bodyPr>
          <a:lstStyle/>
          <a:p>
            <a:r>
              <a:rPr lang="es-ES_tradnl" b="1" dirty="0">
                <a:solidFill>
                  <a:schemeClr val="tx1"/>
                </a:solidFill>
              </a:rPr>
              <a:t>Alumna: Lucero Torres.</a:t>
            </a:r>
            <a:endParaRPr lang="es-ES" b="1" dirty="0">
              <a:solidFill>
                <a:schemeClr val="tx1"/>
              </a:solidFill>
            </a:endParaRPr>
          </a:p>
        </p:txBody>
      </p:sp>
      <p:sp>
        <p:nvSpPr>
          <p:cNvPr id="4" name="3 Marcador de fecha"/>
          <p:cNvSpPr>
            <a:spLocks noGrp="1"/>
          </p:cNvSpPr>
          <p:nvPr>
            <p:ph type="dt" sz="half" idx="10"/>
          </p:nvPr>
        </p:nvSpPr>
        <p:spPr/>
        <p:txBody>
          <a:bodyPr/>
          <a:lstStyle/>
          <a:p>
            <a:fld id="{7E8C99FF-56FD-4F19-AB8E-2E86AE4AD998}" type="datetime1">
              <a:rPr lang="es-ES" smtClean="0"/>
              <a:pPr/>
              <a:t>30/11/2017</a:t>
            </a:fld>
            <a:endParaRPr lang="es-ES"/>
          </a:p>
        </p:txBody>
      </p:sp>
      <p:pic>
        <p:nvPicPr>
          <p:cNvPr id="8" name="Imagen 7">
            <a:extLst>
              <a:ext uri="{FF2B5EF4-FFF2-40B4-BE49-F238E27FC236}">
                <a16:creationId xmlns:a16="http://schemas.microsoft.com/office/drawing/2014/main" id="{1A7F7B61-4531-495E-AC2C-D8D55F277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20602"/>
            <a:ext cx="9144000" cy="1735567"/>
          </a:xfrm>
          <a:prstGeom prst="rect">
            <a:avLst/>
          </a:prstGeom>
        </p:spPr>
      </p:pic>
    </p:spTree>
    <p:extLst>
      <p:ext uri="{BB962C8B-B14F-4D97-AF65-F5344CB8AC3E}">
        <p14:creationId xmlns:p14="http://schemas.microsoft.com/office/powerpoint/2010/main" val="2394071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_tradnl" dirty="0"/>
              <a:t>En función del Aprendizaje Esperado</a:t>
            </a:r>
            <a:endParaRPr lang="es-ES" dirty="0"/>
          </a:p>
        </p:txBody>
      </p:sp>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pic>
        <p:nvPicPr>
          <p:cNvPr id="6" name="Imagen 5">
            <a:extLst>
              <a:ext uri="{FF2B5EF4-FFF2-40B4-BE49-F238E27FC236}">
                <a16:creationId xmlns:a16="http://schemas.microsoft.com/office/drawing/2014/main" id="{A6700825-6EA1-47AD-A2E2-989D65298F50}"/>
              </a:ext>
            </a:extLst>
          </p:cNvPr>
          <p:cNvPicPr>
            <a:picLocks noChangeAspect="1"/>
          </p:cNvPicPr>
          <p:nvPr/>
        </p:nvPicPr>
        <p:blipFill rotWithShape="1">
          <a:blip r:embed="rId2"/>
          <a:srcRect l="1141" t="26075" r="2989" b="22015"/>
          <a:stretch/>
        </p:blipFill>
        <p:spPr>
          <a:xfrm>
            <a:off x="145206" y="1315923"/>
            <a:ext cx="8692848" cy="2613157"/>
          </a:xfrm>
          <a:prstGeom prst="rect">
            <a:avLst/>
          </a:prstGeom>
        </p:spPr>
      </p:pic>
      <p:pic>
        <p:nvPicPr>
          <p:cNvPr id="8" name="Imagen 7">
            <a:extLst>
              <a:ext uri="{FF2B5EF4-FFF2-40B4-BE49-F238E27FC236}">
                <a16:creationId xmlns:a16="http://schemas.microsoft.com/office/drawing/2014/main" id="{6768CF63-1F4C-4D78-ABCA-55BB4E997667}"/>
              </a:ext>
            </a:extLst>
          </p:cNvPr>
          <p:cNvPicPr>
            <a:picLocks noChangeAspect="1"/>
          </p:cNvPicPr>
          <p:nvPr/>
        </p:nvPicPr>
        <p:blipFill rotWithShape="1">
          <a:blip r:embed="rId3">
            <a:extLst>
              <a:ext uri="{28A0092B-C50C-407E-A947-70E740481C1C}">
                <a14:useLocalDpi xmlns:a14="http://schemas.microsoft.com/office/drawing/2010/main" val="0"/>
              </a:ext>
            </a:extLst>
          </a:blip>
          <a:srcRect t="12738" b="33165"/>
          <a:stretch/>
        </p:blipFill>
        <p:spPr>
          <a:xfrm>
            <a:off x="-108520" y="425489"/>
            <a:ext cx="9144000" cy="627247"/>
          </a:xfrm>
          <a:prstGeom prst="rect">
            <a:avLst/>
          </a:prstGeom>
        </p:spPr>
      </p:pic>
      <p:pic>
        <p:nvPicPr>
          <p:cNvPr id="11" name="Imagen 10">
            <a:extLst>
              <a:ext uri="{FF2B5EF4-FFF2-40B4-BE49-F238E27FC236}">
                <a16:creationId xmlns:a16="http://schemas.microsoft.com/office/drawing/2014/main" id="{A08516B4-5C91-49FA-937E-D3B88FD25E88}"/>
              </a:ext>
            </a:extLst>
          </p:cNvPr>
          <p:cNvPicPr>
            <a:picLocks noChangeAspect="1"/>
          </p:cNvPicPr>
          <p:nvPr/>
        </p:nvPicPr>
        <p:blipFill rotWithShape="1">
          <a:blip r:embed="rId4"/>
          <a:srcRect l="14563" t="40196" r="16139" b="23387"/>
          <a:stretch/>
        </p:blipFill>
        <p:spPr>
          <a:xfrm>
            <a:off x="145206" y="3929080"/>
            <a:ext cx="8801699" cy="2600502"/>
          </a:xfrm>
          <a:prstGeom prst="rect">
            <a:avLst/>
          </a:prstGeom>
        </p:spPr>
      </p:pic>
    </p:spTree>
    <p:extLst>
      <p:ext uri="{BB962C8B-B14F-4D97-AF65-F5344CB8AC3E}">
        <p14:creationId xmlns:p14="http://schemas.microsoft.com/office/powerpoint/2010/main" val="1147622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F7580CF-6AE9-4EF2-A970-E65D708CC1ED}"/>
              </a:ext>
            </a:extLst>
          </p:cNvPr>
          <p:cNvSpPr>
            <a:spLocks noGrp="1"/>
          </p:cNvSpPr>
          <p:nvPr>
            <p:ph type="dt" sz="half" idx="10"/>
          </p:nvPr>
        </p:nvSpPr>
        <p:spPr/>
        <p:txBody>
          <a:bodyPr/>
          <a:lstStyle/>
          <a:p>
            <a:fld id="{C995B96E-DCB9-4C5D-8B1B-1B374EA29D33}" type="datetime1">
              <a:rPr lang="es-ES" smtClean="0"/>
              <a:pPr/>
              <a:t>30/11/2017</a:t>
            </a:fld>
            <a:endParaRPr lang="es-ES"/>
          </a:p>
        </p:txBody>
      </p:sp>
      <p:pic>
        <p:nvPicPr>
          <p:cNvPr id="5" name="Marcador de contenido 5">
            <a:extLst>
              <a:ext uri="{FF2B5EF4-FFF2-40B4-BE49-F238E27FC236}">
                <a16:creationId xmlns:a16="http://schemas.microsoft.com/office/drawing/2014/main" id="{2B0C849C-B37A-447F-AAD4-F4CD36E94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382" y="860594"/>
            <a:ext cx="3260529" cy="821814"/>
          </a:xfrm>
          <a:prstGeom prst="rect">
            <a:avLst/>
          </a:prstGeom>
        </p:spPr>
      </p:pic>
      <p:graphicFrame>
        <p:nvGraphicFramePr>
          <p:cNvPr id="6" name="4 Marcador de contenido">
            <a:extLst>
              <a:ext uri="{FF2B5EF4-FFF2-40B4-BE49-F238E27FC236}">
                <a16:creationId xmlns:a16="http://schemas.microsoft.com/office/drawing/2014/main" id="{1A30059A-F72D-48E0-AD6C-5CA1E319BF2B}"/>
              </a:ext>
            </a:extLst>
          </p:cNvPr>
          <p:cNvGraphicFramePr>
            <a:graphicFrameLocks/>
          </p:cNvGraphicFramePr>
          <p:nvPr>
            <p:extLst>
              <p:ext uri="{D42A27DB-BD31-4B8C-83A1-F6EECF244321}">
                <p14:modId xmlns:p14="http://schemas.microsoft.com/office/powerpoint/2010/main" val="2829009846"/>
              </p:ext>
            </p:extLst>
          </p:nvPr>
        </p:nvGraphicFramePr>
        <p:xfrm>
          <a:off x="457200" y="1916832"/>
          <a:ext cx="8064895" cy="3540189"/>
        </p:xfrm>
        <a:graphic>
          <a:graphicData uri="http://schemas.openxmlformats.org/drawingml/2006/table">
            <a:tbl>
              <a:tblPr firstRow="1" bandRow="1">
                <a:tableStyleId>{93296810-A885-4BE3-A3E7-6D5BEEA58F35}</a:tableStyleId>
              </a:tblPr>
              <a:tblGrid>
                <a:gridCol w="2507572">
                  <a:extLst>
                    <a:ext uri="{9D8B030D-6E8A-4147-A177-3AD203B41FA5}">
                      <a16:colId xmlns:a16="http://schemas.microsoft.com/office/drawing/2014/main" val="20000"/>
                    </a:ext>
                  </a:extLst>
                </a:gridCol>
                <a:gridCol w="2575345">
                  <a:extLst>
                    <a:ext uri="{9D8B030D-6E8A-4147-A177-3AD203B41FA5}">
                      <a16:colId xmlns:a16="http://schemas.microsoft.com/office/drawing/2014/main" val="20001"/>
                    </a:ext>
                  </a:extLst>
                </a:gridCol>
                <a:gridCol w="2981978">
                  <a:extLst>
                    <a:ext uri="{9D8B030D-6E8A-4147-A177-3AD203B41FA5}">
                      <a16:colId xmlns:a16="http://schemas.microsoft.com/office/drawing/2014/main" val="20002"/>
                    </a:ext>
                  </a:extLst>
                </a:gridCol>
              </a:tblGrid>
              <a:tr h="513336">
                <a:tc>
                  <a:txBody>
                    <a:bodyPr/>
                    <a:lstStyle/>
                    <a:p>
                      <a:pPr algn="ctr"/>
                      <a:r>
                        <a:rPr lang="es-ES" sz="2000" dirty="0">
                          <a:effectLst>
                            <a:outerShdw blurRad="38100" dist="38100" dir="2700000" algn="tl">
                              <a:srgbClr val="000000">
                                <a:alpha val="43137"/>
                              </a:srgbClr>
                            </a:outerShdw>
                          </a:effectLst>
                        </a:rPr>
                        <a:t>Actividad:</a:t>
                      </a:r>
                      <a:endParaRPr lang="es-ES" sz="1200" dirty="0"/>
                    </a:p>
                  </a:txBody>
                  <a:tcPr/>
                </a:tc>
                <a:tc>
                  <a:txBody>
                    <a:bodyPr/>
                    <a:lstStyle/>
                    <a:p>
                      <a:pPr algn="ctr"/>
                      <a:r>
                        <a:rPr lang="es-ES" sz="2000" dirty="0">
                          <a:effectLst>
                            <a:outerShdw blurRad="38100" dist="38100" dir="2700000" algn="tl">
                              <a:srgbClr val="000000">
                                <a:alpha val="43137"/>
                              </a:srgbClr>
                            </a:outerShdw>
                          </a:effectLst>
                        </a:rPr>
                        <a:t>Adecuación </a:t>
                      </a:r>
                    </a:p>
                    <a:p>
                      <a:pPr algn="ctr"/>
                      <a:r>
                        <a:rPr lang="es-ES" sz="2000" baseline="0" dirty="0">
                          <a:effectLst>
                            <a:outerShdw blurRad="38100" dist="38100" dir="2700000" algn="tl">
                              <a:srgbClr val="000000">
                                <a:alpha val="43137"/>
                              </a:srgbClr>
                            </a:outerShdw>
                          </a:effectLst>
                        </a:rPr>
                        <a:t>Estrategia  </a:t>
                      </a:r>
                      <a:endParaRPr lang="es-ES" sz="2000" dirty="0">
                        <a:effectLst>
                          <a:outerShdw blurRad="38100" dist="38100" dir="2700000" algn="tl">
                            <a:srgbClr val="000000">
                              <a:alpha val="43137"/>
                            </a:srgbClr>
                          </a:outerShdw>
                        </a:effectLst>
                      </a:endParaRPr>
                    </a:p>
                  </a:txBody>
                  <a:tcPr/>
                </a:tc>
                <a:tc>
                  <a:txBody>
                    <a:bodyPr/>
                    <a:lstStyle/>
                    <a:p>
                      <a:pPr algn="ctr"/>
                      <a:r>
                        <a:rPr lang="es-ES_tradnl" sz="2000" dirty="0">
                          <a:effectLst>
                            <a:outerShdw blurRad="38100" dist="38100" dir="2700000" algn="tl">
                              <a:srgbClr val="000000">
                                <a:alpha val="43137"/>
                              </a:srgbClr>
                            </a:outerShdw>
                          </a:effectLst>
                        </a:rPr>
                        <a:t>Evaluación</a:t>
                      </a:r>
                      <a:r>
                        <a:rPr lang="es-ES_tradnl" sz="2000" baseline="0" dirty="0">
                          <a:effectLst>
                            <a:outerShdw blurRad="38100" dist="38100" dir="2700000" algn="tl">
                              <a:srgbClr val="000000">
                                <a:alpha val="43137"/>
                              </a:srgbClr>
                            </a:outerShdw>
                          </a:effectLst>
                        </a:rPr>
                        <a:t> </a:t>
                      </a:r>
                      <a:endParaRPr lang="es-ES" sz="20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r h="1071309">
                <a:tc>
                  <a:txBody>
                    <a:bodyPr/>
                    <a:lstStyle/>
                    <a:p>
                      <a:pPr algn="ctr"/>
                      <a:r>
                        <a:rPr lang="es-ES" sz="1600" dirty="0"/>
                        <a:t>Carrera de pelotas.</a:t>
                      </a:r>
                    </a:p>
                  </a:txBody>
                  <a:tcPr anchor="ctr"/>
                </a:tc>
                <a:tc>
                  <a:txBody>
                    <a:bodyPr/>
                    <a:lstStyle/>
                    <a:p>
                      <a:pPr algn="ctr"/>
                      <a:endParaRPr lang="es-ES" sz="1600" dirty="0"/>
                    </a:p>
                    <a:p>
                      <a:pPr algn="ctr"/>
                      <a:r>
                        <a:rPr lang="es-ES" sz="1600" dirty="0"/>
                        <a:t>Ejercicios para trabajar la respiración/aire.</a:t>
                      </a:r>
                    </a:p>
                  </a:txBody>
                  <a:tcPr/>
                </a:tc>
                <a:tc>
                  <a:txBody>
                    <a:bodyPr/>
                    <a:lstStyle/>
                    <a:p>
                      <a:pPr algn="just"/>
                      <a:r>
                        <a:rPr lang="es-ES" sz="1600" dirty="0"/>
                        <a:t>Controla su respiración y logra mover la pelota, lo realiza con  paciencia y actitud positiva.</a:t>
                      </a:r>
                    </a:p>
                  </a:txBody>
                  <a:tcPr/>
                </a:tc>
                <a:extLst>
                  <a:ext uri="{0D108BD9-81ED-4DB2-BD59-A6C34878D82A}">
                    <a16:rowId xmlns:a16="http://schemas.microsoft.com/office/drawing/2014/main" val="10001"/>
                  </a:ext>
                </a:extLst>
              </a:tr>
              <a:tr h="781529">
                <a:tc>
                  <a:txBody>
                    <a:bodyPr/>
                    <a:lstStyle/>
                    <a:p>
                      <a:pPr algn="ctr"/>
                      <a:r>
                        <a:rPr lang="es-ES" dirty="0"/>
                        <a:t>Jugando con burbujas. </a:t>
                      </a:r>
                    </a:p>
                  </a:txBody>
                  <a:tcPr anchor="ctr"/>
                </a:tc>
                <a:tc>
                  <a:txBody>
                    <a:bodyPr/>
                    <a:lstStyle/>
                    <a:p>
                      <a:pPr algn="ctr"/>
                      <a:endParaRPr lang="es-ES" dirty="0"/>
                    </a:p>
                    <a:p>
                      <a:pPr algn="ctr"/>
                      <a:r>
                        <a:rPr lang="es-ES" dirty="0"/>
                        <a:t>Ejercicio labial/respiración.</a:t>
                      </a:r>
                    </a:p>
                  </a:txBody>
                  <a:tcPr/>
                </a:tc>
                <a:tc>
                  <a:txBody>
                    <a:bodyPr/>
                    <a:lstStyle/>
                    <a:p>
                      <a:pPr algn="ctr"/>
                      <a:endParaRPr lang="es-ES" sz="1400" dirty="0"/>
                    </a:p>
                    <a:p>
                      <a:pPr algn="just"/>
                      <a:r>
                        <a:rPr lang="es-ES" sz="1600" dirty="0"/>
                        <a:t>Controla su respiración y hace los movimientos (labios) necesarios para soplar la burbuja de la forma correcta; lo realiza tras observar el ejemplo de la maestra y el resto de compañeros.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76903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6DCF7120-7B7C-435C-A922-E86783D7B2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5783" y="332656"/>
            <a:ext cx="8229600" cy="994104"/>
          </a:xfrm>
        </p:spPr>
      </p:pic>
      <p:sp>
        <p:nvSpPr>
          <p:cNvPr id="4" name="Marcador de fecha 3">
            <a:extLst>
              <a:ext uri="{FF2B5EF4-FFF2-40B4-BE49-F238E27FC236}">
                <a16:creationId xmlns:a16="http://schemas.microsoft.com/office/drawing/2014/main" id="{24996B87-EFC4-41D5-A46E-92DD670A49D2}"/>
              </a:ext>
            </a:extLst>
          </p:cNvPr>
          <p:cNvSpPr>
            <a:spLocks noGrp="1"/>
          </p:cNvSpPr>
          <p:nvPr>
            <p:ph type="dt" sz="half" idx="10"/>
          </p:nvPr>
        </p:nvSpPr>
        <p:spPr/>
        <p:txBody>
          <a:bodyPr/>
          <a:lstStyle/>
          <a:p>
            <a:fld id="{C995B96E-DCB9-4C5D-8B1B-1B374EA29D33}" type="datetime1">
              <a:rPr lang="es-ES" smtClean="0"/>
              <a:pPr/>
              <a:t>30/11/2017</a:t>
            </a:fld>
            <a:endParaRPr lang="es-ES"/>
          </a:p>
        </p:txBody>
      </p:sp>
      <p:pic>
        <p:nvPicPr>
          <p:cNvPr id="8" name="Imagen 7">
            <a:extLst>
              <a:ext uri="{FF2B5EF4-FFF2-40B4-BE49-F238E27FC236}">
                <a16:creationId xmlns:a16="http://schemas.microsoft.com/office/drawing/2014/main" id="{A89244A0-6058-4069-B3D0-B5C836CA6567}"/>
              </a:ext>
            </a:extLst>
          </p:cNvPr>
          <p:cNvPicPr>
            <a:picLocks noChangeAspect="1"/>
          </p:cNvPicPr>
          <p:nvPr/>
        </p:nvPicPr>
        <p:blipFill rotWithShape="1">
          <a:blip r:embed="rId4"/>
          <a:srcRect l="14563" t="33192" r="16138" b="28990"/>
          <a:stretch/>
        </p:blipFill>
        <p:spPr>
          <a:xfrm>
            <a:off x="160793" y="1235259"/>
            <a:ext cx="8494590" cy="2606296"/>
          </a:xfrm>
          <a:prstGeom prst="rect">
            <a:avLst/>
          </a:prstGeom>
        </p:spPr>
      </p:pic>
      <p:pic>
        <p:nvPicPr>
          <p:cNvPr id="9" name="Imagen 8">
            <a:extLst>
              <a:ext uri="{FF2B5EF4-FFF2-40B4-BE49-F238E27FC236}">
                <a16:creationId xmlns:a16="http://schemas.microsoft.com/office/drawing/2014/main" id="{81F218E5-6EAF-4F71-8E0F-AD7D55F28E00}"/>
              </a:ext>
            </a:extLst>
          </p:cNvPr>
          <p:cNvPicPr>
            <a:picLocks noChangeAspect="1"/>
          </p:cNvPicPr>
          <p:nvPr/>
        </p:nvPicPr>
        <p:blipFill rotWithShape="1">
          <a:blip r:embed="rId5"/>
          <a:srcRect l="14563" t="30391" r="16139" b="30390"/>
          <a:stretch/>
        </p:blipFill>
        <p:spPr>
          <a:xfrm>
            <a:off x="160792" y="3933056"/>
            <a:ext cx="8526007" cy="2712820"/>
          </a:xfrm>
          <a:prstGeom prst="rect">
            <a:avLst/>
          </a:prstGeom>
        </p:spPr>
      </p:pic>
    </p:spTree>
    <p:extLst>
      <p:ext uri="{BB962C8B-B14F-4D97-AF65-F5344CB8AC3E}">
        <p14:creationId xmlns:p14="http://schemas.microsoft.com/office/powerpoint/2010/main" val="2542660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97D0D681-16AF-4A81-8CD6-41C6604364D7}"/>
              </a:ext>
            </a:extLst>
          </p:cNvPr>
          <p:cNvSpPr>
            <a:spLocks noGrp="1"/>
          </p:cNvSpPr>
          <p:nvPr>
            <p:ph type="dt" sz="half" idx="10"/>
          </p:nvPr>
        </p:nvSpPr>
        <p:spPr/>
        <p:txBody>
          <a:bodyPr/>
          <a:lstStyle/>
          <a:p>
            <a:fld id="{C995B96E-DCB9-4C5D-8B1B-1B374EA29D33}" type="datetime1">
              <a:rPr lang="es-ES" smtClean="0"/>
              <a:pPr/>
              <a:t>30/11/2017</a:t>
            </a:fld>
            <a:endParaRPr lang="es-ES"/>
          </a:p>
        </p:txBody>
      </p:sp>
      <p:pic>
        <p:nvPicPr>
          <p:cNvPr id="5" name="Imagen 4">
            <a:extLst>
              <a:ext uri="{FF2B5EF4-FFF2-40B4-BE49-F238E27FC236}">
                <a16:creationId xmlns:a16="http://schemas.microsoft.com/office/drawing/2014/main" id="{7570FAE8-679E-4027-9D51-366E3D3F845E}"/>
              </a:ext>
            </a:extLst>
          </p:cNvPr>
          <p:cNvPicPr>
            <a:picLocks noChangeAspect="1"/>
          </p:cNvPicPr>
          <p:nvPr/>
        </p:nvPicPr>
        <p:blipFill rotWithShape="1">
          <a:blip r:embed="rId2"/>
          <a:srcRect l="14563" t="37394" r="16138" b="28990"/>
          <a:stretch/>
        </p:blipFill>
        <p:spPr>
          <a:xfrm>
            <a:off x="215516" y="620688"/>
            <a:ext cx="8712968" cy="2376265"/>
          </a:xfrm>
          <a:prstGeom prst="rect">
            <a:avLst/>
          </a:prstGeom>
        </p:spPr>
      </p:pic>
      <p:pic>
        <p:nvPicPr>
          <p:cNvPr id="2" name="Imagen 1">
            <a:extLst>
              <a:ext uri="{FF2B5EF4-FFF2-40B4-BE49-F238E27FC236}">
                <a16:creationId xmlns:a16="http://schemas.microsoft.com/office/drawing/2014/main" id="{85F1DABE-A031-406E-A5FC-95F95880BEEA}"/>
              </a:ext>
            </a:extLst>
          </p:cNvPr>
          <p:cNvPicPr>
            <a:picLocks noChangeAspect="1"/>
          </p:cNvPicPr>
          <p:nvPr/>
        </p:nvPicPr>
        <p:blipFill rotWithShape="1">
          <a:blip r:embed="rId3"/>
          <a:srcRect l="1175" t="34594" r="8263" b="12182"/>
          <a:stretch/>
        </p:blipFill>
        <p:spPr>
          <a:xfrm>
            <a:off x="215516" y="3140968"/>
            <a:ext cx="8712968" cy="2879069"/>
          </a:xfrm>
          <a:prstGeom prst="rect">
            <a:avLst/>
          </a:prstGeom>
        </p:spPr>
      </p:pic>
    </p:spTree>
    <p:extLst>
      <p:ext uri="{BB962C8B-B14F-4D97-AF65-F5344CB8AC3E}">
        <p14:creationId xmlns:p14="http://schemas.microsoft.com/office/powerpoint/2010/main" val="3576052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F7580CF-6AE9-4EF2-A970-E65D708CC1ED}"/>
              </a:ext>
            </a:extLst>
          </p:cNvPr>
          <p:cNvSpPr>
            <a:spLocks noGrp="1"/>
          </p:cNvSpPr>
          <p:nvPr>
            <p:ph type="dt" sz="half" idx="10"/>
          </p:nvPr>
        </p:nvSpPr>
        <p:spPr/>
        <p:txBody>
          <a:bodyPr/>
          <a:lstStyle/>
          <a:p>
            <a:fld id="{C995B96E-DCB9-4C5D-8B1B-1B374EA29D33}" type="datetime1">
              <a:rPr lang="es-ES" smtClean="0"/>
              <a:pPr/>
              <a:t>30/11/2017</a:t>
            </a:fld>
            <a:endParaRPr lang="es-ES"/>
          </a:p>
        </p:txBody>
      </p:sp>
      <p:pic>
        <p:nvPicPr>
          <p:cNvPr id="5" name="Marcador de contenido 5">
            <a:extLst>
              <a:ext uri="{FF2B5EF4-FFF2-40B4-BE49-F238E27FC236}">
                <a16:creationId xmlns:a16="http://schemas.microsoft.com/office/drawing/2014/main" id="{2B0C849C-B37A-447F-AAD4-F4CD36E94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380" y="158356"/>
            <a:ext cx="3260529" cy="821814"/>
          </a:xfrm>
          <a:prstGeom prst="rect">
            <a:avLst/>
          </a:prstGeom>
        </p:spPr>
      </p:pic>
      <p:graphicFrame>
        <p:nvGraphicFramePr>
          <p:cNvPr id="6" name="4 Marcador de contenido">
            <a:extLst>
              <a:ext uri="{FF2B5EF4-FFF2-40B4-BE49-F238E27FC236}">
                <a16:creationId xmlns:a16="http://schemas.microsoft.com/office/drawing/2014/main" id="{1A30059A-F72D-48E0-AD6C-5CA1E319BF2B}"/>
              </a:ext>
            </a:extLst>
          </p:cNvPr>
          <p:cNvGraphicFramePr>
            <a:graphicFrameLocks/>
          </p:cNvGraphicFramePr>
          <p:nvPr>
            <p:extLst>
              <p:ext uri="{D42A27DB-BD31-4B8C-83A1-F6EECF244321}">
                <p14:modId xmlns:p14="http://schemas.microsoft.com/office/powerpoint/2010/main" val="1075876582"/>
              </p:ext>
            </p:extLst>
          </p:nvPr>
        </p:nvGraphicFramePr>
        <p:xfrm>
          <a:off x="457200" y="980171"/>
          <a:ext cx="8064895" cy="4907280"/>
        </p:xfrm>
        <a:graphic>
          <a:graphicData uri="http://schemas.openxmlformats.org/drawingml/2006/table">
            <a:tbl>
              <a:tblPr firstRow="1" bandRow="1">
                <a:tableStyleId>{93296810-A885-4BE3-A3E7-6D5BEEA58F35}</a:tableStyleId>
              </a:tblPr>
              <a:tblGrid>
                <a:gridCol w="2507572">
                  <a:extLst>
                    <a:ext uri="{9D8B030D-6E8A-4147-A177-3AD203B41FA5}">
                      <a16:colId xmlns:a16="http://schemas.microsoft.com/office/drawing/2014/main" val="20000"/>
                    </a:ext>
                  </a:extLst>
                </a:gridCol>
                <a:gridCol w="2575345">
                  <a:extLst>
                    <a:ext uri="{9D8B030D-6E8A-4147-A177-3AD203B41FA5}">
                      <a16:colId xmlns:a16="http://schemas.microsoft.com/office/drawing/2014/main" val="20001"/>
                    </a:ext>
                  </a:extLst>
                </a:gridCol>
                <a:gridCol w="2981978">
                  <a:extLst>
                    <a:ext uri="{9D8B030D-6E8A-4147-A177-3AD203B41FA5}">
                      <a16:colId xmlns:a16="http://schemas.microsoft.com/office/drawing/2014/main" val="20002"/>
                    </a:ext>
                  </a:extLst>
                </a:gridCol>
              </a:tblGrid>
              <a:tr h="634002">
                <a:tc>
                  <a:txBody>
                    <a:bodyPr/>
                    <a:lstStyle/>
                    <a:p>
                      <a:pPr algn="ctr"/>
                      <a:r>
                        <a:rPr lang="es-ES" sz="2000" dirty="0">
                          <a:effectLst>
                            <a:outerShdw blurRad="38100" dist="38100" dir="2700000" algn="tl">
                              <a:srgbClr val="000000">
                                <a:alpha val="43137"/>
                              </a:srgbClr>
                            </a:outerShdw>
                          </a:effectLst>
                        </a:rPr>
                        <a:t>Actividad:</a:t>
                      </a:r>
                      <a:endParaRPr lang="es-ES" sz="1200" dirty="0"/>
                    </a:p>
                  </a:txBody>
                  <a:tcPr/>
                </a:tc>
                <a:tc>
                  <a:txBody>
                    <a:bodyPr/>
                    <a:lstStyle/>
                    <a:p>
                      <a:pPr algn="ctr"/>
                      <a:r>
                        <a:rPr lang="es-ES" sz="2000" dirty="0">
                          <a:effectLst>
                            <a:outerShdw blurRad="38100" dist="38100" dir="2700000" algn="tl">
                              <a:srgbClr val="000000">
                                <a:alpha val="43137"/>
                              </a:srgbClr>
                            </a:outerShdw>
                          </a:effectLst>
                        </a:rPr>
                        <a:t>Adecuación </a:t>
                      </a:r>
                    </a:p>
                    <a:p>
                      <a:pPr algn="ctr"/>
                      <a:r>
                        <a:rPr lang="es-ES" sz="2000" baseline="0" dirty="0">
                          <a:effectLst>
                            <a:outerShdw blurRad="38100" dist="38100" dir="2700000" algn="tl">
                              <a:srgbClr val="000000">
                                <a:alpha val="43137"/>
                              </a:srgbClr>
                            </a:outerShdw>
                          </a:effectLst>
                        </a:rPr>
                        <a:t>Estrategia  </a:t>
                      </a:r>
                      <a:endParaRPr lang="es-ES" sz="2000" dirty="0">
                        <a:effectLst>
                          <a:outerShdw blurRad="38100" dist="38100" dir="2700000" algn="tl">
                            <a:srgbClr val="000000">
                              <a:alpha val="43137"/>
                            </a:srgbClr>
                          </a:outerShdw>
                        </a:effectLst>
                      </a:endParaRPr>
                    </a:p>
                  </a:txBody>
                  <a:tcPr/>
                </a:tc>
                <a:tc>
                  <a:txBody>
                    <a:bodyPr/>
                    <a:lstStyle/>
                    <a:p>
                      <a:pPr algn="ctr"/>
                      <a:r>
                        <a:rPr lang="es-ES_tradnl" sz="2000" dirty="0">
                          <a:effectLst>
                            <a:outerShdw blurRad="38100" dist="38100" dir="2700000" algn="tl">
                              <a:srgbClr val="000000">
                                <a:alpha val="43137"/>
                              </a:srgbClr>
                            </a:outerShdw>
                          </a:effectLst>
                        </a:rPr>
                        <a:t>Evaluación</a:t>
                      </a:r>
                      <a:r>
                        <a:rPr lang="es-ES_tradnl" sz="2000" baseline="0" dirty="0">
                          <a:effectLst>
                            <a:outerShdw blurRad="38100" dist="38100" dir="2700000" algn="tl">
                              <a:srgbClr val="000000">
                                <a:alpha val="43137"/>
                              </a:srgbClr>
                            </a:outerShdw>
                          </a:effectLst>
                        </a:rPr>
                        <a:t> </a:t>
                      </a:r>
                      <a:endParaRPr lang="es-ES" sz="20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r h="663185">
                <a:tc>
                  <a:txBody>
                    <a:bodyPr/>
                    <a:lstStyle/>
                    <a:p>
                      <a:pPr algn="ctr"/>
                      <a:r>
                        <a:rPr lang="es-ES" sz="1400" dirty="0">
                          <a:latin typeface="+mn-lt"/>
                        </a:rPr>
                        <a:t>Con mi boquita</a:t>
                      </a:r>
                    </a:p>
                  </a:txBody>
                  <a:tcPr anchor="ctr"/>
                </a:tc>
                <a:tc>
                  <a:txBody>
                    <a:bodyPr/>
                    <a:lstStyle/>
                    <a:p>
                      <a:pPr algn="ctr"/>
                      <a:endParaRPr lang="es-ES" sz="1400" dirty="0">
                        <a:latin typeface="+mn-lt"/>
                      </a:endParaRPr>
                    </a:p>
                    <a:p>
                      <a:pPr algn="ctr"/>
                      <a:r>
                        <a:rPr lang="es-ES" sz="1400" dirty="0">
                          <a:latin typeface="+mn-lt"/>
                        </a:rPr>
                        <a:t>Ejercicios para trabajar la respiración/aire.</a:t>
                      </a:r>
                    </a:p>
                  </a:txBody>
                  <a:tcPr/>
                </a:tc>
                <a:tc>
                  <a:txBody>
                    <a:bodyPr/>
                    <a:lstStyle/>
                    <a:p>
                      <a:pPr algn="just"/>
                      <a:r>
                        <a:rPr lang="es-ES" sz="1400" dirty="0">
                          <a:latin typeface="+mn-lt"/>
                        </a:rPr>
                        <a:t>Controla su respiración y logra mover la pelota, lo realiza con  paciencia y actitud positiva.</a:t>
                      </a:r>
                    </a:p>
                  </a:txBody>
                  <a:tcPr/>
                </a:tc>
                <a:extLst>
                  <a:ext uri="{0D108BD9-81ED-4DB2-BD59-A6C34878D82A}">
                    <a16:rowId xmlns:a16="http://schemas.microsoft.com/office/drawing/2014/main" val="10001"/>
                  </a:ext>
                </a:extLst>
              </a:tr>
              <a:tr h="1212873">
                <a:tc>
                  <a:txBody>
                    <a:bodyPr/>
                    <a:lstStyle/>
                    <a:p>
                      <a:pPr algn="ctr"/>
                      <a:r>
                        <a:rPr lang="es-ES" sz="1400" dirty="0">
                          <a:latin typeface="+mn-lt"/>
                        </a:rPr>
                        <a:t>Caras danzantes. </a:t>
                      </a:r>
                    </a:p>
                  </a:txBody>
                  <a:tcPr anchor="ctr"/>
                </a:tc>
                <a:tc>
                  <a:txBody>
                    <a:bodyPr/>
                    <a:lstStyle/>
                    <a:p>
                      <a:pPr algn="ctr"/>
                      <a:endParaRPr lang="es-ES" sz="1400" dirty="0">
                        <a:latin typeface="+mn-lt"/>
                      </a:endParaRPr>
                    </a:p>
                    <a:p>
                      <a:pPr algn="ctr"/>
                      <a:r>
                        <a:rPr lang="es-ES" sz="1400" dirty="0">
                          <a:latin typeface="+mn-lt"/>
                        </a:rPr>
                        <a:t>Ejercicio labial/respiración.</a:t>
                      </a:r>
                    </a:p>
                  </a:txBody>
                  <a:tcPr/>
                </a:tc>
                <a:tc>
                  <a:txBody>
                    <a:bodyPr/>
                    <a:lstStyle/>
                    <a:p>
                      <a:pPr algn="ctr"/>
                      <a:endParaRPr lang="es-ES" sz="1400" dirty="0">
                        <a:latin typeface="+mn-lt"/>
                      </a:endParaRPr>
                    </a:p>
                    <a:p>
                      <a:pPr algn="just"/>
                      <a:r>
                        <a:rPr lang="es-ES" sz="1400" dirty="0">
                          <a:latin typeface="+mn-lt"/>
                        </a:rPr>
                        <a:t>Controla su respiración y hace los movimientos (labios) necesarios para soplar la burbuja de la forma correcta; lo realiza tras observar el ejemplo de la maestra y el resto de compañeros.</a:t>
                      </a:r>
                    </a:p>
                  </a:txBody>
                  <a:tcPr/>
                </a:tc>
                <a:extLst>
                  <a:ext uri="{0D108BD9-81ED-4DB2-BD59-A6C34878D82A}">
                    <a16:rowId xmlns:a16="http://schemas.microsoft.com/office/drawing/2014/main" val="10002"/>
                  </a:ext>
                </a:extLst>
              </a:tr>
              <a:tr h="792662">
                <a:tc>
                  <a:txBody>
                    <a:bodyPr/>
                    <a:lstStyle/>
                    <a:p>
                      <a:pPr algn="ctr"/>
                      <a:r>
                        <a:rPr lang="es-ES" sz="1400" dirty="0">
                          <a:latin typeface="+mn-lt"/>
                        </a:rPr>
                        <a:t>El sonido de nuestra boca.</a:t>
                      </a:r>
                    </a:p>
                  </a:txBody>
                  <a:tcPr anchor="ctr"/>
                </a:tc>
                <a:tc>
                  <a:txBody>
                    <a:bodyPr/>
                    <a:lstStyle/>
                    <a:p>
                      <a:pPr algn="ctr"/>
                      <a:r>
                        <a:rPr lang="es-ES" sz="1400" dirty="0">
                          <a:latin typeface="+mn-lt"/>
                        </a:rPr>
                        <a:t>Ejercicio bucal/labial.</a:t>
                      </a:r>
                    </a:p>
                  </a:txBody>
                  <a:tcPr/>
                </a:tc>
                <a:tc>
                  <a:txBody>
                    <a:bodyPr/>
                    <a:lstStyle/>
                    <a:p>
                      <a:pPr algn="just"/>
                      <a:r>
                        <a:rPr lang="es-ES" sz="1400" dirty="0">
                          <a:latin typeface="+mn-lt"/>
                        </a:rPr>
                        <a:t>Copia los movimientos bucales y faciales que realiza la maestra, realiza los sonidos con la misma entonación y movimiento.</a:t>
                      </a:r>
                    </a:p>
                  </a:txBody>
                  <a:tcPr/>
                </a:tc>
                <a:extLst>
                  <a:ext uri="{0D108BD9-81ED-4DB2-BD59-A6C34878D82A}">
                    <a16:rowId xmlns:a16="http://schemas.microsoft.com/office/drawing/2014/main" val="3350033237"/>
                  </a:ext>
                </a:extLst>
              </a:tr>
              <a:tr h="1114735">
                <a:tc>
                  <a:txBody>
                    <a:bodyPr/>
                    <a:lstStyle/>
                    <a:p>
                      <a:pPr algn="ctr"/>
                      <a:r>
                        <a:rPr lang="es-ES" sz="1400" dirty="0">
                          <a:latin typeface="+mn-lt"/>
                        </a:rPr>
                        <a:t>El gran soplador.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mn-lt"/>
                        </a:rPr>
                        <a:t>Ejercicio labial/respiración.</a:t>
                      </a:r>
                    </a:p>
                    <a:p>
                      <a:pPr algn="ctr"/>
                      <a:endParaRPr lang="es-ES" sz="1400" dirty="0">
                        <a:latin typeface="+mn-lt"/>
                      </a:endParaRPr>
                    </a:p>
                  </a:txBody>
                  <a:tcPr/>
                </a:tc>
                <a:tc>
                  <a:txBody>
                    <a:bodyPr/>
                    <a:lstStyle/>
                    <a:p>
                      <a:pPr algn="just"/>
                      <a:r>
                        <a:rPr lang="es-ES" sz="1400" dirty="0">
                          <a:latin typeface="+mn-lt"/>
                        </a:rPr>
                        <a:t>Controla su respiración mediante las reglas del juego: Toma la mayor cantidad posible de aire y lo sostiene en sus mejillas, regula el aire al dejarlo salir poco a poco. </a:t>
                      </a:r>
                    </a:p>
                  </a:txBody>
                  <a:tcPr/>
                </a:tc>
                <a:extLst>
                  <a:ext uri="{0D108BD9-81ED-4DB2-BD59-A6C34878D82A}">
                    <a16:rowId xmlns:a16="http://schemas.microsoft.com/office/drawing/2014/main" val="336691924"/>
                  </a:ext>
                </a:extLst>
              </a:tr>
            </a:tbl>
          </a:graphicData>
        </a:graphic>
      </p:graphicFrame>
    </p:spTree>
    <p:extLst>
      <p:ext uri="{BB962C8B-B14F-4D97-AF65-F5344CB8AC3E}">
        <p14:creationId xmlns:p14="http://schemas.microsoft.com/office/powerpoint/2010/main" val="2384993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86C8BC46-11F2-4E0E-94E1-BBC0DB9DAA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32656"/>
            <a:ext cx="8345564" cy="1008112"/>
          </a:xfrm>
        </p:spPr>
      </p:pic>
      <p:sp>
        <p:nvSpPr>
          <p:cNvPr id="4" name="Marcador de fecha 3">
            <a:extLst>
              <a:ext uri="{FF2B5EF4-FFF2-40B4-BE49-F238E27FC236}">
                <a16:creationId xmlns:a16="http://schemas.microsoft.com/office/drawing/2014/main" id="{BF9E5BBC-2EF8-482A-952E-B4529FE11E21}"/>
              </a:ext>
            </a:extLst>
          </p:cNvPr>
          <p:cNvSpPr>
            <a:spLocks noGrp="1"/>
          </p:cNvSpPr>
          <p:nvPr>
            <p:ph type="dt" sz="half" idx="10"/>
          </p:nvPr>
        </p:nvSpPr>
        <p:spPr/>
        <p:txBody>
          <a:bodyPr/>
          <a:lstStyle/>
          <a:p>
            <a:fld id="{C995B96E-DCB9-4C5D-8B1B-1B374EA29D33}" type="datetime1">
              <a:rPr lang="es-ES" smtClean="0"/>
              <a:pPr/>
              <a:t>30/11/2017</a:t>
            </a:fld>
            <a:endParaRPr lang="es-ES"/>
          </a:p>
        </p:txBody>
      </p:sp>
      <p:pic>
        <p:nvPicPr>
          <p:cNvPr id="8" name="Imagen 7">
            <a:extLst>
              <a:ext uri="{FF2B5EF4-FFF2-40B4-BE49-F238E27FC236}">
                <a16:creationId xmlns:a16="http://schemas.microsoft.com/office/drawing/2014/main" id="{8FE7B810-1306-452F-BD99-AED7A9AD6C2F}"/>
              </a:ext>
            </a:extLst>
          </p:cNvPr>
          <p:cNvPicPr>
            <a:picLocks noChangeAspect="1"/>
          </p:cNvPicPr>
          <p:nvPr/>
        </p:nvPicPr>
        <p:blipFill rotWithShape="1">
          <a:blip r:embed="rId3"/>
          <a:srcRect l="1962" t="38795" r="9051" b="16384"/>
          <a:stretch/>
        </p:blipFill>
        <p:spPr>
          <a:xfrm>
            <a:off x="539552" y="1124743"/>
            <a:ext cx="8136904" cy="2304257"/>
          </a:xfrm>
          <a:prstGeom prst="rect">
            <a:avLst/>
          </a:prstGeom>
        </p:spPr>
      </p:pic>
      <p:pic>
        <p:nvPicPr>
          <p:cNvPr id="9" name="Imagen 8">
            <a:extLst>
              <a:ext uri="{FF2B5EF4-FFF2-40B4-BE49-F238E27FC236}">
                <a16:creationId xmlns:a16="http://schemas.microsoft.com/office/drawing/2014/main" id="{6C617751-8C55-4ECF-A344-B1EA6FFEACB3}"/>
              </a:ext>
            </a:extLst>
          </p:cNvPr>
          <p:cNvPicPr>
            <a:picLocks noChangeAspect="1"/>
          </p:cNvPicPr>
          <p:nvPr/>
        </p:nvPicPr>
        <p:blipFill rotWithShape="1">
          <a:blip r:embed="rId4"/>
          <a:srcRect l="1962" t="33192" r="9051" b="14984"/>
          <a:stretch/>
        </p:blipFill>
        <p:spPr>
          <a:xfrm>
            <a:off x="539552" y="3428999"/>
            <a:ext cx="8136904" cy="2664297"/>
          </a:xfrm>
          <a:prstGeom prst="rect">
            <a:avLst/>
          </a:prstGeom>
        </p:spPr>
      </p:pic>
    </p:spTree>
    <p:extLst>
      <p:ext uri="{BB962C8B-B14F-4D97-AF65-F5344CB8AC3E}">
        <p14:creationId xmlns:p14="http://schemas.microsoft.com/office/powerpoint/2010/main" val="1521644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A9F15DAB-B37E-4D01-983A-3352E739CBA9}"/>
              </a:ext>
            </a:extLst>
          </p:cNvPr>
          <p:cNvSpPr>
            <a:spLocks noGrp="1"/>
          </p:cNvSpPr>
          <p:nvPr>
            <p:ph type="dt" sz="half" idx="10"/>
          </p:nvPr>
        </p:nvSpPr>
        <p:spPr/>
        <p:txBody>
          <a:bodyPr/>
          <a:lstStyle/>
          <a:p>
            <a:fld id="{C995B96E-DCB9-4C5D-8B1B-1B374EA29D33}" type="datetime1">
              <a:rPr lang="es-ES" smtClean="0"/>
              <a:pPr/>
              <a:t>30/11/2017</a:t>
            </a:fld>
            <a:endParaRPr lang="es-ES"/>
          </a:p>
        </p:txBody>
      </p:sp>
      <p:pic>
        <p:nvPicPr>
          <p:cNvPr id="5" name="Imagen 4">
            <a:extLst>
              <a:ext uri="{FF2B5EF4-FFF2-40B4-BE49-F238E27FC236}">
                <a16:creationId xmlns:a16="http://schemas.microsoft.com/office/drawing/2014/main" id="{76207B02-33D2-410D-99BF-46EC38D985A9}"/>
              </a:ext>
            </a:extLst>
          </p:cNvPr>
          <p:cNvPicPr>
            <a:picLocks noChangeAspect="1"/>
          </p:cNvPicPr>
          <p:nvPr/>
        </p:nvPicPr>
        <p:blipFill rotWithShape="1">
          <a:blip r:embed="rId2"/>
          <a:srcRect l="1963" t="34593" r="8263" b="13583"/>
          <a:stretch/>
        </p:blipFill>
        <p:spPr>
          <a:xfrm>
            <a:off x="323528" y="476672"/>
            <a:ext cx="8568952" cy="2781152"/>
          </a:xfrm>
          <a:prstGeom prst="rect">
            <a:avLst/>
          </a:prstGeom>
        </p:spPr>
      </p:pic>
      <p:pic>
        <p:nvPicPr>
          <p:cNvPr id="6" name="Imagen 5">
            <a:extLst>
              <a:ext uri="{FF2B5EF4-FFF2-40B4-BE49-F238E27FC236}">
                <a16:creationId xmlns:a16="http://schemas.microsoft.com/office/drawing/2014/main" id="{B0AF815E-C0B6-40D5-8A32-E50909D8D537}"/>
              </a:ext>
            </a:extLst>
          </p:cNvPr>
          <p:cNvPicPr>
            <a:picLocks noChangeAspect="1"/>
          </p:cNvPicPr>
          <p:nvPr/>
        </p:nvPicPr>
        <p:blipFill rotWithShape="1">
          <a:blip r:embed="rId3"/>
          <a:srcRect l="1962" t="33192" r="9051" b="21987"/>
          <a:stretch/>
        </p:blipFill>
        <p:spPr>
          <a:xfrm>
            <a:off x="318556" y="3459941"/>
            <a:ext cx="8536196" cy="2417331"/>
          </a:xfrm>
          <a:prstGeom prst="rect">
            <a:avLst/>
          </a:prstGeom>
        </p:spPr>
      </p:pic>
    </p:spTree>
    <p:extLst>
      <p:ext uri="{BB962C8B-B14F-4D97-AF65-F5344CB8AC3E}">
        <p14:creationId xmlns:p14="http://schemas.microsoft.com/office/powerpoint/2010/main" val="192583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F7580CF-6AE9-4EF2-A970-E65D708CC1ED}"/>
              </a:ext>
            </a:extLst>
          </p:cNvPr>
          <p:cNvSpPr>
            <a:spLocks noGrp="1"/>
          </p:cNvSpPr>
          <p:nvPr>
            <p:ph type="dt" sz="half" idx="10"/>
          </p:nvPr>
        </p:nvSpPr>
        <p:spPr/>
        <p:txBody>
          <a:bodyPr/>
          <a:lstStyle/>
          <a:p>
            <a:fld id="{C995B96E-DCB9-4C5D-8B1B-1B374EA29D33}" type="datetime1">
              <a:rPr lang="es-ES" smtClean="0"/>
              <a:pPr/>
              <a:t>30/11/2017</a:t>
            </a:fld>
            <a:endParaRPr lang="es-ES"/>
          </a:p>
        </p:txBody>
      </p:sp>
      <p:pic>
        <p:nvPicPr>
          <p:cNvPr id="5" name="Marcador de contenido 5">
            <a:extLst>
              <a:ext uri="{FF2B5EF4-FFF2-40B4-BE49-F238E27FC236}">
                <a16:creationId xmlns:a16="http://schemas.microsoft.com/office/drawing/2014/main" id="{2B0C849C-B37A-447F-AAD4-F4CD36E94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380" y="158356"/>
            <a:ext cx="3260529" cy="821814"/>
          </a:xfrm>
          <a:prstGeom prst="rect">
            <a:avLst/>
          </a:prstGeom>
        </p:spPr>
      </p:pic>
      <p:graphicFrame>
        <p:nvGraphicFramePr>
          <p:cNvPr id="6" name="4 Marcador de contenido">
            <a:extLst>
              <a:ext uri="{FF2B5EF4-FFF2-40B4-BE49-F238E27FC236}">
                <a16:creationId xmlns:a16="http://schemas.microsoft.com/office/drawing/2014/main" id="{1A30059A-F72D-48E0-AD6C-5CA1E319BF2B}"/>
              </a:ext>
            </a:extLst>
          </p:cNvPr>
          <p:cNvGraphicFramePr>
            <a:graphicFrameLocks/>
          </p:cNvGraphicFramePr>
          <p:nvPr>
            <p:extLst>
              <p:ext uri="{D42A27DB-BD31-4B8C-83A1-F6EECF244321}">
                <p14:modId xmlns:p14="http://schemas.microsoft.com/office/powerpoint/2010/main" val="3162339524"/>
              </p:ext>
            </p:extLst>
          </p:nvPr>
        </p:nvGraphicFramePr>
        <p:xfrm>
          <a:off x="457200" y="980171"/>
          <a:ext cx="8064895" cy="5023055"/>
        </p:xfrm>
        <a:graphic>
          <a:graphicData uri="http://schemas.openxmlformats.org/drawingml/2006/table">
            <a:tbl>
              <a:tblPr firstRow="1" bandRow="1">
                <a:tableStyleId>{93296810-A885-4BE3-A3E7-6D5BEEA58F35}</a:tableStyleId>
              </a:tblPr>
              <a:tblGrid>
                <a:gridCol w="2507572">
                  <a:extLst>
                    <a:ext uri="{9D8B030D-6E8A-4147-A177-3AD203B41FA5}">
                      <a16:colId xmlns:a16="http://schemas.microsoft.com/office/drawing/2014/main" val="20000"/>
                    </a:ext>
                  </a:extLst>
                </a:gridCol>
                <a:gridCol w="2575345">
                  <a:extLst>
                    <a:ext uri="{9D8B030D-6E8A-4147-A177-3AD203B41FA5}">
                      <a16:colId xmlns:a16="http://schemas.microsoft.com/office/drawing/2014/main" val="20001"/>
                    </a:ext>
                  </a:extLst>
                </a:gridCol>
                <a:gridCol w="2981978">
                  <a:extLst>
                    <a:ext uri="{9D8B030D-6E8A-4147-A177-3AD203B41FA5}">
                      <a16:colId xmlns:a16="http://schemas.microsoft.com/office/drawing/2014/main" val="20002"/>
                    </a:ext>
                  </a:extLst>
                </a:gridCol>
              </a:tblGrid>
              <a:tr h="634002">
                <a:tc>
                  <a:txBody>
                    <a:bodyPr/>
                    <a:lstStyle/>
                    <a:p>
                      <a:pPr algn="ctr"/>
                      <a:r>
                        <a:rPr lang="es-ES" sz="2000" dirty="0">
                          <a:effectLst>
                            <a:outerShdw blurRad="38100" dist="38100" dir="2700000" algn="tl">
                              <a:srgbClr val="000000">
                                <a:alpha val="43137"/>
                              </a:srgbClr>
                            </a:outerShdw>
                          </a:effectLst>
                        </a:rPr>
                        <a:t>Actividad:</a:t>
                      </a:r>
                      <a:endParaRPr lang="es-ES" sz="1200" dirty="0"/>
                    </a:p>
                  </a:txBody>
                  <a:tcPr/>
                </a:tc>
                <a:tc>
                  <a:txBody>
                    <a:bodyPr/>
                    <a:lstStyle/>
                    <a:p>
                      <a:pPr algn="ctr"/>
                      <a:r>
                        <a:rPr lang="es-ES" sz="2000" dirty="0">
                          <a:effectLst>
                            <a:outerShdw blurRad="38100" dist="38100" dir="2700000" algn="tl">
                              <a:srgbClr val="000000">
                                <a:alpha val="43137"/>
                              </a:srgbClr>
                            </a:outerShdw>
                          </a:effectLst>
                        </a:rPr>
                        <a:t>Adecuación </a:t>
                      </a:r>
                    </a:p>
                    <a:p>
                      <a:pPr algn="ctr"/>
                      <a:r>
                        <a:rPr lang="es-ES" sz="2000" baseline="0" dirty="0">
                          <a:effectLst>
                            <a:outerShdw blurRad="38100" dist="38100" dir="2700000" algn="tl">
                              <a:srgbClr val="000000">
                                <a:alpha val="43137"/>
                              </a:srgbClr>
                            </a:outerShdw>
                          </a:effectLst>
                        </a:rPr>
                        <a:t>Estrategia  </a:t>
                      </a:r>
                      <a:endParaRPr lang="es-ES" sz="2000" dirty="0">
                        <a:effectLst>
                          <a:outerShdw blurRad="38100" dist="38100" dir="2700000" algn="tl">
                            <a:srgbClr val="000000">
                              <a:alpha val="43137"/>
                            </a:srgbClr>
                          </a:outerShdw>
                        </a:effectLst>
                      </a:endParaRPr>
                    </a:p>
                  </a:txBody>
                  <a:tcPr/>
                </a:tc>
                <a:tc>
                  <a:txBody>
                    <a:bodyPr/>
                    <a:lstStyle/>
                    <a:p>
                      <a:pPr algn="ctr"/>
                      <a:r>
                        <a:rPr lang="es-ES_tradnl" sz="2000" dirty="0">
                          <a:effectLst>
                            <a:outerShdw blurRad="38100" dist="38100" dir="2700000" algn="tl">
                              <a:srgbClr val="000000">
                                <a:alpha val="43137"/>
                              </a:srgbClr>
                            </a:outerShdw>
                          </a:effectLst>
                        </a:rPr>
                        <a:t>Evaluación</a:t>
                      </a:r>
                      <a:r>
                        <a:rPr lang="es-ES_tradnl" sz="2000" baseline="0" dirty="0">
                          <a:effectLst>
                            <a:outerShdw blurRad="38100" dist="38100" dir="2700000" algn="tl">
                              <a:srgbClr val="000000">
                                <a:alpha val="43137"/>
                              </a:srgbClr>
                            </a:outerShdw>
                          </a:effectLst>
                        </a:rPr>
                        <a:t> </a:t>
                      </a:r>
                      <a:endParaRPr lang="es-ES" sz="20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r h="663185">
                <a:tc>
                  <a:txBody>
                    <a:bodyPr/>
                    <a:lstStyle/>
                    <a:p>
                      <a:pPr algn="ctr"/>
                      <a:r>
                        <a:rPr lang="es-ES" sz="1400" dirty="0">
                          <a:latin typeface="+mn-lt"/>
                        </a:rPr>
                        <a:t>Repitiendo vocales.</a:t>
                      </a:r>
                    </a:p>
                  </a:txBody>
                  <a:tcPr anchor="ctr"/>
                </a:tc>
                <a:tc>
                  <a:txBody>
                    <a:bodyPr/>
                    <a:lstStyle/>
                    <a:p>
                      <a:pPr algn="ctr"/>
                      <a:endParaRPr lang="es-ES" sz="1400" dirty="0">
                        <a:latin typeface="+mn-lt"/>
                      </a:endParaRPr>
                    </a:p>
                    <a:p>
                      <a:pPr algn="ctr"/>
                      <a:r>
                        <a:rPr lang="es-ES" sz="1400" dirty="0">
                          <a:latin typeface="+mn-lt"/>
                        </a:rPr>
                        <a:t>Ejercicios bucales/labiales.</a:t>
                      </a:r>
                    </a:p>
                  </a:txBody>
                  <a:tcPr/>
                </a:tc>
                <a:tc>
                  <a:txBody>
                    <a:bodyPr/>
                    <a:lstStyle/>
                    <a:p>
                      <a:pPr algn="just"/>
                      <a:r>
                        <a:rPr lang="es-ES" sz="1400" dirty="0">
                          <a:latin typeface="+mn-lt"/>
                        </a:rPr>
                        <a:t>Repite en repetidas ocasiones las palabras hasta que las pronuncia de forma parecida, observa la forma/movimiento de la boca al pronunciarla e intenta copiarlos.</a:t>
                      </a:r>
                    </a:p>
                  </a:txBody>
                  <a:tcPr/>
                </a:tc>
                <a:extLst>
                  <a:ext uri="{0D108BD9-81ED-4DB2-BD59-A6C34878D82A}">
                    <a16:rowId xmlns:a16="http://schemas.microsoft.com/office/drawing/2014/main" val="10001"/>
                  </a:ext>
                </a:extLst>
              </a:tr>
              <a:tr h="1212873">
                <a:tc>
                  <a:txBody>
                    <a:bodyPr/>
                    <a:lstStyle/>
                    <a:p>
                      <a:pPr algn="ctr"/>
                      <a:r>
                        <a:rPr lang="es-ES" sz="1400" dirty="0">
                          <a:latin typeface="+mn-lt"/>
                        </a:rPr>
                        <a:t>La fuente.</a:t>
                      </a:r>
                    </a:p>
                  </a:txBody>
                  <a:tcPr anchor="ctr"/>
                </a:tc>
                <a:tc>
                  <a:txBody>
                    <a:bodyPr/>
                    <a:lstStyle/>
                    <a:p>
                      <a:pPr algn="ctr"/>
                      <a:endParaRPr lang="es-ES" sz="1400" dirty="0">
                        <a:latin typeface="+mn-lt"/>
                      </a:endParaRPr>
                    </a:p>
                    <a:p>
                      <a:pPr algn="ctr"/>
                      <a:endParaRPr lang="es-ES" sz="1400" dirty="0">
                        <a:latin typeface="+mn-lt"/>
                      </a:endParaRPr>
                    </a:p>
                    <a:p>
                      <a:pPr algn="ctr"/>
                      <a:r>
                        <a:rPr lang="es-ES" sz="1400" dirty="0">
                          <a:latin typeface="+mn-lt"/>
                        </a:rPr>
                        <a:t>Ejercicio faciales.</a:t>
                      </a:r>
                    </a:p>
                  </a:txBody>
                  <a:tcPr/>
                </a:tc>
                <a:tc>
                  <a:txBody>
                    <a:bodyPr/>
                    <a:lstStyle/>
                    <a:p>
                      <a:pPr algn="just"/>
                      <a:endParaRPr lang="es-ES" sz="1400" dirty="0">
                        <a:latin typeface="+mn-lt"/>
                      </a:endParaRPr>
                    </a:p>
                    <a:p>
                      <a:pPr algn="just"/>
                      <a:r>
                        <a:rPr lang="es-ES" sz="1400" dirty="0">
                          <a:latin typeface="+mn-lt"/>
                        </a:rPr>
                        <a:t>Controla la cantidad de agua que sostiene en sus mejillas y regula su salida al hacerlo de forma lenta.</a:t>
                      </a:r>
                    </a:p>
                  </a:txBody>
                  <a:tcPr/>
                </a:tc>
                <a:extLst>
                  <a:ext uri="{0D108BD9-81ED-4DB2-BD59-A6C34878D82A}">
                    <a16:rowId xmlns:a16="http://schemas.microsoft.com/office/drawing/2014/main" val="10002"/>
                  </a:ext>
                </a:extLst>
              </a:tr>
              <a:tr h="792662">
                <a:tc>
                  <a:txBody>
                    <a:bodyPr/>
                    <a:lstStyle/>
                    <a:p>
                      <a:pPr algn="ctr"/>
                      <a:r>
                        <a:rPr lang="es-ES" sz="1400" dirty="0">
                          <a:latin typeface="+mn-lt"/>
                        </a:rPr>
                        <a:t>Labios movedizos.</a:t>
                      </a:r>
                    </a:p>
                  </a:txBody>
                  <a:tcPr anchor="ctr"/>
                </a:tc>
                <a:tc>
                  <a:txBody>
                    <a:bodyPr/>
                    <a:lstStyle/>
                    <a:p>
                      <a:pPr algn="ctr"/>
                      <a:endParaRPr lang="es-ES" sz="1400" dirty="0">
                        <a:latin typeface="+mn-lt"/>
                      </a:endParaRPr>
                    </a:p>
                    <a:p>
                      <a:pPr algn="ctr"/>
                      <a:r>
                        <a:rPr lang="es-ES" sz="1400" dirty="0">
                          <a:latin typeface="+mn-lt"/>
                        </a:rPr>
                        <a:t>Ejercicio labiales.</a:t>
                      </a:r>
                    </a:p>
                  </a:txBody>
                  <a:tcPr/>
                </a:tc>
                <a:tc>
                  <a:txBody>
                    <a:bodyPr/>
                    <a:lstStyle/>
                    <a:p>
                      <a:pPr algn="just"/>
                      <a:r>
                        <a:rPr lang="es-ES" sz="1400" dirty="0">
                          <a:latin typeface="+mn-lt"/>
                        </a:rPr>
                        <a:t>Copia los movimientos labiales que realiza la maestra.</a:t>
                      </a:r>
                    </a:p>
                  </a:txBody>
                  <a:tcPr/>
                </a:tc>
                <a:extLst>
                  <a:ext uri="{0D108BD9-81ED-4DB2-BD59-A6C34878D82A}">
                    <a16:rowId xmlns:a16="http://schemas.microsoft.com/office/drawing/2014/main" val="3350033237"/>
                  </a:ext>
                </a:extLst>
              </a:tr>
              <a:tr h="1114735">
                <a:tc>
                  <a:txBody>
                    <a:bodyPr/>
                    <a:lstStyle/>
                    <a:p>
                      <a:pPr algn="ctr"/>
                      <a:r>
                        <a:rPr lang="es-ES" sz="1400" dirty="0">
                          <a:latin typeface="+mn-lt"/>
                        </a:rPr>
                        <a:t>El trabalenguas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mn-lt"/>
                        </a:rPr>
                        <a:t>Ejercicio bucales/pronunciación.</a:t>
                      </a:r>
                    </a:p>
                    <a:p>
                      <a:pPr algn="ctr"/>
                      <a:endParaRPr lang="es-ES" sz="1400" dirty="0">
                        <a:latin typeface="+mn-lt"/>
                      </a:endParaRPr>
                    </a:p>
                  </a:txBody>
                  <a:tcPr/>
                </a:tc>
                <a:tc>
                  <a:txBody>
                    <a:bodyPr/>
                    <a:lstStyle/>
                    <a:p>
                      <a:pPr algn="just"/>
                      <a:r>
                        <a:rPr lang="es-ES" sz="1400" dirty="0">
                          <a:latin typeface="+mn-lt"/>
                        </a:rPr>
                        <a:t>Repite en repetidas ocasiones las palabras hasta que las pronuncia de forma parecida, observa la forma/movimiento de la boca al pronunciarla e intenta copiarlos.</a:t>
                      </a:r>
                    </a:p>
                  </a:txBody>
                  <a:tcPr/>
                </a:tc>
                <a:extLst>
                  <a:ext uri="{0D108BD9-81ED-4DB2-BD59-A6C34878D82A}">
                    <a16:rowId xmlns:a16="http://schemas.microsoft.com/office/drawing/2014/main" val="336691924"/>
                  </a:ext>
                </a:extLst>
              </a:tr>
            </a:tbl>
          </a:graphicData>
        </a:graphic>
      </p:graphicFrame>
    </p:spTree>
    <p:extLst>
      <p:ext uri="{BB962C8B-B14F-4D97-AF65-F5344CB8AC3E}">
        <p14:creationId xmlns:p14="http://schemas.microsoft.com/office/powerpoint/2010/main" val="107559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1C2BD444-E5BD-4F16-B762-DC1C37F319B7}"/>
              </a:ext>
            </a:extLst>
          </p:cNvPr>
          <p:cNvSpPr>
            <a:spLocks noGrp="1"/>
          </p:cNvSpPr>
          <p:nvPr>
            <p:ph type="dt" sz="half" idx="10"/>
          </p:nvPr>
        </p:nvSpPr>
        <p:spPr/>
        <p:txBody>
          <a:bodyPr/>
          <a:lstStyle/>
          <a:p>
            <a:fld id="{C995B96E-DCB9-4C5D-8B1B-1B374EA29D33}" type="datetime1">
              <a:rPr lang="es-ES" smtClean="0"/>
              <a:pPr/>
              <a:t>30/11/2017</a:t>
            </a:fld>
            <a:endParaRPr lang="es-ES"/>
          </a:p>
        </p:txBody>
      </p:sp>
      <p:pic>
        <p:nvPicPr>
          <p:cNvPr id="7" name="Imagen 6">
            <a:extLst>
              <a:ext uri="{FF2B5EF4-FFF2-40B4-BE49-F238E27FC236}">
                <a16:creationId xmlns:a16="http://schemas.microsoft.com/office/drawing/2014/main" id="{E0AD0C4B-A539-497A-869E-CA69C4716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9428"/>
            <a:ext cx="9252520" cy="2939143"/>
          </a:xfrm>
          <a:prstGeom prst="rect">
            <a:avLst/>
          </a:prstGeom>
        </p:spPr>
      </p:pic>
    </p:spTree>
    <p:extLst>
      <p:ext uri="{BB962C8B-B14F-4D97-AF65-F5344CB8AC3E}">
        <p14:creationId xmlns:p14="http://schemas.microsoft.com/office/powerpoint/2010/main" val="1236937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204864"/>
            <a:ext cx="8229600" cy="3672408"/>
          </a:xfrm>
          <a:solidFill>
            <a:srgbClr val="FFFF99"/>
          </a:solidFill>
          <a:ln>
            <a:solidFill>
              <a:schemeClr val="accent6">
                <a:lumMod val="40000"/>
                <a:lumOff val="60000"/>
              </a:schemeClr>
            </a:solidFill>
          </a:ln>
        </p:spPr>
        <p:txBody>
          <a:bodyPr>
            <a:normAutofit fontScale="77500" lnSpcReduction="20000"/>
          </a:bodyPr>
          <a:lstStyle/>
          <a:p>
            <a:pPr marL="0" indent="0" algn="just">
              <a:lnSpc>
                <a:spcPct val="150000"/>
              </a:lnSpc>
              <a:buNone/>
            </a:pPr>
            <a:r>
              <a:rPr lang="es-ES" sz="2800" dirty="0">
                <a:latin typeface="Arial" panose="020B0604020202020204" pitchFamily="34" charset="0"/>
                <a:cs typeface="Arial" panose="020B0604020202020204" pitchFamily="34" charset="0"/>
              </a:rPr>
              <a:t>Al observar que las necesidades de Mateo eran diferentes a las del resto del grupo, se tomó la decisión de incluir en los planes de trabajo actividades que estimularan el lenguaje, siendo esta una de las principales barreras que el niño tiene a la hora de expresarse, algo que se observó durante la evaluación diagnóstica y durante la primera jornada de practica en la que se realizaron actividades en las que se incluían exposiciones o expresar su ideas acerca de algún tópico. </a:t>
            </a:r>
            <a:endParaRPr lang="es-ES" sz="2400" dirty="0">
              <a:latin typeface="Arial" panose="020B0604020202020204" pitchFamily="34" charset="0"/>
              <a:cs typeface="Arial" panose="020B0604020202020204" pitchFamily="34" charset="0"/>
            </a:endParaRPr>
          </a:p>
          <a:p>
            <a:pPr marL="0" indent="0">
              <a:buNone/>
            </a:pPr>
            <a:endParaRPr lang="es-ES" dirty="0"/>
          </a:p>
        </p:txBody>
      </p:sp>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sp>
        <p:nvSpPr>
          <p:cNvPr id="8" name="Rectángulo 7">
            <a:extLst>
              <a:ext uri="{FF2B5EF4-FFF2-40B4-BE49-F238E27FC236}">
                <a16:creationId xmlns:a16="http://schemas.microsoft.com/office/drawing/2014/main" id="{DE5D0571-B6F0-4A11-AB38-BD82C507F73A}"/>
              </a:ext>
            </a:extLst>
          </p:cNvPr>
          <p:cNvSpPr/>
          <p:nvPr/>
        </p:nvSpPr>
        <p:spPr>
          <a:xfrm>
            <a:off x="798759" y="764704"/>
            <a:ext cx="7546482" cy="1200329"/>
          </a:xfrm>
          <a:prstGeom prst="rect">
            <a:avLst/>
          </a:prstGeom>
          <a:solidFill>
            <a:srgbClr val="CCFF66"/>
          </a:solidFill>
          <a:ln>
            <a:solidFill>
              <a:srgbClr val="FFFF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anose="020B0604020202020204" pitchFamily="34" charset="0"/>
              <a:buChar char="•"/>
            </a:pPr>
            <a:r>
              <a:rPr lang="es-ES" sz="2400" b="1" dirty="0">
                <a:latin typeface="Arial" panose="020B0604020202020204" pitchFamily="34" charset="0"/>
                <a:cs typeface="Arial" panose="020B0604020202020204" pitchFamily="34" charset="0"/>
              </a:rPr>
              <a:t>Realiza adecuaciones curriculares pertinentes en su planeación a partir de los resultados de la evaluación. </a:t>
            </a:r>
          </a:p>
        </p:txBody>
      </p:sp>
    </p:spTree>
    <p:extLst>
      <p:ext uri="{BB962C8B-B14F-4D97-AF65-F5344CB8AC3E}">
        <p14:creationId xmlns:p14="http://schemas.microsoft.com/office/powerpoint/2010/main" val="149162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pic>
        <p:nvPicPr>
          <p:cNvPr id="8" name="Imagen 7">
            <a:extLst>
              <a:ext uri="{FF2B5EF4-FFF2-40B4-BE49-F238E27FC236}">
                <a16:creationId xmlns:a16="http://schemas.microsoft.com/office/drawing/2014/main" id="{9AE87EFD-958E-436A-96B5-6559758238CF}"/>
              </a:ext>
            </a:extLst>
          </p:cNvPr>
          <p:cNvPicPr>
            <a:picLocks noChangeAspect="1"/>
          </p:cNvPicPr>
          <p:nvPr/>
        </p:nvPicPr>
        <p:blipFill rotWithShape="1">
          <a:blip r:embed="rId2">
            <a:extLst>
              <a:ext uri="{28A0092B-C50C-407E-A947-70E740481C1C}">
                <a14:useLocalDpi xmlns:a14="http://schemas.microsoft.com/office/drawing/2010/main" val="0"/>
              </a:ext>
            </a:extLst>
          </a:blip>
          <a:srcRect l="2750" t="5603" r="2750" b="27801"/>
          <a:stretch/>
        </p:blipFill>
        <p:spPr>
          <a:xfrm>
            <a:off x="1979712" y="692696"/>
            <a:ext cx="5544616" cy="554462"/>
          </a:xfrm>
          <a:prstGeom prst="rect">
            <a:avLst/>
          </a:prstGeom>
        </p:spPr>
      </p:pic>
      <p:sp>
        <p:nvSpPr>
          <p:cNvPr id="10" name="CuadroTexto 9">
            <a:extLst>
              <a:ext uri="{FF2B5EF4-FFF2-40B4-BE49-F238E27FC236}">
                <a16:creationId xmlns:a16="http://schemas.microsoft.com/office/drawing/2014/main" id="{683CF7E4-8DA7-431C-8621-FC35AD269859}"/>
              </a:ext>
            </a:extLst>
          </p:cNvPr>
          <p:cNvSpPr txBox="1"/>
          <p:nvPr/>
        </p:nvSpPr>
        <p:spPr>
          <a:xfrm>
            <a:off x="755576" y="1556792"/>
            <a:ext cx="7560840" cy="4647426"/>
          </a:xfrm>
          <a:prstGeom prst="rect">
            <a:avLst/>
          </a:prstGeom>
          <a:solidFill>
            <a:schemeClr val="tx2">
              <a:lumMod val="60000"/>
              <a:lumOff val="40000"/>
            </a:schemeClr>
          </a:solidFill>
        </p:spPr>
        <p:txBody>
          <a:bodyPr wrap="square" rtlCol="0">
            <a:spAutoFit/>
          </a:bodyPr>
          <a:lstStyle/>
          <a:p>
            <a:pPr algn="ctr"/>
            <a:r>
              <a:rPr lang="es-ES" sz="2500" b="1" dirty="0">
                <a:latin typeface="Arial" panose="020B0604020202020204" pitchFamily="34" charset="0"/>
                <a:cs typeface="Arial" panose="020B0604020202020204" pitchFamily="34" charset="0"/>
              </a:rPr>
              <a:t>Nombre: </a:t>
            </a:r>
            <a:r>
              <a:rPr lang="es-ES" sz="2500" dirty="0">
                <a:latin typeface="Arial" panose="020B0604020202020204" pitchFamily="34" charset="0"/>
                <a:cs typeface="Arial" panose="020B0604020202020204" pitchFamily="34" charset="0"/>
              </a:rPr>
              <a:t>Mateo Eduardo Rodríguez Salazar.</a:t>
            </a:r>
          </a:p>
          <a:p>
            <a:pPr algn="ctr"/>
            <a:r>
              <a:rPr lang="es-ES" sz="2500" b="1" dirty="0">
                <a:latin typeface="Arial" panose="020B0604020202020204" pitchFamily="34" charset="0"/>
                <a:cs typeface="Arial" panose="020B0604020202020204" pitchFamily="34" charset="0"/>
              </a:rPr>
              <a:t>Edad:</a:t>
            </a:r>
            <a:r>
              <a:rPr lang="es-ES" sz="2500" dirty="0">
                <a:latin typeface="Arial" panose="020B0604020202020204" pitchFamily="34" charset="0"/>
                <a:cs typeface="Arial" panose="020B0604020202020204" pitchFamily="34" charset="0"/>
              </a:rPr>
              <a:t>6 años.</a:t>
            </a:r>
          </a:p>
          <a:p>
            <a:pPr algn="ctr"/>
            <a:r>
              <a:rPr lang="es-ES" sz="2500" b="1" dirty="0">
                <a:latin typeface="Arial" panose="020B0604020202020204" pitchFamily="34" charset="0"/>
                <a:cs typeface="Arial" panose="020B0604020202020204" pitchFamily="34" charset="0"/>
              </a:rPr>
              <a:t>Ritmo de trabajo: </a:t>
            </a:r>
            <a:r>
              <a:rPr lang="es-ES" sz="2500" dirty="0">
                <a:latin typeface="Arial" panose="020B0604020202020204" pitchFamily="34" charset="0"/>
                <a:cs typeface="Arial" panose="020B0604020202020204" pitchFamily="34" charset="0"/>
              </a:rPr>
              <a:t>No definido.</a:t>
            </a:r>
          </a:p>
          <a:p>
            <a:pPr algn="ctr"/>
            <a:endParaRPr lang="es-ES" sz="2500" dirty="0">
              <a:latin typeface="Arial" panose="020B0604020202020204" pitchFamily="34" charset="0"/>
              <a:cs typeface="Arial" panose="020B0604020202020204" pitchFamily="34" charset="0"/>
            </a:endParaRPr>
          </a:p>
          <a:p>
            <a:pPr algn="just"/>
            <a:r>
              <a:rPr lang="es-ES" sz="2500" b="1" dirty="0">
                <a:latin typeface="Arial" panose="020B0604020202020204" pitchFamily="34" charset="0"/>
                <a:cs typeface="Arial" panose="020B0604020202020204" pitchFamily="34" charset="0"/>
              </a:rPr>
              <a:t>Forma de motivación: </a:t>
            </a:r>
            <a:r>
              <a:rPr lang="es-ES" sz="2800" dirty="0"/>
              <a:t>Le gusta que se esté al pendiente de los avances que hace o tiene en las actividades, que se le diga que está bien o que le está quedando bonito, lo cual le da la motivación suficiente para continuar trabajando, de lo contrario se aburre y lo deja, o se levanta en todo momento para que vayas a supervisarlo.</a:t>
            </a:r>
          </a:p>
        </p:txBody>
      </p:sp>
    </p:spTree>
    <p:extLst>
      <p:ext uri="{BB962C8B-B14F-4D97-AF65-F5344CB8AC3E}">
        <p14:creationId xmlns:p14="http://schemas.microsoft.com/office/powerpoint/2010/main" val="3587561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sp>
        <p:nvSpPr>
          <p:cNvPr id="7" name="Rectángulo 6">
            <a:extLst>
              <a:ext uri="{FF2B5EF4-FFF2-40B4-BE49-F238E27FC236}">
                <a16:creationId xmlns:a16="http://schemas.microsoft.com/office/drawing/2014/main" id="{863EAC04-78EE-49B4-98C1-01E120BD1012}"/>
              </a:ext>
            </a:extLst>
          </p:cNvPr>
          <p:cNvSpPr/>
          <p:nvPr/>
        </p:nvSpPr>
        <p:spPr>
          <a:xfrm>
            <a:off x="683568" y="954514"/>
            <a:ext cx="7546482" cy="830997"/>
          </a:xfrm>
          <a:prstGeom prst="rect">
            <a:avLst/>
          </a:prstGeom>
          <a:solidFill>
            <a:srgbClr val="CCFF66"/>
          </a:solidFill>
          <a:ln>
            <a:solidFill>
              <a:srgbClr val="FFFF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anose="020B0604020202020204" pitchFamily="34" charset="0"/>
              <a:buChar char="•"/>
            </a:pPr>
            <a:r>
              <a:rPr lang="es-ES" sz="2400" b="1" dirty="0">
                <a:latin typeface="Arial" panose="020B0604020202020204" pitchFamily="34" charset="0"/>
                <a:cs typeface="Arial" panose="020B0604020202020204" pitchFamily="34" charset="0"/>
              </a:rPr>
              <a:t>Utiliza estrategias didácticas para promover un ambiente propicio para el aprendizaje.</a:t>
            </a:r>
          </a:p>
        </p:txBody>
      </p:sp>
      <p:sp>
        <p:nvSpPr>
          <p:cNvPr id="11" name="2 Marcador de contenido">
            <a:extLst>
              <a:ext uri="{FF2B5EF4-FFF2-40B4-BE49-F238E27FC236}">
                <a16:creationId xmlns:a16="http://schemas.microsoft.com/office/drawing/2014/main" id="{A261AB38-6076-49E8-9A02-EC114A09DB9F}"/>
              </a:ext>
            </a:extLst>
          </p:cNvPr>
          <p:cNvSpPr>
            <a:spLocks noGrp="1"/>
          </p:cNvSpPr>
          <p:nvPr>
            <p:ph idx="1"/>
          </p:nvPr>
        </p:nvSpPr>
        <p:spPr>
          <a:xfrm>
            <a:off x="457200" y="1988840"/>
            <a:ext cx="8229600" cy="4032448"/>
          </a:xfrm>
          <a:solidFill>
            <a:srgbClr val="FFFF99"/>
          </a:solidFill>
          <a:ln>
            <a:solidFill>
              <a:schemeClr val="accent6">
                <a:lumMod val="40000"/>
                <a:lumOff val="60000"/>
              </a:schemeClr>
            </a:solidFill>
          </a:ln>
        </p:spPr>
        <p:txBody>
          <a:bodyPr>
            <a:normAutofit fontScale="85000" lnSpcReduction="20000"/>
          </a:bodyPr>
          <a:lstStyle/>
          <a:p>
            <a:pPr marL="0" indent="0" algn="just">
              <a:lnSpc>
                <a:spcPct val="150000"/>
              </a:lnSpc>
              <a:buNone/>
            </a:pPr>
            <a:r>
              <a:rPr lang="es-ES" sz="2800" dirty="0">
                <a:latin typeface="Arial" panose="020B0604020202020204" pitchFamily="34" charset="0"/>
                <a:cs typeface="Arial" panose="020B0604020202020204" pitchFamily="34" charset="0"/>
              </a:rPr>
              <a:t>La forma en la que se incluyeron estas adecuaciones curriculares fueron mediante pequeños ejercicios que trabajaban los movimientos faciales, labiales, bucales y de pronunciación, la manera en la que se abordaron en el plan de trabajo fue mediante actividades para iniciar bien el día o para cerrar la mañana, debido principalmente a que eran actividades cortas y permitían su vez,  un momento para dispersarse y relajarse</a:t>
            </a:r>
            <a:endParaRPr lang="es-ES" sz="2800" dirty="0"/>
          </a:p>
        </p:txBody>
      </p:sp>
    </p:spTree>
    <p:extLst>
      <p:ext uri="{BB962C8B-B14F-4D97-AF65-F5344CB8AC3E}">
        <p14:creationId xmlns:p14="http://schemas.microsoft.com/office/powerpoint/2010/main" val="1275286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sp>
        <p:nvSpPr>
          <p:cNvPr id="7" name="Rectángulo 6">
            <a:extLst>
              <a:ext uri="{FF2B5EF4-FFF2-40B4-BE49-F238E27FC236}">
                <a16:creationId xmlns:a16="http://schemas.microsoft.com/office/drawing/2014/main" id="{3BCBEC4B-9961-42D3-8CB9-9820E09A1187}"/>
              </a:ext>
            </a:extLst>
          </p:cNvPr>
          <p:cNvSpPr/>
          <p:nvPr/>
        </p:nvSpPr>
        <p:spPr>
          <a:xfrm>
            <a:off x="798759" y="712089"/>
            <a:ext cx="7546482" cy="1200329"/>
          </a:xfrm>
          <a:prstGeom prst="rect">
            <a:avLst/>
          </a:prstGeom>
          <a:solidFill>
            <a:srgbClr val="CCFF66"/>
          </a:solidFill>
          <a:ln>
            <a:solidFill>
              <a:srgbClr val="FFFF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anose="020B0604020202020204" pitchFamily="34" charset="0"/>
              <a:buChar char="•"/>
            </a:pPr>
            <a:r>
              <a:rPr lang="es-ES" sz="2400" b="1" dirty="0">
                <a:latin typeface="Arial" panose="020B0604020202020204" pitchFamily="34" charset="0"/>
                <a:cs typeface="Arial" panose="020B0604020202020204" pitchFamily="34" charset="0"/>
              </a:rPr>
              <a:t>Adecua las condiciones físicas en el aula de acuerdo al contexto y las características de los alumnos y el grupo.</a:t>
            </a:r>
          </a:p>
        </p:txBody>
      </p:sp>
      <p:sp>
        <p:nvSpPr>
          <p:cNvPr id="10" name="2 Marcador de contenido">
            <a:extLst>
              <a:ext uri="{FF2B5EF4-FFF2-40B4-BE49-F238E27FC236}">
                <a16:creationId xmlns:a16="http://schemas.microsoft.com/office/drawing/2014/main" id="{A17B4425-DD04-4557-BD24-113779DC79C1}"/>
              </a:ext>
            </a:extLst>
          </p:cNvPr>
          <p:cNvSpPr>
            <a:spLocks noGrp="1"/>
          </p:cNvSpPr>
          <p:nvPr>
            <p:ph idx="1"/>
          </p:nvPr>
        </p:nvSpPr>
        <p:spPr>
          <a:xfrm>
            <a:off x="457200" y="2047033"/>
            <a:ext cx="8229600" cy="4032448"/>
          </a:xfrm>
          <a:solidFill>
            <a:srgbClr val="FFFF99"/>
          </a:solidFill>
          <a:ln>
            <a:solidFill>
              <a:schemeClr val="accent6">
                <a:lumMod val="40000"/>
                <a:lumOff val="60000"/>
              </a:schemeClr>
            </a:solidFill>
          </a:ln>
        </p:spPr>
        <p:txBody>
          <a:bodyPr>
            <a:normAutofit fontScale="92500" lnSpcReduction="20000"/>
          </a:bodyPr>
          <a:lstStyle/>
          <a:p>
            <a:pPr marL="0" indent="0" algn="just">
              <a:lnSpc>
                <a:spcPct val="150000"/>
              </a:lnSpc>
              <a:buNone/>
            </a:pPr>
            <a:r>
              <a:rPr lang="es-ES" sz="2400" dirty="0">
                <a:latin typeface="Arial" panose="020B0604020202020204" pitchFamily="34" charset="0"/>
                <a:cs typeface="Arial" panose="020B0604020202020204" pitchFamily="34" charset="0"/>
              </a:rPr>
              <a:t>Algunas de las actividades aplicadas requerían de espacios abiertos, como aquellas en las que se usaron el soplado de pelotas, burbujas y papeles, por lo que con anterioridad, se pensó en el espacio más satisfactorio para la actividad, como lo fue el uso de las bancas para comer que están frente al salón. En cuanto a las características del grupo, se considera que se tomo como prioridad el caso de Mateo, sin embargo, fue de ayuda para aquellos niños que aún tienen debilidades en la pronunciación.</a:t>
            </a:r>
            <a:endParaRPr lang="es-ES" sz="2400" dirty="0"/>
          </a:p>
        </p:txBody>
      </p:sp>
    </p:spTree>
    <p:extLst>
      <p:ext uri="{BB962C8B-B14F-4D97-AF65-F5344CB8AC3E}">
        <p14:creationId xmlns:p14="http://schemas.microsoft.com/office/powerpoint/2010/main" val="375354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sp>
        <p:nvSpPr>
          <p:cNvPr id="7" name="Rectángulo 6">
            <a:extLst>
              <a:ext uri="{FF2B5EF4-FFF2-40B4-BE49-F238E27FC236}">
                <a16:creationId xmlns:a16="http://schemas.microsoft.com/office/drawing/2014/main" id="{9C66AEA2-8444-4A01-BF62-8FA3BEA765CE}"/>
              </a:ext>
            </a:extLst>
          </p:cNvPr>
          <p:cNvSpPr/>
          <p:nvPr/>
        </p:nvSpPr>
        <p:spPr>
          <a:xfrm>
            <a:off x="798759" y="866865"/>
            <a:ext cx="7546482" cy="1200329"/>
          </a:xfrm>
          <a:prstGeom prst="rect">
            <a:avLst/>
          </a:prstGeom>
          <a:solidFill>
            <a:srgbClr val="CCFF66"/>
          </a:solidFill>
          <a:ln>
            <a:solidFill>
              <a:srgbClr val="FFFF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anose="020B0604020202020204" pitchFamily="34" charset="0"/>
              <a:buChar char="•"/>
            </a:pPr>
            <a:r>
              <a:rPr lang="es-ES" sz="2400" b="1" dirty="0">
                <a:latin typeface="Arial" panose="020B0604020202020204" pitchFamily="34" charset="0"/>
                <a:cs typeface="Arial" panose="020B0604020202020204" pitchFamily="34" charset="0"/>
              </a:rPr>
              <a:t>Promueve actividades que involucran el trabajo colaborativo para impulsar el compromiso, la responsabilidad y la solidaridad de los alumnos.</a:t>
            </a:r>
          </a:p>
        </p:txBody>
      </p:sp>
      <p:sp>
        <p:nvSpPr>
          <p:cNvPr id="10" name="2 Marcador de contenido">
            <a:extLst>
              <a:ext uri="{FF2B5EF4-FFF2-40B4-BE49-F238E27FC236}">
                <a16:creationId xmlns:a16="http://schemas.microsoft.com/office/drawing/2014/main" id="{83DE9D7F-04E1-4B1D-9E0D-F3787CDBB2CA}"/>
              </a:ext>
            </a:extLst>
          </p:cNvPr>
          <p:cNvSpPr>
            <a:spLocks noGrp="1"/>
          </p:cNvSpPr>
          <p:nvPr>
            <p:ph idx="1"/>
          </p:nvPr>
        </p:nvSpPr>
        <p:spPr>
          <a:xfrm>
            <a:off x="457200" y="2402346"/>
            <a:ext cx="8229600" cy="3588789"/>
          </a:xfrm>
          <a:solidFill>
            <a:srgbClr val="FFFF99"/>
          </a:solidFill>
          <a:ln>
            <a:solidFill>
              <a:schemeClr val="accent6">
                <a:lumMod val="40000"/>
                <a:lumOff val="60000"/>
              </a:schemeClr>
            </a:solidFill>
          </a:ln>
        </p:spPr>
        <p:txBody>
          <a:bodyPr>
            <a:normAutofit/>
          </a:bodyPr>
          <a:lstStyle/>
          <a:p>
            <a:pPr marL="0" indent="0" algn="just">
              <a:lnSpc>
                <a:spcPct val="150000"/>
              </a:lnSpc>
              <a:buNone/>
            </a:pPr>
            <a:r>
              <a:rPr lang="es-ES" sz="2400" dirty="0">
                <a:latin typeface="Arial" panose="020B0604020202020204" pitchFamily="34" charset="0"/>
                <a:cs typeface="Arial" panose="020B0604020202020204" pitchFamily="34" charset="0"/>
              </a:rPr>
              <a:t>Debido a las necesidades educativas del niño, se focalizaron las actividades únicamente a este propósito, por lo que en su mayoría, fueron actividades individuales. Sin embargo, en aquellas actividades en las que se realizaban competencias entre niños y niñas, se observó una actitud de apoyo constante en los niños.</a:t>
            </a:r>
            <a:endParaRPr lang="es-ES" sz="2400" dirty="0"/>
          </a:p>
        </p:txBody>
      </p:sp>
    </p:spTree>
    <p:extLst>
      <p:ext uri="{BB962C8B-B14F-4D97-AF65-F5344CB8AC3E}">
        <p14:creationId xmlns:p14="http://schemas.microsoft.com/office/powerpoint/2010/main" val="793994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a:effectLst>
                  <a:outerShdw blurRad="38100" dist="38100" dir="2700000" algn="tl">
                    <a:srgbClr val="000000">
                      <a:alpha val="43137"/>
                    </a:srgbClr>
                  </a:outerShdw>
                </a:effectLst>
              </a:rPr>
              <a:t>EVIDENCIAS</a:t>
            </a:r>
            <a:endParaRPr lang="es-ES"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pPr marL="0" indent="0">
              <a:buNone/>
            </a:pPr>
            <a:endParaRPr lang="es-ES" dirty="0"/>
          </a:p>
        </p:txBody>
      </p:sp>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spTree>
    <p:extLst>
      <p:ext uri="{BB962C8B-B14F-4D97-AF65-F5344CB8AC3E}">
        <p14:creationId xmlns:p14="http://schemas.microsoft.com/office/powerpoint/2010/main" val="4175412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11BEAB5-E756-487C-8773-1B06F9D8D0A4}"/>
              </a:ext>
            </a:extLst>
          </p:cNvPr>
          <p:cNvSpPr>
            <a:spLocks noGrp="1"/>
          </p:cNvSpPr>
          <p:nvPr>
            <p:ph idx="1"/>
          </p:nvPr>
        </p:nvSpPr>
        <p:spPr>
          <a:xfrm>
            <a:off x="451945" y="1700808"/>
            <a:ext cx="8229600" cy="1656183"/>
          </a:xfrm>
          <a:solidFill>
            <a:srgbClr val="00B050"/>
          </a:solidFill>
        </p:spPr>
        <p:txBody>
          <a:bodyPr>
            <a:normAutofit fontScale="92500" lnSpcReduction="10000"/>
          </a:bodyPr>
          <a:lstStyle/>
          <a:p>
            <a:pPr marL="0" indent="0" algn="just">
              <a:buNone/>
            </a:pPr>
            <a:r>
              <a:rPr lang="es-ES" sz="2800" dirty="0"/>
              <a:t> Durante las visitas previas al Jardín de Niños </a:t>
            </a:r>
            <a:r>
              <a:rPr lang="es-ES" sz="2800" dirty="0" err="1"/>
              <a:t>Itzcali</a:t>
            </a:r>
            <a:r>
              <a:rPr lang="es-ES" sz="2800" dirty="0"/>
              <a:t>, se conoció a Mateo como un alumno de segundo grado, fue durante los Consejos Técnicos Escolares en los que se nos informó que nuevamente cursaría el segundo año.</a:t>
            </a:r>
          </a:p>
        </p:txBody>
      </p:sp>
      <p:sp>
        <p:nvSpPr>
          <p:cNvPr id="4" name="Marcador de fecha 3">
            <a:extLst>
              <a:ext uri="{FF2B5EF4-FFF2-40B4-BE49-F238E27FC236}">
                <a16:creationId xmlns:a16="http://schemas.microsoft.com/office/drawing/2014/main" id="{9ED6A0F1-A12B-4857-BA2A-2B56835DCC32}"/>
              </a:ext>
            </a:extLst>
          </p:cNvPr>
          <p:cNvSpPr>
            <a:spLocks noGrp="1"/>
          </p:cNvSpPr>
          <p:nvPr>
            <p:ph type="dt" sz="half" idx="10"/>
          </p:nvPr>
        </p:nvSpPr>
        <p:spPr/>
        <p:txBody>
          <a:bodyPr/>
          <a:lstStyle/>
          <a:p>
            <a:fld id="{C995B96E-DCB9-4C5D-8B1B-1B374EA29D33}" type="datetime1">
              <a:rPr lang="es-ES" smtClean="0"/>
              <a:pPr/>
              <a:t>30/11/2017</a:t>
            </a:fld>
            <a:endParaRPr lang="es-ES"/>
          </a:p>
        </p:txBody>
      </p:sp>
      <p:sp>
        <p:nvSpPr>
          <p:cNvPr id="9" name="Marcador de contenido 2">
            <a:extLst>
              <a:ext uri="{FF2B5EF4-FFF2-40B4-BE49-F238E27FC236}">
                <a16:creationId xmlns:a16="http://schemas.microsoft.com/office/drawing/2014/main" id="{28096738-56A2-49A9-8164-6924919D455F}"/>
              </a:ext>
            </a:extLst>
          </p:cNvPr>
          <p:cNvSpPr txBox="1">
            <a:spLocks/>
          </p:cNvSpPr>
          <p:nvPr/>
        </p:nvSpPr>
        <p:spPr>
          <a:xfrm>
            <a:off x="451945" y="4522408"/>
            <a:ext cx="8229600" cy="1641514"/>
          </a:xfrm>
          <a:prstGeom prst="rect">
            <a:avLst/>
          </a:prstGeom>
          <a:solidFill>
            <a:srgbClr val="00B050"/>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S" sz="2600" dirty="0"/>
              <a:t>Aquellas en las que se deben seguir varias indicaciones o pasos, como lo puede ser un taller o alguna actividad más elaborada, como podría ser la representación de números con objetos.</a:t>
            </a:r>
          </a:p>
        </p:txBody>
      </p:sp>
      <p:pic>
        <p:nvPicPr>
          <p:cNvPr id="5" name="Imagen 4">
            <a:extLst>
              <a:ext uri="{FF2B5EF4-FFF2-40B4-BE49-F238E27FC236}">
                <a16:creationId xmlns:a16="http://schemas.microsoft.com/office/drawing/2014/main" id="{2678CD5A-898C-4C76-8C05-0A0EE0035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5" y="3709754"/>
            <a:ext cx="9144000" cy="812654"/>
          </a:xfrm>
          <a:prstGeom prst="rect">
            <a:avLst/>
          </a:prstGeom>
        </p:spPr>
      </p:pic>
      <p:pic>
        <p:nvPicPr>
          <p:cNvPr id="10" name="Imagen 9">
            <a:extLst>
              <a:ext uri="{FF2B5EF4-FFF2-40B4-BE49-F238E27FC236}">
                <a16:creationId xmlns:a16="http://schemas.microsoft.com/office/drawing/2014/main" id="{B0D3393D-0CD2-4608-9A6E-6DE6D9C23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710386"/>
            <a:ext cx="9144000" cy="894208"/>
          </a:xfrm>
          <a:prstGeom prst="rect">
            <a:avLst/>
          </a:prstGeom>
        </p:spPr>
      </p:pic>
    </p:spTree>
    <p:extLst>
      <p:ext uri="{BB962C8B-B14F-4D97-AF65-F5344CB8AC3E}">
        <p14:creationId xmlns:p14="http://schemas.microsoft.com/office/powerpoint/2010/main" val="245043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EEB081D-7084-48E4-90E6-06B2B8465FC2}"/>
              </a:ext>
            </a:extLst>
          </p:cNvPr>
          <p:cNvSpPr>
            <a:spLocks noGrp="1"/>
          </p:cNvSpPr>
          <p:nvPr>
            <p:ph idx="1"/>
          </p:nvPr>
        </p:nvSpPr>
        <p:spPr>
          <a:xfrm>
            <a:off x="457200" y="2636912"/>
            <a:ext cx="8229600" cy="2088232"/>
          </a:xfrm>
          <a:solidFill>
            <a:srgbClr val="ED9617"/>
          </a:solidFill>
        </p:spPr>
        <p:txBody>
          <a:bodyPr>
            <a:normAutofit fontScale="92500" lnSpcReduction="20000"/>
          </a:bodyPr>
          <a:lstStyle/>
          <a:p>
            <a:pPr marL="0" indent="0" algn="just">
              <a:buNone/>
            </a:pPr>
            <a:r>
              <a:rPr lang="es-ES" sz="3500" dirty="0"/>
              <a:t>El caso de Mateo es el siguiente, él está dos años atrás en su etapa de maduración, es decir, a pesar de tener 6 años y ser mayor al resto de alumnos del grupo de 2º “A”, su edad mental es de 4 años.</a:t>
            </a:r>
          </a:p>
          <a:p>
            <a:pPr marL="0" indent="0">
              <a:buNone/>
            </a:pPr>
            <a:endParaRPr lang="es-ES" dirty="0"/>
          </a:p>
        </p:txBody>
      </p:sp>
      <p:sp>
        <p:nvSpPr>
          <p:cNvPr id="4" name="Marcador de fecha 3">
            <a:extLst>
              <a:ext uri="{FF2B5EF4-FFF2-40B4-BE49-F238E27FC236}">
                <a16:creationId xmlns:a16="http://schemas.microsoft.com/office/drawing/2014/main" id="{7ACCCE36-C997-4D53-97D5-64EC32C9B926}"/>
              </a:ext>
            </a:extLst>
          </p:cNvPr>
          <p:cNvSpPr>
            <a:spLocks noGrp="1"/>
          </p:cNvSpPr>
          <p:nvPr>
            <p:ph type="dt" sz="half" idx="10"/>
          </p:nvPr>
        </p:nvSpPr>
        <p:spPr/>
        <p:txBody>
          <a:bodyPr/>
          <a:lstStyle/>
          <a:p>
            <a:fld id="{C995B96E-DCB9-4C5D-8B1B-1B374EA29D33}" type="datetime1">
              <a:rPr lang="es-ES" smtClean="0"/>
              <a:pPr/>
              <a:t>30/11/2017</a:t>
            </a:fld>
            <a:endParaRPr lang="es-ES"/>
          </a:p>
        </p:txBody>
      </p:sp>
      <p:pic>
        <p:nvPicPr>
          <p:cNvPr id="6" name="Imagen 5">
            <a:extLst>
              <a:ext uri="{FF2B5EF4-FFF2-40B4-BE49-F238E27FC236}">
                <a16:creationId xmlns:a16="http://schemas.microsoft.com/office/drawing/2014/main" id="{C3B075EB-0D59-4806-9C4A-6F1C0F56D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017926"/>
            <a:ext cx="5258534" cy="1343212"/>
          </a:xfrm>
          <a:prstGeom prst="rect">
            <a:avLst/>
          </a:prstGeom>
        </p:spPr>
      </p:pic>
    </p:spTree>
    <p:extLst>
      <p:ext uri="{BB962C8B-B14F-4D97-AF65-F5344CB8AC3E}">
        <p14:creationId xmlns:p14="http://schemas.microsoft.com/office/powerpoint/2010/main" val="2843389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r>
              <a:rPr lang="es-ES_tradnl" b="1" dirty="0">
                <a:effectLst>
                  <a:outerShdw blurRad="38100" dist="38100" dir="2700000" algn="tl">
                    <a:srgbClr val="000000">
                      <a:alpha val="43137"/>
                    </a:srgbClr>
                  </a:outerShdw>
                </a:effectLst>
              </a:rPr>
              <a:t>Adecuaciones aplicadas</a:t>
            </a:r>
            <a:endParaRPr lang="es-ES" b="1" dirty="0">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371338624"/>
              </p:ext>
            </p:extLst>
          </p:nvPr>
        </p:nvGraphicFramePr>
        <p:xfrm>
          <a:off x="251520" y="1196753"/>
          <a:ext cx="8568952" cy="5310198"/>
        </p:xfrm>
        <a:graphic>
          <a:graphicData uri="http://schemas.openxmlformats.org/drawingml/2006/table">
            <a:tbl>
              <a:tblPr firstRow="1" bandRow="1">
                <a:tableStyleId>{93296810-A885-4BE3-A3E7-6D5BEEA58F35}</a:tableStyleId>
              </a:tblPr>
              <a:tblGrid>
                <a:gridCol w="2664296">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3168352">
                  <a:extLst>
                    <a:ext uri="{9D8B030D-6E8A-4147-A177-3AD203B41FA5}">
                      <a16:colId xmlns:a16="http://schemas.microsoft.com/office/drawing/2014/main" val="20002"/>
                    </a:ext>
                  </a:extLst>
                </a:gridCol>
              </a:tblGrid>
              <a:tr h="875199">
                <a:tc>
                  <a:txBody>
                    <a:bodyPr/>
                    <a:lstStyle/>
                    <a:p>
                      <a:pPr algn="ctr"/>
                      <a:r>
                        <a:rPr lang="es-ES_tradnl" sz="2800" dirty="0">
                          <a:effectLst>
                            <a:outerShdw blurRad="38100" dist="38100" dir="2700000" algn="tl">
                              <a:srgbClr val="000000">
                                <a:alpha val="43137"/>
                              </a:srgbClr>
                            </a:outerShdw>
                          </a:effectLst>
                        </a:rPr>
                        <a:t>Semana</a:t>
                      </a:r>
                      <a:endParaRPr lang="es-ES" sz="2800" dirty="0">
                        <a:effectLst>
                          <a:outerShdw blurRad="38100" dist="38100" dir="2700000" algn="tl">
                            <a:srgbClr val="000000">
                              <a:alpha val="43137"/>
                            </a:srgbClr>
                          </a:outerShdw>
                        </a:effectLst>
                      </a:endParaRPr>
                    </a:p>
                  </a:txBody>
                  <a:tcPr/>
                </a:tc>
                <a:tc>
                  <a:txBody>
                    <a:bodyPr/>
                    <a:lstStyle/>
                    <a:p>
                      <a:pPr algn="ctr"/>
                      <a:r>
                        <a:rPr lang="es-ES" sz="2800" dirty="0">
                          <a:effectLst>
                            <a:outerShdw blurRad="38100" dist="38100" dir="2700000" algn="tl">
                              <a:srgbClr val="000000">
                                <a:alpha val="43137"/>
                              </a:srgbClr>
                            </a:outerShdw>
                          </a:effectLst>
                        </a:rPr>
                        <a:t>Adecuación </a:t>
                      </a:r>
                    </a:p>
                    <a:p>
                      <a:pPr algn="ctr"/>
                      <a:r>
                        <a:rPr lang="es-ES" sz="2800" baseline="0" dirty="0">
                          <a:effectLst>
                            <a:outerShdw blurRad="38100" dist="38100" dir="2700000" algn="tl">
                              <a:srgbClr val="000000">
                                <a:alpha val="43137"/>
                              </a:srgbClr>
                            </a:outerShdw>
                          </a:effectLst>
                        </a:rPr>
                        <a:t>Estrategia  </a:t>
                      </a:r>
                      <a:endParaRPr lang="es-ES" sz="2800" dirty="0">
                        <a:effectLst>
                          <a:outerShdw blurRad="38100" dist="38100" dir="2700000" algn="tl">
                            <a:srgbClr val="000000">
                              <a:alpha val="43137"/>
                            </a:srgbClr>
                          </a:outerShdw>
                        </a:effectLst>
                      </a:endParaRPr>
                    </a:p>
                  </a:txBody>
                  <a:tcPr/>
                </a:tc>
                <a:tc>
                  <a:txBody>
                    <a:bodyPr/>
                    <a:lstStyle/>
                    <a:p>
                      <a:pPr algn="ctr"/>
                      <a:r>
                        <a:rPr lang="es-ES_tradnl" sz="2800" dirty="0">
                          <a:effectLst>
                            <a:outerShdw blurRad="38100" dist="38100" dir="2700000" algn="tl">
                              <a:srgbClr val="000000">
                                <a:alpha val="43137"/>
                              </a:srgbClr>
                            </a:outerShdw>
                          </a:effectLst>
                        </a:rPr>
                        <a:t>Evaluación</a:t>
                      </a:r>
                      <a:r>
                        <a:rPr lang="es-ES_tradnl" sz="2800" baseline="0" dirty="0">
                          <a:effectLst>
                            <a:outerShdw blurRad="38100" dist="38100" dir="2700000" algn="tl">
                              <a:srgbClr val="000000">
                                <a:alpha val="43137"/>
                              </a:srgbClr>
                            </a:outerShdw>
                          </a:effectLst>
                        </a:rPr>
                        <a:t> </a:t>
                      </a:r>
                      <a:endParaRPr lang="es-ES" sz="28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r h="847915">
                <a:tc>
                  <a:txBody>
                    <a:bodyPr/>
                    <a:lstStyle/>
                    <a:p>
                      <a:pPr algn="ctr"/>
                      <a:r>
                        <a:rPr lang="es-ES" sz="1600" dirty="0"/>
                        <a:t>Del 30 de octubre al 3 de noviembre.</a:t>
                      </a:r>
                    </a:p>
                    <a:p>
                      <a:pPr algn="ctr"/>
                      <a:r>
                        <a:rPr lang="es-ES" sz="1600" dirty="0"/>
                        <a:t>(Suspensión día 2)</a:t>
                      </a:r>
                    </a:p>
                  </a:txBody>
                  <a:tcPr anchor="ctr"/>
                </a:tc>
                <a:tc>
                  <a:txBody>
                    <a:bodyPr/>
                    <a:lstStyle/>
                    <a:p>
                      <a:pPr algn="just"/>
                      <a:r>
                        <a:rPr lang="es-ES" sz="1600" dirty="0"/>
                        <a:t>Actividades que estimulen y propicien el desarrollo del lenguaje.</a:t>
                      </a:r>
                    </a:p>
                  </a:txBody>
                  <a:tcPr/>
                </a:tc>
                <a:tc>
                  <a:txBody>
                    <a:bodyPr/>
                    <a:lstStyle/>
                    <a:p>
                      <a:pPr algn="just"/>
                      <a:r>
                        <a:rPr lang="es-ES" sz="1600" dirty="0"/>
                        <a:t>Indicadores que serán registrados en la carpeta de evaluación continua.</a:t>
                      </a:r>
                    </a:p>
                  </a:txBody>
                  <a:tcPr/>
                </a:tc>
                <a:extLst>
                  <a:ext uri="{0D108BD9-81ED-4DB2-BD59-A6C34878D82A}">
                    <a16:rowId xmlns:a16="http://schemas.microsoft.com/office/drawing/2014/main" val="10001"/>
                  </a:ext>
                </a:extLst>
              </a:tr>
              <a:tr h="1016360">
                <a:tc>
                  <a:txBody>
                    <a:bodyPr/>
                    <a:lstStyle/>
                    <a:p>
                      <a:pPr algn="ctr"/>
                      <a:r>
                        <a:rPr lang="es-ES" dirty="0"/>
                        <a:t>6 y 7 de noviembre.</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t>Actividades que estimulen y propicien el desarrollo del lenguaje.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t>Indicadores que serán registrados en la carpeta de evaluación continua.</a:t>
                      </a:r>
                    </a:p>
                    <a:p>
                      <a:pPr algn="ctr"/>
                      <a:endParaRPr lang="es-ES" sz="1800" dirty="0"/>
                    </a:p>
                  </a:txBody>
                  <a:tcPr/>
                </a:tc>
                <a:extLst>
                  <a:ext uri="{0D108BD9-81ED-4DB2-BD59-A6C34878D82A}">
                    <a16:rowId xmlns:a16="http://schemas.microsoft.com/office/drawing/2014/main" val="10002"/>
                  </a:ext>
                </a:extLst>
              </a:tr>
              <a:tr h="1198951">
                <a:tc>
                  <a:txBody>
                    <a:bodyPr/>
                    <a:lstStyle/>
                    <a:p>
                      <a:pPr algn="ctr"/>
                      <a:r>
                        <a:rPr lang="es-ES" dirty="0"/>
                        <a:t>Del 13 al 16 noviembre.</a:t>
                      </a:r>
                    </a:p>
                  </a:txBody>
                  <a:tcPr anchor="ctr"/>
                </a:tc>
                <a:tc>
                  <a:txBody>
                    <a:bodyPr/>
                    <a:lstStyle/>
                    <a:p>
                      <a:endParaRPr lang="es-E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dirty="0"/>
                        <a:t>Carpeta de evaluación continua.</a:t>
                      </a:r>
                      <a:endParaRPr lang="es-ES" dirty="0"/>
                    </a:p>
                    <a:p>
                      <a:endParaRPr lang="es-ES" dirty="0"/>
                    </a:p>
                  </a:txBody>
                  <a:tcPr/>
                </a:tc>
                <a:extLst>
                  <a:ext uri="{0D108BD9-81ED-4DB2-BD59-A6C34878D82A}">
                    <a16:rowId xmlns:a16="http://schemas.microsoft.com/office/drawing/2014/main" val="10003"/>
                  </a:ext>
                </a:extLst>
              </a:tr>
              <a:tr h="1221172">
                <a:tc>
                  <a:txBody>
                    <a:bodyPr/>
                    <a:lstStyle/>
                    <a:p>
                      <a:pPr algn="ctr"/>
                      <a:r>
                        <a:rPr lang="es-ES" sz="1600" dirty="0"/>
                        <a:t>Del 19 al 23 de noviembre.</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t>(Suspensión día 20)</a:t>
                      </a:r>
                    </a:p>
                    <a:p>
                      <a:pPr algn="ctr"/>
                      <a:endParaRPr lang="es-ES" dirty="0"/>
                    </a:p>
                    <a:p>
                      <a:pPr algn="ctr"/>
                      <a:endParaRPr lang="es-ES" dirty="0"/>
                    </a:p>
                  </a:txBody>
                  <a:tcPr anchor="ctr"/>
                </a:tc>
                <a:tc>
                  <a:txBody>
                    <a:bodyPr/>
                    <a:lstStyle/>
                    <a:p>
                      <a:endParaRPr lang="es-E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dirty="0"/>
                        <a:t>Carpeta de evaluación continua.</a:t>
                      </a:r>
                      <a:endParaRPr lang="es-ES" dirty="0"/>
                    </a:p>
                    <a:p>
                      <a:endParaRPr lang="es-ES" dirty="0"/>
                    </a:p>
                  </a:txBody>
                  <a:tcPr/>
                </a:tc>
                <a:extLst>
                  <a:ext uri="{0D108BD9-81ED-4DB2-BD59-A6C34878D82A}">
                    <a16:rowId xmlns:a16="http://schemas.microsoft.com/office/drawing/2014/main" val="10004"/>
                  </a:ext>
                </a:extLst>
              </a:tr>
            </a:tbl>
          </a:graphicData>
        </a:graphic>
      </p:graphicFrame>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dirty="0"/>
          </a:p>
        </p:txBody>
      </p:sp>
    </p:spTree>
    <p:extLst>
      <p:ext uri="{BB962C8B-B14F-4D97-AF65-F5344CB8AC3E}">
        <p14:creationId xmlns:p14="http://schemas.microsoft.com/office/powerpoint/2010/main" val="55904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7ACCCE36-C997-4D53-97D5-64EC32C9B926}"/>
              </a:ext>
            </a:extLst>
          </p:cNvPr>
          <p:cNvSpPr>
            <a:spLocks noGrp="1"/>
          </p:cNvSpPr>
          <p:nvPr>
            <p:ph type="dt" sz="half" idx="10"/>
          </p:nvPr>
        </p:nvSpPr>
        <p:spPr/>
        <p:txBody>
          <a:bodyPr/>
          <a:lstStyle/>
          <a:p>
            <a:fld id="{C995B96E-DCB9-4C5D-8B1B-1B374EA29D33}" type="datetime1">
              <a:rPr lang="es-ES" smtClean="0"/>
              <a:pPr/>
              <a:t>30/11/2017</a:t>
            </a:fld>
            <a:endParaRPr lang="es-ES"/>
          </a:p>
        </p:txBody>
      </p:sp>
      <p:pic>
        <p:nvPicPr>
          <p:cNvPr id="9" name="Imagen 8">
            <a:extLst>
              <a:ext uri="{FF2B5EF4-FFF2-40B4-BE49-F238E27FC236}">
                <a16:creationId xmlns:a16="http://schemas.microsoft.com/office/drawing/2014/main" id="{992A572E-438E-4818-B61E-D9003C6A8C6B}"/>
              </a:ext>
            </a:extLst>
          </p:cNvPr>
          <p:cNvPicPr>
            <a:picLocks noChangeAspect="1"/>
          </p:cNvPicPr>
          <p:nvPr/>
        </p:nvPicPr>
        <p:blipFill rotWithShape="1">
          <a:blip r:embed="rId2"/>
          <a:srcRect l="32675" t="35993" r="20863" b="28991"/>
          <a:stretch/>
        </p:blipFill>
        <p:spPr>
          <a:xfrm>
            <a:off x="1343163" y="1844824"/>
            <a:ext cx="6457674" cy="2736304"/>
          </a:xfrm>
          <a:prstGeom prst="rect">
            <a:avLst/>
          </a:prstGeom>
        </p:spPr>
      </p:pic>
    </p:spTree>
    <p:extLst>
      <p:ext uri="{BB962C8B-B14F-4D97-AF65-F5344CB8AC3E}">
        <p14:creationId xmlns:p14="http://schemas.microsoft.com/office/powerpoint/2010/main" val="330034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C6F275A-7CBC-46F9-9D3A-EC684EDB28F0}"/>
              </a:ext>
            </a:extLst>
          </p:cNvPr>
          <p:cNvPicPr>
            <a:picLocks noChangeAspect="1"/>
          </p:cNvPicPr>
          <p:nvPr/>
        </p:nvPicPr>
        <p:blipFill rotWithShape="1">
          <a:blip r:embed="rId2"/>
          <a:srcRect l="1304" t="31873" r="2826" b="15057"/>
          <a:stretch/>
        </p:blipFill>
        <p:spPr>
          <a:xfrm>
            <a:off x="238536" y="1348781"/>
            <a:ext cx="8766313" cy="2728291"/>
          </a:xfrm>
          <a:prstGeom prst="rect">
            <a:avLst/>
          </a:prstGeom>
        </p:spPr>
      </p:pic>
      <p:pic>
        <p:nvPicPr>
          <p:cNvPr id="2" name="Imagen 1">
            <a:extLst>
              <a:ext uri="{FF2B5EF4-FFF2-40B4-BE49-F238E27FC236}">
                <a16:creationId xmlns:a16="http://schemas.microsoft.com/office/drawing/2014/main" id="{CB77B126-F66D-4AAB-B04B-6740F300C8B9}"/>
              </a:ext>
            </a:extLst>
          </p:cNvPr>
          <p:cNvPicPr>
            <a:picLocks noChangeAspect="1"/>
          </p:cNvPicPr>
          <p:nvPr/>
        </p:nvPicPr>
        <p:blipFill rotWithShape="1">
          <a:blip r:embed="rId3"/>
          <a:srcRect l="29525" t="27590" r="14563" b="62605"/>
          <a:stretch/>
        </p:blipFill>
        <p:spPr>
          <a:xfrm>
            <a:off x="969860" y="404664"/>
            <a:ext cx="7303669" cy="720080"/>
          </a:xfrm>
          <a:prstGeom prst="rect">
            <a:avLst/>
          </a:prstGeom>
        </p:spPr>
      </p:pic>
      <p:pic>
        <p:nvPicPr>
          <p:cNvPr id="4" name="Imagen 3">
            <a:extLst>
              <a:ext uri="{FF2B5EF4-FFF2-40B4-BE49-F238E27FC236}">
                <a16:creationId xmlns:a16="http://schemas.microsoft.com/office/drawing/2014/main" id="{F9F1DC00-EB19-4B48-BE48-FF994BDBA19F}"/>
              </a:ext>
            </a:extLst>
          </p:cNvPr>
          <p:cNvPicPr>
            <a:picLocks noChangeAspect="1"/>
          </p:cNvPicPr>
          <p:nvPr/>
        </p:nvPicPr>
        <p:blipFill rotWithShape="1">
          <a:blip r:embed="rId4"/>
          <a:srcRect l="1305" t="25206" r="2826" b="26365"/>
          <a:stretch/>
        </p:blipFill>
        <p:spPr>
          <a:xfrm>
            <a:off x="238537" y="4077072"/>
            <a:ext cx="8766313" cy="2489752"/>
          </a:xfrm>
          <a:prstGeom prst="rect">
            <a:avLst/>
          </a:prstGeom>
        </p:spPr>
      </p:pic>
    </p:spTree>
    <p:extLst>
      <p:ext uri="{BB962C8B-B14F-4D97-AF65-F5344CB8AC3E}">
        <p14:creationId xmlns:p14="http://schemas.microsoft.com/office/powerpoint/2010/main" val="3295902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B4D08A3-FC4C-434E-B701-978F35FE6DF9}"/>
              </a:ext>
            </a:extLst>
          </p:cNvPr>
          <p:cNvPicPr>
            <a:picLocks noChangeAspect="1"/>
          </p:cNvPicPr>
          <p:nvPr/>
        </p:nvPicPr>
        <p:blipFill rotWithShape="1">
          <a:blip r:embed="rId2"/>
          <a:srcRect l="1305" t="31585" r="2989" b="20276"/>
          <a:stretch/>
        </p:blipFill>
        <p:spPr>
          <a:xfrm>
            <a:off x="179511" y="798778"/>
            <a:ext cx="8751404" cy="2474844"/>
          </a:xfrm>
          <a:prstGeom prst="rect">
            <a:avLst/>
          </a:prstGeom>
        </p:spPr>
      </p:pic>
      <p:pic>
        <p:nvPicPr>
          <p:cNvPr id="4" name="Imagen 3">
            <a:extLst>
              <a:ext uri="{FF2B5EF4-FFF2-40B4-BE49-F238E27FC236}">
                <a16:creationId xmlns:a16="http://schemas.microsoft.com/office/drawing/2014/main" id="{9F739A35-49AB-455E-AE46-91AD41814C2C}"/>
              </a:ext>
            </a:extLst>
          </p:cNvPr>
          <p:cNvPicPr>
            <a:picLocks noChangeAspect="1"/>
          </p:cNvPicPr>
          <p:nvPr/>
        </p:nvPicPr>
        <p:blipFill rotWithShape="1">
          <a:blip r:embed="rId3"/>
          <a:srcRect l="1141" t="25205" r="2826" b="25495"/>
          <a:stretch/>
        </p:blipFill>
        <p:spPr>
          <a:xfrm>
            <a:off x="164603" y="3467571"/>
            <a:ext cx="8781221" cy="2534479"/>
          </a:xfrm>
          <a:prstGeom prst="rect">
            <a:avLst/>
          </a:prstGeom>
        </p:spPr>
      </p:pic>
    </p:spTree>
    <p:extLst>
      <p:ext uri="{BB962C8B-B14F-4D97-AF65-F5344CB8AC3E}">
        <p14:creationId xmlns:p14="http://schemas.microsoft.com/office/powerpoint/2010/main" val="1685151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E744E218-02AC-4171-9C94-03302E5917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5731" y="26017"/>
            <a:ext cx="3260529" cy="821814"/>
          </a:xfrm>
        </p:spPr>
      </p:pic>
      <p:sp>
        <p:nvSpPr>
          <p:cNvPr id="4" name="Marcador de fecha 3">
            <a:extLst>
              <a:ext uri="{FF2B5EF4-FFF2-40B4-BE49-F238E27FC236}">
                <a16:creationId xmlns:a16="http://schemas.microsoft.com/office/drawing/2014/main" id="{97D0186F-8C3E-4793-ACED-DC215F3FB8B8}"/>
              </a:ext>
            </a:extLst>
          </p:cNvPr>
          <p:cNvSpPr>
            <a:spLocks noGrp="1"/>
          </p:cNvSpPr>
          <p:nvPr>
            <p:ph type="dt" sz="half" idx="10"/>
          </p:nvPr>
        </p:nvSpPr>
        <p:spPr/>
        <p:txBody>
          <a:bodyPr/>
          <a:lstStyle/>
          <a:p>
            <a:fld id="{C995B96E-DCB9-4C5D-8B1B-1B374EA29D33}" type="datetime1">
              <a:rPr lang="es-ES" smtClean="0"/>
              <a:pPr/>
              <a:t>30/11/2017</a:t>
            </a:fld>
            <a:endParaRPr lang="es-ES"/>
          </a:p>
        </p:txBody>
      </p:sp>
      <p:graphicFrame>
        <p:nvGraphicFramePr>
          <p:cNvPr id="5" name="4 Marcador de contenido">
            <a:extLst>
              <a:ext uri="{FF2B5EF4-FFF2-40B4-BE49-F238E27FC236}">
                <a16:creationId xmlns:a16="http://schemas.microsoft.com/office/drawing/2014/main" id="{0F0FAE13-6167-4ED6-997C-57D420D9F43B}"/>
              </a:ext>
            </a:extLst>
          </p:cNvPr>
          <p:cNvGraphicFramePr>
            <a:graphicFrameLocks/>
          </p:cNvGraphicFramePr>
          <p:nvPr>
            <p:extLst>
              <p:ext uri="{D42A27DB-BD31-4B8C-83A1-F6EECF244321}">
                <p14:modId xmlns:p14="http://schemas.microsoft.com/office/powerpoint/2010/main" val="1063632428"/>
              </p:ext>
            </p:extLst>
          </p:nvPr>
        </p:nvGraphicFramePr>
        <p:xfrm>
          <a:off x="251520" y="687068"/>
          <a:ext cx="8568952" cy="6242047"/>
        </p:xfrm>
        <a:graphic>
          <a:graphicData uri="http://schemas.openxmlformats.org/drawingml/2006/table">
            <a:tbl>
              <a:tblPr firstRow="1" bandRow="1">
                <a:tableStyleId>{93296810-A885-4BE3-A3E7-6D5BEEA58F35}</a:tableStyleId>
              </a:tblPr>
              <a:tblGrid>
                <a:gridCol w="2664296">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3168352">
                  <a:extLst>
                    <a:ext uri="{9D8B030D-6E8A-4147-A177-3AD203B41FA5}">
                      <a16:colId xmlns:a16="http://schemas.microsoft.com/office/drawing/2014/main" val="20002"/>
                    </a:ext>
                  </a:extLst>
                </a:gridCol>
              </a:tblGrid>
              <a:tr h="671920">
                <a:tc>
                  <a:txBody>
                    <a:bodyPr/>
                    <a:lstStyle/>
                    <a:p>
                      <a:pPr algn="ctr"/>
                      <a:r>
                        <a:rPr lang="es-ES" sz="2000" dirty="0">
                          <a:effectLst>
                            <a:outerShdw blurRad="38100" dist="38100" dir="2700000" algn="tl">
                              <a:srgbClr val="000000">
                                <a:alpha val="43137"/>
                              </a:srgbClr>
                            </a:outerShdw>
                          </a:effectLst>
                        </a:rPr>
                        <a:t>Actividad:</a:t>
                      </a:r>
                      <a:endParaRPr lang="es-ES" sz="1200" dirty="0"/>
                    </a:p>
                  </a:txBody>
                  <a:tcPr/>
                </a:tc>
                <a:tc>
                  <a:txBody>
                    <a:bodyPr/>
                    <a:lstStyle/>
                    <a:p>
                      <a:pPr algn="ctr"/>
                      <a:r>
                        <a:rPr lang="es-ES" sz="2000" dirty="0">
                          <a:effectLst>
                            <a:outerShdw blurRad="38100" dist="38100" dir="2700000" algn="tl">
                              <a:srgbClr val="000000">
                                <a:alpha val="43137"/>
                              </a:srgbClr>
                            </a:outerShdw>
                          </a:effectLst>
                        </a:rPr>
                        <a:t>Adecuación </a:t>
                      </a:r>
                    </a:p>
                    <a:p>
                      <a:pPr algn="ctr"/>
                      <a:r>
                        <a:rPr lang="es-ES" sz="2000" baseline="0" dirty="0">
                          <a:effectLst>
                            <a:outerShdw blurRad="38100" dist="38100" dir="2700000" algn="tl">
                              <a:srgbClr val="000000">
                                <a:alpha val="43137"/>
                              </a:srgbClr>
                            </a:outerShdw>
                          </a:effectLst>
                        </a:rPr>
                        <a:t>Estrategia  </a:t>
                      </a:r>
                      <a:endParaRPr lang="es-ES" sz="2000" dirty="0">
                        <a:effectLst>
                          <a:outerShdw blurRad="38100" dist="38100" dir="2700000" algn="tl">
                            <a:srgbClr val="000000">
                              <a:alpha val="43137"/>
                            </a:srgbClr>
                          </a:outerShdw>
                        </a:effectLst>
                      </a:endParaRPr>
                    </a:p>
                  </a:txBody>
                  <a:tcPr/>
                </a:tc>
                <a:tc>
                  <a:txBody>
                    <a:bodyPr/>
                    <a:lstStyle/>
                    <a:p>
                      <a:pPr algn="ctr"/>
                      <a:r>
                        <a:rPr lang="es-ES_tradnl" sz="2000" dirty="0">
                          <a:effectLst>
                            <a:outerShdw blurRad="38100" dist="38100" dir="2700000" algn="tl">
                              <a:srgbClr val="000000">
                                <a:alpha val="43137"/>
                              </a:srgbClr>
                            </a:outerShdw>
                          </a:effectLst>
                        </a:rPr>
                        <a:t>Evaluación</a:t>
                      </a:r>
                      <a:r>
                        <a:rPr lang="es-ES_tradnl" sz="2000" baseline="0" dirty="0">
                          <a:effectLst>
                            <a:outerShdw blurRad="38100" dist="38100" dir="2700000" algn="tl">
                              <a:srgbClr val="000000">
                                <a:alpha val="43137"/>
                              </a:srgbClr>
                            </a:outerShdw>
                          </a:effectLst>
                        </a:rPr>
                        <a:t> </a:t>
                      </a:r>
                      <a:endParaRPr lang="es-ES" sz="20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r h="1402268">
                <a:tc>
                  <a:txBody>
                    <a:bodyPr/>
                    <a:lstStyle/>
                    <a:p>
                      <a:pPr algn="ctr"/>
                      <a:r>
                        <a:rPr lang="es-ES" sz="1600" dirty="0"/>
                        <a:t>El reto del lápiz.</a:t>
                      </a:r>
                    </a:p>
                  </a:txBody>
                  <a:tcPr anchor="ctr"/>
                </a:tc>
                <a:tc>
                  <a:txBody>
                    <a:bodyPr/>
                    <a:lstStyle/>
                    <a:p>
                      <a:pPr algn="ctr"/>
                      <a:endParaRPr lang="es-ES" sz="1600" dirty="0"/>
                    </a:p>
                    <a:p>
                      <a:pPr algn="ctr"/>
                      <a:r>
                        <a:rPr lang="es-ES" sz="1600" dirty="0"/>
                        <a:t>Ejercicios para la lengua, mandíbula y labios.</a:t>
                      </a:r>
                    </a:p>
                  </a:txBody>
                  <a:tcPr/>
                </a:tc>
                <a:tc>
                  <a:txBody>
                    <a:bodyPr/>
                    <a:lstStyle/>
                    <a:p>
                      <a:pPr algn="just"/>
                      <a:r>
                        <a:rPr lang="es-ES" sz="1500" dirty="0"/>
                        <a:t>Menciona el nombre de los objetos que se le señalan con dificultad debido a que presiona los labios en el lápiz, sin embargo, su pronunciación es un poco más clara cuando menciona palabras sueltas.</a:t>
                      </a:r>
                    </a:p>
                  </a:txBody>
                  <a:tcPr/>
                </a:tc>
                <a:extLst>
                  <a:ext uri="{0D108BD9-81ED-4DB2-BD59-A6C34878D82A}">
                    <a16:rowId xmlns:a16="http://schemas.microsoft.com/office/drawing/2014/main" val="10001"/>
                  </a:ext>
                </a:extLst>
              </a:tr>
              <a:tr h="1168556">
                <a:tc>
                  <a:txBody>
                    <a:bodyPr/>
                    <a:lstStyle/>
                    <a:p>
                      <a:pPr algn="ctr"/>
                      <a:r>
                        <a:rPr lang="es-ES" dirty="0"/>
                        <a:t>El reto del Duvalín. </a:t>
                      </a:r>
                    </a:p>
                  </a:txBody>
                  <a:tcPr anchor="ctr"/>
                </a:tc>
                <a:tc>
                  <a:txBody>
                    <a:bodyPr/>
                    <a:lstStyle/>
                    <a:p>
                      <a:pPr algn="ctr"/>
                      <a:endParaRPr lang="es-ES" dirty="0"/>
                    </a:p>
                    <a:p>
                      <a:pPr algn="ctr"/>
                      <a:r>
                        <a:rPr lang="es-ES" dirty="0"/>
                        <a:t>Ejercicios con la lengua.</a:t>
                      </a:r>
                    </a:p>
                  </a:txBody>
                  <a:tcPr/>
                </a:tc>
                <a:tc>
                  <a:txBody>
                    <a:bodyPr/>
                    <a:lstStyle/>
                    <a:p>
                      <a:pPr algn="ctr"/>
                      <a:endParaRPr lang="es-ES" sz="1400" dirty="0"/>
                    </a:p>
                    <a:p>
                      <a:pPr algn="just"/>
                      <a:r>
                        <a:rPr lang="es-ES" sz="1500" dirty="0"/>
                        <a:t>Trata de alcanzar el chocolate que esta entre su labio superior y la nariz haciendo movimientos con la lengua (arriba-abajo-círculos)</a:t>
                      </a:r>
                    </a:p>
                  </a:txBody>
                  <a:tcPr/>
                </a:tc>
                <a:extLst>
                  <a:ext uri="{0D108BD9-81ED-4DB2-BD59-A6C34878D82A}">
                    <a16:rowId xmlns:a16="http://schemas.microsoft.com/office/drawing/2014/main" val="10002"/>
                  </a:ext>
                </a:extLst>
              </a:tr>
              <a:tr h="1548337">
                <a:tc>
                  <a:txBody>
                    <a:bodyPr/>
                    <a:lstStyle/>
                    <a:p>
                      <a:pPr algn="ctr"/>
                      <a:r>
                        <a:rPr lang="es-ES" dirty="0"/>
                        <a:t>El sonido de lo que nos rodea.</a:t>
                      </a:r>
                    </a:p>
                  </a:txBody>
                  <a:tcPr anchor="ctr"/>
                </a:tc>
                <a:tc>
                  <a:txBody>
                    <a:bodyPr/>
                    <a:lstStyle/>
                    <a:p>
                      <a:pPr algn="ctr"/>
                      <a:endParaRPr lang="es-ES" dirty="0"/>
                    </a:p>
                    <a:p>
                      <a:pPr algn="ctr"/>
                      <a:r>
                        <a:rPr lang="es-ES" dirty="0"/>
                        <a:t>Ejercicios bucales.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8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t>Trata de imitar los sonidos al observar la forma en la que sus compañeros y la maestra lo realizan.</a:t>
                      </a:r>
                    </a:p>
                    <a:p>
                      <a:endParaRPr lang="es-ES" dirty="0"/>
                    </a:p>
                  </a:txBody>
                  <a:tcPr/>
                </a:tc>
                <a:extLst>
                  <a:ext uri="{0D108BD9-81ED-4DB2-BD59-A6C34878D82A}">
                    <a16:rowId xmlns:a16="http://schemas.microsoft.com/office/drawing/2014/main" val="10003"/>
                  </a:ext>
                </a:extLst>
              </a:tr>
              <a:tr h="1243327">
                <a:tc>
                  <a:txBody>
                    <a:bodyPr/>
                    <a:lstStyle/>
                    <a:p>
                      <a:pPr algn="ctr"/>
                      <a:r>
                        <a:rPr lang="es-ES" sz="1800" dirty="0"/>
                        <a:t>La lengua bailarina. </a:t>
                      </a:r>
                    </a:p>
                    <a:p>
                      <a:pPr algn="ctr"/>
                      <a:endParaRPr lang="es-ES" sz="2000" dirty="0"/>
                    </a:p>
                    <a:p>
                      <a:pPr algn="ctr"/>
                      <a:endParaRPr lang="es-E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Ejercicios con la lengua.</a:t>
                      </a:r>
                    </a:p>
                    <a:p>
                      <a:pPr algn="ctr"/>
                      <a:endParaRPr lang="es-ES"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t>Realiza los movimientos solicitados siguiendo el ritmo de la música. (adentro-afuera-arriba-abajo-círculos)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009340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1222</Words>
  <Application>Microsoft Office PowerPoint</Application>
  <PresentationFormat>Presentación en pantalla (4:3)</PresentationFormat>
  <Paragraphs>144</Paragraphs>
  <Slides>23</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23</vt:i4>
      </vt:variant>
    </vt:vector>
  </HeadingPairs>
  <TitlesOfParts>
    <vt:vector size="26" baseType="lpstr">
      <vt:lpstr>Arial</vt:lpstr>
      <vt:lpstr>Calibri</vt:lpstr>
      <vt:lpstr>Tema de Office</vt:lpstr>
      <vt:lpstr>Presentación de PowerPoint</vt:lpstr>
      <vt:lpstr>Presentación de PowerPoint</vt:lpstr>
      <vt:lpstr>Presentación de PowerPoint</vt:lpstr>
      <vt:lpstr>Presentación de PowerPoint</vt:lpstr>
      <vt:lpstr>Adecuaciones aplicadas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EVIDENCIAS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Exposición del Caso</dc:title>
  <dc:creator>enep</dc:creator>
  <cp:lastModifiedBy>Lu Torres</cp:lastModifiedBy>
  <cp:revision>45</cp:revision>
  <dcterms:created xsi:type="dcterms:W3CDTF">2016-11-03T15:18:55Z</dcterms:created>
  <dcterms:modified xsi:type="dcterms:W3CDTF">2017-11-30T16:32:52Z</dcterms:modified>
</cp:coreProperties>
</file>