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70" r:id="rId5"/>
    <p:sldId id="271" r:id="rId6"/>
    <p:sldId id="272" r:id="rId7"/>
    <p:sldId id="273" r:id="rId8"/>
    <p:sldId id="260" r:id="rId9"/>
    <p:sldId id="268" r:id="rId10"/>
    <p:sldId id="269" r:id="rId11"/>
    <p:sldId id="261" r:id="rId12"/>
    <p:sldId id="262" r:id="rId13"/>
    <p:sldId id="263" r:id="rId14"/>
    <p:sldId id="264" r:id="rId15"/>
    <p:sldId id="265"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0" autoAdjust="0"/>
    <p:restoredTop sz="94660"/>
  </p:normalViewPr>
  <p:slideViewPr>
    <p:cSldViewPr showGuides="1">
      <p:cViewPr>
        <p:scale>
          <a:sx n="80" d="100"/>
          <a:sy n="80" d="100"/>
        </p:scale>
        <p:origin x="-1674" y="-234"/>
      </p:cViewPr>
      <p:guideLst>
        <p:guide orient="horz" pos="2160"/>
        <p:guide pos="2880"/>
      </p:guideLst>
    </p:cSldViewPr>
  </p:slideViewPr>
  <p:notesTextViewPr>
    <p:cViewPr>
      <p:scale>
        <a:sx n="1" d="1"/>
        <a:sy n="1" d="1"/>
      </p:scale>
      <p:origin x="0" y="0"/>
    </p:cViewPr>
  </p:notesTextViewPr>
  <p:notesViewPr>
    <p:cSldViewPr>
      <p:cViewPr varScale="1">
        <p:scale>
          <a:sx n="38" d="100"/>
          <a:sy n="38" d="100"/>
        </p:scale>
        <p:origin x="-221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EECB8-9256-4F15-884E-36AFB4499B0A}" type="doc">
      <dgm:prSet loTypeId="urn:microsoft.com/office/officeart/2005/8/layout/vList3#1" loCatId="picture" qsTypeId="urn:microsoft.com/office/officeart/2005/8/quickstyle/simple1" qsCatId="simple" csTypeId="urn:microsoft.com/office/officeart/2005/8/colors/colorful5" csCatId="colorful" phldr="1"/>
      <dgm:spPr/>
    </dgm:pt>
    <dgm:pt modelId="{151D7E4D-F31D-4EAF-B921-5350DF40E2DB}">
      <dgm:prSet phldrT="[Texto]" custT="1"/>
      <dgm:spPr/>
      <dgm:t>
        <a:bodyPr/>
        <a:lstStyle/>
        <a:p>
          <a:pPr algn="l"/>
          <a:r>
            <a:rPr lang="es-ES" sz="1200" b="1" dirty="0" smtClean="0">
              <a:latin typeface="Berlin Sans FB" pitchFamily="34" charset="0"/>
            </a:rPr>
            <a:t>Nombre</a:t>
          </a:r>
          <a:r>
            <a:rPr lang="es-ES" sz="1200" dirty="0" smtClean="0">
              <a:latin typeface="Berlin Sans FB" pitchFamily="34" charset="0"/>
            </a:rPr>
            <a:t>: </a:t>
          </a:r>
          <a:r>
            <a:rPr lang="es-MX" sz="1200" dirty="0" smtClean="0">
              <a:latin typeface="Berlin Sans FB" pitchFamily="34" charset="0"/>
            </a:rPr>
            <a:t>Fernando Abraham Martínez Flores</a:t>
          </a:r>
        </a:p>
        <a:p>
          <a:pPr algn="l"/>
          <a:r>
            <a:rPr lang="es-ES" sz="1200" dirty="0" smtClean="0">
              <a:latin typeface="Berlin Sans FB" pitchFamily="34" charset="0"/>
            </a:rPr>
            <a:t> </a:t>
          </a:r>
          <a:r>
            <a:rPr lang="es-ES" sz="1200" b="1" dirty="0" smtClean="0">
              <a:latin typeface="Berlin Sans FB" pitchFamily="34" charset="0"/>
            </a:rPr>
            <a:t>edad: </a:t>
          </a:r>
          <a:r>
            <a:rPr lang="es-MX" sz="1200" dirty="0" smtClean="0">
              <a:latin typeface="Berlin Sans FB" pitchFamily="34" charset="0"/>
            </a:rPr>
            <a:t>4 años 10 meses</a:t>
          </a:r>
          <a:endParaRPr lang="es-ES" sz="1200" dirty="0" smtClean="0">
            <a:latin typeface="Berlin Sans FB" pitchFamily="34" charset="0"/>
          </a:endParaRPr>
        </a:p>
        <a:p>
          <a:pPr algn="l"/>
          <a:r>
            <a:rPr lang="es-ES" sz="1200" b="1" dirty="0" smtClean="0">
              <a:latin typeface="Berlin Sans FB" pitchFamily="34" charset="0"/>
            </a:rPr>
            <a:t> ritmo de trabajo: </a:t>
          </a:r>
          <a:r>
            <a:rPr lang="es-ES" sz="1200" dirty="0" smtClean="0">
              <a:latin typeface="Berlin Sans FB" pitchFamily="34" charset="0"/>
            </a:rPr>
            <a:t>el alumno trabaja de manera lenta, las actividades, se distrae muy fácilmente.</a:t>
          </a:r>
        </a:p>
        <a:p>
          <a:pPr algn="l"/>
          <a:r>
            <a:rPr lang="es-ES" sz="1200" b="1" dirty="0" smtClean="0">
              <a:latin typeface="Berlin Sans FB" pitchFamily="34" charset="0"/>
            </a:rPr>
            <a:t>forma de motivación</a:t>
          </a:r>
          <a:r>
            <a:rPr lang="es-ES" sz="1200" dirty="0" smtClean="0">
              <a:latin typeface="Berlin Sans FB" pitchFamily="34" charset="0"/>
            </a:rPr>
            <a:t>: la manera de motivar al alumnos es por medio de premios  </a:t>
          </a:r>
          <a:endParaRPr lang="es-ES_tradnl" sz="1200" dirty="0" smtClean="0">
            <a:effectLst>
              <a:outerShdw blurRad="38100" dist="38100" dir="2700000" algn="tl">
                <a:srgbClr val="000000">
                  <a:alpha val="43137"/>
                </a:srgbClr>
              </a:outerShdw>
            </a:effectLst>
            <a:latin typeface="Berlin Sans FB" pitchFamily="34" charset="0"/>
          </a:endParaRPr>
        </a:p>
      </dgm:t>
    </dgm:pt>
    <dgm:pt modelId="{BCEB200D-A340-42B1-AFEC-A95359163DDA}" type="parTrans" cxnId="{D69FA53D-7883-4D0C-B340-DC2EB223BEC5}">
      <dgm:prSet/>
      <dgm:spPr/>
      <dgm:t>
        <a:bodyPr/>
        <a:lstStyle/>
        <a:p>
          <a:endParaRPr lang="es-ES">
            <a:effectLst>
              <a:outerShdw blurRad="38100" dist="38100" dir="2700000" algn="tl">
                <a:srgbClr val="000000">
                  <a:alpha val="43137"/>
                </a:srgbClr>
              </a:outerShdw>
            </a:effectLst>
          </a:endParaRPr>
        </a:p>
      </dgm:t>
    </dgm:pt>
    <dgm:pt modelId="{ED845F88-47DC-4557-B909-AF3C6F1920D2}" type="sibTrans" cxnId="{D69FA53D-7883-4D0C-B340-DC2EB223BEC5}">
      <dgm:prSet/>
      <dgm:spPr/>
      <dgm:t>
        <a:bodyPr/>
        <a:lstStyle/>
        <a:p>
          <a:endParaRPr lang="es-ES">
            <a:effectLst>
              <a:outerShdw blurRad="38100" dist="38100" dir="2700000" algn="tl">
                <a:srgbClr val="000000">
                  <a:alpha val="43137"/>
                </a:srgbClr>
              </a:outerShdw>
            </a:effectLst>
          </a:endParaRPr>
        </a:p>
      </dgm:t>
    </dgm:pt>
    <dgm:pt modelId="{C7EF8DC8-E8AB-46AB-B4C5-C4C0D230798E}">
      <dgm:prSet phldrT="[Texto]" custT="1"/>
      <dgm:spPr/>
      <dgm:t>
        <a:bodyPr/>
        <a:lstStyle/>
        <a:p>
          <a:pPr algn="l"/>
          <a:r>
            <a:rPr lang="es-ES_tradnl" sz="1400" dirty="0" smtClean="0">
              <a:effectLst>
                <a:outerShdw blurRad="38100" dist="38100" dir="2700000" algn="tl">
                  <a:srgbClr val="000000">
                    <a:alpha val="43137"/>
                  </a:srgbClr>
                </a:outerShdw>
              </a:effectLst>
              <a:latin typeface="Berlin Sans FB" pitchFamily="34" charset="0"/>
            </a:rPr>
            <a:t>   </a:t>
          </a:r>
          <a:r>
            <a:rPr lang="es-ES_tradnl" sz="1400" b="1" u="none" dirty="0" smtClean="0">
              <a:effectLst>
                <a:outerShdw blurRad="38100" dist="38100" dir="2700000" algn="tl">
                  <a:srgbClr val="000000">
                    <a:alpha val="43137"/>
                  </a:srgbClr>
                </a:outerShdw>
              </a:effectLst>
              <a:latin typeface="Berlin Sans FB" pitchFamily="34" charset="0"/>
            </a:rPr>
            <a:t>Antecedentes generales de desarrollo: </a:t>
          </a:r>
          <a:r>
            <a:rPr lang="es-MX" sz="1400" dirty="0" smtClean="0">
              <a:effectLst>
                <a:outerShdw blurRad="38100" dist="38100" dir="2700000" algn="tl">
                  <a:srgbClr val="000000">
                    <a:alpha val="43137"/>
                  </a:srgbClr>
                </a:outerShdw>
              </a:effectLst>
              <a:latin typeface="Berlin Sans FB" pitchFamily="34" charset="0"/>
            </a:rPr>
            <a:t>nació con un tumor o quiste debajo de la lengua, se le opero y se le dificulto hablar correctamente, el quiste volvió y es difícil su pronunciación </a:t>
          </a:r>
          <a:endParaRPr lang="es-ES_tradnl" sz="1400" b="0" u="none" dirty="0" smtClean="0">
            <a:effectLst>
              <a:outerShdw blurRad="38100" dist="38100" dir="2700000" algn="tl">
                <a:srgbClr val="000000">
                  <a:alpha val="43137"/>
                </a:srgbClr>
              </a:outerShdw>
            </a:effectLst>
            <a:latin typeface="Berlin Sans FB" pitchFamily="34" charset="0"/>
          </a:endParaRPr>
        </a:p>
        <a:p>
          <a:pPr algn="l"/>
          <a:r>
            <a:rPr lang="es-ES_tradnl" sz="1400" b="0" u="none" dirty="0" smtClean="0">
              <a:effectLst>
                <a:outerShdw blurRad="38100" dist="38100" dir="2700000" algn="tl">
                  <a:srgbClr val="000000">
                    <a:alpha val="43137"/>
                  </a:srgbClr>
                </a:outerShdw>
              </a:effectLst>
              <a:latin typeface="Berlin Sans FB" pitchFamily="34" charset="0"/>
            </a:rPr>
            <a:t>  </a:t>
          </a:r>
          <a:r>
            <a:rPr lang="es-ES" sz="1400" b="1" u="none" dirty="0" smtClean="0">
              <a:effectLst>
                <a:outerShdw blurRad="38100" dist="38100" dir="2700000" algn="tl">
                  <a:srgbClr val="000000">
                    <a:alpha val="43137"/>
                  </a:srgbClr>
                </a:outerShdw>
              </a:effectLst>
              <a:latin typeface="Berlin Sans FB" pitchFamily="34" charset="0"/>
            </a:rPr>
            <a:t>actividades que implican mayor tiempo y esfuerzo:  </a:t>
          </a:r>
          <a:r>
            <a:rPr lang="es-ES" sz="1400" b="0" u="none" dirty="0" smtClean="0">
              <a:effectLst>
                <a:outerShdw blurRad="38100" dist="38100" dir="2700000" algn="tl">
                  <a:srgbClr val="000000">
                    <a:alpha val="43137"/>
                  </a:srgbClr>
                </a:outerShdw>
              </a:effectLst>
              <a:latin typeface="Berlin Sans FB" pitchFamily="34" charset="0"/>
            </a:rPr>
            <a:t>en la mayoría de las actividades tarda mucho en realizar, se distrae fácilmente, en la mayoría de las actividades tiene que estar la educadora titular o la educadora practicante con el ya que si no realizara las actividades </a:t>
          </a:r>
          <a:endParaRPr lang="es-ES_tradnl" sz="1400" dirty="0" smtClean="0">
            <a:effectLst>
              <a:outerShdw blurRad="38100" dist="38100" dir="2700000" algn="tl">
                <a:srgbClr val="000000">
                  <a:alpha val="43137"/>
                </a:srgbClr>
              </a:outerShdw>
            </a:effectLst>
            <a:latin typeface="Berlin Sans FB" pitchFamily="34" charset="0"/>
          </a:endParaRPr>
        </a:p>
      </dgm:t>
    </dgm:pt>
    <dgm:pt modelId="{5F2901DB-E9A4-4481-9F8B-1A8A61E66FCD}" type="parTrans" cxnId="{6EF16D89-3B6C-4102-ABD1-01A521C5289E}">
      <dgm:prSet/>
      <dgm:spPr/>
      <dgm:t>
        <a:bodyPr/>
        <a:lstStyle/>
        <a:p>
          <a:endParaRPr lang="es-ES">
            <a:effectLst>
              <a:outerShdw blurRad="38100" dist="38100" dir="2700000" algn="tl">
                <a:srgbClr val="000000">
                  <a:alpha val="43137"/>
                </a:srgbClr>
              </a:outerShdw>
            </a:effectLst>
          </a:endParaRPr>
        </a:p>
      </dgm:t>
    </dgm:pt>
    <dgm:pt modelId="{952AA512-A0B7-4AF7-9FF5-51FB453146F2}" type="sibTrans" cxnId="{6EF16D89-3B6C-4102-ABD1-01A521C5289E}">
      <dgm:prSet/>
      <dgm:spPr/>
      <dgm:t>
        <a:bodyPr/>
        <a:lstStyle/>
        <a:p>
          <a:endParaRPr lang="es-ES">
            <a:effectLst>
              <a:outerShdw blurRad="38100" dist="38100" dir="2700000" algn="tl">
                <a:srgbClr val="000000">
                  <a:alpha val="43137"/>
                </a:srgbClr>
              </a:outerShdw>
            </a:effectLst>
          </a:endParaRPr>
        </a:p>
      </dgm:t>
    </dgm:pt>
    <dgm:pt modelId="{3C26C005-B6FD-4FB7-ADF8-481AD831D341}">
      <dgm:prSet phldrT="[Texto]" custT="1"/>
      <dgm:spPr/>
      <dgm:t>
        <a:bodyPr/>
        <a:lstStyle/>
        <a:p>
          <a:pPr algn="l"/>
          <a:r>
            <a:rPr lang="es-ES_tradnl" sz="1400" b="1" dirty="0" smtClean="0">
              <a:effectLst>
                <a:outerShdw blurRad="38100" dist="38100" dir="2700000" algn="tl">
                  <a:srgbClr val="000000">
                    <a:alpha val="43137"/>
                  </a:srgbClr>
                </a:outerShdw>
              </a:effectLst>
              <a:latin typeface="Berlin Sans FB" pitchFamily="34" charset="0"/>
            </a:rPr>
            <a:t>Necesidad: (justificación del caso) </a:t>
          </a:r>
          <a:r>
            <a:rPr lang="es-MX" sz="1400" dirty="0" smtClean="0">
              <a:latin typeface="Berlin Sans FB" pitchFamily="34" charset="0"/>
            </a:rPr>
            <a:t>La elección de este caso se realizó debido a que por medio de la observación me logre dar cuenta que el alumno o presta atención a las actividades, se la pasa molestando a sus compañeros, no realiza las actividades de manera correcta, se la pasa parado en el salón de clases y agrediendo a sus compañeros  </a:t>
          </a:r>
          <a:endParaRPr lang="es-ES" sz="1400" dirty="0">
            <a:effectLst>
              <a:outerShdw blurRad="38100" dist="38100" dir="2700000" algn="tl">
                <a:srgbClr val="000000">
                  <a:alpha val="43137"/>
                </a:srgbClr>
              </a:outerShdw>
            </a:effectLst>
            <a:latin typeface="Berlin Sans FB" pitchFamily="34" charset="0"/>
          </a:endParaRPr>
        </a:p>
      </dgm:t>
    </dgm:pt>
    <dgm:pt modelId="{BB36BBA1-09DD-4C1F-A91D-06E11707A82D}" type="parTrans" cxnId="{64BB4C40-AAAD-411A-85B8-2046669795E3}">
      <dgm:prSet/>
      <dgm:spPr/>
      <dgm:t>
        <a:bodyPr/>
        <a:lstStyle/>
        <a:p>
          <a:endParaRPr lang="es-ES">
            <a:effectLst>
              <a:outerShdw blurRad="38100" dist="38100" dir="2700000" algn="tl">
                <a:srgbClr val="000000">
                  <a:alpha val="43137"/>
                </a:srgbClr>
              </a:outerShdw>
            </a:effectLst>
          </a:endParaRPr>
        </a:p>
      </dgm:t>
    </dgm:pt>
    <dgm:pt modelId="{F61B49A2-46AB-4F69-A671-D67DB70DC867}" type="sibTrans" cxnId="{64BB4C40-AAAD-411A-85B8-2046669795E3}">
      <dgm:prSet/>
      <dgm:spPr/>
      <dgm:t>
        <a:bodyPr/>
        <a:lstStyle/>
        <a:p>
          <a:endParaRPr lang="es-ES">
            <a:effectLst>
              <a:outerShdw blurRad="38100" dist="38100" dir="2700000" algn="tl">
                <a:srgbClr val="000000">
                  <a:alpha val="43137"/>
                </a:srgbClr>
              </a:outerShdw>
            </a:effectLst>
          </a:endParaRPr>
        </a:p>
      </dgm:t>
    </dgm:pt>
    <dgm:pt modelId="{1548EFB4-BDB7-42EA-972D-317A9EE00358}" type="pres">
      <dgm:prSet presAssocID="{A36EECB8-9256-4F15-884E-36AFB4499B0A}" presName="linearFlow" presStyleCnt="0">
        <dgm:presLayoutVars>
          <dgm:dir/>
          <dgm:resizeHandles val="exact"/>
        </dgm:presLayoutVars>
      </dgm:prSet>
      <dgm:spPr/>
    </dgm:pt>
    <dgm:pt modelId="{7CAA23AD-2CCA-4505-9B49-6C26D1E9A3F6}" type="pres">
      <dgm:prSet presAssocID="{151D7E4D-F31D-4EAF-B921-5350DF40E2DB}" presName="composite" presStyleCnt="0"/>
      <dgm:spPr/>
    </dgm:pt>
    <dgm:pt modelId="{F32044BA-44DA-4337-BFFF-DB9F4057FE3D}" type="pres">
      <dgm:prSet presAssocID="{151D7E4D-F31D-4EAF-B921-5350DF40E2DB}" presName="imgShp" presStyleLbl="fgImgPlace1" presStyleIdx="0" presStyleCnt="3"/>
      <dgm:spPr/>
    </dgm:pt>
    <dgm:pt modelId="{DD558A22-EAE4-4006-B81B-292D7461026E}" type="pres">
      <dgm:prSet presAssocID="{151D7E4D-F31D-4EAF-B921-5350DF40E2DB}" presName="txShp" presStyleLbl="node1" presStyleIdx="0" presStyleCnt="3" custScaleY="112659" custLinFactNeighborY="-5188">
        <dgm:presLayoutVars>
          <dgm:bulletEnabled val="1"/>
        </dgm:presLayoutVars>
      </dgm:prSet>
      <dgm:spPr/>
      <dgm:t>
        <a:bodyPr/>
        <a:lstStyle/>
        <a:p>
          <a:endParaRPr lang="es-ES"/>
        </a:p>
      </dgm:t>
    </dgm:pt>
    <dgm:pt modelId="{FC37BAE9-5F20-4BF5-A52A-CC065D34BE72}" type="pres">
      <dgm:prSet presAssocID="{ED845F88-47DC-4557-B909-AF3C6F1920D2}" presName="spacing" presStyleCnt="0"/>
      <dgm:spPr/>
    </dgm:pt>
    <dgm:pt modelId="{0E82CB10-2893-4D66-9E5E-1457AA78E8CB}" type="pres">
      <dgm:prSet presAssocID="{C7EF8DC8-E8AB-46AB-B4C5-C4C0D230798E}" presName="composite" presStyleCnt="0"/>
      <dgm:spPr/>
    </dgm:pt>
    <dgm:pt modelId="{3352164D-A65A-4005-9222-E0EB00B70DD2}" type="pres">
      <dgm:prSet presAssocID="{C7EF8DC8-E8AB-46AB-B4C5-C4C0D230798E}" presName="imgShp" presStyleLbl="fgImgPlace1" presStyleIdx="1" presStyleCnt="3" custLinFactNeighborX="-34507" custLinFactNeighborY="-2911"/>
      <dgm:spPr/>
    </dgm:pt>
    <dgm:pt modelId="{5F683BAB-399A-4589-B9C5-3F9F1773789D}" type="pres">
      <dgm:prSet presAssocID="{C7EF8DC8-E8AB-46AB-B4C5-C4C0D230798E}" presName="txShp" presStyleLbl="node1" presStyleIdx="1" presStyleCnt="3" custScaleX="122094" custScaleY="177420" custLinFactNeighborX="3400" custLinFactNeighborY="3319">
        <dgm:presLayoutVars>
          <dgm:bulletEnabled val="1"/>
        </dgm:presLayoutVars>
      </dgm:prSet>
      <dgm:spPr/>
      <dgm:t>
        <a:bodyPr/>
        <a:lstStyle/>
        <a:p>
          <a:endParaRPr lang="es-ES"/>
        </a:p>
      </dgm:t>
    </dgm:pt>
    <dgm:pt modelId="{CD976653-BC4C-46AA-A78C-3AD55BBC09E5}" type="pres">
      <dgm:prSet presAssocID="{952AA512-A0B7-4AF7-9FF5-51FB453146F2}" presName="spacing" presStyleCnt="0"/>
      <dgm:spPr/>
    </dgm:pt>
    <dgm:pt modelId="{AC97D143-96E3-43E1-87CB-26B44CC22BC6}" type="pres">
      <dgm:prSet presAssocID="{3C26C005-B6FD-4FB7-ADF8-481AD831D341}" presName="composite" presStyleCnt="0"/>
      <dgm:spPr/>
    </dgm:pt>
    <dgm:pt modelId="{A55773A3-5BC8-493C-81B0-02E6B2F1A45C}" type="pres">
      <dgm:prSet presAssocID="{3C26C005-B6FD-4FB7-ADF8-481AD831D341}" presName="imgShp" presStyleLbl="fgImgPlace1" presStyleIdx="2" presStyleCnt="3"/>
      <dgm:spPr/>
    </dgm:pt>
    <dgm:pt modelId="{C56C5857-F507-4B85-A08E-37078FC334B5}" type="pres">
      <dgm:prSet presAssocID="{3C26C005-B6FD-4FB7-ADF8-481AD831D341}" presName="txShp" presStyleLbl="node1" presStyleIdx="2" presStyleCnt="3" custScaleY="147175">
        <dgm:presLayoutVars>
          <dgm:bulletEnabled val="1"/>
        </dgm:presLayoutVars>
      </dgm:prSet>
      <dgm:spPr/>
      <dgm:t>
        <a:bodyPr/>
        <a:lstStyle/>
        <a:p>
          <a:endParaRPr lang="es-ES"/>
        </a:p>
      </dgm:t>
    </dgm:pt>
  </dgm:ptLst>
  <dgm:cxnLst>
    <dgm:cxn modelId="{6CA77E94-4322-40F9-ABB4-CD811D8A3D5C}" type="presOf" srcId="{3C26C005-B6FD-4FB7-ADF8-481AD831D341}" destId="{C56C5857-F507-4B85-A08E-37078FC334B5}" srcOrd="0" destOrd="0" presId="urn:microsoft.com/office/officeart/2005/8/layout/vList3#1"/>
    <dgm:cxn modelId="{6EF16D89-3B6C-4102-ABD1-01A521C5289E}" srcId="{A36EECB8-9256-4F15-884E-36AFB4499B0A}" destId="{C7EF8DC8-E8AB-46AB-B4C5-C4C0D230798E}" srcOrd="1" destOrd="0" parTransId="{5F2901DB-E9A4-4481-9F8B-1A8A61E66FCD}" sibTransId="{952AA512-A0B7-4AF7-9FF5-51FB453146F2}"/>
    <dgm:cxn modelId="{63549979-4821-4019-85F6-DF74082B5832}" type="presOf" srcId="{151D7E4D-F31D-4EAF-B921-5350DF40E2DB}" destId="{DD558A22-EAE4-4006-B81B-292D7461026E}" srcOrd="0" destOrd="0" presId="urn:microsoft.com/office/officeart/2005/8/layout/vList3#1"/>
    <dgm:cxn modelId="{DE3F1EB0-9BEE-4427-BF97-142DA671879F}" type="presOf" srcId="{A36EECB8-9256-4F15-884E-36AFB4499B0A}" destId="{1548EFB4-BDB7-42EA-972D-317A9EE00358}" srcOrd="0" destOrd="0" presId="urn:microsoft.com/office/officeart/2005/8/layout/vList3#1"/>
    <dgm:cxn modelId="{D69FA53D-7883-4D0C-B340-DC2EB223BEC5}" srcId="{A36EECB8-9256-4F15-884E-36AFB4499B0A}" destId="{151D7E4D-F31D-4EAF-B921-5350DF40E2DB}" srcOrd="0" destOrd="0" parTransId="{BCEB200D-A340-42B1-AFEC-A95359163DDA}" sibTransId="{ED845F88-47DC-4557-B909-AF3C6F1920D2}"/>
    <dgm:cxn modelId="{64BB4C40-AAAD-411A-85B8-2046669795E3}" srcId="{A36EECB8-9256-4F15-884E-36AFB4499B0A}" destId="{3C26C005-B6FD-4FB7-ADF8-481AD831D341}" srcOrd="2" destOrd="0" parTransId="{BB36BBA1-09DD-4C1F-A91D-06E11707A82D}" sibTransId="{F61B49A2-46AB-4F69-A671-D67DB70DC867}"/>
    <dgm:cxn modelId="{1A431970-A20F-421F-B201-E4C97E63E5BB}" type="presOf" srcId="{C7EF8DC8-E8AB-46AB-B4C5-C4C0D230798E}" destId="{5F683BAB-399A-4589-B9C5-3F9F1773789D}" srcOrd="0" destOrd="0" presId="urn:microsoft.com/office/officeart/2005/8/layout/vList3#1"/>
    <dgm:cxn modelId="{83431E62-D02B-40E8-8A64-6CC8F70A40A3}" type="presParOf" srcId="{1548EFB4-BDB7-42EA-972D-317A9EE00358}" destId="{7CAA23AD-2CCA-4505-9B49-6C26D1E9A3F6}" srcOrd="0" destOrd="0" presId="urn:microsoft.com/office/officeart/2005/8/layout/vList3#1"/>
    <dgm:cxn modelId="{D97A2F7D-5AF4-4370-A161-27FAF33C7491}" type="presParOf" srcId="{7CAA23AD-2CCA-4505-9B49-6C26D1E9A3F6}" destId="{F32044BA-44DA-4337-BFFF-DB9F4057FE3D}" srcOrd="0" destOrd="0" presId="urn:microsoft.com/office/officeart/2005/8/layout/vList3#1"/>
    <dgm:cxn modelId="{EF23F915-61F5-458B-B985-9199B39F7848}" type="presParOf" srcId="{7CAA23AD-2CCA-4505-9B49-6C26D1E9A3F6}" destId="{DD558A22-EAE4-4006-B81B-292D7461026E}" srcOrd="1" destOrd="0" presId="urn:microsoft.com/office/officeart/2005/8/layout/vList3#1"/>
    <dgm:cxn modelId="{59069F98-7A44-42E1-A806-0957ED16FD63}" type="presParOf" srcId="{1548EFB4-BDB7-42EA-972D-317A9EE00358}" destId="{FC37BAE9-5F20-4BF5-A52A-CC065D34BE72}" srcOrd="1" destOrd="0" presId="urn:microsoft.com/office/officeart/2005/8/layout/vList3#1"/>
    <dgm:cxn modelId="{DF5A48F2-4442-4B8A-BBB2-C5D96BA19ABB}" type="presParOf" srcId="{1548EFB4-BDB7-42EA-972D-317A9EE00358}" destId="{0E82CB10-2893-4D66-9E5E-1457AA78E8CB}" srcOrd="2" destOrd="0" presId="urn:microsoft.com/office/officeart/2005/8/layout/vList3#1"/>
    <dgm:cxn modelId="{FFFFE610-61F8-49E4-AB3D-17020A765D07}" type="presParOf" srcId="{0E82CB10-2893-4D66-9E5E-1457AA78E8CB}" destId="{3352164D-A65A-4005-9222-E0EB00B70DD2}" srcOrd="0" destOrd="0" presId="urn:microsoft.com/office/officeart/2005/8/layout/vList3#1"/>
    <dgm:cxn modelId="{12D06CE5-5B4D-4C60-8F1A-60357C5F1FFB}" type="presParOf" srcId="{0E82CB10-2893-4D66-9E5E-1457AA78E8CB}" destId="{5F683BAB-399A-4589-B9C5-3F9F1773789D}" srcOrd="1" destOrd="0" presId="urn:microsoft.com/office/officeart/2005/8/layout/vList3#1"/>
    <dgm:cxn modelId="{FA168EA9-19D6-4768-B507-440C4811E0F5}" type="presParOf" srcId="{1548EFB4-BDB7-42EA-972D-317A9EE00358}" destId="{CD976653-BC4C-46AA-A78C-3AD55BBC09E5}" srcOrd="3" destOrd="0" presId="urn:microsoft.com/office/officeart/2005/8/layout/vList3#1"/>
    <dgm:cxn modelId="{57870695-7FA5-4A38-97BC-0B9A2EA4CBF5}" type="presParOf" srcId="{1548EFB4-BDB7-42EA-972D-317A9EE00358}" destId="{AC97D143-96E3-43E1-87CB-26B44CC22BC6}" srcOrd="4" destOrd="0" presId="urn:microsoft.com/office/officeart/2005/8/layout/vList3#1"/>
    <dgm:cxn modelId="{BF224F54-E7E3-4229-A038-5CE5D184F24E}" type="presParOf" srcId="{AC97D143-96E3-43E1-87CB-26B44CC22BC6}" destId="{A55773A3-5BC8-493C-81B0-02E6B2F1A45C}" srcOrd="0" destOrd="0" presId="urn:microsoft.com/office/officeart/2005/8/layout/vList3#1"/>
    <dgm:cxn modelId="{44E4C0EC-A05F-47CF-9FC8-52BB06DD332F}" type="presParOf" srcId="{AC97D143-96E3-43E1-87CB-26B44CC22BC6}" destId="{C56C5857-F507-4B85-A08E-37078FC334B5}"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8A22-EAE4-4006-B81B-292D7461026E}">
      <dsp:nvSpPr>
        <dsp:cNvPr id="0" name=""/>
        <dsp:cNvSpPr/>
      </dsp:nvSpPr>
      <dsp:spPr>
        <a:xfrm rot="10800000">
          <a:off x="1876348" y="0"/>
          <a:ext cx="6368747" cy="1226585"/>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113" tIns="45720" rIns="85344" bIns="45720" numCol="1" spcCol="1270" anchor="ctr" anchorCtr="0">
          <a:noAutofit/>
        </a:bodyPr>
        <a:lstStyle/>
        <a:p>
          <a:pPr lvl="0" algn="l" defTabSz="533400">
            <a:lnSpc>
              <a:spcPct val="90000"/>
            </a:lnSpc>
            <a:spcBef>
              <a:spcPct val="0"/>
            </a:spcBef>
            <a:spcAft>
              <a:spcPct val="35000"/>
            </a:spcAft>
          </a:pPr>
          <a:r>
            <a:rPr lang="es-ES" sz="1200" b="1" kern="1200" dirty="0" smtClean="0">
              <a:latin typeface="Berlin Sans FB" pitchFamily="34" charset="0"/>
            </a:rPr>
            <a:t>Nombre</a:t>
          </a:r>
          <a:r>
            <a:rPr lang="es-ES" sz="1200" kern="1200" dirty="0" smtClean="0">
              <a:latin typeface="Berlin Sans FB" pitchFamily="34" charset="0"/>
            </a:rPr>
            <a:t>: </a:t>
          </a:r>
          <a:r>
            <a:rPr lang="es-MX" sz="1200" kern="1200" dirty="0" smtClean="0">
              <a:latin typeface="Berlin Sans FB" pitchFamily="34" charset="0"/>
            </a:rPr>
            <a:t>Fernando Abraham Martínez Flores</a:t>
          </a:r>
        </a:p>
        <a:p>
          <a:pPr lvl="0" algn="l" defTabSz="533400">
            <a:lnSpc>
              <a:spcPct val="90000"/>
            </a:lnSpc>
            <a:spcBef>
              <a:spcPct val="0"/>
            </a:spcBef>
            <a:spcAft>
              <a:spcPct val="35000"/>
            </a:spcAft>
          </a:pPr>
          <a:r>
            <a:rPr lang="es-ES" sz="1200" kern="1200" dirty="0" smtClean="0">
              <a:latin typeface="Berlin Sans FB" pitchFamily="34" charset="0"/>
            </a:rPr>
            <a:t> </a:t>
          </a:r>
          <a:r>
            <a:rPr lang="es-ES" sz="1200" b="1" kern="1200" dirty="0" smtClean="0">
              <a:latin typeface="Berlin Sans FB" pitchFamily="34" charset="0"/>
            </a:rPr>
            <a:t>edad: </a:t>
          </a:r>
          <a:r>
            <a:rPr lang="es-MX" sz="1200" kern="1200" dirty="0" smtClean="0">
              <a:latin typeface="Berlin Sans FB" pitchFamily="34" charset="0"/>
            </a:rPr>
            <a:t>4 años 10 meses</a:t>
          </a:r>
          <a:endParaRPr lang="es-ES" sz="1200" kern="1200" dirty="0" smtClean="0">
            <a:latin typeface="Berlin Sans FB" pitchFamily="34" charset="0"/>
          </a:endParaRPr>
        </a:p>
        <a:p>
          <a:pPr lvl="0" algn="l" defTabSz="533400">
            <a:lnSpc>
              <a:spcPct val="90000"/>
            </a:lnSpc>
            <a:spcBef>
              <a:spcPct val="0"/>
            </a:spcBef>
            <a:spcAft>
              <a:spcPct val="35000"/>
            </a:spcAft>
          </a:pPr>
          <a:r>
            <a:rPr lang="es-ES" sz="1200" b="1" kern="1200" dirty="0" smtClean="0">
              <a:latin typeface="Berlin Sans FB" pitchFamily="34" charset="0"/>
            </a:rPr>
            <a:t> ritmo de trabajo: </a:t>
          </a:r>
          <a:r>
            <a:rPr lang="es-ES" sz="1200" kern="1200" dirty="0" smtClean="0">
              <a:latin typeface="Berlin Sans FB" pitchFamily="34" charset="0"/>
            </a:rPr>
            <a:t>el alumno trabaja de manera lenta, las actividades, se distrae muy fácilmente.</a:t>
          </a:r>
        </a:p>
        <a:p>
          <a:pPr lvl="0" algn="l" defTabSz="533400">
            <a:lnSpc>
              <a:spcPct val="90000"/>
            </a:lnSpc>
            <a:spcBef>
              <a:spcPct val="0"/>
            </a:spcBef>
            <a:spcAft>
              <a:spcPct val="35000"/>
            </a:spcAft>
          </a:pPr>
          <a:r>
            <a:rPr lang="es-ES" sz="1200" b="1" kern="1200" dirty="0" smtClean="0">
              <a:latin typeface="Berlin Sans FB" pitchFamily="34" charset="0"/>
            </a:rPr>
            <a:t>forma de motivación</a:t>
          </a:r>
          <a:r>
            <a:rPr lang="es-ES" sz="1200" kern="1200" dirty="0" smtClean="0">
              <a:latin typeface="Berlin Sans FB" pitchFamily="34" charset="0"/>
            </a:rPr>
            <a:t>: la manera de motivar al alumnos es por medio de premios  </a:t>
          </a:r>
          <a:endParaRPr lang="es-ES_tradnl" sz="1200" kern="1200" dirty="0" smtClean="0">
            <a:effectLst>
              <a:outerShdw blurRad="38100" dist="38100" dir="2700000" algn="tl">
                <a:srgbClr val="000000">
                  <a:alpha val="43137"/>
                </a:srgbClr>
              </a:outerShdw>
            </a:effectLst>
            <a:latin typeface="Berlin Sans FB" pitchFamily="34" charset="0"/>
          </a:endParaRPr>
        </a:p>
      </dsp:txBody>
      <dsp:txXfrm rot="10800000">
        <a:off x="2182994" y="0"/>
        <a:ext cx="6062101" cy="1226585"/>
      </dsp:txXfrm>
    </dsp:sp>
    <dsp:sp modelId="{F32044BA-44DA-4337-BFFF-DB9F4057FE3D}">
      <dsp:nvSpPr>
        <dsp:cNvPr id="0" name=""/>
        <dsp:cNvSpPr/>
      </dsp:nvSpPr>
      <dsp:spPr>
        <a:xfrm>
          <a:off x="1331968" y="71775"/>
          <a:ext cx="1088759" cy="1088759"/>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83BAB-399A-4589-B9C5-3F9F1773789D}">
      <dsp:nvSpPr>
        <dsp:cNvPr id="0" name=""/>
        <dsp:cNvSpPr/>
      </dsp:nvSpPr>
      <dsp:spPr>
        <a:xfrm rot="10800000">
          <a:off x="1117140" y="1590587"/>
          <a:ext cx="7775858" cy="1931677"/>
        </a:xfrm>
        <a:prstGeom prst="homePlat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113" tIns="53340" rIns="99568" bIns="53340" numCol="1" spcCol="1270" anchor="ctr" anchorCtr="0">
          <a:noAutofit/>
        </a:bodyPr>
        <a:lstStyle/>
        <a:p>
          <a:pPr lvl="0" algn="l" defTabSz="622300">
            <a:lnSpc>
              <a:spcPct val="90000"/>
            </a:lnSpc>
            <a:spcBef>
              <a:spcPct val="0"/>
            </a:spcBef>
            <a:spcAft>
              <a:spcPct val="35000"/>
            </a:spcAft>
          </a:pPr>
          <a:r>
            <a:rPr lang="es-ES_tradnl" sz="1400" kern="1200" dirty="0" smtClean="0">
              <a:effectLst>
                <a:outerShdw blurRad="38100" dist="38100" dir="2700000" algn="tl">
                  <a:srgbClr val="000000">
                    <a:alpha val="43137"/>
                  </a:srgbClr>
                </a:outerShdw>
              </a:effectLst>
              <a:latin typeface="Berlin Sans FB" pitchFamily="34" charset="0"/>
            </a:rPr>
            <a:t>   </a:t>
          </a:r>
          <a:r>
            <a:rPr lang="es-ES_tradnl" sz="1400" b="1" u="none" kern="1200" dirty="0" smtClean="0">
              <a:effectLst>
                <a:outerShdw blurRad="38100" dist="38100" dir="2700000" algn="tl">
                  <a:srgbClr val="000000">
                    <a:alpha val="43137"/>
                  </a:srgbClr>
                </a:outerShdw>
              </a:effectLst>
              <a:latin typeface="Berlin Sans FB" pitchFamily="34" charset="0"/>
            </a:rPr>
            <a:t>Antecedentes generales de desarrollo: </a:t>
          </a:r>
          <a:r>
            <a:rPr lang="es-MX" sz="1400" kern="1200" dirty="0" smtClean="0">
              <a:effectLst>
                <a:outerShdw blurRad="38100" dist="38100" dir="2700000" algn="tl">
                  <a:srgbClr val="000000">
                    <a:alpha val="43137"/>
                  </a:srgbClr>
                </a:outerShdw>
              </a:effectLst>
              <a:latin typeface="Berlin Sans FB" pitchFamily="34" charset="0"/>
            </a:rPr>
            <a:t>nació con un tumor o quiste debajo de la lengua, se le opero y se le dificulto hablar correctamente, el quiste volvió y es difícil su pronunciación </a:t>
          </a:r>
          <a:endParaRPr lang="es-ES_tradnl" sz="1400" b="0" u="none" kern="1200" dirty="0" smtClean="0">
            <a:effectLst>
              <a:outerShdw blurRad="38100" dist="38100" dir="2700000" algn="tl">
                <a:srgbClr val="000000">
                  <a:alpha val="43137"/>
                </a:srgbClr>
              </a:outerShdw>
            </a:effectLst>
            <a:latin typeface="Berlin Sans FB" pitchFamily="34" charset="0"/>
          </a:endParaRPr>
        </a:p>
        <a:p>
          <a:pPr lvl="0" algn="l" defTabSz="622300">
            <a:lnSpc>
              <a:spcPct val="90000"/>
            </a:lnSpc>
            <a:spcBef>
              <a:spcPct val="0"/>
            </a:spcBef>
            <a:spcAft>
              <a:spcPct val="35000"/>
            </a:spcAft>
          </a:pPr>
          <a:r>
            <a:rPr lang="es-ES_tradnl" sz="1400" b="0" u="none" kern="1200" dirty="0" smtClean="0">
              <a:effectLst>
                <a:outerShdw blurRad="38100" dist="38100" dir="2700000" algn="tl">
                  <a:srgbClr val="000000">
                    <a:alpha val="43137"/>
                  </a:srgbClr>
                </a:outerShdw>
              </a:effectLst>
              <a:latin typeface="Berlin Sans FB" pitchFamily="34" charset="0"/>
            </a:rPr>
            <a:t>  </a:t>
          </a:r>
          <a:r>
            <a:rPr lang="es-ES" sz="1400" b="1" u="none" kern="1200" dirty="0" smtClean="0">
              <a:effectLst>
                <a:outerShdw blurRad="38100" dist="38100" dir="2700000" algn="tl">
                  <a:srgbClr val="000000">
                    <a:alpha val="43137"/>
                  </a:srgbClr>
                </a:outerShdw>
              </a:effectLst>
              <a:latin typeface="Berlin Sans FB" pitchFamily="34" charset="0"/>
            </a:rPr>
            <a:t>actividades que implican mayor tiempo y esfuerzo:  </a:t>
          </a:r>
          <a:r>
            <a:rPr lang="es-ES" sz="1400" b="0" u="none" kern="1200" dirty="0" smtClean="0">
              <a:effectLst>
                <a:outerShdw blurRad="38100" dist="38100" dir="2700000" algn="tl">
                  <a:srgbClr val="000000">
                    <a:alpha val="43137"/>
                  </a:srgbClr>
                </a:outerShdw>
              </a:effectLst>
              <a:latin typeface="Berlin Sans FB" pitchFamily="34" charset="0"/>
            </a:rPr>
            <a:t>en la mayoría de las actividades tarda mucho en realizar, se distrae fácilmente, en la mayoría de las actividades tiene que estar la educadora titular o la educadora practicante con el ya que si no realizara las actividades </a:t>
          </a:r>
          <a:endParaRPr lang="es-ES_tradnl" sz="1400" kern="1200" dirty="0" smtClean="0">
            <a:effectLst>
              <a:outerShdw blurRad="38100" dist="38100" dir="2700000" algn="tl">
                <a:srgbClr val="000000">
                  <a:alpha val="43137"/>
                </a:srgbClr>
              </a:outerShdw>
            </a:effectLst>
            <a:latin typeface="Berlin Sans FB" pitchFamily="34" charset="0"/>
          </a:endParaRPr>
        </a:p>
      </dsp:txBody>
      <dsp:txXfrm rot="10800000">
        <a:off x="1600059" y="1590587"/>
        <a:ext cx="7292939" cy="1931677"/>
      </dsp:txXfrm>
    </dsp:sp>
    <dsp:sp modelId="{3352164D-A65A-4005-9222-E0EB00B70DD2}">
      <dsp:nvSpPr>
        <dsp:cNvPr id="0" name=""/>
        <dsp:cNvSpPr/>
      </dsp:nvSpPr>
      <dsp:spPr>
        <a:xfrm>
          <a:off x="684080" y="1944216"/>
          <a:ext cx="1088759" cy="1088759"/>
        </a:xfrm>
        <a:prstGeom prst="ellipse">
          <a:avLst/>
        </a:prstGeom>
        <a:solidFill>
          <a:schemeClr val="accent5">
            <a:tint val="50000"/>
            <a:hueOff val="-5341183"/>
            <a:satOff val="23809"/>
            <a:lumOff val="21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6C5857-F507-4B85-A08E-37078FC334B5}">
      <dsp:nvSpPr>
        <dsp:cNvPr id="0" name=""/>
        <dsp:cNvSpPr/>
      </dsp:nvSpPr>
      <dsp:spPr>
        <a:xfrm rot="10800000">
          <a:off x="1876348" y="3811131"/>
          <a:ext cx="6368747" cy="1602382"/>
        </a:xfrm>
        <a:prstGeom prst="homePlat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113" tIns="53340" rIns="99568" bIns="53340" numCol="1" spcCol="1270" anchor="ctr" anchorCtr="0">
          <a:noAutofit/>
        </a:bodyPr>
        <a:lstStyle/>
        <a:p>
          <a:pPr lvl="0" algn="l" defTabSz="622300">
            <a:lnSpc>
              <a:spcPct val="90000"/>
            </a:lnSpc>
            <a:spcBef>
              <a:spcPct val="0"/>
            </a:spcBef>
            <a:spcAft>
              <a:spcPct val="35000"/>
            </a:spcAft>
          </a:pPr>
          <a:r>
            <a:rPr lang="es-ES_tradnl" sz="1400" b="1" kern="1200" dirty="0" smtClean="0">
              <a:effectLst>
                <a:outerShdw blurRad="38100" dist="38100" dir="2700000" algn="tl">
                  <a:srgbClr val="000000">
                    <a:alpha val="43137"/>
                  </a:srgbClr>
                </a:outerShdw>
              </a:effectLst>
              <a:latin typeface="Berlin Sans FB" pitchFamily="34" charset="0"/>
            </a:rPr>
            <a:t>Necesidad: (justificación del caso) </a:t>
          </a:r>
          <a:r>
            <a:rPr lang="es-MX" sz="1400" kern="1200" dirty="0" smtClean="0">
              <a:latin typeface="Berlin Sans FB" pitchFamily="34" charset="0"/>
            </a:rPr>
            <a:t>La elección de este caso se realizó debido a que por medio de la observación me logre dar cuenta que el alumno o presta atención a las actividades, se la pasa molestando a sus compañeros, no realiza las actividades de manera correcta, se la pasa parado en el salón de clases y agrediendo a sus compañeros  </a:t>
          </a:r>
          <a:endParaRPr lang="es-ES" sz="1400" kern="1200" dirty="0">
            <a:effectLst>
              <a:outerShdw blurRad="38100" dist="38100" dir="2700000" algn="tl">
                <a:srgbClr val="000000">
                  <a:alpha val="43137"/>
                </a:srgbClr>
              </a:outerShdw>
            </a:effectLst>
            <a:latin typeface="Berlin Sans FB" pitchFamily="34" charset="0"/>
          </a:endParaRPr>
        </a:p>
      </dsp:txBody>
      <dsp:txXfrm rot="10800000">
        <a:off x="2276943" y="3811131"/>
        <a:ext cx="5968152" cy="1602382"/>
      </dsp:txXfrm>
    </dsp:sp>
    <dsp:sp modelId="{A55773A3-5BC8-493C-81B0-02E6B2F1A45C}">
      <dsp:nvSpPr>
        <dsp:cNvPr id="0" name=""/>
        <dsp:cNvSpPr/>
      </dsp:nvSpPr>
      <dsp:spPr>
        <a:xfrm>
          <a:off x="1331968" y="4067942"/>
          <a:ext cx="1088759" cy="1088759"/>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dirty="0" smtClean="0"/>
              <a:t>Atención educativa para la inclusión.</a:t>
            </a:r>
            <a:endParaRPr lang="es-ES"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dirty="0"/>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dirty="0" smtClean="0"/>
              <a:t>Atención educativa para la inclusión.</a:t>
            </a: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dirty="0"/>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dirty="0"/>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dirty="0"/>
          </a:p>
        </p:txBody>
      </p:sp>
      <p:sp>
        <p:nvSpPr>
          <p:cNvPr id="6" name="5 Marcador de encabezado"/>
          <p:cNvSpPr>
            <a:spLocks noGrp="1"/>
          </p:cNvSpPr>
          <p:nvPr>
            <p:ph type="hdr" sz="quarter" idx="12"/>
          </p:nvPr>
        </p:nvSpPr>
        <p:spPr/>
        <p:txBody>
          <a:bodyPr/>
          <a:lstStyle/>
          <a:p>
            <a:r>
              <a:rPr lang="es-ES" dirty="0" smtClean="0"/>
              <a:t>Atención educativa para la inclusión.</a:t>
            </a:r>
            <a:endParaRPr lang="es-ES" dirty="0"/>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29/11/2017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29/11/2017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29/11/2017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29/11/2017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29/11/2017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29/11/2017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29/11/2017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29/11/2017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29/11/2017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29/11/2017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29/11/2017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dirty="0"/>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b="1" dirty="0" smtClean="0">
                <a:effectLst>
                  <a:outerShdw blurRad="38100" dist="38100" dir="2700000" algn="tl">
                    <a:srgbClr val="000000">
                      <a:alpha val="43137"/>
                    </a:srgbClr>
                  </a:outerShdw>
                </a:effectLst>
              </a:rPr>
              <a:t>Exposición del Caso</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331640" y="5157192"/>
            <a:ext cx="7560840" cy="864096"/>
          </a:xfrm>
        </p:spPr>
        <p:txBody>
          <a:bodyPr>
            <a:normAutofit/>
          </a:bodyPr>
          <a:lstStyle/>
          <a:p>
            <a:pPr algn="r"/>
            <a:r>
              <a:rPr lang="es-ES_tradnl" b="1" dirty="0" smtClean="0"/>
              <a:t>Nombre de la alumna: _________________</a:t>
            </a:r>
            <a:endParaRPr lang="es-ES" b="1" dirty="0"/>
          </a:p>
        </p:txBody>
      </p:sp>
      <p:sp>
        <p:nvSpPr>
          <p:cNvPr id="4" name="3 Marcador de fecha"/>
          <p:cNvSpPr>
            <a:spLocks noGrp="1"/>
          </p:cNvSpPr>
          <p:nvPr>
            <p:ph type="dt" sz="half" idx="10"/>
          </p:nvPr>
        </p:nvSpPr>
        <p:spPr/>
        <p:txBody>
          <a:bodyPr/>
          <a:lstStyle/>
          <a:p>
            <a:fld id="{7E8C99FF-56FD-4F19-AB8E-2E86AE4AD998}" type="datetime1">
              <a:rPr lang="es-ES" smtClean="0"/>
              <a:pPr/>
              <a:t>29/11/2017</a:t>
            </a:fld>
            <a:endParaRPr lang="es-ES" dirty="0"/>
          </a:p>
        </p:txBody>
      </p:sp>
    </p:spTree>
    <p:extLst>
      <p:ext uri="{BB962C8B-B14F-4D97-AF65-F5344CB8AC3E}">
        <p14:creationId xmlns:p14="http://schemas.microsoft.com/office/powerpoint/2010/main" val="2394071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263338181"/>
              </p:ext>
            </p:extLst>
          </p:nvPr>
        </p:nvGraphicFramePr>
        <p:xfrm>
          <a:off x="0" y="1196753"/>
          <a:ext cx="9144000" cy="4982488"/>
        </p:xfrm>
        <a:graphic>
          <a:graphicData uri="http://schemas.openxmlformats.org/drawingml/2006/table">
            <a:tbl>
              <a:tblPr firstRow="1" bandRow="1">
                <a:tableStyleId>{93296810-A885-4BE3-A3E7-6D5BEEA58F35}</a:tableStyleId>
              </a:tblPr>
              <a:tblGrid>
                <a:gridCol w="1117596"/>
                <a:gridCol w="3119868"/>
                <a:gridCol w="2062728"/>
                <a:gridCol w="2843808"/>
              </a:tblGrid>
              <a:tr h="513942">
                <a:tc>
                  <a:txBody>
                    <a:bodyPr/>
                    <a:lstStyle/>
                    <a:p>
                      <a:pPr algn="ctr"/>
                      <a:r>
                        <a:rPr lang="es-ES_tradnl" sz="1400" dirty="0" smtClean="0">
                          <a:effectLst>
                            <a:outerShdw blurRad="38100" dist="38100" dir="2700000" algn="tl">
                              <a:srgbClr val="000000">
                                <a:alpha val="43137"/>
                              </a:srgbClr>
                            </a:outerShdw>
                          </a:effectLst>
                          <a:latin typeface="Berlin Sans FB" pitchFamily="34" charset="0"/>
                        </a:rPr>
                        <a:t>Semana</a:t>
                      </a:r>
                    </a:p>
                    <a:p>
                      <a:pPr algn="ctr"/>
                      <a:r>
                        <a:rPr lang="es-ES_tradnl" sz="1400" dirty="0" smtClean="0">
                          <a:effectLst>
                            <a:outerShdw blurRad="38100" dist="38100" dir="2700000" algn="tl">
                              <a:srgbClr val="000000">
                                <a:alpha val="43137"/>
                              </a:srgbClr>
                            </a:outerShdw>
                          </a:effectLst>
                          <a:latin typeface="Berlin Sans FB" pitchFamily="34" charset="0"/>
                        </a:rPr>
                        <a:t>Nombre de la actividad</a:t>
                      </a:r>
                      <a:endParaRPr lang="es-ES" sz="1400" dirty="0">
                        <a:effectLst>
                          <a:outerShdw blurRad="38100" dist="38100" dir="2700000" algn="tl">
                            <a:srgbClr val="000000">
                              <a:alpha val="43137"/>
                            </a:srgbClr>
                          </a:outerShdw>
                        </a:effectLst>
                        <a:latin typeface="Berlin Sans FB" pitchFamily="34" charset="0"/>
                      </a:endParaRPr>
                    </a:p>
                  </a:txBody>
                  <a:tcPr/>
                </a:tc>
                <a:tc>
                  <a:txBody>
                    <a:bodyPr/>
                    <a:lstStyle/>
                    <a:p>
                      <a:pPr algn="ctr"/>
                      <a:r>
                        <a:rPr lang="es-ES" sz="1400" dirty="0" smtClean="0">
                          <a:effectLst>
                            <a:outerShdw blurRad="38100" dist="38100" dir="2700000" algn="tl">
                              <a:srgbClr val="000000">
                                <a:alpha val="43137"/>
                              </a:srgbClr>
                            </a:outerShdw>
                          </a:effectLst>
                          <a:latin typeface="Berlin Sans FB" pitchFamily="34" charset="0"/>
                        </a:rPr>
                        <a:t>Adecuación </a:t>
                      </a:r>
                    </a:p>
                    <a:p>
                      <a:pPr algn="ctr"/>
                      <a:r>
                        <a:rPr lang="es-ES" sz="1400" baseline="0" dirty="0" smtClean="0">
                          <a:effectLst>
                            <a:outerShdw blurRad="38100" dist="38100" dir="2700000" algn="tl">
                              <a:srgbClr val="000000">
                                <a:alpha val="43137"/>
                              </a:srgbClr>
                            </a:outerShdw>
                          </a:effectLst>
                          <a:latin typeface="Berlin Sans FB" pitchFamily="34" charset="0"/>
                        </a:rPr>
                        <a:t>Estrategia  </a:t>
                      </a:r>
                      <a:endParaRPr lang="es-ES" sz="1400" dirty="0">
                        <a:effectLst>
                          <a:outerShdw blurRad="38100" dist="38100" dir="2700000" algn="tl">
                            <a:srgbClr val="000000">
                              <a:alpha val="43137"/>
                            </a:srgbClr>
                          </a:outerShdw>
                        </a:effectLst>
                        <a:latin typeface="Berlin Sans FB" pitchFamily="34" charset="0"/>
                      </a:endParaRPr>
                    </a:p>
                  </a:txBody>
                  <a:tcPr/>
                </a:tc>
                <a:tc>
                  <a:txBody>
                    <a:bodyPr/>
                    <a:lstStyle/>
                    <a:p>
                      <a:pPr algn="ctr"/>
                      <a:r>
                        <a:rPr lang="es-ES_tradnl" sz="1400" dirty="0" smtClean="0">
                          <a:effectLst>
                            <a:outerShdw blurRad="38100" dist="38100" dir="2700000" algn="tl">
                              <a:srgbClr val="000000">
                                <a:alpha val="43137"/>
                              </a:srgbClr>
                            </a:outerShdw>
                          </a:effectLst>
                          <a:latin typeface="Berlin Sans FB" pitchFamily="34" charset="0"/>
                        </a:rPr>
                        <a:t>Evaluación</a:t>
                      </a:r>
                      <a:r>
                        <a:rPr lang="es-ES_tradnl" sz="1400" baseline="0" dirty="0" smtClean="0">
                          <a:effectLst>
                            <a:outerShdw blurRad="38100" dist="38100" dir="2700000" algn="tl">
                              <a:srgbClr val="000000">
                                <a:alpha val="43137"/>
                              </a:srgbClr>
                            </a:outerShdw>
                          </a:effectLst>
                          <a:latin typeface="Berlin Sans FB" pitchFamily="34" charset="0"/>
                        </a:rPr>
                        <a:t> </a:t>
                      </a:r>
                      <a:endParaRPr lang="es-ES" sz="1400" dirty="0">
                        <a:effectLst>
                          <a:outerShdw blurRad="38100" dist="38100" dir="2700000" algn="tl">
                            <a:srgbClr val="000000">
                              <a:alpha val="43137"/>
                            </a:srgbClr>
                          </a:outerShdw>
                        </a:effectLst>
                        <a:latin typeface="Berlin Sans FB" pitchFamily="34" charset="0"/>
                      </a:endParaRPr>
                    </a:p>
                  </a:txBody>
                  <a:tcPr/>
                </a:tc>
                <a:tc>
                  <a:txBody>
                    <a:bodyPr/>
                    <a:lstStyle/>
                    <a:p>
                      <a:pPr algn="ctr"/>
                      <a:endParaRPr lang="es-ES" sz="1400" dirty="0">
                        <a:effectLst>
                          <a:outerShdw blurRad="38100" dist="38100" dir="2700000" algn="tl">
                            <a:srgbClr val="000000">
                              <a:alpha val="43137"/>
                            </a:srgbClr>
                          </a:outerShdw>
                        </a:effectLst>
                        <a:latin typeface="Berlin Sans FB" pitchFamily="34" charset="0"/>
                      </a:endParaRPr>
                    </a:p>
                  </a:txBody>
                  <a:tcPr/>
                </a:tc>
              </a:tr>
              <a:tr h="915424">
                <a:tc>
                  <a:txBody>
                    <a:bodyPr/>
                    <a:lstStyle/>
                    <a:p>
                      <a:pPr algn="ctr"/>
                      <a:r>
                        <a:rPr lang="es-ES" sz="1400" b="1" kern="1200" dirty="0" smtClean="0">
                          <a:solidFill>
                            <a:schemeClr val="tx1"/>
                          </a:solidFill>
                          <a:latin typeface="Berlin Sans FB" pitchFamily="34" charset="0"/>
                          <a:ea typeface="+mn-ea"/>
                          <a:cs typeface="Arial" pitchFamily="34" charset="0"/>
                        </a:rPr>
                        <a:t>Construyamos figuras </a:t>
                      </a:r>
                      <a:endParaRPr lang="es-ES" sz="1400" b="1" kern="1200" dirty="0">
                        <a:solidFill>
                          <a:schemeClr val="tx1"/>
                        </a:solidFill>
                        <a:latin typeface="Berlin Sans FB" pitchFamily="34" charset="0"/>
                        <a:ea typeface="+mn-ea"/>
                        <a:cs typeface="Arial" pitchFamily="34" charset="0"/>
                      </a:endParaRPr>
                    </a:p>
                  </a:txBody>
                  <a:tcPr anchor="ctr"/>
                </a:tc>
                <a:tc>
                  <a:txBody>
                    <a:bodyPr/>
                    <a:lstStyle/>
                    <a:p>
                      <a:r>
                        <a:rPr lang="es-ES" sz="1400" dirty="0" smtClean="0">
                          <a:latin typeface="Berlin Sans FB" pitchFamily="34" charset="0"/>
                        </a:rPr>
                        <a:t>Colocar</a:t>
                      </a:r>
                      <a:r>
                        <a:rPr lang="es-ES" sz="1400" baseline="0" dirty="0" smtClean="0">
                          <a:latin typeface="Berlin Sans FB" pitchFamily="34" charset="0"/>
                        </a:rPr>
                        <a:t> al alumno con un equipo que lo orientara y ayudara a la </a:t>
                      </a:r>
                      <a:r>
                        <a:rPr lang="es-ES" sz="1400" baseline="0" dirty="0" smtClean="0">
                          <a:latin typeface="Berlin Sans FB" pitchFamily="34" charset="0"/>
                        </a:rPr>
                        <a:t>realización </a:t>
                      </a:r>
                      <a:r>
                        <a:rPr lang="es-ES" sz="1400" baseline="0" dirty="0" smtClean="0">
                          <a:latin typeface="Berlin Sans FB" pitchFamily="34" charset="0"/>
                        </a:rPr>
                        <a:t>de las </a:t>
                      </a:r>
                      <a:r>
                        <a:rPr lang="es-ES" sz="1400" baseline="0" dirty="0" smtClean="0">
                          <a:latin typeface="Berlin Sans FB" pitchFamily="34" charset="0"/>
                        </a:rPr>
                        <a:t>figuras </a:t>
                      </a:r>
                      <a:r>
                        <a:rPr lang="es-ES" sz="1400" baseline="0" dirty="0" smtClean="0">
                          <a:latin typeface="Berlin Sans FB" pitchFamily="34" charset="0"/>
                        </a:rPr>
                        <a:t>propuestas </a:t>
                      </a:r>
                      <a:endParaRPr lang="es-ES" sz="1400" dirty="0">
                        <a:latin typeface="Berlin Sans FB" pitchFamily="34" charset="0"/>
                      </a:endParaRPr>
                    </a:p>
                  </a:txBody>
                  <a:tcPr/>
                </a:tc>
                <a:tc>
                  <a:txBody>
                    <a:bodyPr/>
                    <a:lstStyle/>
                    <a:p>
                      <a:r>
                        <a:rPr lang="es-ES" sz="1400" dirty="0" smtClean="0">
                          <a:latin typeface="Berlin Sans FB" pitchFamily="34" charset="0"/>
                        </a:rPr>
                        <a:t>Construye </a:t>
                      </a:r>
                      <a:r>
                        <a:rPr lang="es-ES" sz="1400" dirty="0" smtClean="0">
                          <a:latin typeface="Berlin Sans FB" pitchFamily="34" charset="0"/>
                        </a:rPr>
                        <a:t>figuras uniendo otras  para obtener una figura</a:t>
                      </a:r>
                      <a:endParaRPr lang="es-ES" sz="1400" dirty="0">
                        <a:latin typeface="Berlin Sans FB" pitchFamily="34" charset="0"/>
                      </a:endParaRPr>
                    </a:p>
                  </a:txBody>
                  <a:tcPr/>
                </a:tc>
                <a:tc>
                  <a:txBody>
                    <a:bodyPr/>
                    <a:lstStyle/>
                    <a:p>
                      <a:r>
                        <a:rPr lang="es-ES" sz="1400" dirty="0" smtClean="0">
                          <a:latin typeface="Berlin Sans FB" pitchFamily="34" charset="0"/>
                        </a:rPr>
                        <a:t>Esta</a:t>
                      </a:r>
                      <a:r>
                        <a:rPr lang="es-ES" sz="1400" baseline="0" dirty="0" smtClean="0">
                          <a:latin typeface="Berlin Sans FB" pitchFamily="34" charset="0"/>
                        </a:rPr>
                        <a:t> actividad realizo una </a:t>
                      </a:r>
                      <a:r>
                        <a:rPr lang="es-ES" sz="1400" baseline="0" dirty="0" smtClean="0">
                          <a:latin typeface="Berlin Sans FB" pitchFamily="34" charset="0"/>
                        </a:rPr>
                        <a:t>adecuación </a:t>
                      </a:r>
                      <a:r>
                        <a:rPr lang="es-ES" sz="1400" baseline="0" dirty="0" smtClean="0">
                          <a:latin typeface="Berlin Sans FB" pitchFamily="34" charset="0"/>
                        </a:rPr>
                        <a:t>ya que los equipos no se </a:t>
                      </a:r>
                      <a:r>
                        <a:rPr lang="es-ES" sz="1400" baseline="0" dirty="0" smtClean="0">
                          <a:latin typeface="Berlin Sans FB" pitchFamily="34" charset="0"/>
                        </a:rPr>
                        <a:t>podían </a:t>
                      </a:r>
                      <a:r>
                        <a:rPr lang="es-ES" sz="1400" baseline="0" dirty="0" smtClean="0">
                          <a:latin typeface="Berlin Sans FB" pitchFamily="34" charset="0"/>
                        </a:rPr>
                        <a:t>poner de acuerdo para la </a:t>
                      </a:r>
                      <a:r>
                        <a:rPr lang="es-ES" sz="1400" baseline="0" dirty="0" smtClean="0">
                          <a:latin typeface="Berlin Sans FB" pitchFamily="34" charset="0"/>
                        </a:rPr>
                        <a:t>realización </a:t>
                      </a:r>
                      <a:r>
                        <a:rPr lang="es-ES" sz="1400" baseline="0" dirty="0" smtClean="0">
                          <a:latin typeface="Berlin Sans FB" pitchFamily="34" charset="0"/>
                        </a:rPr>
                        <a:t>, se tomo la </a:t>
                      </a:r>
                      <a:r>
                        <a:rPr lang="es-ES" sz="1400" baseline="0" dirty="0" smtClean="0">
                          <a:latin typeface="Berlin Sans FB" pitchFamily="34" charset="0"/>
                        </a:rPr>
                        <a:t>decisión </a:t>
                      </a:r>
                      <a:r>
                        <a:rPr lang="es-ES" sz="1400" baseline="0" dirty="0" smtClean="0">
                          <a:latin typeface="Berlin Sans FB" pitchFamily="34" charset="0"/>
                        </a:rPr>
                        <a:t>de presentar unas figuras para que los alumnos las realizaran, el alumno intento realizar algunas figuras </a:t>
                      </a:r>
                      <a:endParaRPr lang="es-ES" sz="1400" dirty="0">
                        <a:latin typeface="Berlin Sans FB" pitchFamily="34" charset="0"/>
                      </a:endParaRPr>
                    </a:p>
                  </a:txBody>
                  <a:tcPr/>
                </a:tc>
              </a:tr>
              <a:tr h="1070395">
                <a:tc>
                  <a:txBody>
                    <a:bodyPr/>
                    <a:lstStyle/>
                    <a:p>
                      <a:pPr algn="ctr"/>
                      <a:r>
                        <a:rPr lang="es-ES" sz="1400" b="1" kern="1200" dirty="0" smtClean="0">
                          <a:solidFill>
                            <a:schemeClr val="tx1"/>
                          </a:solidFill>
                          <a:latin typeface="Berlin Sans FB" pitchFamily="34" charset="0"/>
                          <a:ea typeface="+mn-ea"/>
                          <a:cs typeface="Arial" pitchFamily="34" charset="0"/>
                        </a:rPr>
                        <a:t>Ruleta de personajes principales </a:t>
                      </a:r>
                      <a:endParaRPr lang="es-ES" sz="1400" b="1" kern="1200" dirty="0">
                        <a:solidFill>
                          <a:schemeClr val="tx1"/>
                        </a:solidFill>
                        <a:latin typeface="Berlin Sans FB" pitchFamily="34" charset="0"/>
                        <a:ea typeface="+mn-ea"/>
                        <a:cs typeface="Arial" pitchFamily="34" charset="0"/>
                      </a:endParaRPr>
                    </a:p>
                  </a:txBody>
                  <a:tcPr anchor="ctr"/>
                </a:tc>
                <a:tc>
                  <a:txBody>
                    <a:bodyPr/>
                    <a:lstStyle/>
                    <a:p>
                      <a:r>
                        <a:rPr lang="es-ES" sz="1400" dirty="0" smtClean="0">
                          <a:latin typeface="Berlin Sans FB" pitchFamily="34" charset="0"/>
                        </a:rPr>
                        <a:t>Atención </a:t>
                      </a:r>
                      <a:r>
                        <a:rPr lang="es-ES" sz="1400" baseline="0" dirty="0" smtClean="0">
                          <a:latin typeface="Berlin Sans FB" pitchFamily="34" charset="0"/>
                        </a:rPr>
                        <a:t> </a:t>
                      </a:r>
                      <a:r>
                        <a:rPr lang="es-ES" sz="1400" baseline="0" dirty="0" smtClean="0">
                          <a:latin typeface="Berlin Sans FB" pitchFamily="34" charset="0"/>
                        </a:rPr>
                        <a:t>personalizada</a:t>
                      </a:r>
                      <a:endParaRPr lang="es-ES" sz="1400" dirty="0">
                        <a:latin typeface="Berlin Sans FB" pitchFamily="34" charset="0"/>
                      </a:endParaRPr>
                    </a:p>
                  </a:txBody>
                  <a:tcPr/>
                </a:tc>
                <a:tc>
                  <a:txBody>
                    <a:bodyPr/>
                    <a:lstStyle/>
                    <a:p>
                      <a:r>
                        <a:rPr lang="es-ES" sz="1400" dirty="0" smtClean="0">
                          <a:latin typeface="Berlin Sans FB" pitchFamily="34" charset="0"/>
                        </a:rPr>
                        <a:t>Crea</a:t>
                      </a:r>
                      <a:r>
                        <a:rPr lang="es-ES" sz="1400" baseline="0" dirty="0" smtClean="0">
                          <a:latin typeface="Berlin Sans FB" pitchFamily="34" charset="0"/>
                        </a:rPr>
                        <a:t> </a:t>
                      </a:r>
                      <a:r>
                        <a:rPr lang="es-ES" sz="1400" baseline="0" dirty="0" smtClean="0">
                          <a:latin typeface="Berlin Sans FB" pitchFamily="34" charset="0"/>
                        </a:rPr>
                        <a:t>artículos </a:t>
                      </a:r>
                      <a:r>
                        <a:rPr lang="es-ES" sz="1400" baseline="0" dirty="0" smtClean="0">
                          <a:latin typeface="Berlin Sans FB" pitchFamily="34" charset="0"/>
                        </a:rPr>
                        <a:t>de su propia  </a:t>
                      </a:r>
                      <a:r>
                        <a:rPr lang="es-ES" sz="1400" baseline="0" dirty="0" smtClean="0">
                          <a:latin typeface="Berlin Sans FB" pitchFamily="34" charset="0"/>
                        </a:rPr>
                        <a:t>creación, </a:t>
                      </a:r>
                      <a:r>
                        <a:rPr lang="es-ES" sz="1400" baseline="0" dirty="0" smtClean="0">
                          <a:latin typeface="Berlin Sans FB" pitchFamily="34" charset="0"/>
                        </a:rPr>
                        <a:t>utilizando los materiales necesarios </a:t>
                      </a:r>
                      <a:endParaRPr lang="es-ES" sz="1400" dirty="0">
                        <a:latin typeface="Berlin Sans FB" pitchFamily="34" charset="0"/>
                      </a:endParaRPr>
                    </a:p>
                  </a:txBody>
                  <a:tcPr/>
                </a:tc>
                <a:tc>
                  <a:txBody>
                    <a:bodyPr/>
                    <a:lstStyle/>
                    <a:p>
                      <a:r>
                        <a:rPr lang="es-ES" sz="1400" dirty="0" smtClean="0">
                          <a:latin typeface="Berlin Sans FB" pitchFamily="34" charset="0"/>
                        </a:rPr>
                        <a:t>Es esta actividad se oriento a alumno</a:t>
                      </a:r>
                      <a:r>
                        <a:rPr lang="es-ES" sz="1400" baseline="0" dirty="0" smtClean="0">
                          <a:latin typeface="Berlin Sans FB" pitchFamily="34" charset="0"/>
                        </a:rPr>
                        <a:t> de como realizar la actividad, ya que al momento de pintar coloreaba todo de un mismo color </a:t>
                      </a:r>
                      <a:endParaRPr lang="es-ES" sz="1400" dirty="0">
                        <a:latin typeface="Berlin Sans FB" pitchFamily="34" charset="0"/>
                      </a:endParaRPr>
                    </a:p>
                  </a:txBody>
                  <a:tcPr/>
                </a:tc>
              </a:tr>
              <a:tr h="1294408">
                <a:tc>
                  <a:txBody>
                    <a:bodyPr/>
                    <a:lstStyle/>
                    <a:p>
                      <a:pPr algn="ctr"/>
                      <a:r>
                        <a:rPr lang="es-ES" sz="1400" b="1" kern="1200" dirty="0" smtClean="0">
                          <a:solidFill>
                            <a:schemeClr val="tx1"/>
                          </a:solidFill>
                          <a:latin typeface="Berlin Sans FB" pitchFamily="34" charset="0"/>
                          <a:ea typeface="+mn-ea"/>
                          <a:cs typeface="Arial" pitchFamily="34" charset="0"/>
                        </a:rPr>
                        <a:t>Sopa de letras </a:t>
                      </a:r>
                      <a:endParaRPr lang="es-ES" sz="1400" b="1" kern="1200" dirty="0">
                        <a:solidFill>
                          <a:schemeClr val="tx1"/>
                        </a:solidFill>
                        <a:latin typeface="Berlin Sans FB" pitchFamily="34" charset="0"/>
                        <a:ea typeface="+mn-ea"/>
                        <a:cs typeface="Arial" pitchFamily="34" charset="0"/>
                      </a:endParaRPr>
                    </a:p>
                  </a:txBody>
                  <a:tcPr anchor="ctr"/>
                </a:tc>
                <a:tc>
                  <a:txBody>
                    <a:bodyPr/>
                    <a:lstStyle/>
                    <a:p>
                      <a:r>
                        <a:rPr lang="es-ES" sz="1400" dirty="0" smtClean="0">
                          <a:latin typeface="Berlin Sans FB" pitchFamily="34" charset="0"/>
                        </a:rPr>
                        <a:t>Atención </a:t>
                      </a:r>
                      <a:r>
                        <a:rPr lang="es-ES" sz="1400" dirty="0" smtClean="0">
                          <a:latin typeface="Berlin Sans FB" pitchFamily="34" charset="0"/>
                        </a:rPr>
                        <a:t>personalizada</a:t>
                      </a:r>
                      <a:endParaRPr lang="es-ES" sz="1400" dirty="0">
                        <a:latin typeface="Berlin Sans FB" pitchFamily="34" charset="0"/>
                      </a:endParaRPr>
                    </a:p>
                  </a:txBody>
                  <a:tcPr/>
                </a:tc>
                <a:tc>
                  <a:txBody>
                    <a:bodyPr/>
                    <a:lstStyle/>
                    <a:p>
                      <a:r>
                        <a:rPr lang="es-ES" sz="1400" dirty="0" smtClean="0">
                          <a:latin typeface="Berlin Sans FB" pitchFamily="34" charset="0"/>
                        </a:rPr>
                        <a:t>Busca</a:t>
                      </a:r>
                      <a:r>
                        <a:rPr lang="es-ES" sz="1400" baseline="0" dirty="0" smtClean="0">
                          <a:latin typeface="Berlin Sans FB" pitchFamily="34" charset="0"/>
                        </a:rPr>
                        <a:t> las letras que conforman una palabra </a:t>
                      </a:r>
                      <a:endParaRPr lang="es-ES" sz="1400" dirty="0">
                        <a:latin typeface="Berlin Sans FB" pitchFamily="34" charset="0"/>
                      </a:endParaRPr>
                    </a:p>
                  </a:txBody>
                  <a:tcPr/>
                </a:tc>
                <a:tc>
                  <a:txBody>
                    <a:bodyPr/>
                    <a:lstStyle/>
                    <a:p>
                      <a:r>
                        <a:rPr lang="es-ES" sz="1400" dirty="0" smtClean="0">
                          <a:latin typeface="Berlin Sans FB" pitchFamily="34" charset="0"/>
                        </a:rPr>
                        <a:t>En esta actividad se </a:t>
                      </a:r>
                      <a:r>
                        <a:rPr lang="es-ES" sz="1400" dirty="0" smtClean="0">
                          <a:latin typeface="Berlin Sans FB" pitchFamily="34" charset="0"/>
                        </a:rPr>
                        <a:t>sentó </a:t>
                      </a:r>
                      <a:r>
                        <a:rPr lang="es-ES" sz="1400" dirty="0" smtClean="0">
                          <a:latin typeface="Berlin Sans FB" pitchFamily="34" charset="0"/>
                        </a:rPr>
                        <a:t>cerca del alumno para observar como realizaba la</a:t>
                      </a:r>
                      <a:r>
                        <a:rPr lang="es-ES" sz="1400" baseline="0" dirty="0" smtClean="0">
                          <a:latin typeface="Berlin Sans FB" pitchFamily="34" charset="0"/>
                        </a:rPr>
                        <a:t> actividad </a:t>
                      </a:r>
                      <a:endParaRPr lang="es-ES" sz="1400" dirty="0">
                        <a:latin typeface="Berlin Sans FB" pitchFamily="34" charset="0"/>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1011185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67544" y="1628800"/>
            <a:ext cx="8229600" cy="4209331"/>
          </a:xfrm>
        </p:spPr>
        <p:txBody>
          <a:bodyPr>
            <a:normAutofit fontScale="85000" lnSpcReduction="20000"/>
          </a:bodyPr>
          <a:lstStyle/>
          <a:p>
            <a:pPr marL="0" indent="0">
              <a:buNone/>
            </a:pPr>
            <a:endParaRPr lang="es-ES" dirty="0"/>
          </a:p>
          <a:p>
            <a:r>
              <a:rPr lang="es-ES" dirty="0" smtClean="0"/>
              <a:t>Al realizar las adecuaciones pertinentes para la atención del niño, se obtuvieron mejores resultados en sus actividades, el alumno entregaba mas completo sus trabajos, convivio con algunos compañeros y logro llevarse bien con ellos y logro trabajar en coordinación con otros compañeros</a:t>
            </a:r>
          </a:p>
          <a:p>
            <a:r>
              <a:rPr lang="es-ES" dirty="0" smtClean="0"/>
              <a:t>Trabajar de cerca con este alumno fue muy agradabl</a:t>
            </a:r>
            <a:r>
              <a:rPr lang="es-ES" dirty="0" smtClean="0"/>
              <a:t>e, demanda mucha atención y los compañeros lo comprenden, considero que al haber aplicado estas actividades favorece el aprendizaje de los alumnos </a:t>
            </a:r>
            <a:endParaRPr lang="es-ES"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1491628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Utiliza estrategias didácticas para promover un ambiente propicio para el aprendizaje</a:t>
            </a:r>
            <a:r>
              <a:rPr lang="es-ES" dirty="0" smtClean="0"/>
              <a:t>.</a:t>
            </a:r>
          </a:p>
          <a:p>
            <a:r>
              <a:rPr lang="es-ES" dirty="0" smtClean="0"/>
              <a:t>Considero que las estrategias que se utilizaron en algunas actividades no fueron las correctas, ya que se aislaba al alumno del equipo y la educadora practicante se sentaba con el a trabajar, en otra de las ocasiones el alumno era colocado con alumnos que lo podían apoyar e integrar con su equipo, en necesario que el alumnos este con alumnos tranquilos para que el este tranquilo, ya que si se sienta con alumnos desordenados el alumno comienza a tener actitudes negativas </a:t>
            </a:r>
            <a:r>
              <a:rPr lang="es-ES" dirty="0" smtClean="0"/>
              <a:t> </a:t>
            </a:r>
            <a:endParaRPr lang="es-E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1275286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lnSpcReduction="10000"/>
          </a:bodyPr>
          <a:lstStyle/>
          <a:p>
            <a:r>
              <a:rPr lang="es-ES" dirty="0" smtClean="0"/>
              <a:t>Adecua las condiciones físicas en el aula de acuerdo al contexto y las características de los alumnos y el grupo. </a:t>
            </a:r>
            <a:endParaRPr lang="es-ES" dirty="0" smtClean="0"/>
          </a:p>
          <a:p>
            <a:r>
              <a:rPr lang="es-ES" dirty="0" smtClean="0"/>
              <a:t>Las condiciones del aula en relación a las características del grupo son las correctas, los alumnos en ese jardín de niños y en ese salón de clases pueden desarrollarse de manera plena y segura, son las adecuadas para ellos, </a:t>
            </a:r>
            <a:endParaRPr lang="es-ES" dirty="0" smtClean="0"/>
          </a:p>
          <a:p>
            <a:pPr marL="0" indent="0">
              <a:buNone/>
            </a:pPr>
            <a:r>
              <a:rPr lang="es-ES" dirty="0" smtClean="0"/>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375354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fontScale="85000" lnSpcReduction="10000"/>
          </a:bodyPr>
          <a:lstStyle/>
          <a:p>
            <a:r>
              <a:rPr lang="es-ES" dirty="0" smtClean="0"/>
              <a:t>Promueve actividades que involucran el trabajo colaborativo para impulsar el compromiso, la responsabilidad y la solidaridad de los alumnos</a:t>
            </a:r>
            <a:r>
              <a:rPr lang="es-ES" dirty="0" smtClean="0"/>
              <a:t>.</a:t>
            </a:r>
          </a:p>
          <a:p>
            <a:r>
              <a:rPr lang="es-ES" dirty="0" smtClean="0"/>
              <a:t>Algunas de las actividades que se propusieron en trabajo en equipo con el alumno fueron buenas, el alumno se sintió integrado con sus compañeros, los alumnos tuvieron paciencia al trabajar con el, jugaron, platicaron y compartieron algunas actividades, existen algunos alumnos que aun lo aíslan, es necesario trabajar en eso para que el alumno ya se sienta integrado por sus compañeros </a:t>
            </a:r>
            <a:endParaRPr lang="es-E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79399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EVIDENCIAS</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417541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S_tradnl" sz="3600" b="1" dirty="0" smtClean="0">
                <a:effectLst>
                  <a:outerShdw blurRad="38100" dist="38100" dir="2700000" algn="tl">
                    <a:srgbClr val="000000">
                      <a:alpha val="43137"/>
                    </a:srgbClr>
                  </a:outerShdw>
                </a:effectLst>
              </a:rPr>
              <a:t>Datos generales del niño</a:t>
            </a:r>
            <a:endParaRPr lang="es-ES" sz="36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graphicFrame>
        <p:nvGraphicFramePr>
          <p:cNvPr id="5" name="4 Diagrama"/>
          <p:cNvGraphicFramePr/>
          <p:nvPr>
            <p:extLst>
              <p:ext uri="{D42A27DB-BD31-4B8C-83A1-F6EECF244321}">
                <p14:modId xmlns:p14="http://schemas.microsoft.com/office/powerpoint/2010/main" val="3735578995"/>
              </p:ext>
            </p:extLst>
          </p:nvPr>
        </p:nvGraphicFramePr>
        <p:xfrm>
          <a:off x="-216532" y="908720"/>
          <a:ext cx="9577064" cy="5416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56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62500" lnSpcReduction="20000"/>
          </a:bodyPr>
          <a:lstStyle/>
          <a:p>
            <a:pPr lvl="0"/>
            <a:r>
              <a:rPr lang="es-ES" dirty="0"/>
              <a:t>Nombre de la actividad (alusivo al contenido o al aprendizaje esperado)</a:t>
            </a:r>
            <a:endParaRPr lang="es-ES" sz="4000" dirty="0"/>
          </a:p>
          <a:p>
            <a:pPr lvl="0"/>
            <a:r>
              <a:rPr lang="es-ES" dirty="0"/>
              <a:t>Campo y aspecto (deben corresponder a las necesidades del niño)</a:t>
            </a:r>
            <a:endParaRPr lang="es-ES" sz="4000" dirty="0"/>
          </a:p>
          <a:p>
            <a:pPr lvl="0"/>
            <a:r>
              <a:rPr lang="es-ES" dirty="0"/>
              <a:t>Aprendizaje esperado (también deben corresponder a las necesidades del niño)</a:t>
            </a:r>
            <a:endParaRPr lang="es-ES" sz="4000" dirty="0"/>
          </a:p>
          <a:p>
            <a:pPr lvl="0"/>
            <a:r>
              <a:rPr lang="es-ES" dirty="0"/>
              <a:t>Desarrollo de la actividad</a:t>
            </a:r>
            <a:endParaRPr lang="es-ES" sz="4000" dirty="0"/>
          </a:p>
          <a:p>
            <a:pPr lvl="1"/>
            <a:r>
              <a:rPr lang="es-ES" dirty="0"/>
              <a:t>Inicio</a:t>
            </a:r>
            <a:endParaRPr lang="es-ES" sz="3600" dirty="0"/>
          </a:p>
          <a:p>
            <a:pPr lvl="1"/>
            <a:r>
              <a:rPr lang="es-ES" dirty="0"/>
              <a:t>Desarrollo</a:t>
            </a:r>
            <a:endParaRPr lang="es-ES" sz="3600" dirty="0"/>
          </a:p>
          <a:p>
            <a:pPr lvl="1"/>
            <a:r>
              <a:rPr lang="es-ES" dirty="0"/>
              <a:t>Cierre</a:t>
            </a:r>
            <a:endParaRPr lang="es-ES" sz="3600" dirty="0"/>
          </a:p>
          <a:p>
            <a:pPr lvl="0"/>
            <a:r>
              <a:rPr lang="es-ES" dirty="0"/>
              <a:t>Evaluación (se refiere a que pretenden observar en el niño para poder fundamentar que logro algo por mínimo que sea del aprendizaje esperado)</a:t>
            </a:r>
            <a:endParaRPr lang="es-ES" sz="4000" dirty="0"/>
          </a:p>
          <a:p>
            <a:pPr lvl="1"/>
            <a:r>
              <a:rPr lang="es-ES" dirty="0"/>
              <a:t>Indicadores</a:t>
            </a:r>
            <a:endParaRPr lang="es-ES" sz="3600" dirty="0"/>
          </a:p>
          <a:p>
            <a:pPr lvl="1"/>
            <a:r>
              <a:rPr lang="es-ES" dirty="0"/>
              <a:t>instrumentos</a:t>
            </a:r>
            <a:endParaRPr lang="es-ES" sz="3600" dirty="0"/>
          </a:p>
          <a:p>
            <a:pPr lvl="0"/>
            <a:r>
              <a:rPr lang="es-ES" dirty="0"/>
              <a:t>Organización</a:t>
            </a:r>
            <a:endParaRPr lang="es-ES" sz="4000" dirty="0"/>
          </a:p>
          <a:p>
            <a:pPr lvl="0"/>
            <a:r>
              <a:rPr lang="es-ES" dirty="0"/>
              <a:t>Materiales</a:t>
            </a:r>
            <a:endParaRPr lang="es-ES" sz="4000" dirty="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286383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1344363472"/>
              </p:ext>
            </p:extLst>
          </p:nvPr>
        </p:nvGraphicFramePr>
        <p:xfrm>
          <a:off x="179512" y="188640"/>
          <a:ext cx="8772940" cy="5539460"/>
        </p:xfrm>
        <a:graphic>
          <a:graphicData uri="http://schemas.openxmlformats.org/drawingml/2006/table">
            <a:tbl>
              <a:tblPr firstRow="1" bandRow="1">
                <a:tableStyleId>{5C22544A-7EE6-4342-B048-85BDC9FD1C3A}</a:tableStyleId>
              </a:tblPr>
              <a:tblGrid>
                <a:gridCol w="2924313"/>
                <a:gridCol w="1462157"/>
                <a:gridCol w="1462157"/>
                <a:gridCol w="2924313"/>
              </a:tblGrid>
              <a:tr h="4217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solidFill>
                            <a:schemeClr val="tx1"/>
                          </a:solidFill>
                          <a:effectLst/>
                          <a:latin typeface="Arial" panose="020B0604020202020204" pitchFamily="34" charset="0"/>
                          <a:ea typeface="Arial" panose="020B0604020202020204" pitchFamily="34" charset="0"/>
                          <a:cs typeface="Arial" panose="020B0604020202020204" pitchFamily="34" charset="0"/>
                        </a:rPr>
                        <a:t>Situaciones de aprendizaje:</a:t>
                      </a:r>
                      <a:r>
                        <a:rPr lang="es-MX" sz="1100" b="1" baseline="0" dirty="0" smtClean="0">
                          <a:solidFill>
                            <a:schemeClr val="tx1"/>
                          </a:solidFill>
                          <a:latin typeface="Arial" panose="020B0604020202020204" pitchFamily="34" charset="0"/>
                          <a:cs typeface="Arial" panose="020B0604020202020204" pitchFamily="34" charset="0"/>
                        </a:rPr>
                        <a:t> memorama del día de muertos </a:t>
                      </a:r>
                      <a:endParaRPr lang="es-MX" sz="11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r>
                        <a:rPr lang="es-MX" sz="1100" b="1" dirty="0" smtClean="0">
                          <a:solidFill>
                            <a:schemeClr val="tx1"/>
                          </a:solidFill>
                          <a:latin typeface="Arial" panose="020B0604020202020204" pitchFamily="34" charset="0"/>
                          <a:cs typeface="Arial" panose="020B0604020202020204" pitchFamily="34" charset="0"/>
                        </a:rPr>
                        <a:t>Campo:</a:t>
                      </a:r>
                    </a:p>
                    <a:p>
                      <a:pPr marL="171450" indent="-171450">
                        <a:buFont typeface="Arial" panose="020B0604020202020204" pitchFamily="34" charset="0"/>
                        <a:buChar char="•"/>
                      </a:pPr>
                      <a:r>
                        <a:rPr lang="es-MX" sz="1100" b="1" dirty="0" smtClean="0">
                          <a:solidFill>
                            <a:schemeClr val="tx1"/>
                          </a:solidFill>
                          <a:latin typeface="Arial" panose="020B0604020202020204" pitchFamily="34" charset="0"/>
                          <a:cs typeface="Arial" panose="020B0604020202020204" pitchFamily="34" charset="0"/>
                        </a:rPr>
                        <a:t>Desarrollo personal y social </a:t>
                      </a:r>
                      <a:endParaRPr lang="es-MX" sz="11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s-MX"/>
                    </a:p>
                  </a:txBody>
                  <a:tcPr/>
                </a:tc>
                <a:tc>
                  <a:txBody>
                    <a:bodyPr/>
                    <a:lstStyle/>
                    <a:p>
                      <a:r>
                        <a:rPr lang="es-MX" sz="1100" b="1" dirty="0" smtClean="0">
                          <a:solidFill>
                            <a:schemeClr val="tx1"/>
                          </a:solidFill>
                          <a:latin typeface="Arial" panose="020B0604020202020204" pitchFamily="34" charset="0"/>
                          <a:cs typeface="Arial" panose="020B0604020202020204" pitchFamily="34" charset="0"/>
                        </a:rPr>
                        <a:t>Aspecto:</a:t>
                      </a:r>
                    </a:p>
                    <a:p>
                      <a:pPr marL="171450" indent="-171450">
                        <a:buFont typeface="Arial" panose="020B0604020202020204" pitchFamily="34" charset="0"/>
                        <a:buChar char="•"/>
                      </a:pPr>
                      <a:r>
                        <a:rPr lang="es-MX" sz="1100" b="1" dirty="0" smtClean="0">
                          <a:solidFill>
                            <a:schemeClr val="tx1"/>
                          </a:solidFill>
                          <a:latin typeface="Arial" panose="020B0604020202020204" pitchFamily="34" charset="0"/>
                          <a:cs typeface="Arial" panose="020B0604020202020204" pitchFamily="34" charset="0"/>
                        </a:rPr>
                        <a:t>Identidad personal</a:t>
                      </a:r>
                      <a:r>
                        <a:rPr lang="es-MX" sz="1100" b="1" baseline="0" dirty="0" smtClean="0">
                          <a:solidFill>
                            <a:schemeClr val="tx1"/>
                          </a:solidFill>
                          <a:latin typeface="Arial" panose="020B0604020202020204" pitchFamily="34" charset="0"/>
                          <a:cs typeface="Arial" panose="020B0604020202020204" pitchFamily="34" charset="0"/>
                        </a:rPr>
                        <a:t> </a:t>
                      </a:r>
                      <a:endParaRPr lang="es-MX" sz="11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421723">
                <a:tc gridSpan="2">
                  <a:txBody>
                    <a:bodyPr/>
                    <a:lstStyle/>
                    <a:p>
                      <a:r>
                        <a:rPr lang="es-MX" sz="1100" b="0" dirty="0" smtClean="0">
                          <a:solidFill>
                            <a:schemeClr val="tx1"/>
                          </a:solidFill>
                          <a:latin typeface="Arial" panose="020B0604020202020204" pitchFamily="34" charset="0"/>
                          <a:cs typeface="Arial" panose="020B0604020202020204" pitchFamily="34" charset="0"/>
                        </a:rPr>
                        <a:t>Competencia: </a:t>
                      </a:r>
                      <a:r>
                        <a:rPr lang="es-MX" sz="1100" b="0" i="0" u="none" strike="noStrike" kern="1200" baseline="0" dirty="0" smtClean="0">
                          <a:solidFill>
                            <a:schemeClr val="tx1"/>
                          </a:solidFill>
                          <a:latin typeface="Arial" pitchFamily="34" charset="0"/>
                          <a:ea typeface="+mn-ea"/>
                          <a:cs typeface="Arial" pitchFamily="34" charset="0"/>
                        </a:rPr>
                        <a:t>Actúa gradualmente con mayor confianza y control de acuerdo con criterios, reglas y convenciones externas que regulan su conducta en los diferentes ámbitos en que participa</a:t>
                      </a:r>
                      <a:endParaRPr lang="es-MX" sz="800" b="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Aprendizaje esperado:</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i="0" u="none" strike="noStrike" kern="1200" baseline="0" dirty="0" smtClean="0">
                          <a:solidFill>
                            <a:schemeClr val="tx1"/>
                          </a:solidFill>
                          <a:latin typeface="Arial" pitchFamily="34" charset="0"/>
                          <a:ea typeface="+mn-ea"/>
                          <a:cs typeface="Arial" pitchFamily="34" charset="0"/>
                        </a:rPr>
                        <a:t>Participa en juegos respetando las reglas establecidas y las normas para la convivencia.</a:t>
                      </a:r>
                      <a:endParaRPr lang="es-MX" sz="8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723">
                <a:tc gridSpan="4">
                  <a:txBody>
                    <a:bodyPr/>
                    <a:lstStyle/>
                    <a:p>
                      <a:r>
                        <a:rPr lang="es-MX" sz="1100" b="0" dirty="0" smtClean="0">
                          <a:solidFill>
                            <a:schemeClr val="tx1"/>
                          </a:solidFill>
                          <a:latin typeface="Arial" panose="020B0604020202020204" pitchFamily="34" charset="0"/>
                          <a:cs typeface="Arial" panose="020B0604020202020204" pitchFamily="34" charset="0"/>
                        </a:rPr>
                        <a:t>Actividad:</a:t>
                      </a:r>
                      <a:r>
                        <a:rPr lang="es-MX" sz="1100" b="0" baseline="0" dirty="0" smtClean="0">
                          <a:solidFill>
                            <a:schemeClr val="tx1"/>
                          </a:solidFill>
                          <a:latin typeface="Arial" panose="020B0604020202020204" pitchFamily="34" charset="0"/>
                          <a:cs typeface="Arial" panose="020B0604020202020204" pitchFamily="34" charset="0"/>
                        </a:rPr>
                        <a:t> </a:t>
                      </a:r>
                      <a:r>
                        <a:rPr lang="es-MX" sz="1100" b="1" dirty="0" smtClean="0">
                          <a:solidFill>
                            <a:schemeClr val="tx1"/>
                          </a:solidFill>
                          <a:latin typeface="Arial" panose="020B0604020202020204" pitchFamily="34" charset="0"/>
                          <a:cs typeface="Arial" panose="020B0604020202020204" pitchFamily="34" charset="0"/>
                        </a:rPr>
                        <a:t>inicio: </a:t>
                      </a:r>
                    </a:p>
                    <a:p>
                      <a:r>
                        <a:rPr lang="es-MX" sz="1100" b="0" dirty="0" smtClean="0">
                          <a:solidFill>
                            <a:schemeClr val="tx1"/>
                          </a:solidFill>
                          <a:latin typeface="Arial" pitchFamily="34" charset="0"/>
                          <a:cs typeface="Arial" pitchFamily="34" charset="0"/>
                        </a:rPr>
                        <a:t>Por mesa</a:t>
                      </a:r>
                      <a:r>
                        <a:rPr lang="es-MX" sz="1100" b="0" baseline="0" dirty="0" smtClean="0">
                          <a:solidFill>
                            <a:schemeClr val="tx1"/>
                          </a:solidFill>
                          <a:latin typeface="Arial" pitchFamily="34" charset="0"/>
                          <a:cs typeface="Arial" pitchFamily="34" charset="0"/>
                        </a:rPr>
                        <a:t> de trabajo jugarán al memorama</a:t>
                      </a:r>
                    </a:p>
                    <a:p>
                      <a:r>
                        <a:rPr lang="es-MX" sz="1100" b="1" dirty="0" smtClean="0">
                          <a:solidFill>
                            <a:schemeClr val="tx1"/>
                          </a:solidFill>
                          <a:latin typeface="Arial" panose="020B0604020202020204" pitchFamily="34" charset="0"/>
                          <a:cs typeface="Arial" panose="020B0604020202020204" pitchFamily="34" charset="0"/>
                        </a:rPr>
                        <a:t>Desarrollo: </a:t>
                      </a:r>
                      <a:r>
                        <a:rPr lang="es-MX" sz="1100" b="0" baseline="0" dirty="0" smtClean="0">
                          <a:solidFill>
                            <a:schemeClr val="tx1"/>
                          </a:solidFill>
                          <a:latin typeface="Arial" pitchFamily="34" charset="0"/>
                          <a:cs typeface="Arial" pitchFamily="34" charset="0"/>
                        </a:rPr>
                        <a:t>tendrán que encontrar el número y la colección que lo representa</a:t>
                      </a:r>
                      <a:endParaRPr lang="es-MX" sz="1100" b="0" dirty="0" smtClean="0">
                        <a:solidFill>
                          <a:schemeClr val="tx1"/>
                        </a:solidFill>
                        <a:latin typeface="Arial" panose="020B0604020202020204" pitchFamily="34" charset="0"/>
                        <a:cs typeface="Arial" panose="020B0604020202020204" pitchFamily="34" charset="0"/>
                      </a:endParaRPr>
                    </a:p>
                    <a:p>
                      <a:r>
                        <a:rPr lang="es-MX" sz="1100" b="1" baseline="0" dirty="0" smtClean="0">
                          <a:solidFill>
                            <a:schemeClr val="tx1"/>
                          </a:solidFill>
                          <a:latin typeface="Arial" panose="020B0604020202020204" pitchFamily="34" charset="0"/>
                          <a:cs typeface="Arial" panose="020B0604020202020204" pitchFamily="34" charset="0"/>
                        </a:rPr>
                        <a:t>Cierre: </a:t>
                      </a:r>
                      <a:endParaRPr lang="es-MX" sz="1100" b="0" baseline="0" dirty="0" smtClean="0">
                        <a:solidFill>
                          <a:schemeClr val="tx1"/>
                        </a:solidFill>
                        <a:latin typeface="Arial" panose="020B0604020202020204" pitchFamily="34" charset="0"/>
                        <a:cs typeface="Arial" panose="020B0604020202020204" pitchFamily="34" charset="0"/>
                      </a:endParaRPr>
                    </a:p>
                    <a:p>
                      <a:r>
                        <a:rPr lang="es-MX" sz="1100" b="0" baseline="0" dirty="0" smtClean="0">
                          <a:solidFill>
                            <a:schemeClr val="tx1"/>
                          </a:solidFill>
                          <a:latin typeface="Arial" panose="020B0604020202020204" pitchFamily="34" charset="0"/>
                          <a:cs typeface="Arial" panose="020B0604020202020204" pitchFamily="34" charset="0"/>
                        </a:rPr>
                        <a:t>se les cuestionará ¿encontraron todas las colecciones?, ¿Qué número se les dificulto encontrar?</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723">
                <a:tc>
                  <a:txBody>
                    <a:bodyPr/>
                    <a:lstStyle/>
                    <a:p>
                      <a:r>
                        <a:rPr lang="es-MX" sz="1100" b="0" dirty="0" smtClean="0">
                          <a:solidFill>
                            <a:schemeClr val="tx1"/>
                          </a:solidFill>
                          <a:latin typeface="Arial" panose="020B0604020202020204" pitchFamily="34" charset="0"/>
                          <a:cs typeface="Arial" panose="020B0604020202020204" pitchFamily="34" charset="0"/>
                        </a:rPr>
                        <a:t>Organización:</a:t>
                      </a:r>
                      <a:r>
                        <a:rPr lang="es-MX" sz="1100" b="0" baseline="0" dirty="0" smtClean="0">
                          <a:solidFill>
                            <a:schemeClr val="tx1"/>
                          </a:solidFill>
                          <a:latin typeface="Arial" panose="020B0604020202020204" pitchFamily="34" charset="0"/>
                          <a:cs typeface="Arial" panose="020B0604020202020204" pitchFamily="34" charset="0"/>
                        </a:rPr>
                        <a:t> por equipo de mesa de trabajo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Material:</a:t>
                      </a:r>
                      <a:r>
                        <a:rPr lang="es-MX" sz="1100" b="0" baseline="0" dirty="0" smtClean="0">
                          <a:solidFill>
                            <a:schemeClr val="tx1"/>
                          </a:solidFill>
                          <a:latin typeface="Arial" panose="020B0604020202020204" pitchFamily="34" charset="0"/>
                          <a:cs typeface="Arial" panose="020B0604020202020204" pitchFamily="34" charset="0"/>
                        </a:rPr>
                        <a:t> memorama de elementos y números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Tiempo:</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15</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Evaluación: los alumnos tuvieron</a:t>
                      </a:r>
                      <a:r>
                        <a:rPr lang="es-MX" sz="1100" b="0" baseline="0" dirty="0" smtClean="0">
                          <a:solidFill>
                            <a:schemeClr val="tx1"/>
                          </a:solidFill>
                          <a:latin typeface="Arial" panose="020B0604020202020204" pitchFamily="34" charset="0"/>
                          <a:cs typeface="Arial" panose="020B0604020202020204" pitchFamily="34" charset="0"/>
                        </a:rPr>
                        <a:t> buena participación, respetando las reglas que se establecieron</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a:txBody>
                    <a:bodyPr/>
                    <a:lstStyle/>
                    <a:p>
                      <a:r>
                        <a:rPr lang="es-MX" sz="1100" b="0" dirty="0" smtClean="0">
                          <a:solidFill>
                            <a:schemeClr val="tx1"/>
                          </a:solidFill>
                          <a:latin typeface="Arial" panose="020B0604020202020204" pitchFamily="34" charset="0"/>
                          <a:cs typeface="Arial" panose="020B0604020202020204" pitchFamily="34" charset="0"/>
                        </a:rPr>
                        <a:t>Situación de aprendizaje: mi calaquita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Campo:</a:t>
                      </a:r>
                      <a:r>
                        <a:rPr lang="es-MX" sz="1100" b="0" baseline="0" dirty="0">
                          <a:solidFill>
                            <a:schemeClr val="tx1"/>
                          </a:solidFill>
                          <a:latin typeface="Arial" panose="020B0604020202020204" pitchFamily="34" charset="0"/>
                          <a:cs typeface="Arial" panose="020B0604020202020204" pitchFamily="34" charset="0"/>
                        </a:rPr>
                        <a:t> </a:t>
                      </a:r>
                      <a:r>
                        <a:rPr lang="es-MX" sz="1100" b="0" baseline="0" dirty="0" smtClean="0">
                          <a:solidFill>
                            <a:schemeClr val="tx1"/>
                          </a:solidFill>
                          <a:latin typeface="Arial" panose="020B0604020202020204" pitchFamily="34" charset="0"/>
                          <a:cs typeface="Arial" panose="020B0604020202020204" pitchFamily="34" charset="0"/>
                        </a:rPr>
                        <a:t>lenguaje y comunicación </a:t>
                      </a:r>
                      <a:endParaRPr lang="es-MX" sz="1100" b="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Aspecto: lenguaje escrito</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325685">
                <a:tc gridSpan="2">
                  <a:txBody>
                    <a:bodyPr/>
                    <a:lstStyle/>
                    <a:p>
                      <a:r>
                        <a:rPr lang="es-MX" sz="1100" b="0" dirty="0" smtClean="0">
                          <a:solidFill>
                            <a:schemeClr val="tx1"/>
                          </a:solidFill>
                          <a:latin typeface="Arial" panose="020B0604020202020204" pitchFamily="34" charset="0"/>
                          <a:cs typeface="Arial" panose="020B0604020202020204" pitchFamily="34" charset="0"/>
                        </a:rPr>
                        <a:t>Competencia: Utiliza textos diversos en actividades guiadas o por iniciativa propia,</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e identifica para qué sirven</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Aprendizaje esperado: Reconoce el ritmo y la rima de textos poéticos breves que son leídos en voz alta mediante juegos, variando</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la intensidad</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o velocidad de la voz y acompañándolos de movimientos corporales.</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Inicio: </a:t>
                      </a:r>
                    </a:p>
                    <a:p>
                      <a:r>
                        <a:rPr lang="es-MX" sz="1100" b="0" dirty="0" smtClean="0">
                          <a:solidFill>
                            <a:schemeClr val="tx1"/>
                          </a:solidFill>
                          <a:latin typeface="Arial" panose="020B0604020202020204" pitchFamily="34" charset="0"/>
                          <a:cs typeface="Arial" panose="020B0604020202020204" pitchFamily="34" charset="0"/>
                        </a:rPr>
                        <a:t>Responderán los cuestionamientos: ¿alguien sabe que es una rima?,</a:t>
                      </a:r>
                      <a:r>
                        <a:rPr lang="es-MX" sz="1100" b="0" baseline="0" dirty="0" smtClean="0">
                          <a:solidFill>
                            <a:schemeClr val="tx1"/>
                          </a:solidFill>
                          <a:latin typeface="Arial" panose="020B0604020202020204" pitchFamily="34" charset="0"/>
                          <a:cs typeface="Arial" panose="020B0604020202020204" pitchFamily="34" charset="0"/>
                        </a:rPr>
                        <a:t> ¿de que manera esta formada?, ¿alguien a dicho alguna?</a:t>
                      </a:r>
                    </a:p>
                    <a:p>
                      <a:r>
                        <a:rPr lang="es-MX" sz="1100" b="0" baseline="0" dirty="0" smtClean="0">
                          <a:solidFill>
                            <a:schemeClr val="tx1"/>
                          </a:solidFill>
                          <a:latin typeface="Arial" panose="020B0604020202020204" pitchFamily="34" charset="0"/>
                          <a:cs typeface="Arial" panose="020B0604020202020204" pitchFamily="34" charset="0"/>
                        </a:rPr>
                        <a:t>Desarrollo: </a:t>
                      </a:r>
                    </a:p>
                    <a:p>
                      <a:r>
                        <a:rPr lang="es-MX" sz="1100" b="0" baseline="0" dirty="0" smtClean="0">
                          <a:solidFill>
                            <a:schemeClr val="tx1"/>
                          </a:solidFill>
                          <a:latin typeface="Arial" panose="020B0604020202020204" pitchFamily="34" charset="0"/>
                          <a:cs typeface="Arial" panose="020B0604020202020204" pitchFamily="34" charset="0"/>
                        </a:rPr>
                        <a:t>Escuchara la explicación acerca de lo que es una rima y trataran de repetir de manera grupal la rima alusiva al día de muertos </a:t>
                      </a:r>
                    </a:p>
                    <a:p>
                      <a:r>
                        <a:rPr lang="es-MX" sz="1100" b="0" baseline="0" dirty="0" smtClean="0">
                          <a:solidFill>
                            <a:schemeClr val="tx1"/>
                          </a:solidFill>
                          <a:latin typeface="Arial" panose="020B0604020202020204" pitchFamily="34" charset="0"/>
                          <a:cs typeface="Arial" panose="020B0604020202020204" pitchFamily="34" charset="0"/>
                        </a:rPr>
                        <a:t>Cierre: </a:t>
                      </a:r>
                    </a:p>
                    <a:p>
                      <a:pPr marL="0" marR="0" indent="0" algn="l" defTabSz="914400" rtl="0" eaLnBrk="1" fontAlgn="auto" latinLnBrk="0" hangingPunct="1">
                        <a:lnSpc>
                          <a:spcPct val="100000"/>
                        </a:lnSpc>
                        <a:spcBef>
                          <a:spcPts val="0"/>
                        </a:spcBef>
                        <a:spcAft>
                          <a:spcPts val="0"/>
                        </a:spcAft>
                        <a:buClrTx/>
                        <a:buSzTx/>
                        <a:buFontTx/>
                        <a:buNone/>
                        <a:tabLst/>
                        <a:defRPr/>
                      </a:pPr>
                      <a:r>
                        <a:rPr lang="es-MX" sz="1100" b="0" baseline="0" dirty="0" smtClean="0">
                          <a:solidFill>
                            <a:schemeClr val="tx1"/>
                          </a:solidFill>
                          <a:latin typeface="Arial" panose="020B0604020202020204" pitchFamily="34" charset="0"/>
                          <a:cs typeface="Arial" panose="020B0604020202020204" pitchFamily="34" charset="0"/>
                        </a:rPr>
                        <a:t>responderán a las preguntas ¿Qué se hace en el panteón?, ¿Por qué creen que se hace eso?</a:t>
                      </a:r>
                      <a:endParaRPr lang="es-MX" sz="11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a:p>
                  </a:txBody>
                  <a:tcPr/>
                </a:tc>
                <a:tc hMerge="1">
                  <a:txBody>
                    <a:bodyPr/>
                    <a:lstStyle/>
                    <a:p>
                      <a:endParaRPr lang="es-MX"/>
                    </a:p>
                  </a:txBody>
                  <a:tcPr/>
                </a:tc>
              </a:tr>
              <a:tr h="325685">
                <a:tc>
                  <a:txBody>
                    <a:bodyPr/>
                    <a:lstStyle/>
                    <a:p>
                      <a:r>
                        <a:rPr lang="es-MX" sz="1100" b="0" dirty="0" smtClean="0">
                          <a:solidFill>
                            <a:schemeClr val="tx1"/>
                          </a:solidFill>
                          <a:latin typeface="Arial" panose="020B0604020202020204" pitchFamily="34" charset="0"/>
                          <a:cs typeface="Arial" panose="020B0604020202020204" pitchFamily="34" charset="0"/>
                        </a:rPr>
                        <a:t>Organización: grupal</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 materiales: rima y cinta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Tiempo: 15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Evaluación: los alumnos lograron reconocer la</a:t>
                      </a:r>
                      <a:r>
                        <a:rPr lang="es-MX" sz="1100" b="0" baseline="0" dirty="0" smtClean="0">
                          <a:solidFill>
                            <a:schemeClr val="tx1"/>
                          </a:solidFill>
                          <a:latin typeface="Arial" panose="020B0604020202020204" pitchFamily="34" charset="0"/>
                          <a:cs typeface="Arial" panose="020B0604020202020204" pitchFamily="34" charset="0"/>
                        </a:rPr>
                        <a:t> rima de  la que se estableció y con la que se trabajo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246325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3712967345"/>
              </p:ext>
            </p:extLst>
          </p:nvPr>
        </p:nvGraphicFramePr>
        <p:xfrm>
          <a:off x="179512" y="188640"/>
          <a:ext cx="8772940" cy="5932754"/>
        </p:xfrm>
        <a:graphic>
          <a:graphicData uri="http://schemas.openxmlformats.org/drawingml/2006/table">
            <a:tbl>
              <a:tblPr firstRow="1" bandRow="1">
                <a:tableStyleId>{5C22544A-7EE6-4342-B048-85BDC9FD1C3A}</a:tableStyleId>
              </a:tblPr>
              <a:tblGrid>
                <a:gridCol w="2924313"/>
                <a:gridCol w="1462157"/>
                <a:gridCol w="1462157"/>
                <a:gridCol w="2924313"/>
              </a:tblGrid>
              <a:tr h="4217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solidFill>
                            <a:schemeClr val="tx1"/>
                          </a:solidFill>
                          <a:effectLst/>
                          <a:latin typeface="Arial" panose="020B0604020202020204" pitchFamily="34" charset="0"/>
                          <a:ea typeface="Arial" panose="020B0604020202020204" pitchFamily="34" charset="0"/>
                          <a:cs typeface="Arial" panose="020B0604020202020204" pitchFamily="34" charset="0"/>
                        </a:rPr>
                        <a:t>Situaciones de aprendizaje:</a:t>
                      </a:r>
                      <a:r>
                        <a:rPr lang="es-MX" sz="1100" b="0" baseline="0" dirty="0" smtClean="0">
                          <a:solidFill>
                            <a:schemeClr val="tx1"/>
                          </a:solidFill>
                          <a:latin typeface="Arial" panose="020B0604020202020204" pitchFamily="34" charset="0"/>
                          <a:cs typeface="Arial" panose="020B0604020202020204" pitchFamily="34" charset="0"/>
                        </a:rPr>
                        <a:t> sopa de letras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Campo:</a:t>
                      </a:r>
                    </a:p>
                    <a:p>
                      <a:pPr marL="171450" indent="-171450">
                        <a:buFont typeface="Arial" panose="020B0604020202020204" pitchFamily="34" charset="0"/>
                        <a:buChar char="•"/>
                      </a:pPr>
                      <a:r>
                        <a:rPr lang="es-MX" sz="1100" b="0" dirty="0" smtClean="0">
                          <a:solidFill>
                            <a:schemeClr val="tx1"/>
                          </a:solidFill>
                          <a:latin typeface="Arial" panose="020B0604020202020204" pitchFamily="34" charset="0"/>
                          <a:cs typeface="Arial" panose="020B0604020202020204" pitchFamily="34" charset="0"/>
                        </a:rPr>
                        <a:t>Lenguaje y comunicación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Aspecto:</a:t>
                      </a:r>
                    </a:p>
                    <a:p>
                      <a:pPr marL="171450" indent="-171450">
                        <a:buFont typeface="Arial" panose="020B0604020202020204" pitchFamily="34" charset="0"/>
                        <a:buChar char="•"/>
                      </a:pPr>
                      <a:r>
                        <a:rPr lang="es-MX" sz="1100" b="0" dirty="0" smtClean="0">
                          <a:solidFill>
                            <a:schemeClr val="tx1"/>
                          </a:solidFill>
                          <a:latin typeface="Arial" panose="020B0604020202020204" pitchFamily="34" charset="0"/>
                          <a:cs typeface="Arial" panose="020B0604020202020204" pitchFamily="34" charset="0"/>
                        </a:rPr>
                        <a:t>Lenguaje</a:t>
                      </a:r>
                      <a:r>
                        <a:rPr lang="es-MX" sz="1100" b="0" baseline="0" dirty="0" smtClean="0">
                          <a:solidFill>
                            <a:schemeClr val="tx1"/>
                          </a:solidFill>
                          <a:latin typeface="Arial" panose="020B0604020202020204" pitchFamily="34" charset="0"/>
                          <a:cs typeface="Arial" panose="020B0604020202020204" pitchFamily="34" charset="0"/>
                        </a:rPr>
                        <a:t> escrito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421723">
                <a:tc gridSpan="2">
                  <a:txBody>
                    <a:bodyPr/>
                    <a:lstStyle/>
                    <a:p>
                      <a:r>
                        <a:rPr lang="es-MX" sz="1100" b="0" dirty="0" smtClean="0">
                          <a:solidFill>
                            <a:schemeClr val="tx1"/>
                          </a:solidFill>
                          <a:latin typeface="Arial" panose="020B0604020202020204" pitchFamily="34" charset="0"/>
                          <a:cs typeface="Arial" panose="020B0604020202020204" pitchFamily="34" charset="0"/>
                        </a:rPr>
                        <a:t>Competencia: </a:t>
                      </a:r>
                      <a:r>
                        <a:rPr lang="es-MX" sz="1100" b="0" i="0" u="none" strike="noStrike" kern="1200" baseline="0" dirty="0" smtClean="0">
                          <a:solidFill>
                            <a:schemeClr val="tx1"/>
                          </a:solidFill>
                          <a:latin typeface="Arial" pitchFamily="34" charset="0"/>
                          <a:ea typeface="+mn-ea"/>
                          <a:cs typeface="Arial" pitchFamily="34" charset="0"/>
                        </a:rPr>
                        <a:t>Reconoce características del sistema de escritura al utilizar recursos propios (marcas, grafías, letras) para expresar por escrito sus ideas</a:t>
                      </a:r>
                      <a:endParaRPr lang="es-MX" sz="800" b="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Aprendizaje esperado:</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i="0" u="none" strike="noStrike" kern="1200" baseline="0" dirty="0" smtClean="0">
                          <a:solidFill>
                            <a:schemeClr val="tx1"/>
                          </a:solidFill>
                          <a:latin typeface="Arial" pitchFamily="34" charset="0"/>
                          <a:ea typeface="+mn-ea"/>
                          <a:cs typeface="Arial" pitchFamily="34" charset="0"/>
                        </a:rPr>
                        <a:t>Intercambia ideas acerca de la escritura de una palabra.</a:t>
                      </a:r>
                      <a:endParaRPr lang="es-MX" sz="8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723">
                <a:tc gridSpan="4">
                  <a:txBody>
                    <a:bodyPr/>
                    <a:lstStyle/>
                    <a:p>
                      <a:r>
                        <a:rPr lang="es-MX" sz="1100" b="0" dirty="0" smtClean="0">
                          <a:solidFill>
                            <a:schemeClr val="tx1"/>
                          </a:solidFill>
                          <a:latin typeface="Arial" panose="020B0604020202020204" pitchFamily="34" charset="0"/>
                          <a:cs typeface="Arial" panose="020B0604020202020204" pitchFamily="34" charset="0"/>
                        </a:rPr>
                        <a:t>Actividad:</a:t>
                      </a:r>
                      <a:r>
                        <a:rPr lang="es-MX" sz="1100" b="0" baseline="0" dirty="0" smtClean="0">
                          <a:solidFill>
                            <a:schemeClr val="tx1"/>
                          </a:solidFill>
                          <a:latin typeface="Arial" panose="020B0604020202020204" pitchFamily="34" charset="0"/>
                          <a:cs typeface="Arial" panose="020B0604020202020204" pitchFamily="34" charset="0"/>
                        </a:rPr>
                        <a:t> </a:t>
                      </a:r>
                      <a:r>
                        <a:rPr lang="es-MX" sz="1100" b="1" dirty="0" smtClean="0">
                          <a:solidFill>
                            <a:schemeClr val="tx1"/>
                          </a:solidFill>
                          <a:latin typeface="Arial" panose="020B0604020202020204" pitchFamily="34" charset="0"/>
                          <a:cs typeface="Arial" panose="020B0604020202020204" pitchFamily="34" charset="0"/>
                        </a:rPr>
                        <a:t>inicio: </a:t>
                      </a:r>
                    </a:p>
                    <a:p>
                      <a:r>
                        <a:rPr lang="es-MX" sz="1100" b="0" dirty="0" smtClean="0">
                          <a:solidFill>
                            <a:schemeClr val="tx1"/>
                          </a:solidFill>
                          <a:latin typeface="Arial" pitchFamily="34" charset="0"/>
                          <a:cs typeface="Arial" pitchFamily="34" charset="0"/>
                        </a:rPr>
                        <a:t>Responderán a los</a:t>
                      </a:r>
                      <a:r>
                        <a:rPr lang="es-MX" sz="1100" b="0" baseline="0" dirty="0" smtClean="0">
                          <a:solidFill>
                            <a:schemeClr val="tx1"/>
                          </a:solidFill>
                          <a:latin typeface="Arial" pitchFamily="34" charset="0"/>
                          <a:cs typeface="Arial" pitchFamily="34" charset="0"/>
                        </a:rPr>
                        <a:t> cuestionamientos: ¿Qué elementos conocimos del día de muertos?, ¿alguien recuerda su significado?</a:t>
                      </a:r>
                    </a:p>
                    <a:p>
                      <a:r>
                        <a:rPr lang="es-MX" sz="1100" b="1" dirty="0" smtClean="0">
                          <a:solidFill>
                            <a:schemeClr val="tx1"/>
                          </a:solidFill>
                          <a:latin typeface="Arial" panose="020B0604020202020204" pitchFamily="34" charset="0"/>
                          <a:cs typeface="Arial" panose="020B0604020202020204" pitchFamily="34" charset="0"/>
                        </a:rPr>
                        <a:t>Desarrollo: </a:t>
                      </a:r>
                    </a:p>
                    <a:p>
                      <a:r>
                        <a:rPr lang="es-MX" sz="1100" b="0" dirty="0" smtClean="0">
                          <a:solidFill>
                            <a:schemeClr val="tx1"/>
                          </a:solidFill>
                          <a:latin typeface="Arial" pitchFamily="34" charset="0"/>
                          <a:cs typeface="Arial" pitchFamily="34" charset="0"/>
                        </a:rPr>
                        <a:t>De manera individual recibirán un portador de texto con el nombre de algún elemento del altar de muertos y trataran de formarlo en una tapa de huevo</a:t>
                      </a:r>
                      <a:endParaRPr lang="es-MX" sz="1100" b="1" dirty="0" smtClean="0">
                        <a:solidFill>
                          <a:schemeClr val="tx1"/>
                        </a:solidFill>
                        <a:latin typeface="Arial" panose="020B0604020202020204" pitchFamily="34" charset="0"/>
                        <a:cs typeface="Arial" panose="020B0604020202020204" pitchFamily="34" charset="0"/>
                      </a:endParaRPr>
                    </a:p>
                    <a:p>
                      <a:r>
                        <a:rPr lang="es-MX" sz="1100" b="1" baseline="0" dirty="0" smtClean="0">
                          <a:solidFill>
                            <a:schemeClr val="tx1"/>
                          </a:solidFill>
                          <a:latin typeface="Arial" panose="020B0604020202020204" pitchFamily="34" charset="0"/>
                          <a:cs typeface="Arial" panose="020B0604020202020204" pitchFamily="34" charset="0"/>
                        </a:rPr>
                        <a:t>Cierre: </a:t>
                      </a:r>
                      <a:endParaRPr lang="es-MX" sz="1100" b="0" baseline="0" dirty="0" smtClean="0">
                        <a:solidFill>
                          <a:schemeClr val="tx1"/>
                        </a:solidFill>
                        <a:latin typeface="Arial" panose="020B0604020202020204" pitchFamily="34" charset="0"/>
                        <a:cs typeface="Arial" panose="020B0604020202020204" pitchFamily="34" charset="0"/>
                      </a:endParaRPr>
                    </a:p>
                    <a:p>
                      <a:pPr marL="0" indent="0" algn="just">
                        <a:buFont typeface="Arial" pitchFamily="34" charset="0"/>
                        <a:buNone/>
                      </a:pPr>
                      <a:r>
                        <a:rPr lang="es-MX" sz="1100" b="0" baseline="0" dirty="0" smtClean="0">
                          <a:solidFill>
                            <a:schemeClr val="tx1"/>
                          </a:solidFill>
                          <a:latin typeface="Arial" panose="020B0604020202020204" pitchFamily="34" charset="0"/>
                          <a:cs typeface="Arial" panose="020B0604020202020204" pitchFamily="34" charset="0"/>
                        </a:rPr>
                        <a:t>responderán a los cuestionamientos ¿fue difícil formar el nombre?, ¿Qué letras conocíamos?, ¿podemos identificar las vocales?</a:t>
                      </a:r>
                      <a:endParaRPr lang="es-MX" sz="11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0304">
                <a:tc>
                  <a:txBody>
                    <a:bodyPr/>
                    <a:lstStyle/>
                    <a:p>
                      <a:r>
                        <a:rPr lang="es-MX" sz="1100" b="0" dirty="0" smtClean="0">
                          <a:solidFill>
                            <a:schemeClr val="tx1"/>
                          </a:solidFill>
                          <a:latin typeface="Arial" panose="020B0604020202020204" pitchFamily="34" charset="0"/>
                          <a:cs typeface="Arial" panose="020B0604020202020204" pitchFamily="34" charset="0"/>
                        </a:rPr>
                        <a:t>Organización:</a:t>
                      </a:r>
                      <a:r>
                        <a:rPr lang="es-MX" sz="1100" b="0" baseline="0" dirty="0" smtClean="0">
                          <a:solidFill>
                            <a:schemeClr val="tx1"/>
                          </a:solidFill>
                          <a:latin typeface="Arial" panose="020B0604020202020204" pitchFamily="34" charset="0"/>
                          <a:cs typeface="Arial" panose="020B0604020202020204" pitchFamily="34" charset="0"/>
                        </a:rPr>
                        <a:t> individual</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Material:</a:t>
                      </a:r>
                      <a:r>
                        <a:rPr lang="es-MX" sz="1100" b="0" baseline="0" dirty="0" smtClean="0">
                          <a:solidFill>
                            <a:schemeClr val="tx1"/>
                          </a:solidFill>
                          <a:latin typeface="Arial" panose="020B0604020202020204" pitchFamily="34" charset="0"/>
                          <a:cs typeface="Arial" panose="020B0604020202020204" pitchFamily="34" charset="0"/>
                        </a:rPr>
                        <a:t> alfabeto móvil de bolitas de unicel, tapas de huevo, portadores de texto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Tiempo:</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15 min</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Evaluación: los alumnos lograron intercambiar ideas acerca de la escritura de las palabras que se les proporcionaron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sz="11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a:txBody>
                    <a:bodyPr/>
                    <a:lstStyle/>
                    <a:p>
                      <a:r>
                        <a:rPr lang="es-MX" sz="1100" b="0" dirty="0" smtClean="0">
                          <a:solidFill>
                            <a:schemeClr val="tx1"/>
                          </a:solidFill>
                          <a:latin typeface="Arial" panose="020B0604020202020204" pitchFamily="34" charset="0"/>
                          <a:cs typeface="Arial" panose="020B0604020202020204" pitchFamily="34" charset="0"/>
                        </a:rPr>
                        <a:t>Situación de aprendizaje: pintemos</a:t>
                      </a:r>
                      <a:r>
                        <a:rPr lang="es-MX" sz="1100" b="0" baseline="0" dirty="0" smtClean="0">
                          <a:solidFill>
                            <a:schemeClr val="tx1"/>
                          </a:solidFill>
                          <a:latin typeface="Arial" panose="020B0604020202020204" pitchFamily="34" charset="0"/>
                          <a:cs typeface="Arial" panose="020B0604020202020204" pitchFamily="34" charset="0"/>
                        </a:rPr>
                        <a:t> a nuestro catrín o catrina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Campo:</a:t>
                      </a:r>
                      <a:r>
                        <a:rPr lang="es-MX" sz="1100" b="0" baseline="0" dirty="0">
                          <a:solidFill>
                            <a:schemeClr val="tx1"/>
                          </a:solidFill>
                          <a:latin typeface="Arial" panose="020B0604020202020204" pitchFamily="34" charset="0"/>
                          <a:cs typeface="Arial" panose="020B0604020202020204" pitchFamily="34" charset="0"/>
                        </a:rPr>
                        <a:t> </a:t>
                      </a:r>
                      <a:r>
                        <a:rPr lang="es-MX" sz="1100" b="0" baseline="0" dirty="0" smtClean="0">
                          <a:solidFill>
                            <a:schemeClr val="tx1"/>
                          </a:solidFill>
                          <a:latin typeface="Arial" panose="020B0604020202020204" pitchFamily="34" charset="0"/>
                          <a:cs typeface="Arial" panose="020B0604020202020204" pitchFamily="34" charset="0"/>
                        </a:rPr>
                        <a:t>expresión y apreciación artística </a:t>
                      </a:r>
                      <a:endParaRPr lang="es-MX" sz="1100" b="0" dirty="0" smtClean="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Aspecto: expresión y apreciación visual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325685">
                <a:tc gridSpan="2">
                  <a:txBody>
                    <a:bodyPr/>
                    <a:lstStyle/>
                    <a:p>
                      <a:r>
                        <a:rPr lang="es-MX" sz="1100" b="0" dirty="0" smtClean="0">
                          <a:solidFill>
                            <a:schemeClr val="tx1"/>
                          </a:solidFill>
                          <a:latin typeface="Arial" panose="020B0604020202020204" pitchFamily="34" charset="0"/>
                          <a:cs typeface="Arial" panose="020B0604020202020204" pitchFamily="34" charset="0"/>
                        </a:rPr>
                        <a:t>Competencia: Expresa ideas, sentimientos y fantasías mediante la creación de</a:t>
                      </a:r>
                      <a:r>
                        <a:rPr lang="es-MX" sz="1100" b="0" baseline="0" dirty="0" smtClean="0">
                          <a:solidFill>
                            <a:schemeClr val="tx1"/>
                          </a:solidFill>
                          <a:latin typeface="Arial" panose="020B0604020202020204" pitchFamily="34" charset="0"/>
                          <a:cs typeface="Arial" panose="020B0604020202020204" pitchFamily="34" charset="0"/>
                        </a:rPr>
                        <a:t> </a:t>
                      </a:r>
                      <a:r>
                        <a:rPr lang="es-MX" sz="1100" b="0" dirty="0" smtClean="0">
                          <a:solidFill>
                            <a:schemeClr val="tx1"/>
                          </a:solidFill>
                          <a:latin typeface="Arial" panose="020B0604020202020204" pitchFamily="34" charset="0"/>
                          <a:cs typeface="Arial" panose="020B0604020202020204" pitchFamily="34" charset="0"/>
                        </a:rPr>
                        <a:t>representaciones visuales, usando técnicas y materiales variados</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Aprendizaje esperado: Experimenta con materiales, herramientas y técnicas de la expresión plástica, como acuarela, pintura</a:t>
                      </a:r>
                    </a:p>
                    <a:p>
                      <a:r>
                        <a:rPr lang="es-MX" sz="1100" b="0" dirty="0" smtClean="0">
                          <a:solidFill>
                            <a:schemeClr val="tx1"/>
                          </a:solidFill>
                          <a:latin typeface="Arial" panose="020B0604020202020204" pitchFamily="34" charset="0"/>
                          <a:cs typeface="Arial" panose="020B0604020202020204" pitchFamily="34" charset="0"/>
                        </a:rPr>
                        <a:t>dactilar, acrílico, collage, crayones de cera.</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Inicio: </a:t>
                      </a:r>
                    </a:p>
                    <a:p>
                      <a:r>
                        <a:rPr lang="es-MX" sz="1100" b="0" dirty="0" smtClean="0">
                          <a:solidFill>
                            <a:schemeClr val="tx1"/>
                          </a:solidFill>
                          <a:latin typeface="Arial" panose="020B0604020202020204" pitchFamily="34" charset="0"/>
                          <a:cs typeface="Arial" panose="020B0604020202020204" pitchFamily="34" charset="0"/>
                        </a:rPr>
                        <a:t>Responderán los cuestionamientos: ¿alguien</a:t>
                      </a:r>
                      <a:r>
                        <a:rPr lang="es-MX" sz="1100" b="0" baseline="0" dirty="0" smtClean="0">
                          <a:solidFill>
                            <a:schemeClr val="tx1"/>
                          </a:solidFill>
                          <a:latin typeface="Arial" panose="020B0604020202020204" pitchFamily="34" charset="0"/>
                          <a:cs typeface="Arial" panose="020B0604020202020204" pitchFamily="34" charset="0"/>
                        </a:rPr>
                        <a:t> recuerda de donde son las catrinas?, ¿Quién las creo?, ¿Por qué?</a:t>
                      </a:r>
                    </a:p>
                    <a:p>
                      <a:r>
                        <a:rPr lang="es-MX" sz="1100" b="0" baseline="0" dirty="0" smtClean="0">
                          <a:solidFill>
                            <a:schemeClr val="tx1"/>
                          </a:solidFill>
                          <a:latin typeface="Arial" panose="020B0604020202020204" pitchFamily="34" charset="0"/>
                          <a:cs typeface="Arial" panose="020B0604020202020204" pitchFamily="34" charset="0"/>
                        </a:rPr>
                        <a:t>Desarrollo: </a:t>
                      </a:r>
                    </a:p>
                    <a:p>
                      <a:r>
                        <a:rPr lang="es-MX" sz="1100" b="0" i="0" baseline="0" dirty="0" smtClean="0">
                          <a:solidFill>
                            <a:schemeClr val="tx1"/>
                          </a:solidFill>
                          <a:latin typeface="Arial" pitchFamily="34" charset="0"/>
                          <a:cs typeface="Arial" pitchFamily="34" charset="0"/>
                        </a:rPr>
                        <a:t>De manera individual recibirán un dibujo de un catrín o catrina para colorearla </a:t>
                      </a:r>
                    </a:p>
                    <a:p>
                      <a:r>
                        <a:rPr lang="es-MX" sz="1100" b="0" baseline="0" dirty="0" smtClean="0">
                          <a:solidFill>
                            <a:schemeClr val="tx1"/>
                          </a:solidFill>
                          <a:latin typeface="Arial" panose="020B0604020202020204" pitchFamily="34" charset="0"/>
                          <a:cs typeface="Arial" panose="020B0604020202020204" pitchFamily="34" charset="0"/>
                        </a:rPr>
                        <a:t>Cierre: </a:t>
                      </a:r>
                    </a:p>
                    <a:p>
                      <a:pPr marL="0" indent="0">
                        <a:buFont typeface="Arial" pitchFamily="34" charset="0"/>
                        <a:buNone/>
                      </a:pPr>
                      <a:r>
                        <a:rPr lang="es-MX" sz="1100" b="0" i="0" baseline="0" dirty="0" smtClean="0">
                          <a:solidFill>
                            <a:schemeClr val="tx1"/>
                          </a:solidFill>
                          <a:latin typeface="Arial" pitchFamily="34" charset="0"/>
                          <a:cs typeface="Arial" pitchFamily="34" charset="0"/>
                        </a:rPr>
                        <a:t>responderán a las preguntas: ¿todos los dibujos son iguales?, ¿había algo raro en nuestro dibujo o solo era nuestro dibujo?</a:t>
                      </a:r>
                      <a:endParaRPr lang="es-MX" sz="1100" b="0" i="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a:p>
                  </a:txBody>
                  <a:tcPr/>
                </a:tc>
                <a:tc hMerge="1">
                  <a:txBody>
                    <a:bodyPr/>
                    <a:lstStyle/>
                    <a:p>
                      <a:endParaRPr lang="es-MX"/>
                    </a:p>
                  </a:txBody>
                  <a:tcPr/>
                </a:tc>
              </a:tr>
              <a:tr h="325685">
                <a:tc>
                  <a:txBody>
                    <a:bodyPr/>
                    <a:lstStyle/>
                    <a:p>
                      <a:r>
                        <a:rPr lang="es-MX" sz="1100" b="0" dirty="0" smtClean="0">
                          <a:solidFill>
                            <a:schemeClr val="tx1"/>
                          </a:solidFill>
                          <a:latin typeface="Arial" panose="020B0604020202020204" pitchFamily="34" charset="0"/>
                          <a:cs typeface="Arial" panose="020B0604020202020204" pitchFamily="34" charset="0"/>
                        </a:rPr>
                        <a:t>Organización: individual</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s-MX" sz="1100" b="0" dirty="0" smtClean="0">
                          <a:solidFill>
                            <a:schemeClr val="tx1"/>
                          </a:solidFill>
                          <a:latin typeface="Arial" panose="020B0604020202020204" pitchFamily="34" charset="0"/>
                          <a:cs typeface="Arial" panose="020B0604020202020204" pitchFamily="34" charset="0"/>
                        </a:rPr>
                        <a:t> materiales: hoja</a:t>
                      </a:r>
                      <a:r>
                        <a:rPr lang="es-MX" sz="1100" b="0" baseline="0" dirty="0" smtClean="0">
                          <a:solidFill>
                            <a:schemeClr val="tx1"/>
                          </a:solidFill>
                          <a:latin typeface="Arial" panose="020B0604020202020204" pitchFamily="34" charset="0"/>
                          <a:cs typeface="Arial" panose="020B0604020202020204" pitchFamily="34" charset="0"/>
                        </a:rPr>
                        <a:t> de trabajo y lapicera de los niños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a:txBody>
                    <a:bodyPr/>
                    <a:lstStyle/>
                    <a:p>
                      <a:r>
                        <a:rPr lang="es-MX" sz="1100" b="0" dirty="0" smtClean="0">
                          <a:solidFill>
                            <a:schemeClr val="tx1"/>
                          </a:solidFill>
                          <a:latin typeface="Arial" panose="020B0604020202020204" pitchFamily="34" charset="0"/>
                          <a:cs typeface="Arial" panose="020B0604020202020204" pitchFamily="34" charset="0"/>
                        </a:rPr>
                        <a:t>Tiempo: 15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685">
                <a:tc gridSpan="4">
                  <a:txBody>
                    <a:bodyPr/>
                    <a:lstStyle/>
                    <a:p>
                      <a:r>
                        <a:rPr lang="es-MX" sz="1100" b="0" dirty="0" smtClean="0">
                          <a:solidFill>
                            <a:schemeClr val="tx1"/>
                          </a:solidFill>
                          <a:latin typeface="Arial" panose="020B0604020202020204" pitchFamily="34" charset="0"/>
                          <a:cs typeface="Arial" panose="020B0604020202020204" pitchFamily="34" charset="0"/>
                        </a:rPr>
                        <a:t>Evaluación: los alumnos lograron experimentar</a:t>
                      </a:r>
                      <a:r>
                        <a:rPr lang="es-MX" sz="1100" b="0" baseline="0" dirty="0" smtClean="0">
                          <a:solidFill>
                            <a:schemeClr val="tx1"/>
                          </a:solidFill>
                          <a:latin typeface="Arial" panose="020B0604020202020204" pitchFamily="34" charset="0"/>
                          <a:cs typeface="Arial" panose="020B0604020202020204" pitchFamily="34" charset="0"/>
                        </a:rPr>
                        <a:t> y utilizaron de manera correcta los crayones para que la catrina pudiera tener color </a:t>
                      </a:r>
                      <a:endParaRPr lang="es-MX" sz="11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257114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29/11/2017</a:t>
            </a:fld>
            <a:endParaRPr lang="es-ES" dirty="0"/>
          </a:p>
        </p:txBody>
      </p:sp>
      <p:graphicFrame>
        <p:nvGraphicFramePr>
          <p:cNvPr id="3" name="2 Tabla"/>
          <p:cNvGraphicFramePr>
            <a:graphicFrameLocks noGrp="1"/>
          </p:cNvGraphicFramePr>
          <p:nvPr>
            <p:extLst>
              <p:ext uri="{D42A27DB-BD31-4B8C-83A1-F6EECF244321}">
                <p14:modId xmlns:p14="http://schemas.microsoft.com/office/powerpoint/2010/main" val="4025754125"/>
              </p:ext>
            </p:extLst>
          </p:nvPr>
        </p:nvGraphicFramePr>
        <p:xfrm>
          <a:off x="179512" y="764704"/>
          <a:ext cx="8712968" cy="5577840"/>
        </p:xfrm>
        <a:graphic>
          <a:graphicData uri="http://schemas.openxmlformats.org/drawingml/2006/table">
            <a:tbl>
              <a:tblPr firstRow="1" bandRow="1">
                <a:tableStyleId>{5C22544A-7EE6-4342-B048-85BDC9FD1C3A}</a:tableStyleId>
              </a:tblPr>
              <a:tblGrid>
                <a:gridCol w="1872208"/>
                <a:gridCol w="5040560"/>
                <a:gridCol w="1800200"/>
              </a:tblGrid>
              <a:tr h="239448">
                <a:tc>
                  <a:txBody>
                    <a:bodyPr/>
                    <a:lstStyle/>
                    <a:p>
                      <a:pPr marL="0" indent="0" algn="just">
                        <a:buFont typeface="Arial" pitchFamily="34" charset="0"/>
                        <a:buNone/>
                      </a:pPr>
                      <a:r>
                        <a:rPr lang="es-MX" sz="1400" b="0" dirty="0" smtClean="0">
                          <a:solidFill>
                            <a:schemeClr val="tx1"/>
                          </a:solidFill>
                          <a:latin typeface="Berlin Sans FB" pitchFamily="34" charset="0"/>
                          <a:cs typeface="Arial" pitchFamily="34" charset="0"/>
                        </a:rPr>
                        <a:t>Lunes 13 de noviembre del 2017</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buFont typeface="Arial" pitchFamily="34" charset="0"/>
                        <a:buNone/>
                      </a:pPr>
                      <a:r>
                        <a:rPr lang="es-MX" sz="1400" b="1" dirty="0" smtClean="0">
                          <a:solidFill>
                            <a:schemeClr val="tx1"/>
                          </a:solidFill>
                          <a:latin typeface="Berlin Sans FB" pitchFamily="34" charset="0"/>
                          <a:cs typeface="Arial" pitchFamily="34" charset="0"/>
                        </a:rPr>
                        <a:t>Hagamos un dibujo con figuras</a:t>
                      </a:r>
                    </a:p>
                    <a:p>
                      <a:pPr marL="171450" indent="-171450" algn="just">
                        <a:buFont typeface="Arial" pitchFamily="34" charset="0"/>
                        <a:buChar char="•"/>
                      </a:pPr>
                      <a:r>
                        <a:rPr lang="es-MX" sz="1400" b="0" dirty="0" smtClean="0">
                          <a:solidFill>
                            <a:schemeClr val="tx1"/>
                          </a:solidFill>
                          <a:latin typeface="Berlin Sans FB" pitchFamily="34" charset="0"/>
                          <a:cs typeface="Arial" pitchFamily="34" charset="0"/>
                        </a:rPr>
                        <a:t>De</a:t>
                      </a:r>
                      <a:r>
                        <a:rPr lang="es-MX" sz="1400" b="0" baseline="0" dirty="0" smtClean="0">
                          <a:solidFill>
                            <a:schemeClr val="tx1"/>
                          </a:solidFill>
                          <a:latin typeface="Berlin Sans FB" pitchFamily="34" charset="0"/>
                          <a:cs typeface="Arial" pitchFamily="34" charset="0"/>
                        </a:rPr>
                        <a:t> acuerdo a lo que escucharon del cuento realizaran un dibujo con figuras geométricas al finalizar platicaran con sus compañeros que fue lo que realizaron </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400" dirty="0" smtClean="0">
                          <a:solidFill>
                            <a:schemeClr val="tx1"/>
                          </a:solidFill>
                          <a:latin typeface="Berlin Sans FB" pitchFamily="34" charset="0"/>
                          <a:cs typeface="Arial" pitchFamily="34" charset="0"/>
                        </a:rPr>
                        <a:t>Hojas de maquina </a:t>
                      </a:r>
                      <a:endParaRPr lang="es-MX" sz="140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48">
                <a:tc>
                  <a:txBody>
                    <a:bodyPr/>
                    <a:lstStyle/>
                    <a:p>
                      <a:pPr marL="0" indent="0" algn="just">
                        <a:buFont typeface="Arial" pitchFamily="34" charset="0"/>
                        <a:buNone/>
                      </a:pPr>
                      <a:r>
                        <a:rPr lang="es-MX" sz="1400" b="0" dirty="0" smtClean="0">
                          <a:solidFill>
                            <a:schemeClr val="tx1"/>
                          </a:solidFill>
                          <a:latin typeface="Berlin Sans FB" pitchFamily="34" charset="0"/>
                          <a:cs typeface="Arial" pitchFamily="34" charset="0"/>
                        </a:rPr>
                        <a:t>Martes 14 de noviembre del 2017</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buFont typeface="Arial" pitchFamily="34" charset="0"/>
                        <a:buNone/>
                      </a:pPr>
                      <a:r>
                        <a:rPr lang="es-MX" sz="1400" b="1" dirty="0" smtClean="0">
                          <a:solidFill>
                            <a:schemeClr val="tx1"/>
                          </a:solidFill>
                          <a:latin typeface="Berlin Sans FB" pitchFamily="34" charset="0"/>
                          <a:cs typeface="Arial" pitchFamily="34" charset="0"/>
                        </a:rPr>
                        <a:t>Contemos las figuras </a:t>
                      </a:r>
                    </a:p>
                    <a:p>
                      <a:pPr marL="171450" indent="-171450" algn="just">
                        <a:buFont typeface="Arial" pitchFamily="34" charset="0"/>
                        <a:buChar char="•"/>
                      </a:pPr>
                      <a:r>
                        <a:rPr lang="es-MX" sz="1400" b="0" dirty="0" smtClean="0">
                          <a:solidFill>
                            <a:schemeClr val="tx1"/>
                          </a:solidFill>
                          <a:latin typeface="Berlin Sans FB" pitchFamily="34" charset="0"/>
                          <a:cs typeface="Arial" pitchFamily="34" charset="0"/>
                        </a:rPr>
                        <a:t>Escuchan las indicaciones, en esta hoja hay diferentes figuras, cada figura la</a:t>
                      </a:r>
                      <a:r>
                        <a:rPr lang="es-MX" sz="1400" b="0" baseline="0" dirty="0" smtClean="0">
                          <a:solidFill>
                            <a:schemeClr val="tx1"/>
                          </a:solidFill>
                          <a:latin typeface="Berlin Sans FB" pitchFamily="34" charset="0"/>
                          <a:cs typeface="Arial" pitchFamily="34" charset="0"/>
                        </a:rPr>
                        <a:t> vamos a pintar de diferente color, después las contaremos para saber cuantas figuras hay y compararemos nuestras respuestas con las de nuestros compañeros </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400" dirty="0" smtClean="0">
                          <a:solidFill>
                            <a:schemeClr val="tx1"/>
                          </a:solidFill>
                          <a:latin typeface="Berlin Sans FB" pitchFamily="34" charset="0"/>
                          <a:cs typeface="Arial" pitchFamily="34" charset="0"/>
                        </a:rPr>
                        <a:t>Hoja de trabajo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48">
                <a:tc>
                  <a:txBody>
                    <a:bodyPr/>
                    <a:lstStyle/>
                    <a:p>
                      <a:pPr marL="0" indent="0" algn="just">
                        <a:buFont typeface="Arial" pitchFamily="34" charset="0"/>
                        <a:buNone/>
                      </a:pPr>
                      <a:r>
                        <a:rPr lang="es-MX" sz="1400" b="0" dirty="0" smtClean="0">
                          <a:solidFill>
                            <a:schemeClr val="tx1"/>
                          </a:solidFill>
                          <a:latin typeface="Berlin Sans FB" pitchFamily="34" charset="0"/>
                          <a:cs typeface="Arial" pitchFamily="34" charset="0"/>
                        </a:rPr>
                        <a:t>Miércoles </a:t>
                      </a:r>
                      <a:r>
                        <a:rPr lang="es-MX" sz="1400" b="0" dirty="0" smtClean="0">
                          <a:solidFill>
                            <a:schemeClr val="tx1"/>
                          </a:solidFill>
                          <a:latin typeface="Berlin Sans FB" pitchFamily="34" charset="0"/>
                          <a:cs typeface="Arial" pitchFamily="34" charset="0"/>
                        </a:rPr>
                        <a:t>15 de noviembre del 2017</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s-MX" sz="1400" b="1" dirty="0" smtClean="0">
                          <a:solidFill>
                            <a:schemeClr val="tx1"/>
                          </a:solidFill>
                          <a:latin typeface="Berlin Sans FB" pitchFamily="34" charset="0"/>
                          <a:cs typeface="Arial" pitchFamily="34" charset="0"/>
                        </a:rPr>
                        <a:t>Sigamos la secuencia </a:t>
                      </a:r>
                    </a:p>
                    <a:p>
                      <a:pPr marL="171450" indent="-171450" algn="just">
                        <a:buFont typeface="Arial" pitchFamily="34" charset="0"/>
                        <a:buChar char="•"/>
                      </a:pPr>
                      <a:r>
                        <a:rPr lang="es-MX" sz="1400" b="0" dirty="0" smtClean="0">
                          <a:solidFill>
                            <a:schemeClr val="tx1"/>
                          </a:solidFill>
                          <a:latin typeface="Berlin Sans FB" pitchFamily="34" charset="0"/>
                          <a:cs typeface="Arial" pitchFamily="34" charset="0"/>
                        </a:rPr>
                        <a:t> observara la secuencia</a:t>
                      </a:r>
                      <a:r>
                        <a:rPr lang="es-MX" sz="1400" b="0" baseline="0" dirty="0" smtClean="0">
                          <a:solidFill>
                            <a:schemeClr val="tx1"/>
                          </a:solidFill>
                          <a:latin typeface="Berlin Sans FB" pitchFamily="34" charset="0"/>
                          <a:cs typeface="Arial" pitchFamily="34" charset="0"/>
                        </a:rPr>
                        <a:t> de un gusanito y completaran la serie hasta finalizar el cuerpo del gusanito, compararan con sus compañeros las secuencias realizadas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400" dirty="0" smtClean="0">
                          <a:solidFill>
                            <a:schemeClr val="tx1"/>
                          </a:solidFill>
                          <a:latin typeface="Berlin Sans FB" pitchFamily="34" charset="0"/>
                          <a:cs typeface="Arial" pitchFamily="34" charset="0"/>
                        </a:rPr>
                        <a:t>Hoja</a:t>
                      </a:r>
                      <a:r>
                        <a:rPr lang="es-MX" sz="1400" baseline="0" dirty="0" smtClean="0">
                          <a:solidFill>
                            <a:schemeClr val="tx1"/>
                          </a:solidFill>
                          <a:latin typeface="Berlin Sans FB" pitchFamily="34" charset="0"/>
                          <a:cs typeface="Arial" pitchFamily="34" charset="0"/>
                        </a:rPr>
                        <a:t> de trabajo</a:t>
                      </a:r>
                      <a:endParaRPr lang="es-MX" sz="140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48">
                <a:tc>
                  <a:txBody>
                    <a:bodyPr/>
                    <a:lstStyle/>
                    <a:p>
                      <a:pPr marL="0" indent="0" algn="just">
                        <a:buFont typeface="Arial" pitchFamily="34" charset="0"/>
                        <a:buNone/>
                      </a:pPr>
                      <a:r>
                        <a:rPr lang="es-MX" sz="1400" b="0" dirty="0" smtClean="0">
                          <a:solidFill>
                            <a:schemeClr val="tx1"/>
                          </a:solidFill>
                          <a:latin typeface="Berlin Sans FB" pitchFamily="34" charset="0"/>
                          <a:cs typeface="Arial" pitchFamily="34" charset="0"/>
                        </a:rPr>
                        <a:t>Jueves 16 de noviembre del 2017</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s-MX" sz="1400" b="1" dirty="0" smtClean="0">
                          <a:solidFill>
                            <a:schemeClr val="tx1"/>
                          </a:solidFill>
                          <a:latin typeface="Berlin Sans FB" pitchFamily="34" charset="0"/>
                          <a:cs typeface="Arial" pitchFamily="34" charset="0"/>
                        </a:rPr>
                        <a:t>Domino de las figuras geométricas </a:t>
                      </a:r>
                    </a:p>
                    <a:p>
                      <a:pPr marL="171450" indent="-171450" algn="l">
                        <a:buFont typeface="Arial" pitchFamily="34" charset="0"/>
                        <a:buChar char="•"/>
                      </a:pPr>
                      <a:r>
                        <a:rPr lang="es-MX" sz="1400" b="0" dirty="0" smtClean="0">
                          <a:solidFill>
                            <a:schemeClr val="tx1"/>
                          </a:solidFill>
                          <a:latin typeface="Berlin Sans FB" pitchFamily="34" charset="0"/>
                          <a:cs typeface="Arial" pitchFamily="34" charset="0"/>
                        </a:rPr>
                        <a:t>En</a:t>
                      </a:r>
                      <a:r>
                        <a:rPr lang="es-MX" sz="1400" b="0" baseline="0" dirty="0" smtClean="0">
                          <a:solidFill>
                            <a:schemeClr val="tx1"/>
                          </a:solidFill>
                          <a:latin typeface="Berlin Sans FB" pitchFamily="34" charset="0"/>
                          <a:cs typeface="Arial" pitchFamily="34" charset="0"/>
                        </a:rPr>
                        <a:t> equipo de trabajo jugaran al domino de figuras geométricas, primero escucharan las reglas e indicaciones de como se lleva a cabo el juego estableciendo turnos, llevaran a cabo el juego y al finalizar responderán a los cuestionamientos: ¿ les gusto el juego?, ¿respetaron las reglas y normas?</a:t>
                      </a:r>
                      <a:endParaRPr lang="es-MX" sz="1400" b="0" dirty="0">
                        <a:solidFill>
                          <a:schemeClr val="tx1"/>
                        </a:solidFill>
                        <a:latin typeface="Berlin Sans FB"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400" dirty="0" smtClean="0">
                          <a:solidFill>
                            <a:schemeClr val="tx1"/>
                          </a:solidFill>
                          <a:latin typeface="Berlin Sans FB" pitchFamily="34" charset="0"/>
                          <a:cs typeface="Arial" pitchFamily="34" charset="0"/>
                        </a:rPr>
                        <a:t>Domino</a:t>
                      </a:r>
                      <a:r>
                        <a:rPr lang="es-MX" sz="1400" baseline="0" dirty="0" smtClean="0">
                          <a:solidFill>
                            <a:schemeClr val="tx1"/>
                          </a:solidFill>
                          <a:latin typeface="Berlin Sans FB" pitchFamily="34" charset="0"/>
                          <a:cs typeface="Arial" pitchFamily="34" charset="0"/>
                        </a:rPr>
                        <a:t> de figuras geométricas </a:t>
                      </a:r>
                      <a:endParaRPr lang="es-MX" sz="1400" dirty="0">
                        <a:solidFill>
                          <a:schemeClr val="tx1"/>
                        </a:solidFill>
                        <a:latin typeface="Berlin Sans FB"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48">
                <a:tc>
                  <a:txBody>
                    <a:bodyPr/>
                    <a:lstStyle/>
                    <a:p>
                      <a:pPr marL="0" indent="0" algn="just">
                        <a:buFont typeface="Arial" pitchFamily="34" charset="0"/>
                        <a:buNone/>
                      </a:pPr>
                      <a:r>
                        <a:rPr lang="es-MX" sz="1400" b="0" dirty="0" smtClean="0">
                          <a:solidFill>
                            <a:schemeClr val="tx1"/>
                          </a:solidFill>
                          <a:latin typeface="Berlin Sans FB" pitchFamily="34" charset="0"/>
                          <a:cs typeface="Arial" pitchFamily="34" charset="0"/>
                        </a:rPr>
                        <a:t>Viernes 17 de noviembre del 2017 </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itchFamily="34" charset="0"/>
                        <a:buNone/>
                      </a:pPr>
                      <a:r>
                        <a:rPr lang="es-MX" sz="1400" b="1" dirty="0" smtClean="0">
                          <a:solidFill>
                            <a:schemeClr val="tx1"/>
                          </a:solidFill>
                          <a:latin typeface="Berlin Sans FB" pitchFamily="34" charset="0"/>
                          <a:cs typeface="Arial" pitchFamily="34" charset="0"/>
                        </a:rPr>
                        <a:t>Adivinemos como se hace </a:t>
                      </a:r>
                    </a:p>
                    <a:p>
                      <a:pPr marL="171450" indent="-171450">
                        <a:buFont typeface="Arial" pitchFamily="34" charset="0"/>
                        <a:buChar char="•"/>
                      </a:pPr>
                      <a:r>
                        <a:rPr lang="es-MX" sz="1400" b="0" dirty="0" smtClean="0">
                          <a:solidFill>
                            <a:schemeClr val="tx1"/>
                          </a:solidFill>
                          <a:latin typeface="Berlin Sans FB" pitchFamily="34" charset="0"/>
                          <a:cs typeface="Arial" pitchFamily="34" charset="0"/>
                        </a:rPr>
                        <a:t>Observaran una figura que se les presente en el pizarrón</a:t>
                      </a:r>
                      <a:r>
                        <a:rPr lang="es-MX" sz="1400" b="0" baseline="0" dirty="0" smtClean="0">
                          <a:solidFill>
                            <a:schemeClr val="tx1"/>
                          </a:solidFill>
                          <a:latin typeface="Berlin Sans FB" pitchFamily="34" charset="0"/>
                          <a:cs typeface="Arial" pitchFamily="34" charset="0"/>
                        </a:rPr>
                        <a:t> y luego trataran de realizarla ellos con ayuda de un tangram, después de varios intentos se les presentara como se debió haber realizado </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itchFamily="34" charset="0"/>
                        <a:buChar char="•"/>
                      </a:pPr>
                      <a:r>
                        <a:rPr lang="es-MX" sz="1400" b="0" dirty="0" smtClean="0">
                          <a:solidFill>
                            <a:schemeClr val="tx1"/>
                          </a:solidFill>
                          <a:latin typeface="Berlin Sans FB" pitchFamily="34" charset="0"/>
                          <a:cs typeface="Arial" pitchFamily="34" charset="0"/>
                        </a:rPr>
                        <a:t>Tangram</a:t>
                      </a:r>
                    </a:p>
                    <a:p>
                      <a:pPr marL="171450" indent="-171450">
                        <a:buFont typeface="Arial" pitchFamily="34" charset="0"/>
                        <a:buChar char="•"/>
                      </a:pPr>
                      <a:r>
                        <a:rPr lang="es-MX" sz="1400" b="0" dirty="0" smtClean="0">
                          <a:solidFill>
                            <a:schemeClr val="tx1"/>
                          </a:solidFill>
                          <a:latin typeface="Berlin Sans FB" pitchFamily="34" charset="0"/>
                          <a:cs typeface="Arial" pitchFamily="34" charset="0"/>
                        </a:rPr>
                        <a:t>Imágenes sin división de figuras</a:t>
                      </a:r>
                    </a:p>
                    <a:p>
                      <a:pPr marL="171450" indent="-171450">
                        <a:buFont typeface="Arial" pitchFamily="34" charset="0"/>
                        <a:buChar char="•"/>
                      </a:pPr>
                      <a:r>
                        <a:rPr lang="es-MX" sz="1400" b="0" dirty="0" smtClean="0">
                          <a:solidFill>
                            <a:schemeClr val="tx1"/>
                          </a:solidFill>
                          <a:latin typeface="Berlin Sans FB" pitchFamily="34" charset="0"/>
                          <a:cs typeface="Arial" pitchFamily="34" charset="0"/>
                        </a:rPr>
                        <a:t>Modelo</a:t>
                      </a:r>
                      <a:r>
                        <a:rPr lang="es-MX" sz="1400" b="0" baseline="0" dirty="0" smtClean="0">
                          <a:solidFill>
                            <a:schemeClr val="tx1"/>
                          </a:solidFill>
                          <a:latin typeface="Berlin Sans FB" pitchFamily="34" charset="0"/>
                          <a:cs typeface="Arial" pitchFamily="34" charset="0"/>
                        </a:rPr>
                        <a:t> de como se realiza </a:t>
                      </a:r>
                      <a:endParaRPr lang="es-MX" sz="14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68970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29/11/2017</a:t>
            </a:fld>
            <a:endParaRPr lang="es-ES" dirty="0"/>
          </a:p>
        </p:txBody>
      </p:sp>
      <p:graphicFrame>
        <p:nvGraphicFramePr>
          <p:cNvPr id="3" name="2 Tabla"/>
          <p:cNvGraphicFramePr>
            <a:graphicFrameLocks noGrp="1"/>
          </p:cNvGraphicFramePr>
          <p:nvPr>
            <p:extLst>
              <p:ext uri="{D42A27DB-BD31-4B8C-83A1-F6EECF244321}">
                <p14:modId xmlns:p14="http://schemas.microsoft.com/office/powerpoint/2010/main" val="2861625611"/>
              </p:ext>
            </p:extLst>
          </p:nvPr>
        </p:nvGraphicFramePr>
        <p:xfrm>
          <a:off x="179512" y="836712"/>
          <a:ext cx="8712000" cy="5090160"/>
        </p:xfrm>
        <a:graphic>
          <a:graphicData uri="http://schemas.openxmlformats.org/drawingml/2006/table">
            <a:tbl>
              <a:tblPr firstRow="1" bandRow="1">
                <a:tableStyleId>{5C22544A-7EE6-4342-B048-85BDC9FD1C3A}</a:tableStyleId>
              </a:tblPr>
              <a:tblGrid>
                <a:gridCol w="1872000"/>
                <a:gridCol w="5040000"/>
                <a:gridCol w="1800000"/>
              </a:tblGrid>
              <a:tr h="370840">
                <a:tc>
                  <a:txBody>
                    <a:bodyPr/>
                    <a:lstStyle/>
                    <a:p>
                      <a:r>
                        <a:rPr lang="es-MX" sz="1600" dirty="0" smtClean="0">
                          <a:solidFill>
                            <a:schemeClr val="tx1"/>
                          </a:solidFill>
                          <a:latin typeface="Berlin Sans FB" pitchFamily="34" charset="0"/>
                        </a:rPr>
                        <a:t>Lunes 20 de noviembre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600" dirty="0" smtClean="0">
                          <a:solidFill>
                            <a:schemeClr val="tx1"/>
                          </a:solidFill>
                          <a:latin typeface="Berlin Sans FB" pitchFamily="34" charset="0"/>
                        </a:rPr>
                        <a:t>Asueto</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s-MX" sz="1600" dirty="0" smtClean="0">
                          <a:solidFill>
                            <a:schemeClr val="tx1"/>
                          </a:solidFill>
                          <a:latin typeface="Berlin Sans FB" pitchFamily="34" charset="0"/>
                        </a:rPr>
                        <a:t>Martes 21 de noviembre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buFont typeface="Arial" pitchFamily="34" charset="0"/>
                        <a:buNone/>
                      </a:pPr>
                      <a:r>
                        <a:rPr lang="es-MX" sz="1600" b="1" dirty="0" smtClean="0">
                          <a:solidFill>
                            <a:schemeClr val="tx1"/>
                          </a:solidFill>
                          <a:latin typeface="Berlin Sans FB" pitchFamily="34" charset="0"/>
                          <a:cs typeface="Arial" pitchFamily="34" charset="0"/>
                        </a:rPr>
                        <a:t>Construyamos figuras </a:t>
                      </a:r>
                    </a:p>
                    <a:p>
                      <a:pPr marL="171450" indent="-171450" algn="just">
                        <a:buFont typeface="Arial" pitchFamily="34" charset="0"/>
                        <a:buChar char="•"/>
                      </a:pPr>
                      <a:r>
                        <a:rPr lang="es-MX" sz="1600" b="0" dirty="0" smtClean="0">
                          <a:solidFill>
                            <a:schemeClr val="tx1"/>
                          </a:solidFill>
                          <a:latin typeface="Berlin Sans FB" pitchFamily="34" charset="0"/>
                          <a:cs typeface="Arial" pitchFamily="34" charset="0"/>
                        </a:rPr>
                        <a:t>En equipo de mesa de trabajo se les asignara un</a:t>
                      </a:r>
                      <a:r>
                        <a:rPr lang="es-MX" sz="1600" b="0" baseline="0" dirty="0" smtClean="0">
                          <a:solidFill>
                            <a:schemeClr val="tx1"/>
                          </a:solidFill>
                          <a:latin typeface="Berlin Sans FB" pitchFamily="34" charset="0"/>
                          <a:cs typeface="Arial" pitchFamily="34" charset="0"/>
                        </a:rPr>
                        <a:t> dibujo de una figura y un tangram y trataran de formar la figura, se observara que equipo logro formarla y al finalizar cambiaran el dibujo con otro equipo </a:t>
                      </a:r>
                      <a:endParaRPr lang="es-MX" sz="1600" b="0" dirty="0" smtClean="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600" dirty="0" smtClean="0">
                          <a:solidFill>
                            <a:schemeClr val="tx1"/>
                          </a:solidFill>
                          <a:latin typeface="Berlin Sans FB" pitchFamily="34" charset="0"/>
                          <a:cs typeface="Arial" pitchFamily="34" charset="0"/>
                        </a:rPr>
                        <a:t>Dibujo de figuras para construir con el tangram </a:t>
                      </a:r>
                    </a:p>
                    <a:p>
                      <a:pPr marL="171450" indent="-171450" algn="just">
                        <a:buFont typeface="Arial" pitchFamily="34" charset="0"/>
                        <a:buChar char="•"/>
                      </a:pPr>
                      <a:r>
                        <a:rPr lang="es-MX" sz="1600" dirty="0" smtClean="0">
                          <a:solidFill>
                            <a:schemeClr val="tx1"/>
                          </a:solidFill>
                          <a:latin typeface="Berlin Sans FB" pitchFamily="34" charset="0"/>
                          <a:cs typeface="Arial" pitchFamily="34" charset="0"/>
                        </a:rPr>
                        <a:t>Tangram </a:t>
                      </a:r>
                      <a:endParaRPr lang="es-MX" sz="160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s-MX" sz="1600" dirty="0" smtClean="0">
                          <a:solidFill>
                            <a:schemeClr val="tx1"/>
                          </a:solidFill>
                          <a:latin typeface="Berlin Sans FB" pitchFamily="34" charset="0"/>
                        </a:rPr>
                        <a:t>Miércoles </a:t>
                      </a:r>
                      <a:r>
                        <a:rPr lang="es-MX" sz="1600" dirty="0" smtClean="0">
                          <a:solidFill>
                            <a:schemeClr val="tx1"/>
                          </a:solidFill>
                          <a:latin typeface="Berlin Sans FB" pitchFamily="34" charset="0"/>
                        </a:rPr>
                        <a:t>22 de </a:t>
                      </a:r>
                      <a:r>
                        <a:rPr lang="es-MX" sz="1600" dirty="0" smtClean="0">
                          <a:solidFill>
                            <a:schemeClr val="tx1"/>
                          </a:solidFill>
                          <a:latin typeface="Berlin Sans FB" pitchFamily="34" charset="0"/>
                        </a:rPr>
                        <a:t>noviembre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buFont typeface="Arial" pitchFamily="34" charset="0"/>
                        <a:buNone/>
                      </a:pPr>
                      <a:r>
                        <a:rPr lang="es-MX" sz="1600" b="1" dirty="0" smtClean="0">
                          <a:solidFill>
                            <a:schemeClr val="tx1"/>
                          </a:solidFill>
                          <a:latin typeface="Berlin Sans FB" pitchFamily="34" charset="0"/>
                          <a:cs typeface="Arial" pitchFamily="34" charset="0"/>
                        </a:rPr>
                        <a:t>Ruleta de los personajes principales</a:t>
                      </a:r>
                    </a:p>
                    <a:p>
                      <a:pPr marL="171450" indent="-171450" algn="just">
                        <a:buFont typeface="Arial" pitchFamily="34" charset="0"/>
                        <a:buChar char="•"/>
                      </a:pPr>
                      <a:r>
                        <a:rPr lang="es-MX" sz="1600" b="0" dirty="0" smtClean="0">
                          <a:solidFill>
                            <a:schemeClr val="tx1"/>
                          </a:solidFill>
                          <a:latin typeface="Berlin Sans FB" pitchFamily="34" charset="0"/>
                          <a:cs typeface="Arial" pitchFamily="34" charset="0"/>
                        </a:rPr>
                        <a:t>Pintaran</a:t>
                      </a:r>
                      <a:r>
                        <a:rPr lang="es-MX" sz="1600" b="0" baseline="0" dirty="0" smtClean="0">
                          <a:solidFill>
                            <a:schemeClr val="tx1"/>
                          </a:solidFill>
                          <a:latin typeface="Berlin Sans FB" pitchFamily="34" charset="0"/>
                          <a:cs typeface="Arial" pitchFamily="34" charset="0"/>
                        </a:rPr>
                        <a:t> y formaran la ruleta de los personajes principales de la revolución mexicana, al finalizar la mostraran a sus compañeros </a:t>
                      </a:r>
                      <a:endParaRPr lang="es-MX" sz="1600" b="0" dirty="0" smtClean="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itchFamily="34" charset="0"/>
                        <a:buChar char="•"/>
                      </a:pPr>
                      <a:r>
                        <a:rPr lang="es-MX" sz="1600" dirty="0" smtClean="0">
                          <a:solidFill>
                            <a:schemeClr val="tx1"/>
                          </a:solidFill>
                          <a:latin typeface="Berlin Sans FB" pitchFamily="34" charset="0"/>
                          <a:cs typeface="Arial" pitchFamily="34" charset="0"/>
                        </a:rPr>
                        <a:t>Hoja de trabajo </a:t>
                      </a:r>
                      <a:endParaRPr lang="es-MX" sz="160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s-MX" sz="1600" dirty="0" smtClean="0">
                          <a:solidFill>
                            <a:schemeClr val="tx1"/>
                          </a:solidFill>
                          <a:latin typeface="Berlin Sans FB" pitchFamily="34" charset="0"/>
                        </a:rPr>
                        <a:t>Jueves 23 de noviembre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itchFamily="34" charset="0"/>
                        <a:buNone/>
                      </a:pPr>
                      <a:r>
                        <a:rPr lang="es-MX" sz="1600" b="1" dirty="0" smtClean="0">
                          <a:solidFill>
                            <a:schemeClr val="tx1"/>
                          </a:solidFill>
                          <a:latin typeface="Berlin Sans FB" pitchFamily="34" charset="0"/>
                          <a:cs typeface="Arial" pitchFamily="34" charset="0"/>
                        </a:rPr>
                        <a:t>Sopa de letras</a:t>
                      </a:r>
                    </a:p>
                    <a:p>
                      <a:pPr marL="171450" indent="-171450">
                        <a:buFont typeface="Arial" pitchFamily="34" charset="0"/>
                        <a:buChar char="•"/>
                      </a:pPr>
                      <a:r>
                        <a:rPr lang="es-MX" sz="1600" b="0" dirty="0" smtClean="0">
                          <a:solidFill>
                            <a:schemeClr val="tx1"/>
                          </a:solidFill>
                          <a:latin typeface="Berlin Sans FB" pitchFamily="34" charset="0"/>
                          <a:cs typeface="Arial" pitchFamily="34" charset="0"/>
                        </a:rPr>
                        <a:t>De manera grupal</a:t>
                      </a:r>
                      <a:r>
                        <a:rPr lang="es-MX" sz="1600" b="0" baseline="0" dirty="0" smtClean="0">
                          <a:solidFill>
                            <a:schemeClr val="tx1"/>
                          </a:solidFill>
                          <a:latin typeface="Berlin Sans FB" pitchFamily="34" charset="0"/>
                          <a:cs typeface="Arial" pitchFamily="34" charset="0"/>
                        </a:rPr>
                        <a:t> contestaremos una sopa de letras, para observar como se realiza, después de manera individual trataremos de resolver la sopa de letras que se les propondrá y al finalizar observaran si es correcto el lugar en donde la encontraron</a:t>
                      </a:r>
                      <a:endParaRPr lang="es-MX" sz="16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itchFamily="34" charset="0"/>
                        <a:buChar char="•"/>
                      </a:pPr>
                      <a:r>
                        <a:rPr lang="es-MX" sz="1600" b="0" dirty="0" smtClean="0">
                          <a:solidFill>
                            <a:schemeClr val="tx1"/>
                          </a:solidFill>
                          <a:latin typeface="Berlin Sans FB" pitchFamily="34" charset="0"/>
                          <a:cs typeface="Arial" pitchFamily="34" charset="0"/>
                        </a:rPr>
                        <a:t>Hoja de trabajo </a:t>
                      </a:r>
                      <a:endParaRPr lang="es-MX" sz="1600" b="0" dirty="0">
                        <a:solidFill>
                          <a:schemeClr val="tx1"/>
                        </a:solidFill>
                        <a:latin typeface="Berlin Sans FB"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s-MX" sz="1600" dirty="0" smtClean="0">
                          <a:solidFill>
                            <a:schemeClr val="tx1"/>
                          </a:solidFill>
                          <a:latin typeface="Berlin Sans FB" pitchFamily="34" charset="0"/>
                        </a:rPr>
                        <a:t>Viernes 24 de noviembre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sz="1600" dirty="0" smtClean="0">
                          <a:solidFill>
                            <a:schemeClr val="tx1"/>
                          </a:solidFill>
                          <a:latin typeface="Berlin Sans FB" pitchFamily="34" charset="0"/>
                        </a:rPr>
                        <a:t>Kermesse y rally revolucionario </a:t>
                      </a:r>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s-MX" sz="1600" dirty="0">
                        <a:solidFill>
                          <a:schemeClr val="tx1"/>
                        </a:solidFill>
                        <a:latin typeface="Berlin Sans FB"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844755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06288"/>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500122051"/>
              </p:ext>
            </p:extLst>
          </p:nvPr>
        </p:nvGraphicFramePr>
        <p:xfrm>
          <a:off x="0" y="692696"/>
          <a:ext cx="9144000" cy="5719661"/>
        </p:xfrm>
        <a:graphic>
          <a:graphicData uri="http://schemas.openxmlformats.org/drawingml/2006/table">
            <a:tbl>
              <a:tblPr firstRow="1" bandRow="1">
                <a:tableStyleId>{93296810-A885-4BE3-A3E7-6D5BEEA58F35}</a:tableStyleId>
              </a:tblPr>
              <a:tblGrid>
                <a:gridCol w="1117596"/>
                <a:gridCol w="3119868"/>
                <a:gridCol w="2453268"/>
                <a:gridCol w="2453268"/>
              </a:tblGrid>
              <a:tr h="513942">
                <a:tc>
                  <a:txBody>
                    <a:bodyPr/>
                    <a:lstStyle/>
                    <a:p>
                      <a:pPr algn="ctr"/>
                      <a:r>
                        <a:rPr lang="es-ES_tradnl" sz="2000" dirty="0" smtClean="0">
                          <a:effectLst>
                            <a:outerShdw blurRad="38100" dist="38100" dir="2700000" algn="tl">
                              <a:srgbClr val="000000">
                                <a:alpha val="43137"/>
                              </a:srgbClr>
                            </a:outerShdw>
                          </a:effectLst>
                        </a:rPr>
                        <a:t>Semana</a:t>
                      </a:r>
                    </a:p>
                    <a:p>
                      <a:pPr algn="ctr"/>
                      <a:r>
                        <a:rPr lang="es-ES_tradnl" sz="1600" dirty="0" smtClean="0">
                          <a:effectLst>
                            <a:outerShdw blurRad="38100" dist="38100" dir="2700000" algn="tl">
                              <a:srgbClr val="000000">
                                <a:alpha val="43137"/>
                              </a:srgbClr>
                            </a:outerShdw>
                          </a:effectLst>
                        </a:rPr>
                        <a:t>Nombre de la actividad</a:t>
                      </a:r>
                      <a:endParaRPr lang="es-ES" sz="1600" dirty="0">
                        <a:effectLst>
                          <a:outerShdw blurRad="38100" dist="38100" dir="2700000" algn="tl">
                            <a:srgbClr val="000000">
                              <a:alpha val="43137"/>
                            </a:srgbClr>
                          </a:outerShdw>
                        </a:effectLst>
                      </a:endParaRPr>
                    </a:p>
                  </a:txBody>
                  <a:tcPr/>
                </a:tc>
                <a:tc>
                  <a:txBody>
                    <a:bodyPr/>
                    <a:lstStyle/>
                    <a:p>
                      <a:pPr algn="ctr"/>
                      <a:r>
                        <a:rPr lang="es-ES" sz="2000" dirty="0" smtClean="0">
                          <a:effectLst>
                            <a:outerShdw blurRad="38100" dist="38100" dir="2700000" algn="tl">
                              <a:srgbClr val="000000">
                                <a:alpha val="43137"/>
                              </a:srgbClr>
                            </a:outerShdw>
                          </a:effectLst>
                        </a:rPr>
                        <a:t>Adecuación </a:t>
                      </a:r>
                    </a:p>
                    <a:p>
                      <a:pPr algn="ctr"/>
                      <a:r>
                        <a:rPr lang="es-ES" sz="2000" baseline="0" dirty="0" smtClean="0">
                          <a:effectLst>
                            <a:outerShdw blurRad="38100" dist="38100" dir="2700000" algn="tl">
                              <a:srgbClr val="000000">
                                <a:alpha val="43137"/>
                              </a:srgbClr>
                            </a:outerShdw>
                          </a:effectLst>
                        </a:rPr>
                        <a:t>Estrategia  </a:t>
                      </a:r>
                      <a:endParaRPr lang="es-ES" sz="2000" dirty="0">
                        <a:effectLst>
                          <a:outerShdw blurRad="38100" dist="38100" dir="2700000" algn="tl">
                            <a:srgbClr val="000000">
                              <a:alpha val="43137"/>
                            </a:srgbClr>
                          </a:outerShdw>
                        </a:effectLst>
                      </a:endParaRPr>
                    </a:p>
                  </a:txBody>
                  <a:tcPr/>
                </a:tc>
                <a:tc>
                  <a:txBody>
                    <a:bodyPr/>
                    <a:lstStyle/>
                    <a:p>
                      <a:pPr algn="ctr"/>
                      <a:r>
                        <a:rPr lang="es-ES_tradnl" sz="2000" dirty="0" smtClean="0">
                          <a:effectLst>
                            <a:outerShdw blurRad="38100" dist="38100" dir="2700000" algn="tl">
                              <a:srgbClr val="000000">
                                <a:alpha val="43137"/>
                              </a:srgbClr>
                            </a:outerShdw>
                          </a:effectLst>
                        </a:rPr>
                        <a:t>Evaluación</a:t>
                      </a:r>
                      <a:r>
                        <a:rPr lang="es-ES_tradnl" sz="2000" baseline="0" dirty="0" smtClean="0">
                          <a:effectLst>
                            <a:outerShdw blurRad="38100" dist="38100" dir="2700000" algn="tl">
                              <a:srgbClr val="000000">
                                <a:alpha val="43137"/>
                              </a:srgbClr>
                            </a:outerShdw>
                          </a:effectLst>
                        </a:rPr>
                        <a:t> </a:t>
                      </a:r>
                      <a:endParaRPr lang="es-ES" sz="2000" dirty="0">
                        <a:effectLst>
                          <a:outerShdw blurRad="38100" dist="38100" dir="2700000" algn="tl">
                            <a:srgbClr val="000000">
                              <a:alpha val="43137"/>
                            </a:srgbClr>
                          </a:outerShdw>
                        </a:effectLst>
                      </a:endParaRPr>
                    </a:p>
                  </a:txBody>
                  <a:tcPr/>
                </a:tc>
                <a:tc>
                  <a:txBody>
                    <a:bodyPr/>
                    <a:lstStyle/>
                    <a:p>
                      <a:pPr algn="ctr"/>
                      <a:endParaRPr lang="es-ES" sz="2000" dirty="0">
                        <a:effectLst>
                          <a:outerShdw blurRad="38100" dist="38100" dir="2700000" algn="tl">
                            <a:srgbClr val="000000">
                              <a:alpha val="43137"/>
                            </a:srgbClr>
                          </a:outerShdw>
                        </a:effectLst>
                      </a:endParaRPr>
                    </a:p>
                  </a:txBody>
                  <a:tcPr/>
                </a:tc>
              </a:tr>
              <a:tr h="915424">
                <a:tc>
                  <a:txBody>
                    <a:bodyPr/>
                    <a:lstStyle/>
                    <a:p>
                      <a:pPr algn="ctr"/>
                      <a:r>
                        <a:rPr lang="es-ES" sz="1400" dirty="0" smtClean="0"/>
                        <a:t>Memorama del día de muertos</a:t>
                      </a:r>
                      <a:endParaRPr lang="es-ES" sz="1400" dirty="0"/>
                    </a:p>
                  </a:txBody>
                  <a:tcPr anchor="ctr"/>
                </a:tc>
                <a:tc>
                  <a:txBody>
                    <a:bodyPr/>
                    <a:lstStyle/>
                    <a:p>
                      <a:r>
                        <a:rPr lang="es-ES" sz="1400" dirty="0" smtClean="0"/>
                        <a:t>Atención</a:t>
                      </a:r>
                      <a:r>
                        <a:rPr lang="es-ES" sz="1400" baseline="0" dirty="0" smtClean="0"/>
                        <a:t> personalizada al alumno y a su equipo para observar como se relaciona con sus compañeros</a:t>
                      </a:r>
                      <a:endParaRPr lang="es-ES" sz="1400" dirty="0"/>
                    </a:p>
                  </a:txBody>
                  <a:tcPr/>
                </a:tc>
                <a:tc>
                  <a:txBody>
                    <a:bodyPr/>
                    <a:lstStyle/>
                    <a:p>
                      <a:r>
                        <a:rPr lang="es-ES" sz="1400" dirty="0" smtClean="0"/>
                        <a:t>El alumno logro integrarse </a:t>
                      </a:r>
                      <a:r>
                        <a:rPr lang="es-ES" sz="1400" baseline="0" dirty="0" smtClean="0"/>
                        <a:t> al equipo llevado a cabo las actividades </a:t>
                      </a:r>
                      <a:endParaRPr lang="es-ES" sz="1400" dirty="0"/>
                    </a:p>
                  </a:txBody>
                  <a:tcPr/>
                </a:tc>
                <a:tc>
                  <a:txBody>
                    <a:bodyPr/>
                    <a:lstStyle/>
                    <a:p>
                      <a:r>
                        <a:rPr lang="es-ES" sz="1400" dirty="0" smtClean="0"/>
                        <a:t>El alumno no logro integrarse en los equipos, se le dificulta integrarse</a:t>
                      </a:r>
                      <a:r>
                        <a:rPr lang="es-ES" sz="1400" baseline="0" dirty="0" smtClean="0"/>
                        <a:t> y no siguió las reglas, la educadora practicante esto trabajando con el </a:t>
                      </a:r>
                      <a:endParaRPr lang="es-ES" sz="1400" dirty="0"/>
                    </a:p>
                  </a:txBody>
                  <a:tcPr/>
                </a:tc>
              </a:tr>
              <a:tr h="957023">
                <a:tc>
                  <a:txBody>
                    <a:bodyPr/>
                    <a:lstStyle/>
                    <a:p>
                      <a:pPr algn="ctr"/>
                      <a:r>
                        <a:rPr lang="es-ES" sz="1400" dirty="0" smtClean="0"/>
                        <a:t>Mi calaquita </a:t>
                      </a:r>
                      <a:endParaRPr lang="es-ES" sz="1400" dirty="0"/>
                    </a:p>
                  </a:txBody>
                  <a:tcPr anchor="ctr"/>
                </a:tc>
                <a:tc>
                  <a:txBody>
                    <a:bodyPr/>
                    <a:lstStyle/>
                    <a:p>
                      <a:r>
                        <a:rPr lang="es-ES" sz="1400" dirty="0" smtClean="0"/>
                        <a:t>Observar</a:t>
                      </a:r>
                      <a:r>
                        <a:rPr lang="es-ES" sz="1400" baseline="0" dirty="0" smtClean="0"/>
                        <a:t> como realiza la actividad el alumno y escuchar como menciona la rima</a:t>
                      </a:r>
                      <a:endParaRPr lang="es-ES" sz="1400" dirty="0"/>
                    </a:p>
                  </a:txBody>
                  <a:tcPr/>
                </a:tc>
                <a:tc>
                  <a:txBody>
                    <a:bodyPr/>
                    <a:lstStyle/>
                    <a:p>
                      <a:r>
                        <a:rPr lang="es-ES" sz="1400" dirty="0" smtClean="0"/>
                        <a:t>El alumno logro repetir la rima sin dificultades</a:t>
                      </a:r>
                    </a:p>
                    <a:p>
                      <a:endParaRPr lang="es-ES" sz="1400" dirty="0"/>
                    </a:p>
                  </a:txBody>
                  <a:tcPr/>
                </a:tc>
                <a:tc>
                  <a:txBody>
                    <a:bodyPr/>
                    <a:lstStyle/>
                    <a:p>
                      <a:r>
                        <a:rPr lang="es-ES" sz="1400" dirty="0" smtClean="0"/>
                        <a:t>Si realizo la actividad de manera correcta aunque se le dificulto</a:t>
                      </a:r>
                      <a:r>
                        <a:rPr lang="es-ES" sz="1400" baseline="0" dirty="0" smtClean="0"/>
                        <a:t> repetir con su problema  de lenguaje</a:t>
                      </a:r>
                      <a:endParaRPr lang="es-ES" sz="1400" dirty="0"/>
                    </a:p>
                  </a:txBody>
                  <a:tcPr/>
                </a:tc>
              </a:tr>
              <a:tr h="918868">
                <a:tc>
                  <a:txBody>
                    <a:bodyPr/>
                    <a:lstStyle/>
                    <a:p>
                      <a:pPr algn="ctr"/>
                      <a:r>
                        <a:rPr lang="es-ES" sz="1400" dirty="0" smtClean="0"/>
                        <a:t>Sopa de letras</a:t>
                      </a:r>
                      <a:endParaRPr lang="es-ES" sz="1400" dirty="0"/>
                    </a:p>
                  </a:txBody>
                  <a:tcPr anchor="ctr"/>
                </a:tc>
                <a:tc>
                  <a:txBody>
                    <a:bodyPr/>
                    <a:lstStyle/>
                    <a:p>
                      <a:r>
                        <a:rPr lang="es-ES" sz="1400" dirty="0" smtClean="0"/>
                        <a:t>Establecer un tutor al alumno para que pueda desarrollar las actividades que se propusieron</a:t>
                      </a:r>
                      <a:r>
                        <a:rPr lang="es-ES" sz="1400" baseline="0" dirty="0" smtClean="0"/>
                        <a:t> </a:t>
                      </a:r>
                      <a:endParaRPr lang="es-ES" sz="1400" dirty="0"/>
                    </a:p>
                  </a:txBody>
                  <a:tcPr/>
                </a:tc>
                <a:tc>
                  <a:txBody>
                    <a:bodyPr/>
                    <a:lstStyle/>
                    <a:p>
                      <a:r>
                        <a:rPr lang="es-ES" sz="1400" dirty="0" smtClean="0"/>
                        <a:t>El alumno logro realizar la actividad con ayuda de su compañero </a:t>
                      </a:r>
                      <a:endParaRPr lang="es-ES" sz="1400" dirty="0"/>
                    </a:p>
                  </a:txBody>
                  <a:tcPr/>
                </a:tc>
                <a:tc>
                  <a:txBody>
                    <a:bodyPr/>
                    <a:lstStyle/>
                    <a:p>
                      <a:r>
                        <a:rPr lang="es-ES" sz="1400" dirty="0" smtClean="0"/>
                        <a:t>Trato</a:t>
                      </a:r>
                      <a:r>
                        <a:rPr lang="es-ES" sz="1400" baseline="0" dirty="0" smtClean="0"/>
                        <a:t> de formar palabras pero no lo logro, agarraba las bolitas del alfabeto móvil pero solo las aventaba </a:t>
                      </a:r>
                      <a:endParaRPr lang="es-ES" sz="1400" dirty="0"/>
                    </a:p>
                  </a:txBody>
                  <a:tcPr/>
                </a:tc>
              </a:tr>
              <a:tr h="1318398">
                <a:tc>
                  <a:txBody>
                    <a:bodyPr/>
                    <a:lstStyle/>
                    <a:p>
                      <a:pPr algn="ctr"/>
                      <a:r>
                        <a:rPr lang="es-ES" sz="1400" dirty="0" smtClean="0"/>
                        <a:t>Pintemos a nuestro catrín o catrina </a:t>
                      </a:r>
                      <a:endParaRPr lang="es-ES" sz="1400" dirty="0"/>
                    </a:p>
                  </a:txBody>
                  <a:tcPr anchor="ctr"/>
                </a:tc>
                <a:tc>
                  <a:txBody>
                    <a:bodyPr/>
                    <a:lstStyle/>
                    <a:p>
                      <a:r>
                        <a:rPr lang="es-ES" sz="1400" dirty="0" smtClean="0"/>
                        <a:t>Con ayuda de un compañero realizar</a:t>
                      </a:r>
                      <a:r>
                        <a:rPr lang="es-ES" sz="1400" baseline="0" dirty="0" smtClean="0"/>
                        <a:t> la actividad, observar durante la semana con quien trabajo mejor para establecerlo como tutor </a:t>
                      </a:r>
                      <a:endParaRPr lang="es-ES" sz="1400" dirty="0"/>
                    </a:p>
                  </a:txBody>
                  <a:tcPr/>
                </a:tc>
                <a:tc>
                  <a:txBody>
                    <a:bodyPr/>
                    <a:lstStyle/>
                    <a:p>
                      <a:r>
                        <a:rPr lang="es-ES" sz="1400" dirty="0" smtClean="0"/>
                        <a:t>El alumno realizo la actividad de manera correcta, pintando de diferentes colores el dibujo propuesto </a:t>
                      </a:r>
                      <a:endParaRPr lang="es-ES" sz="1400" dirty="0"/>
                    </a:p>
                  </a:txBody>
                  <a:tcPr/>
                </a:tc>
                <a:tc>
                  <a:txBody>
                    <a:bodyPr/>
                    <a:lstStyle/>
                    <a:p>
                      <a:r>
                        <a:rPr lang="es-ES" sz="1400" dirty="0" smtClean="0"/>
                        <a:t>Esta actividad no se realizo ya que se tuvieron algunos eventos en</a:t>
                      </a:r>
                      <a:r>
                        <a:rPr lang="es-ES" sz="1400" baseline="0" dirty="0" smtClean="0"/>
                        <a:t> el jardín de niños</a:t>
                      </a:r>
                      <a:endParaRPr lang="es-ES" sz="14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55904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lstStyle/>
          <a:p>
            <a:r>
              <a:rPr lang="es-ES_tradnl" b="1" dirty="0" smtClean="0">
                <a:effectLst>
                  <a:outerShdw blurRad="38100" dist="38100" dir="2700000" algn="tl">
                    <a:srgbClr val="000000">
                      <a:alpha val="43137"/>
                    </a:srgbClr>
                  </a:outerShdw>
                </a:effectLst>
              </a:rPr>
              <a:t>Adecuaciones aplicadas</a:t>
            </a:r>
            <a:endParaRPr lang="es-ES"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834326190"/>
              </p:ext>
            </p:extLst>
          </p:nvPr>
        </p:nvGraphicFramePr>
        <p:xfrm>
          <a:off x="27012" y="1052736"/>
          <a:ext cx="9144000" cy="5256584"/>
        </p:xfrm>
        <a:graphic>
          <a:graphicData uri="http://schemas.openxmlformats.org/drawingml/2006/table">
            <a:tbl>
              <a:tblPr firstRow="1" bandRow="1">
                <a:tableStyleId>{93296810-A885-4BE3-A3E7-6D5BEEA58F35}</a:tableStyleId>
              </a:tblPr>
              <a:tblGrid>
                <a:gridCol w="1117596"/>
                <a:gridCol w="3119868"/>
                <a:gridCol w="2453268"/>
                <a:gridCol w="2453268"/>
              </a:tblGrid>
              <a:tr h="513942">
                <a:tc>
                  <a:txBody>
                    <a:bodyPr/>
                    <a:lstStyle/>
                    <a:p>
                      <a:pPr algn="ctr"/>
                      <a:r>
                        <a:rPr lang="es-ES_tradnl" sz="1800" dirty="0" smtClean="0">
                          <a:effectLst>
                            <a:outerShdw blurRad="38100" dist="38100" dir="2700000" algn="tl">
                              <a:srgbClr val="000000">
                                <a:alpha val="43137"/>
                              </a:srgbClr>
                            </a:outerShdw>
                          </a:effectLst>
                        </a:rPr>
                        <a:t>Semana</a:t>
                      </a:r>
                    </a:p>
                    <a:p>
                      <a:pPr algn="ctr"/>
                      <a:r>
                        <a:rPr lang="es-ES_tradnl" sz="1400" dirty="0" smtClean="0">
                          <a:effectLst>
                            <a:outerShdw blurRad="38100" dist="38100" dir="2700000" algn="tl">
                              <a:srgbClr val="000000">
                                <a:alpha val="43137"/>
                              </a:srgbClr>
                            </a:outerShdw>
                          </a:effectLst>
                        </a:rPr>
                        <a:t>Nombre de la actividad</a:t>
                      </a:r>
                      <a:endParaRPr lang="es-ES" sz="1400" dirty="0">
                        <a:effectLst>
                          <a:outerShdw blurRad="38100" dist="38100" dir="2700000" algn="tl">
                            <a:srgbClr val="000000">
                              <a:alpha val="43137"/>
                            </a:srgbClr>
                          </a:outerShdw>
                        </a:effectLst>
                      </a:endParaRPr>
                    </a:p>
                  </a:txBody>
                  <a:tcPr/>
                </a:tc>
                <a:tc>
                  <a:txBody>
                    <a:bodyPr/>
                    <a:lstStyle/>
                    <a:p>
                      <a:pPr algn="ctr"/>
                      <a:r>
                        <a:rPr lang="es-ES" sz="1800" dirty="0" smtClean="0">
                          <a:effectLst>
                            <a:outerShdw blurRad="38100" dist="38100" dir="2700000" algn="tl">
                              <a:srgbClr val="000000">
                                <a:alpha val="43137"/>
                              </a:srgbClr>
                            </a:outerShdw>
                          </a:effectLst>
                        </a:rPr>
                        <a:t>Adecuación </a:t>
                      </a:r>
                    </a:p>
                    <a:p>
                      <a:pPr algn="ctr"/>
                      <a:r>
                        <a:rPr lang="es-ES" sz="1800" baseline="0" dirty="0" smtClean="0">
                          <a:effectLst>
                            <a:outerShdw blurRad="38100" dist="38100" dir="2700000" algn="tl">
                              <a:srgbClr val="000000">
                                <a:alpha val="43137"/>
                              </a:srgbClr>
                            </a:outerShdw>
                          </a:effectLst>
                        </a:rPr>
                        <a:t>Estrategia  </a:t>
                      </a:r>
                      <a:endParaRPr lang="es-ES" sz="1800" dirty="0">
                        <a:effectLst>
                          <a:outerShdw blurRad="38100" dist="38100" dir="2700000" algn="tl">
                            <a:srgbClr val="000000">
                              <a:alpha val="43137"/>
                            </a:srgbClr>
                          </a:outerShdw>
                        </a:effectLst>
                      </a:endParaRPr>
                    </a:p>
                  </a:txBody>
                  <a:tcPr/>
                </a:tc>
                <a:tc>
                  <a:txBody>
                    <a:bodyPr/>
                    <a:lstStyle/>
                    <a:p>
                      <a:pPr algn="ctr"/>
                      <a:r>
                        <a:rPr lang="es-ES_tradnl" sz="1800" dirty="0" smtClean="0">
                          <a:effectLst>
                            <a:outerShdw blurRad="38100" dist="38100" dir="2700000" algn="tl">
                              <a:srgbClr val="000000">
                                <a:alpha val="43137"/>
                              </a:srgbClr>
                            </a:outerShdw>
                          </a:effectLst>
                        </a:rPr>
                        <a:t>Evaluación</a:t>
                      </a:r>
                      <a:r>
                        <a:rPr lang="es-ES_tradnl" sz="1800" baseline="0" dirty="0" smtClean="0">
                          <a:effectLst>
                            <a:outerShdw blurRad="38100" dist="38100" dir="2700000" algn="tl">
                              <a:srgbClr val="000000">
                                <a:alpha val="43137"/>
                              </a:srgbClr>
                            </a:outerShdw>
                          </a:effectLst>
                        </a:rPr>
                        <a:t> </a:t>
                      </a:r>
                      <a:endParaRPr lang="es-ES" sz="1800" dirty="0">
                        <a:effectLst>
                          <a:outerShdw blurRad="38100" dist="38100" dir="2700000" algn="tl">
                            <a:srgbClr val="000000">
                              <a:alpha val="43137"/>
                            </a:srgbClr>
                          </a:outerShdw>
                        </a:effectLst>
                      </a:endParaRPr>
                    </a:p>
                  </a:txBody>
                  <a:tcPr/>
                </a:tc>
                <a:tc>
                  <a:txBody>
                    <a:bodyPr/>
                    <a:lstStyle/>
                    <a:p>
                      <a:pPr algn="ctr"/>
                      <a:endParaRPr lang="es-ES" sz="1800" dirty="0">
                        <a:effectLst>
                          <a:outerShdw blurRad="38100" dist="38100" dir="2700000" algn="tl">
                            <a:srgbClr val="000000">
                              <a:alpha val="43137"/>
                            </a:srgbClr>
                          </a:outerShdw>
                        </a:effectLst>
                      </a:endParaRPr>
                    </a:p>
                  </a:txBody>
                  <a:tcPr/>
                </a:tc>
              </a:tr>
              <a:tr h="7196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Berlin Sans FB" pitchFamily="34" charset="0"/>
                          <a:cs typeface="Arial" pitchFamily="34" charset="0"/>
                        </a:rPr>
                        <a:t>Hagamos un dibujo con figuras</a:t>
                      </a:r>
                    </a:p>
                  </a:txBody>
                  <a:tcPr anchor="ctr"/>
                </a:tc>
                <a:tc>
                  <a:txBody>
                    <a:bodyPr/>
                    <a:lstStyle/>
                    <a:p>
                      <a:r>
                        <a:rPr lang="es-ES" sz="1200" dirty="0" smtClean="0"/>
                        <a:t>Colocar</a:t>
                      </a:r>
                      <a:r>
                        <a:rPr lang="es-ES" sz="1200" baseline="0" dirty="0" smtClean="0"/>
                        <a:t> al alumno con  otros compañeros para que lo </a:t>
                      </a:r>
                      <a:r>
                        <a:rPr lang="es-ES" sz="1200" baseline="0" dirty="0" smtClean="0"/>
                        <a:t>guíen </a:t>
                      </a:r>
                      <a:r>
                        <a:rPr lang="es-ES" sz="1200" baseline="0" dirty="0" smtClean="0"/>
                        <a:t>y orienten en la </a:t>
                      </a:r>
                      <a:r>
                        <a:rPr lang="es-ES" sz="1200" baseline="0" dirty="0" smtClean="0"/>
                        <a:t>realización </a:t>
                      </a:r>
                      <a:r>
                        <a:rPr lang="es-ES" sz="1200" baseline="0" dirty="0" smtClean="0"/>
                        <a:t>de la actividad </a:t>
                      </a:r>
                      <a:endParaRPr lang="es-ES" sz="1200" dirty="0"/>
                    </a:p>
                  </a:txBody>
                  <a:tcPr/>
                </a:tc>
                <a:tc>
                  <a:txBody>
                    <a:bodyPr/>
                    <a:lstStyle/>
                    <a:p>
                      <a:r>
                        <a:rPr lang="es-ES" sz="1200" dirty="0" smtClean="0"/>
                        <a:t>El alumno logro utilizar las </a:t>
                      </a:r>
                      <a:r>
                        <a:rPr lang="es-ES" sz="1200" dirty="0" smtClean="0"/>
                        <a:t>figuras </a:t>
                      </a:r>
                      <a:r>
                        <a:rPr lang="es-ES" sz="1200" dirty="0" smtClean="0"/>
                        <a:t>que se le propusieron para</a:t>
                      </a:r>
                      <a:r>
                        <a:rPr lang="es-ES" sz="1200" baseline="0" dirty="0" smtClean="0"/>
                        <a:t> la </a:t>
                      </a:r>
                      <a:r>
                        <a:rPr lang="es-ES" sz="1200" baseline="0" dirty="0" smtClean="0"/>
                        <a:t>realización </a:t>
                      </a:r>
                      <a:r>
                        <a:rPr lang="es-ES" sz="1200" baseline="0" dirty="0" smtClean="0"/>
                        <a:t>del dibujo </a:t>
                      </a:r>
                      <a:endParaRPr lang="es-ES" sz="1200" dirty="0"/>
                    </a:p>
                  </a:txBody>
                  <a:tcPr/>
                </a:tc>
                <a:tc>
                  <a:txBody>
                    <a:bodyPr/>
                    <a:lstStyle/>
                    <a:p>
                      <a:r>
                        <a:rPr lang="es-ES" sz="1200" dirty="0" smtClean="0"/>
                        <a:t>El alumno </a:t>
                      </a:r>
                      <a:r>
                        <a:rPr lang="es-ES" sz="1200" dirty="0" smtClean="0"/>
                        <a:t>realizo </a:t>
                      </a:r>
                      <a:r>
                        <a:rPr lang="es-ES" sz="1200" dirty="0" smtClean="0"/>
                        <a:t>un dibujo pero no fue el que se le solicito</a:t>
                      </a:r>
                      <a:endParaRPr lang="es-ES" sz="1200" dirty="0"/>
                    </a:p>
                  </a:txBody>
                  <a:tcPr/>
                </a:tc>
              </a:tr>
              <a:tr h="7920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Berlin Sans FB" pitchFamily="34" charset="0"/>
                          <a:cs typeface="Arial" pitchFamily="34" charset="0"/>
                        </a:rPr>
                        <a:t>Contemos las figuras </a:t>
                      </a:r>
                    </a:p>
                  </a:txBody>
                  <a:tcPr anchor="ctr"/>
                </a:tc>
                <a:tc>
                  <a:txBody>
                    <a:bodyPr/>
                    <a:lstStyle/>
                    <a:p>
                      <a:r>
                        <a:rPr lang="es-ES" sz="1200" dirty="0" smtClean="0"/>
                        <a:t>Atención </a:t>
                      </a:r>
                      <a:r>
                        <a:rPr lang="es-ES" sz="1200" dirty="0" smtClean="0"/>
                        <a:t>personalizada </a:t>
                      </a:r>
                      <a:endParaRPr lang="es-ES" sz="1200" dirty="0"/>
                    </a:p>
                  </a:txBody>
                  <a:tcPr/>
                </a:tc>
                <a:tc>
                  <a:txBody>
                    <a:bodyPr/>
                    <a:lstStyle/>
                    <a:p>
                      <a:r>
                        <a:rPr lang="es-ES" sz="1200" dirty="0" smtClean="0"/>
                        <a:t>El alumno</a:t>
                      </a:r>
                      <a:r>
                        <a:rPr lang="es-ES" sz="1200" baseline="0" dirty="0" smtClean="0"/>
                        <a:t> identifico las diferentes figuras y las conto de manera correcta </a:t>
                      </a:r>
                      <a:endParaRPr lang="es-ES" sz="1200" dirty="0"/>
                    </a:p>
                  </a:txBody>
                  <a:tcPr/>
                </a:tc>
                <a:tc>
                  <a:txBody>
                    <a:bodyPr/>
                    <a:lstStyle/>
                    <a:p>
                      <a:r>
                        <a:rPr lang="es-ES" sz="1200" dirty="0" smtClean="0"/>
                        <a:t>El alumno realizo la actividad con ayuda de la practicante pero no lo realizo de manera</a:t>
                      </a:r>
                      <a:r>
                        <a:rPr lang="es-ES" sz="1200" baseline="0" dirty="0" smtClean="0"/>
                        <a:t> correcta </a:t>
                      </a:r>
                      <a:endParaRPr lang="es-ES" sz="1200" dirty="0"/>
                    </a:p>
                  </a:txBody>
                  <a:tcPr/>
                </a:tc>
              </a:tr>
              <a:tr h="11521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Berlin Sans FB" pitchFamily="34" charset="0"/>
                          <a:cs typeface="Arial" pitchFamily="34" charset="0"/>
                        </a:rPr>
                        <a:t>Sigamos la secuencia </a:t>
                      </a:r>
                    </a:p>
                    <a:p>
                      <a:pPr algn="ctr"/>
                      <a:endParaRPr lang="es-ES" sz="1200" dirty="0"/>
                    </a:p>
                  </a:txBody>
                  <a:tcPr anchor="ctr"/>
                </a:tc>
                <a:tc>
                  <a:txBody>
                    <a:bodyPr/>
                    <a:lstStyle/>
                    <a:p>
                      <a:r>
                        <a:rPr lang="es-ES" sz="1200" dirty="0" smtClean="0"/>
                        <a:t>Atención </a:t>
                      </a:r>
                      <a:r>
                        <a:rPr lang="es-ES" sz="1200" dirty="0" smtClean="0"/>
                        <a:t>personalizada </a:t>
                      </a:r>
                      <a:endParaRPr lang="es-ES" sz="1200" dirty="0"/>
                    </a:p>
                  </a:txBody>
                  <a:tcPr/>
                </a:tc>
                <a:tc>
                  <a:txBody>
                    <a:bodyPr/>
                    <a:lstStyle/>
                    <a:p>
                      <a:r>
                        <a:rPr lang="es-ES" sz="1200" dirty="0" smtClean="0"/>
                        <a:t>El alumno logro seguir la </a:t>
                      </a:r>
                      <a:r>
                        <a:rPr lang="es-ES" sz="1200" dirty="0" smtClean="0"/>
                        <a:t>secuencia </a:t>
                      </a:r>
                      <a:r>
                        <a:rPr lang="es-ES" sz="1200" dirty="0" smtClean="0"/>
                        <a:t>de la actividad, dibujando las </a:t>
                      </a:r>
                      <a:r>
                        <a:rPr lang="es-ES" sz="1200" dirty="0" smtClean="0"/>
                        <a:t>figuras </a:t>
                      </a:r>
                      <a:r>
                        <a:rPr lang="es-ES" sz="1200" dirty="0" smtClean="0"/>
                        <a:t>que </a:t>
                      </a:r>
                      <a:r>
                        <a:rPr lang="es-ES" sz="1200" dirty="0" smtClean="0"/>
                        <a:t>seguían </a:t>
                      </a:r>
                      <a:r>
                        <a:rPr lang="es-ES" sz="1200" dirty="0" smtClean="0"/>
                        <a:t>en el </a:t>
                      </a:r>
                      <a:r>
                        <a:rPr lang="es-ES" sz="1200" dirty="0" smtClean="0"/>
                        <a:t>patrón </a:t>
                      </a:r>
                      <a:endParaRPr lang="es-ES" sz="1200" dirty="0"/>
                    </a:p>
                  </a:txBody>
                  <a:tcPr/>
                </a:tc>
                <a:tc>
                  <a:txBody>
                    <a:bodyPr/>
                    <a:lstStyle/>
                    <a:p>
                      <a:r>
                        <a:rPr lang="es-ES" sz="1200" dirty="0" smtClean="0"/>
                        <a:t> en esta actividad se trato de dar </a:t>
                      </a:r>
                      <a:r>
                        <a:rPr lang="es-ES" sz="1200" dirty="0" smtClean="0"/>
                        <a:t>atención </a:t>
                      </a:r>
                      <a:r>
                        <a:rPr lang="es-ES" sz="1200" dirty="0" smtClean="0"/>
                        <a:t>personalizada pero el alumno quiso realizar</a:t>
                      </a:r>
                      <a:r>
                        <a:rPr lang="es-ES" sz="1200" baseline="0" dirty="0" smtClean="0"/>
                        <a:t> la actividad el solo, lo que se realizo fue sentarme cerca de el para observar como realizaba la actividad </a:t>
                      </a:r>
                      <a:endParaRPr lang="es-ES" sz="1200" dirty="0"/>
                    </a:p>
                  </a:txBody>
                  <a:tcPr/>
                </a:tc>
              </a:tr>
              <a:tr h="1043528">
                <a:tc>
                  <a:txBody>
                    <a:bodyPr/>
                    <a:lstStyle/>
                    <a:p>
                      <a:pPr algn="ctr"/>
                      <a:r>
                        <a:rPr lang="es-ES" sz="1200" b="1" kern="1200" dirty="0" smtClean="0">
                          <a:solidFill>
                            <a:schemeClr val="tx1"/>
                          </a:solidFill>
                          <a:latin typeface="Berlin Sans FB" pitchFamily="34" charset="0"/>
                          <a:ea typeface="+mn-ea"/>
                          <a:cs typeface="Arial" pitchFamily="34" charset="0"/>
                        </a:rPr>
                        <a:t>Domino de las </a:t>
                      </a:r>
                      <a:r>
                        <a:rPr lang="es-ES" sz="1200" b="1" kern="1200" dirty="0" smtClean="0">
                          <a:solidFill>
                            <a:schemeClr val="tx1"/>
                          </a:solidFill>
                          <a:latin typeface="Berlin Sans FB" pitchFamily="34" charset="0"/>
                          <a:ea typeface="+mn-ea"/>
                          <a:cs typeface="Arial" pitchFamily="34" charset="0"/>
                        </a:rPr>
                        <a:t>figuras geométricas </a:t>
                      </a:r>
                      <a:endParaRPr lang="es-ES" sz="1200" b="1" kern="1200" dirty="0">
                        <a:solidFill>
                          <a:schemeClr val="tx1"/>
                        </a:solidFill>
                        <a:latin typeface="Berlin Sans FB" pitchFamily="34" charset="0"/>
                        <a:ea typeface="+mn-ea"/>
                        <a:cs typeface="Arial" pitchFamily="34" charset="0"/>
                      </a:endParaRPr>
                    </a:p>
                  </a:txBody>
                  <a:tcPr anchor="ctr"/>
                </a:tc>
                <a:tc>
                  <a:txBody>
                    <a:bodyPr/>
                    <a:lstStyle/>
                    <a:p>
                      <a:r>
                        <a:rPr lang="es-ES" sz="1200" dirty="0" smtClean="0"/>
                        <a:t>Colocar al </a:t>
                      </a:r>
                      <a:r>
                        <a:rPr lang="es-ES" sz="1200" dirty="0" smtClean="0"/>
                        <a:t>alumno </a:t>
                      </a:r>
                      <a:r>
                        <a:rPr lang="es-ES" sz="1200" dirty="0" smtClean="0"/>
                        <a:t>con</a:t>
                      </a:r>
                      <a:r>
                        <a:rPr lang="es-ES" sz="1200" baseline="0" dirty="0" smtClean="0"/>
                        <a:t> un equipo para que lo orientara en la </a:t>
                      </a:r>
                      <a:r>
                        <a:rPr lang="es-ES" sz="1200" baseline="0" dirty="0" smtClean="0"/>
                        <a:t>realización </a:t>
                      </a:r>
                      <a:r>
                        <a:rPr lang="es-ES" sz="1200" baseline="0" dirty="0" smtClean="0"/>
                        <a:t>de la actividad </a:t>
                      </a:r>
                      <a:endParaRPr lang="es-ES" sz="1200" dirty="0"/>
                    </a:p>
                  </a:txBody>
                  <a:tcPr/>
                </a:tc>
                <a:tc>
                  <a:txBody>
                    <a:bodyPr/>
                    <a:lstStyle/>
                    <a:p>
                      <a:r>
                        <a:rPr lang="es-ES" sz="1200" dirty="0" smtClean="0"/>
                        <a:t>El </a:t>
                      </a:r>
                      <a:r>
                        <a:rPr lang="es-ES" sz="1200" dirty="0" smtClean="0"/>
                        <a:t>alumno </a:t>
                      </a:r>
                      <a:r>
                        <a:rPr lang="es-ES" sz="1200" dirty="0" smtClean="0"/>
                        <a:t>logro </a:t>
                      </a:r>
                      <a:r>
                        <a:rPr lang="es-ES" sz="1200" dirty="0" smtClean="0"/>
                        <a:t>seguir </a:t>
                      </a:r>
                      <a:r>
                        <a:rPr lang="es-ES" sz="1200" dirty="0" smtClean="0"/>
                        <a:t>las normas y </a:t>
                      </a:r>
                      <a:r>
                        <a:rPr lang="es-ES" sz="1200" dirty="0" smtClean="0"/>
                        <a:t>reglas </a:t>
                      </a:r>
                      <a:r>
                        <a:rPr lang="es-ES" sz="1200" dirty="0" smtClean="0"/>
                        <a:t>del juego </a:t>
                      </a:r>
                      <a:endParaRPr lang="es-ES" sz="1200" dirty="0"/>
                    </a:p>
                  </a:txBody>
                  <a:tcPr/>
                </a:tc>
                <a:tc>
                  <a:txBody>
                    <a:bodyPr/>
                    <a:lstStyle/>
                    <a:p>
                      <a:r>
                        <a:rPr lang="es-ES" sz="1200" dirty="0" smtClean="0"/>
                        <a:t>Este </a:t>
                      </a:r>
                      <a:r>
                        <a:rPr lang="es-ES" sz="1200" dirty="0" smtClean="0"/>
                        <a:t>día </a:t>
                      </a:r>
                      <a:r>
                        <a:rPr lang="es-ES" sz="1200" dirty="0" smtClean="0"/>
                        <a:t>el alumno no </a:t>
                      </a:r>
                      <a:r>
                        <a:rPr lang="es-ES" sz="1200" dirty="0" smtClean="0"/>
                        <a:t>asistió</a:t>
                      </a:r>
                      <a:r>
                        <a:rPr lang="es-ES" sz="1200" baseline="0" dirty="0" smtClean="0"/>
                        <a:t> </a:t>
                      </a:r>
                      <a:endParaRPr lang="es-ES" sz="1200" dirty="0"/>
                    </a:p>
                  </a:txBody>
                  <a:tcPr/>
                </a:tc>
              </a:tr>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solidFill>
                            <a:schemeClr val="tx1"/>
                          </a:solidFill>
                          <a:latin typeface="Berlin Sans FB" pitchFamily="34" charset="0"/>
                          <a:cs typeface="Arial" pitchFamily="34" charset="0"/>
                        </a:rPr>
                        <a:t>Adivinemos como se hace </a:t>
                      </a:r>
                    </a:p>
                  </a:txBody>
                  <a:tcPr anchor="ctr"/>
                </a:tc>
                <a:tc>
                  <a:txBody>
                    <a:bodyPr/>
                    <a:lstStyle/>
                    <a:p>
                      <a:r>
                        <a:rPr lang="es-ES" sz="1200" dirty="0" smtClean="0"/>
                        <a:t>Atención </a:t>
                      </a:r>
                      <a:r>
                        <a:rPr lang="es-ES" sz="1200" dirty="0" smtClean="0"/>
                        <a:t>personalizada</a:t>
                      </a:r>
                      <a:endParaRPr lang="es-ES" sz="1200" dirty="0"/>
                    </a:p>
                  </a:txBody>
                  <a:tcPr/>
                </a:tc>
                <a:tc>
                  <a:txBody>
                    <a:bodyPr/>
                    <a:lstStyle/>
                    <a:p>
                      <a:r>
                        <a:rPr lang="es-ES" sz="1200" dirty="0" smtClean="0"/>
                        <a:t>Creo figuras uniendo con otras</a:t>
                      </a:r>
                      <a:r>
                        <a:rPr lang="es-ES" sz="1200" baseline="0" dirty="0" smtClean="0"/>
                        <a:t> </a:t>
                      </a:r>
                      <a:r>
                        <a:rPr lang="es-ES" sz="1200" baseline="0" dirty="0" smtClean="0"/>
                        <a:t>figuras </a:t>
                      </a:r>
                      <a:r>
                        <a:rPr lang="es-ES" sz="1200" baseline="0" dirty="0" smtClean="0"/>
                        <a:t>para obtener otra figura </a:t>
                      </a:r>
                      <a:endParaRPr lang="es-ES" sz="1200" dirty="0"/>
                    </a:p>
                  </a:txBody>
                  <a:tcPr/>
                </a:tc>
                <a:tc>
                  <a:txBody>
                    <a:bodyPr/>
                    <a:lstStyle/>
                    <a:p>
                      <a:r>
                        <a:rPr lang="es-ES" sz="1200" dirty="0" smtClean="0"/>
                        <a:t>Este </a:t>
                      </a:r>
                      <a:r>
                        <a:rPr lang="es-ES" sz="1200" dirty="0" smtClean="0"/>
                        <a:t>día </a:t>
                      </a:r>
                      <a:r>
                        <a:rPr lang="es-ES" sz="1200" dirty="0" smtClean="0"/>
                        <a:t>el alumno no </a:t>
                      </a:r>
                      <a:r>
                        <a:rPr lang="es-ES" sz="1200" dirty="0" smtClean="0"/>
                        <a:t>asistió </a:t>
                      </a:r>
                      <a:endParaRPr lang="es-ES" sz="1200" dirty="0"/>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dirty="0"/>
          </a:p>
        </p:txBody>
      </p:sp>
    </p:spTree>
    <p:extLst>
      <p:ext uri="{BB962C8B-B14F-4D97-AF65-F5344CB8AC3E}">
        <p14:creationId xmlns:p14="http://schemas.microsoft.com/office/powerpoint/2010/main" val="21680473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2877</TotalTime>
  <Words>2308</Words>
  <Application>Microsoft Office PowerPoint</Application>
  <PresentationFormat>Presentación en pantalla (4:3)</PresentationFormat>
  <Paragraphs>225</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Exposición del Caso</vt:lpstr>
      <vt:lpstr>Datos generales del niño</vt:lpstr>
      <vt:lpstr>Actividad aplicada</vt:lpstr>
      <vt:lpstr>Presentación de PowerPoint</vt:lpstr>
      <vt:lpstr>Presentación de PowerPoint</vt:lpstr>
      <vt:lpstr>Presentación de PowerPoint</vt:lpstr>
      <vt:lpstr>Presentación de PowerPoint</vt:lpstr>
      <vt:lpstr>Adecuaciones aplicadas</vt:lpstr>
      <vt:lpstr>Adecuaciones aplicadas</vt:lpstr>
      <vt:lpstr>Adecuaciones aplicadas</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lpstr>EVIDENCIAS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ENEP</cp:lastModifiedBy>
  <cp:revision>38</cp:revision>
  <dcterms:created xsi:type="dcterms:W3CDTF">2016-11-03T15:18:55Z</dcterms:created>
  <dcterms:modified xsi:type="dcterms:W3CDTF">2017-11-29T19:39:42Z</dcterms:modified>
</cp:coreProperties>
</file>