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66" r:id="rId4"/>
    <p:sldId id="267" r:id="rId5"/>
    <p:sldId id="268" r:id="rId6"/>
    <p:sldId id="258" r:id="rId7"/>
    <p:sldId id="269" r:id="rId8"/>
    <p:sldId id="259" r:id="rId9"/>
    <p:sldId id="270" r:id="rId10"/>
    <p:sldId id="271" r:id="rId11"/>
    <p:sldId id="260" r:id="rId12"/>
    <p:sldId id="272" r:id="rId13"/>
    <p:sldId id="273" r:id="rId14"/>
    <p:sldId id="274" r:id="rId15"/>
    <p:sldId id="261" r:id="rId16"/>
    <p:sldId id="262" r:id="rId17"/>
    <p:sldId id="263" r:id="rId18"/>
    <p:sldId id="264" r:id="rId19"/>
    <p:sldId id="265"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27" autoAdjust="0"/>
    <p:restoredTop sz="94434" autoAdjust="0"/>
  </p:normalViewPr>
  <p:slideViewPr>
    <p:cSldViewPr showGuides="1">
      <p:cViewPr>
        <p:scale>
          <a:sx n="70" d="100"/>
          <a:sy n="70" d="100"/>
        </p:scale>
        <p:origin x="-116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EECB8-9256-4F15-884E-36AFB4499B0A}" type="doc">
      <dgm:prSet loTypeId="urn:microsoft.com/office/officeart/2005/8/layout/vList3#1" loCatId="picture" qsTypeId="urn:microsoft.com/office/officeart/2005/8/quickstyle/simple1" qsCatId="simple" csTypeId="urn:microsoft.com/office/officeart/2005/8/colors/colorful5" csCatId="colorful" phldr="1"/>
      <dgm:spPr/>
    </dgm:pt>
    <dgm:pt modelId="{151D7E4D-F31D-4EAF-B921-5350DF40E2DB}">
      <dgm:prSet phldrT="[Texto]" custT="1"/>
      <dgm:spPr/>
      <dgm:t>
        <a:bodyPr/>
        <a:lstStyle/>
        <a:p>
          <a:pPr algn="l"/>
          <a:endParaRPr lang="es-ES" sz="2000" dirty="0" smtClean="0"/>
        </a:p>
        <a:p>
          <a:pPr algn="l"/>
          <a:r>
            <a:rPr lang="es-ES" sz="2800" dirty="0" smtClean="0"/>
            <a:t>Nombre, edad, ritmo de trabajo, forma de motivación. </a:t>
          </a:r>
          <a:endParaRPr lang="es-ES_tradnl" sz="2800" dirty="0" smtClean="0">
            <a:effectLst>
              <a:outerShdw blurRad="38100" dist="38100" dir="2700000" algn="tl">
                <a:srgbClr val="000000">
                  <a:alpha val="43137"/>
                </a:srgbClr>
              </a:outerShdw>
            </a:effectLst>
          </a:endParaRPr>
        </a:p>
      </dgm:t>
    </dgm:pt>
    <dgm:pt modelId="{BCEB200D-A340-42B1-AFEC-A95359163DDA}" type="parTrans" cxnId="{D69FA53D-7883-4D0C-B340-DC2EB223BEC5}">
      <dgm:prSet/>
      <dgm:spPr/>
      <dgm:t>
        <a:bodyPr/>
        <a:lstStyle/>
        <a:p>
          <a:endParaRPr lang="es-ES">
            <a:effectLst>
              <a:outerShdw blurRad="38100" dist="38100" dir="2700000" algn="tl">
                <a:srgbClr val="000000">
                  <a:alpha val="43137"/>
                </a:srgbClr>
              </a:outerShdw>
            </a:effectLst>
          </a:endParaRPr>
        </a:p>
      </dgm:t>
    </dgm:pt>
    <dgm:pt modelId="{ED845F88-47DC-4557-B909-AF3C6F1920D2}" type="sibTrans" cxnId="{D69FA53D-7883-4D0C-B340-DC2EB223BEC5}">
      <dgm:prSet/>
      <dgm:spPr/>
      <dgm:t>
        <a:bodyPr/>
        <a:lstStyle/>
        <a:p>
          <a:endParaRPr lang="es-ES">
            <a:effectLst>
              <a:outerShdw blurRad="38100" dist="38100" dir="2700000" algn="tl">
                <a:srgbClr val="000000">
                  <a:alpha val="43137"/>
                </a:srgbClr>
              </a:outerShdw>
            </a:effectLst>
          </a:endParaRPr>
        </a:p>
      </dgm:t>
    </dgm:pt>
    <dgm:pt modelId="{C7EF8DC8-E8AB-46AB-B4C5-C4C0D230798E}">
      <dgm:prSet phldrT="[Texto]" custT="1"/>
      <dgm:spPr/>
      <dgm:t>
        <a:bodyPr/>
        <a:lstStyle/>
        <a:p>
          <a:pPr algn="l"/>
          <a:r>
            <a:rPr lang="es-ES_tradnl" sz="3200" dirty="0" smtClean="0">
              <a:effectLst>
                <a:outerShdw blurRad="38100" dist="38100" dir="2700000" algn="tl">
                  <a:srgbClr val="000000">
                    <a:alpha val="43137"/>
                  </a:srgbClr>
                </a:outerShdw>
              </a:effectLst>
            </a:rPr>
            <a:t>   </a:t>
          </a:r>
          <a:r>
            <a:rPr lang="es-ES_tradnl" sz="3200" b="0" u="none" dirty="0" smtClean="0">
              <a:effectLst>
                <a:outerShdw blurRad="38100" dist="38100" dir="2700000" algn="tl">
                  <a:srgbClr val="000000">
                    <a:alpha val="43137"/>
                  </a:srgbClr>
                </a:outerShdw>
              </a:effectLst>
            </a:rPr>
            <a:t>Antecedentes generales de desarrollo,         </a:t>
          </a:r>
        </a:p>
        <a:p>
          <a:pPr algn="l"/>
          <a:r>
            <a:rPr lang="es-ES_tradnl" sz="3200" b="0" u="none" dirty="0" smtClean="0">
              <a:effectLst>
                <a:outerShdw blurRad="38100" dist="38100" dir="2700000" algn="tl">
                  <a:srgbClr val="000000">
                    <a:alpha val="43137"/>
                  </a:srgbClr>
                </a:outerShdw>
              </a:effectLst>
            </a:rPr>
            <a:t>  </a:t>
          </a:r>
          <a:r>
            <a:rPr lang="es-ES" sz="3200" b="0" u="none" dirty="0" smtClean="0">
              <a:effectLst>
                <a:outerShdw blurRad="38100" dist="38100" dir="2700000" algn="tl">
                  <a:srgbClr val="000000">
                    <a:alpha val="43137"/>
                  </a:srgbClr>
                </a:outerShdw>
              </a:effectLst>
            </a:rPr>
            <a:t>actividades que implican mayor tiempo y      </a:t>
          </a:r>
        </a:p>
        <a:p>
          <a:pPr algn="l"/>
          <a:r>
            <a:rPr lang="es-ES" sz="3200" b="0" u="none" dirty="0" smtClean="0">
              <a:effectLst>
                <a:outerShdw blurRad="38100" dist="38100" dir="2700000" algn="tl">
                  <a:srgbClr val="000000">
                    <a:alpha val="43137"/>
                  </a:srgbClr>
                </a:outerShdw>
              </a:effectLst>
            </a:rPr>
            <a:t>    esfuerzo</a:t>
          </a:r>
          <a:endParaRPr lang="es-ES_tradnl" sz="3200" dirty="0" smtClean="0">
            <a:effectLst>
              <a:outerShdw blurRad="38100" dist="38100" dir="2700000" algn="tl">
                <a:srgbClr val="000000">
                  <a:alpha val="43137"/>
                </a:srgbClr>
              </a:outerShdw>
            </a:effectLst>
          </a:endParaRPr>
        </a:p>
      </dgm:t>
    </dgm:pt>
    <dgm:pt modelId="{5F2901DB-E9A4-4481-9F8B-1A8A61E66FCD}" type="parTrans" cxnId="{6EF16D89-3B6C-4102-ABD1-01A521C5289E}">
      <dgm:prSet/>
      <dgm:spPr/>
      <dgm:t>
        <a:bodyPr/>
        <a:lstStyle/>
        <a:p>
          <a:endParaRPr lang="es-ES">
            <a:effectLst>
              <a:outerShdw blurRad="38100" dist="38100" dir="2700000" algn="tl">
                <a:srgbClr val="000000">
                  <a:alpha val="43137"/>
                </a:srgbClr>
              </a:outerShdw>
            </a:effectLst>
          </a:endParaRPr>
        </a:p>
      </dgm:t>
    </dgm:pt>
    <dgm:pt modelId="{952AA512-A0B7-4AF7-9FF5-51FB453146F2}" type="sibTrans" cxnId="{6EF16D89-3B6C-4102-ABD1-01A521C5289E}">
      <dgm:prSet/>
      <dgm:spPr/>
      <dgm:t>
        <a:bodyPr/>
        <a:lstStyle/>
        <a:p>
          <a:endParaRPr lang="es-ES">
            <a:effectLst>
              <a:outerShdw blurRad="38100" dist="38100" dir="2700000" algn="tl">
                <a:srgbClr val="000000">
                  <a:alpha val="43137"/>
                </a:srgbClr>
              </a:outerShdw>
            </a:effectLst>
          </a:endParaRPr>
        </a:p>
      </dgm:t>
    </dgm:pt>
    <dgm:pt modelId="{3C26C005-B6FD-4FB7-ADF8-481AD831D341}">
      <dgm:prSet phldrT="[Texto]" custT="1"/>
      <dgm:spPr/>
      <dgm:t>
        <a:bodyPr/>
        <a:lstStyle/>
        <a:p>
          <a:pPr algn="l"/>
          <a:r>
            <a:rPr lang="es-ES_tradnl" sz="2800" b="1" dirty="0" smtClean="0">
              <a:effectLst>
                <a:outerShdw blurRad="38100" dist="38100" dir="2700000" algn="tl">
                  <a:srgbClr val="000000">
                    <a:alpha val="43137"/>
                  </a:srgbClr>
                </a:outerShdw>
              </a:effectLst>
            </a:rPr>
            <a:t>Necesidad: (justificación del caso) </a:t>
          </a:r>
          <a:r>
            <a:rPr lang="es-ES" sz="2800" dirty="0" smtClean="0"/>
            <a:t>Dificultades que presenta </a:t>
          </a:r>
          <a:endParaRPr lang="es-ES" sz="2800" dirty="0">
            <a:effectLst>
              <a:outerShdw blurRad="38100" dist="38100" dir="2700000" algn="tl">
                <a:srgbClr val="000000">
                  <a:alpha val="43137"/>
                </a:srgbClr>
              </a:outerShdw>
            </a:effectLst>
          </a:endParaRPr>
        </a:p>
      </dgm:t>
    </dgm:pt>
    <dgm:pt modelId="{BB36BBA1-09DD-4C1F-A91D-06E11707A82D}" type="parTrans" cxnId="{64BB4C40-AAAD-411A-85B8-2046669795E3}">
      <dgm:prSet/>
      <dgm:spPr/>
      <dgm:t>
        <a:bodyPr/>
        <a:lstStyle/>
        <a:p>
          <a:endParaRPr lang="es-ES">
            <a:effectLst>
              <a:outerShdw blurRad="38100" dist="38100" dir="2700000" algn="tl">
                <a:srgbClr val="000000">
                  <a:alpha val="43137"/>
                </a:srgbClr>
              </a:outerShdw>
            </a:effectLst>
          </a:endParaRPr>
        </a:p>
      </dgm:t>
    </dgm:pt>
    <dgm:pt modelId="{F61B49A2-46AB-4F69-A671-D67DB70DC867}" type="sibTrans" cxnId="{64BB4C40-AAAD-411A-85B8-2046669795E3}">
      <dgm:prSet/>
      <dgm:spPr/>
      <dgm:t>
        <a:bodyPr/>
        <a:lstStyle/>
        <a:p>
          <a:endParaRPr lang="es-ES">
            <a:effectLst>
              <a:outerShdw blurRad="38100" dist="38100" dir="2700000" algn="tl">
                <a:srgbClr val="000000">
                  <a:alpha val="43137"/>
                </a:srgbClr>
              </a:outerShdw>
            </a:effectLst>
          </a:endParaRPr>
        </a:p>
      </dgm:t>
    </dgm:pt>
    <dgm:pt modelId="{1548EFB4-BDB7-42EA-972D-317A9EE00358}" type="pres">
      <dgm:prSet presAssocID="{A36EECB8-9256-4F15-884E-36AFB4499B0A}" presName="linearFlow" presStyleCnt="0">
        <dgm:presLayoutVars>
          <dgm:dir/>
          <dgm:resizeHandles val="exact"/>
        </dgm:presLayoutVars>
      </dgm:prSet>
      <dgm:spPr/>
    </dgm:pt>
    <dgm:pt modelId="{7CAA23AD-2CCA-4505-9B49-6C26D1E9A3F6}" type="pres">
      <dgm:prSet presAssocID="{151D7E4D-F31D-4EAF-B921-5350DF40E2DB}" presName="composite" presStyleCnt="0"/>
      <dgm:spPr/>
    </dgm:pt>
    <dgm:pt modelId="{F32044BA-44DA-4337-BFFF-DB9F4057FE3D}" type="pres">
      <dgm:prSet presAssocID="{151D7E4D-F31D-4EAF-B921-5350DF40E2DB}" presName="imgShp" presStyleLbl="fgImgPlace1" presStyleIdx="0" presStyleCnt="3"/>
      <dgm:spPr/>
    </dgm:pt>
    <dgm:pt modelId="{DD558A22-EAE4-4006-B81B-292D7461026E}" type="pres">
      <dgm:prSet presAssocID="{151D7E4D-F31D-4EAF-B921-5350DF40E2DB}" presName="txShp" presStyleLbl="node1" presStyleIdx="0" presStyleCnt="3" custScaleY="112659" custLinFactNeighborY="-5188">
        <dgm:presLayoutVars>
          <dgm:bulletEnabled val="1"/>
        </dgm:presLayoutVars>
      </dgm:prSet>
      <dgm:spPr/>
      <dgm:t>
        <a:bodyPr/>
        <a:lstStyle/>
        <a:p>
          <a:endParaRPr lang="es-ES"/>
        </a:p>
      </dgm:t>
    </dgm:pt>
    <dgm:pt modelId="{FC37BAE9-5F20-4BF5-A52A-CC065D34BE72}" type="pres">
      <dgm:prSet presAssocID="{ED845F88-47DC-4557-B909-AF3C6F1920D2}" presName="spacing" presStyleCnt="0"/>
      <dgm:spPr/>
    </dgm:pt>
    <dgm:pt modelId="{0E82CB10-2893-4D66-9E5E-1457AA78E8CB}" type="pres">
      <dgm:prSet presAssocID="{C7EF8DC8-E8AB-46AB-B4C5-C4C0D230798E}" presName="composite" presStyleCnt="0"/>
      <dgm:spPr/>
    </dgm:pt>
    <dgm:pt modelId="{3352164D-A65A-4005-9222-E0EB00B70DD2}" type="pres">
      <dgm:prSet presAssocID="{C7EF8DC8-E8AB-46AB-B4C5-C4C0D230798E}" presName="imgShp" presStyleLbl="fgImgPlace1" presStyleIdx="1" presStyleCnt="3" custLinFactNeighborX="-46223"/>
      <dgm:spPr/>
    </dgm:pt>
    <dgm:pt modelId="{5F683BAB-399A-4589-B9C5-3F9F1773789D}" type="pres">
      <dgm:prSet presAssocID="{C7EF8DC8-E8AB-46AB-B4C5-C4C0D230798E}" presName="txShp" presStyleLbl="node1" presStyleIdx="1" presStyleCnt="3" custScaleX="143576" custScaleY="177420" custLinFactNeighborX="3400" custLinFactNeighborY="3319">
        <dgm:presLayoutVars>
          <dgm:bulletEnabled val="1"/>
        </dgm:presLayoutVars>
      </dgm:prSet>
      <dgm:spPr/>
      <dgm:t>
        <a:bodyPr/>
        <a:lstStyle/>
        <a:p>
          <a:endParaRPr lang="es-ES"/>
        </a:p>
      </dgm:t>
    </dgm:pt>
    <dgm:pt modelId="{CD976653-BC4C-46AA-A78C-3AD55BBC09E5}" type="pres">
      <dgm:prSet presAssocID="{952AA512-A0B7-4AF7-9FF5-51FB453146F2}" presName="spacing" presStyleCnt="0"/>
      <dgm:spPr/>
    </dgm:pt>
    <dgm:pt modelId="{AC97D143-96E3-43E1-87CB-26B44CC22BC6}" type="pres">
      <dgm:prSet presAssocID="{3C26C005-B6FD-4FB7-ADF8-481AD831D341}" presName="composite" presStyleCnt="0"/>
      <dgm:spPr/>
    </dgm:pt>
    <dgm:pt modelId="{A55773A3-5BC8-493C-81B0-02E6B2F1A45C}" type="pres">
      <dgm:prSet presAssocID="{3C26C005-B6FD-4FB7-ADF8-481AD831D341}" presName="imgShp" presStyleLbl="fgImgPlace1" presStyleIdx="2" presStyleCnt="3"/>
      <dgm:spPr/>
    </dgm:pt>
    <dgm:pt modelId="{C56C5857-F507-4B85-A08E-37078FC334B5}" type="pres">
      <dgm:prSet presAssocID="{3C26C005-B6FD-4FB7-ADF8-481AD831D341}" presName="txShp" presStyleLbl="node1" presStyleIdx="2" presStyleCnt="3" custScaleY="147175">
        <dgm:presLayoutVars>
          <dgm:bulletEnabled val="1"/>
        </dgm:presLayoutVars>
      </dgm:prSet>
      <dgm:spPr/>
      <dgm:t>
        <a:bodyPr/>
        <a:lstStyle/>
        <a:p>
          <a:endParaRPr lang="es-ES"/>
        </a:p>
      </dgm:t>
    </dgm:pt>
  </dgm:ptLst>
  <dgm:cxnLst>
    <dgm:cxn modelId="{6CA77E94-4322-40F9-ABB4-CD811D8A3D5C}" type="presOf" srcId="{3C26C005-B6FD-4FB7-ADF8-481AD831D341}" destId="{C56C5857-F507-4B85-A08E-37078FC334B5}" srcOrd="0" destOrd="0" presId="urn:microsoft.com/office/officeart/2005/8/layout/vList3#1"/>
    <dgm:cxn modelId="{6EF16D89-3B6C-4102-ABD1-01A521C5289E}" srcId="{A36EECB8-9256-4F15-884E-36AFB4499B0A}" destId="{C7EF8DC8-E8AB-46AB-B4C5-C4C0D230798E}" srcOrd="1" destOrd="0" parTransId="{5F2901DB-E9A4-4481-9F8B-1A8A61E66FCD}" sibTransId="{952AA512-A0B7-4AF7-9FF5-51FB453146F2}"/>
    <dgm:cxn modelId="{63549979-4821-4019-85F6-DF74082B5832}" type="presOf" srcId="{151D7E4D-F31D-4EAF-B921-5350DF40E2DB}" destId="{DD558A22-EAE4-4006-B81B-292D7461026E}" srcOrd="0" destOrd="0" presId="urn:microsoft.com/office/officeart/2005/8/layout/vList3#1"/>
    <dgm:cxn modelId="{DE3F1EB0-9BEE-4427-BF97-142DA671879F}" type="presOf" srcId="{A36EECB8-9256-4F15-884E-36AFB4499B0A}" destId="{1548EFB4-BDB7-42EA-972D-317A9EE00358}" srcOrd="0" destOrd="0" presId="urn:microsoft.com/office/officeart/2005/8/layout/vList3#1"/>
    <dgm:cxn modelId="{D69FA53D-7883-4D0C-B340-DC2EB223BEC5}" srcId="{A36EECB8-9256-4F15-884E-36AFB4499B0A}" destId="{151D7E4D-F31D-4EAF-B921-5350DF40E2DB}" srcOrd="0" destOrd="0" parTransId="{BCEB200D-A340-42B1-AFEC-A95359163DDA}" sibTransId="{ED845F88-47DC-4557-B909-AF3C6F1920D2}"/>
    <dgm:cxn modelId="{64BB4C40-AAAD-411A-85B8-2046669795E3}" srcId="{A36EECB8-9256-4F15-884E-36AFB4499B0A}" destId="{3C26C005-B6FD-4FB7-ADF8-481AD831D341}" srcOrd="2" destOrd="0" parTransId="{BB36BBA1-09DD-4C1F-A91D-06E11707A82D}" sibTransId="{F61B49A2-46AB-4F69-A671-D67DB70DC867}"/>
    <dgm:cxn modelId="{1A431970-A20F-421F-B201-E4C97E63E5BB}" type="presOf" srcId="{C7EF8DC8-E8AB-46AB-B4C5-C4C0D230798E}" destId="{5F683BAB-399A-4589-B9C5-3F9F1773789D}" srcOrd="0" destOrd="0" presId="urn:microsoft.com/office/officeart/2005/8/layout/vList3#1"/>
    <dgm:cxn modelId="{83431E62-D02B-40E8-8A64-6CC8F70A40A3}" type="presParOf" srcId="{1548EFB4-BDB7-42EA-972D-317A9EE00358}" destId="{7CAA23AD-2CCA-4505-9B49-6C26D1E9A3F6}" srcOrd="0" destOrd="0" presId="urn:microsoft.com/office/officeart/2005/8/layout/vList3#1"/>
    <dgm:cxn modelId="{D97A2F7D-5AF4-4370-A161-27FAF33C7491}" type="presParOf" srcId="{7CAA23AD-2CCA-4505-9B49-6C26D1E9A3F6}" destId="{F32044BA-44DA-4337-BFFF-DB9F4057FE3D}" srcOrd="0" destOrd="0" presId="urn:microsoft.com/office/officeart/2005/8/layout/vList3#1"/>
    <dgm:cxn modelId="{EF23F915-61F5-458B-B985-9199B39F7848}" type="presParOf" srcId="{7CAA23AD-2CCA-4505-9B49-6C26D1E9A3F6}" destId="{DD558A22-EAE4-4006-B81B-292D7461026E}" srcOrd="1" destOrd="0" presId="urn:microsoft.com/office/officeart/2005/8/layout/vList3#1"/>
    <dgm:cxn modelId="{59069F98-7A44-42E1-A806-0957ED16FD63}" type="presParOf" srcId="{1548EFB4-BDB7-42EA-972D-317A9EE00358}" destId="{FC37BAE9-5F20-4BF5-A52A-CC065D34BE72}" srcOrd="1" destOrd="0" presId="urn:microsoft.com/office/officeart/2005/8/layout/vList3#1"/>
    <dgm:cxn modelId="{DF5A48F2-4442-4B8A-BBB2-C5D96BA19ABB}" type="presParOf" srcId="{1548EFB4-BDB7-42EA-972D-317A9EE00358}" destId="{0E82CB10-2893-4D66-9E5E-1457AA78E8CB}" srcOrd="2" destOrd="0" presId="urn:microsoft.com/office/officeart/2005/8/layout/vList3#1"/>
    <dgm:cxn modelId="{FFFFE610-61F8-49E4-AB3D-17020A765D07}" type="presParOf" srcId="{0E82CB10-2893-4D66-9E5E-1457AA78E8CB}" destId="{3352164D-A65A-4005-9222-E0EB00B70DD2}" srcOrd="0" destOrd="0" presId="urn:microsoft.com/office/officeart/2005/8/layout/vList3#1"/>
    <dgm:cxn modelId="{12D06CE5-5B4D-4C60-8F1A-60357C5F1FFB}" type="presParOf" srcId="{0E82CB10-2893-4D66-9E5E-1457AA78E8CB}" destId="{5F683BAB-399A-4589-B9C5-3F9F1773789D}" srcOrd="1" destOrd="0" presId="urn:microsoft.com/office/officeart/2005/8/layout/vList3#1"/>
    <dgm:cxn modelId="{FA168EA9-19D6-4768-B507-440C4811E0F5}" type="presParOf" srcId="{1548EFB4-BDB7-42EA-972D-317A9EE00358}" destId="{CD976653-BC4C-46AA-A78C-3AD55BBC09E5}" srcOrd="3" destOrd="0" presId="urn:microsoft.com/office/officeart/2005/8/layout/vList3#1"/>
    <dgm:cxn modelId="{57870695-7FA5-4A38-97BC-0B9A2EA4CBF5}" type="presParOf" srcId="{1548EFB4-BDB7-42EA-972D-317A9EE00358}" destId="{AC97D143-96E3-43E1-87CB-26B44CC22BC6}" srcOrd="4" destOrd="0" presId="urn:microsoft.com/office/officeart/2005/8/layout/vList3#1"/>
    <dgm:cxn modelId="{BF224F54-E7E3-4229-A038-5CE5D184F24E}" type="presParOf" srcId="{AC97D143-96E3-43E1-87CB-26B44CC22BC6}" destId="{A55773A3-5BC8-493C-81B0-02E6B2F1A45C}" srcOrd="0" destOrd="0" presId="urn:microsoft.com/office/officeart/2005/8/layout/vList3#1"/>
    <dgm:cxn modelId="{44E4C0EC-A05F-47CF-9FC8-52BB06DD332F}" type="presParOf" srcId="{AC97D143-96E3-43E1-87CB-26B44CC22BC6}" destId="{C56C5857-F507-4B85-A08E-37078FC334B5}"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58A22-EAE4-4006-B81B-292D7461026E}">
      <dsp:nvSpPr>
        <dsp:cNvPr id="0" name=""/>
        <dsp:cNvSpPr/>
      </dsp:nvSpPr>
      <dsp:spPr>
        <a:xfrm rot="10800000">
          <a:off x="1858332" y="0"/>
          <a:ext cx="6368747" cy="1145401"/>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8336" tIns="76200" rIns="142240" bIns="76200" numCol="1" spcCol="1270" anchor="ctr" anchorCtr="0">
          <a:noAutofit/>
        </a:bodyPr>
        <a:lstStyle/>
        <a:p>
          <a:pPr lvl="0" algn="l" defTabSz="889000">
            <a:lnSpc>
              <a:spcPct val="90000"/>
            </a:lnSpc>
            <a:spcBef>
              <a:spcPct val="0"/>
            </a:spcBef>
            <a:spcAft>
              <a:spcPct val="35000"/>
            </a:spcAft>
          </a:pPr>
          <a:endParaRPr lang="es-ES" sz="2000" kern="1200" dirty="0" smtClean="0"/>
        </a:p>
        <a:p>
          <a:pPr lvl="0" algn="l" defTabSz="889000">
            <a:lnSpc>
              <a:spcPct val="90000"/>
            </a:lnSpc>
            <a:spcBef>
              <a:spcPct val="0"/>
            </a:spcBef>
            <a:spcAft>
              <a:spcPct val="35000"/>
            </a:spcAft>
          </a:pPr>
          <a:r>
            <a:rPr lang="es-ES" sz="2800" kern="1200" dirty="0" smtClean="0"/>
            <a:t>Nombre, edad, ritmo de trabajo, forma de motivación. </a:t>
          </a:r>
          <a:endParaRPr lang="es-ES_tradnl" sz="2800" kern="1200" dirty="0" smtClean="0">
            <a:effectLst>
              <a:outerShdw blurRad="38100" dist="38100" dir="2700000" algn="tl">
                <a:srgbClr val="000000">
                  <a:alpha val="43137"/>
                </a:srgbClr>
              </a:outerShdw>
            </a:effectLst>
          </a:endParaRPr>
        </a:p>
      </dsp:txBody>
      <dsp:txXfrm rot="10800000">
        <a:off x="2144682" y="0"/>
        <a:ext cx="6082397" cy="1145401"/>
      </dsp:txXfrm>
    </dsp:sp>
    <dsp:sp modelId="{F32044BA-44DA-4337-BFFF-DB9F4057FE3D}">
      <dsp:nvSpPr>
        <dsp:cNvPr id="0" name=""/>
        <dsp:cNvSpPr/>
      </dsp:nvSpPr>
      <dsp:spPr>
        <a:xfrm>
          <a:off x="1349983" y="66251"/>
          <a:ext cx="1016697" cy="1016697"/>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683BAB-399A-4589-B9C5-3F9F1773789D}">
      <dsp:nvSpPr>
        <dsp:cNvPr id="0" name=""/>
        <dsp:cNvSpPr/>
      </dsp:nvSpPr>
      <dsp:spPr>
        <a:xfrm rot="10800000">
          <a:off x="433071" y="1484537"/>
          <a:ext cx="9143992" cy="1803825"/>
        </a:xfrm>
        <a:prstGeom prst="homePlat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8336" tIns="121920" rIns="227584" bIns="121920" numCol="1" spcCol="1270" anchor="ctr" anchorCtr="0">
          <a:noAutofit/>
        </a:bodyPr>
        <a:lstStyle/>
        <a:p>
          <a:pPr lvl="0" algn="l" defTabSz="1422400">
            <a:lnSpc>
              <a:spcPct val="90000"/>
            </a:lnSpc>
            <a:spcBef>
              <a:spcPct val="0"/>
            </a:spcBef>
            <a:spcAft>
              <a:spcPct val="35000"/>
            </a:spcAft>
          </a:pPr>
          <a:r>
            <a:rPr lang="es-ES_tradnl" sz="3200" kern="1200" dirty="0" smtClean="0">
              <a:effectLst>
                <a:outerShdw blurRad="38100" dist="38100" dir="2700000" algn="tl">
                  <a:srgbClr val="000000">
                    <a:alpha val="43137"/>
                  </a:srgbClr>
                </a:outerShdw>
              </a:effectLst>
            </a:rPr>
            <a:t>   </a:t>
          </a:r>
          <a:r>
            <a:rPr lang="es-ES_tradnl" sz="3200" b="0" u="none" kern="1200" dirty="0" smtClean="0">
              <a:effectLst>
                <a:outerShdw blurRad="38100" dist="38100" dir="2700000" algn="tl">
                  <a:srgbClr val="000000">
                    <a:alpha val="43137"/>
                  </a:srgbClr>
                </a:outerShdw>
              </a:effectLst>
            </a:rPr>
            <a:t>Antecedentes generales de desarrollo,         </a:t>
          </a:r>
        </a:p>
        <a:p>
          <a:pPr lvl="0" algn="l" defTabSz="1422400">
            <a:lnSpc>
              <a:spcPct val="90000"/>
            </a:lnSpc>
            <a:spcBef>
              <a:spcPct val="0"/>
            </a:spcBef>
            <a:spcAft>
              <a:spcPct val="35000"/>
            </a:spcAft>
          </a:pPr>
          <a:r>
            <a:rPr lang="es-ES_tradnl" sz="3200" b="0" u="none" kern="1200" dirty="0" smtClean="0">
              <a:effectLst>
                <a:outerShdw blurRad="38100" dist="38100" dir="2700000" algn="tl">
                  <a:srgbClr val="000000">
                    <a:alpha val="43137"/>
                  </a:srgbClr>
                </a:outerShdw>
              </a:effectLst>
            </a:rPr>
            <a:t>  </a:t>
          </a:r>
          <a:r>
            <a:rPr lang="es-ES" sz="3200" b="0" u="none" kern="1200" dirty="0" smtClean="0">
              <a:effectLst>
                <a:outerShdw blurRad="38100" dist="38100" dir="2700000" algn="tl">
                  <a:srgbClr val="000000">
                    <a:alpha val="43137"/>
                  </a:srgbClr>
                </a:outerShdw>
              </a:effectLst>
            </a:rPr>
            <a:t>actividades que implican mayor tiempo y      </a:t>
          </a:r>
        </a:p>
        <a:p>
          <a:pPr lvl="0" algn="l" defTabSz="1422400">
            <a:lnSpc>
              <a:spcPct val="90000"/>
            </a:lnSpc>
            <a:spcBef>
              <a:spcPct val="0"/>
            </a:spcBef>
            <a:spcAft>
              <a:spcPct val="35000"/>
            </a:spcAft>
          </a:pPr>
          <a:r>
            <a:rPr lang="es-ES" sz="3200" b="0" u="none" kern="1200" dirty="0" smtClean="0">
              <a:effectLst>
                <a:outerShdw blurRad="38100" dist="38100" dir="2700000" algn="tl">
                  <a:srgbClr val="000000">
                    <a:alpha val="43137"/>
                  </a:srgbClr>
                </a:outerShdw>
              </a:effectLst>
            </a:rPr>
            <a:t>    esfuerzo</a:t>
          </a:r>
          <a:endParaRPr lang="es-ES_tradnl" sz="3200" kern="1200" dirty="0" smtClean="0">
            <a:effectLst>
              <a:outerShdw blurRad="38100" dist="38100" dir="2700000" algn="tl">
                <a:srgbClr val="000000">
                  <a:alpha val="43137"/>
                </a:srgbClr>
              </a:outerShdw>
            </a:effectLst>
          </a:endParaRPr>
        </a:p>
      </dsp:txBody>
      <dsp:txXfrm rot="10800000">
        <a:off x="884027" y="1484537"/>
        <a:ext cx="8693036" cy="1803825"/>
      </dsp:txXfrm>
    </dsp:sp>
    <dsp:sp modelId="{3352164D-A65A-4005-9222-E0EB00B70DD2}">
      <dsp:nvSpPr>
        <dsp:cNvPr id="0" name=""/>
        <dsp:cNvSpPr/>
      </dsp:nvSpPr>
      <dsp:spPr>
        <a:xfrm>
          <a:off x="625860" y="1844357"/>
          <a:ext cx="1016697" cy="1016697"/>
        </a:xfrm>
        <a:prstGeom prst="ellipse">
          <a:avLst/>
        </a:prstGeom>
        <a:solidFill>
          <a:schemeClr val="accent5">
            <a:tint val="50000"/>
            <a:hueOff val="-5341183"/>
            <a:satOff val="23809"/>
            <a:lumOff val="21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6C5857-F507-4B85-A08E-37078FC334B5}">
      <dsp:nvSpPr>
        <dsp:cNvPr id="0" name=""/>
        <dsp:cNvSpPr/>
      </dsp:nvSpPr>
      <dsp:spPr>
        <a:xfrm rot="10800000">
          <a:off x="1858332" y="3558110"/>
          <a:ext cx="6368747" cy="1496325"/>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8336" tIns="106680" rIns="199136" bIns="106680" numCol="1" spcCol="1270" anchor="ctr" anchorCtr="0">
          <a:noAutofit/>
        </a:bodyPr>
        <a:lstStyle/>
        <a:p>
          <a:pPr lvl="0" algn="l" defTabSz="1244600">
            <a:lnSpc>
              <a:spcPct val="90000"/>
            </a:lnSpc>
            <a:spcBef>
              <a:spcPct val="0"/>
            </a:spcBef>
            <a:spcAft>
              <a:spcPct val="35000"/>
            </a:spcAft>
          </a:pPr>
          <a:r>
            <a:rPr lang="es-ES_tradnl" sz="2800" b="1" kern="1200" dirty="0" smtClean="0">
              <a:effectLst>
                <a:outerShdw blurRad="38100" dist="38100" dir="2700000" algn="tl">
                  <a:srgbClr val="000000">
                    <a:alpha val="43137"/>
                  </a:srgbClr>
                </a:outerShdw>
              </a:effectLst>
            </a:rPr>
            <a:t>Necesidad: (justificación del caso) </a:t>
          </a:r>
          <a:r>
            <a:rPr lang="es-ES" sz="2800" kern="1200" dirty="0" smtClean="0"/>
            <a:t>Dificultades que presenta </a:t>
          </a:r>
          <a:endParaRPr lang="es-ES" sz="2800" kern="1200" dirty="0">
            <a:effectLst>
              <a:outerShdw blurRad="38100" dist="38100" dir="2700000" algn="tl">
                <a:srgbClr val="000000">
                  <a:alpha val="43137"/>
                </a:srgbClr>
              </a:outerShdw>
            </a:effectLst>
          </a:endParaRPr>
        </a:p>
      </dsp:txBody>
      <dsp:txXfrm rot="10800000">
        <a:off x="2232413" y="3558110"/>
        <a:ext cx="5994666" cy="1496325"/>
      </dsp:txXfrm>
    </dsp:sp>
    <dsp:sp modelId="{A55773A3-5BC8-493C-81B0-02E6B2F1A45C}">
      <dsp:nvSpPr>
        <dsp:cNvPr id="0" name=""/>
        <dsp:cNvSpPr/>
      </dsp:nvSpPr>
      <dsp:spPr>
        <a:xfrm>
          <a:off x="1349983" y="3797924"/>
          <a:ext cx="1016697" cy="1016697"/>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a:p>
        </p:txBody>
      </p:sp>
    </p:spTree>
    <p:extLst>
      <p:ext uri="{BB962C8B-B14F-4D97-AF65-F5344CB8AC3E}">
        <p14:creationId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a:p>
        </p:txBody>
      </p:sp>
    </p:spTree>
    <p:extLst>
      <p:ext uri="{BB962C8B-B14F-4D97-AF65-F5344CB8AC3E}">
        <p14:creationId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27/11/2017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27/11/2017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27/11/2017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27/11/2017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a:p>
        </p:txBody>
      </p:sp>
    </p:spTree>
    <p:extLst>
      <p:ext uri="{BB962C8B-B14F-4D97-AF65-F5344CB8AC3E}">
        <p14:creationId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0"/>
            <a:ext cx="7772400" cy="1470025"/>
          </a:xfrm>
        </p:spPr>
        <p:txBody>
          <a:bodyPr/>
          <a:lstStyle/>
          <a:p>
            <a:r>
              <a:rPr lang="es-ES_tradnl" b="1" dirty="0" smtClean="0">
                <a:effectLst>
                  <a:outerShdw blurRad="38100" dist="38100" dir="2700000" algn="tl">
                    <a:srgbClr val="000000">
                      <a:alpha val="43137"/>
                    </a:srgbClr>
                  </a:outerShdw>
                </a:effectLst>
              </a:rPr>
              <a:t>Exposición del Caso</a:t>
            </a:r>
            <a:endParaRPr lang="es-ES"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0" y="4149080"/>
            <a:ext cx="8820472" cy="1872208"/>
          </a:xfrm>
        </p:spPr>
        <p:txBody>
          <a:bodyPr>
            <a:normAutofit/>
          </a:bodyPr>
          <a:lstStyle/>
          <a:p>
            <a:endParaRPr lang="es-ES_tradnl" b="1" dirty="0" smtClean="0">
              <a:solidFill>
                <a:schemeClr val="tx1"/>
              </a:solidFill>
            </a:endParaRPr>
          </a:p>
          <a:p>
            <a:r>
              <a:rPr lang="es-ES_tradnl" b="1" dirty="0" smtClean="0">
                <a:solidFill>
                  <a:schemeClr val="tx1"/>
                </a:solidFill>
              </a:rPr>
              <a:t>Nombre de la alumna: </a:t>
            </a:r>
          </a:p>
          <a:p>
            <a:r>
              <a:rPr lang="es-MX" dirty="0" smtClean="0">
                <a:solidFill>
                  <a:schemeClr val="tx1"/>
                </a:solidFill>
              </a:rPr>
              <a:t>Mariana </a:t>
            </a:r>
            <a:r>
              <a:rPr lang="es-MX" dirty="0">
                <a:solidFill>
                  <a:schemeClr val="tx1"/>
                </a:solidFill>
              </a:rPr>
              <a:t>Sofía Luna Torres</a:t>
            </a:r>
            <a:endParaRPr lang="es-ES" b="1" dirty="0">
              <a:solidFill>
                <a:schemeClr val="tx1"/>
              </a:solidFill>
            </a:endParaRPr>
          </a:p>
        </p:txBody>
      </p:sp>
      <p:sp>
        <p:nvSpPr>
          <p:cNvPr id="4" name="3 Marcador de fecha"/>
          <p:cNvSpPr>
            <a:spLocks noGrp="1"/>
          </p:cNvSpPr>
          <p:nvPr>
            <p:ph type="dt" sz="half" idx="10"/>
          </p:nvPr>
        </p:nvSpPr>
        <p:spPr/>
        <p:txBody>
          <a:bodyPr/>
          <a:lstStyle/>
          <a:p>
            <a:fld id="{7E8C99FF-56FD-4F19-AB8E-2E86AE4AD998}" type="datetime1">
              <a:rPr lang="es-ES" smtClean="0"/>
              <a:pPr/>
              <a:t>27/11/2017</a:t>
            </a:fld>
            <a:endParaRPr lang="es-ES"/>
          </a:p>
        </p:txBody>
      </p:sp>
      <p:pic>
        <p:nvPicPr>
          <p:cNvPr id="5" name="Picture 2" descr="IMG_20170820_161527"/>
          <p:cNvPicPr>
            <a:picLocks noChangeAspect="1" noChangeArrowheads="1"/>
          </p:cNvPicPr>
          <p:nvPr/>
        </p:nvPicPr>
        <p:blipFill>
          <a:blip r:embed="rId3" cstate="print">
            <a:extLst>
              <a:ext uri="{28A0092B-C50C-407E-A947-70E740481C1C}">
                <a14:useLocalDpi xmlns:a14="http://schemas.microsoft.com/office/drawing/2010/main" val="0"/>
              </a:ext>
            </a:extLst>
          </a:blip>
          <a:srcRect t="8318" b="23766"/>
          <a:stretch>
            <a:fillRect/>
          </a:stretch>
        </p:blipFill>
        <p:spPr bwMode="auto">
          <a:xfrm>
            <a:off x="2843808" y="1410472"/>
            <a:ext cx="3050214" cy="3242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Tree>
    <p:extLst>
      <p:ext uri="{BB962C8B-B14F-4D97-AF65-F5344CB8AC3E}">
        <p14:creationId xmlns:p14="http://schemas.microsoft.com/office/powerpoint/2010/main" val="2394071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71400"/>
            <a:ext cx="8229600" cy="1143000"/>
          </a:xfrm>
        </p:spPr>
        <p:txBody>
          <a:bodyPr/>
          <a:lstStyle/>
          <a:p>
            <a:r>
              <a:rPr lang="es-ES_tradnl" b="1" dirty="0" smtClean="0">
                <a:effectLst>
                  <a:outerShdw blurRad="38100" dist="38100" dir="2700000" algn="tl">
                    <a:srgbClr val="000000">
                      <a:alpha val="43137"/>
                    </a:srgbClr>
                  </a:outerShdw>
                </a:effectLst>
              </a:rPr>
              <a:t>Evaluación de la actividad 2</a:t>
            </a:r>
            <a:endParaRPr lang="es-ES"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1678688972"/>
              </p:ext>
            </p:extLst>
          </p:nvPr>
        </p:nvGraphicFramePr>
        <p:xfrm>
          <a:off x="395536" y="836712"/>
          <a:ext cx="8229600" cy="5805014"/>
        </p:xfrm>
        <a:graphic>
          <a:graphicData uri="http://schemas.openxmlformats.org/drawingml/2006/table">
            <a:tbl>
              <a:tblPr firstRow="1" bandRow="1">
                <a:tableStyleId>{21E4AEA4-8DFA-4A89-87EB-49C32662AFE0}</a:tableStyleId>
              </a:tblPr>
              <a:tblGrid>
                <a:gridCol w="5842992"/>
                <a:gridCol w="792088"/>
                <a:gridCol w="792088"/>
                <a:gridCol w="802432"/>
              </a:tblGrid>
              <a:tr h="602078">
                <a:tc>
                  <a:txBody>
                    <a:bodyPr/>
                    <a:lstStyle/>
                    <a:p>
                      <a:endParaRPr lang="es-MX" dirty="0"/>
                    </a:p>
                  </a:txBody>
                  <a:tcPr/>
                </a:tc>
                <a:tc>
                  <a:txBody>
                    <a:bodyPr/>
                    <a:lstStyle/>
                    <a:p>
                      <a:pPr algn="ctr"/>
                      <a:r>
                        <a:rPr lang="es-MX" sz="1400" dirty="0" smtClean="0"/>
                        <a:t>Logrado</a:t>
                      </a:r>
                      <a:endParaRPr lang="es-MX" sz="1400" dirty="0"/>
                    </a:p>
                  </a:txBody>
                  <a:tcPr/>
                </a:tc>
                <a:tc>
                  <a:txBody>
                    <a:bodyPr/>
                    <a:lstStyle/>
                    <a:p>
                      <a:pPr algn="ctr"/>
                      <a:r>
                        <a:rPr lang="es-MX" sz="1400" dirty="0" smtClean="0"/>
                        <a:t>No logrado </a:t>
                      </a:r>
                      <a:endParaRPr lang="es-MX" sz="1400" dirty="0"/>
                    </a:p>
                  </a:txBody>
                  <a:tcPr/>
                </a:tc>
                <a:tc>
                  <a:txBody>
                    <a:bodyPr/>
                    <a:lstStyle/>
                    <a:p>
                      <a:pPr algn="ctr"/>
                      <a:r>
                        <a:rPr lang="es-MX" sz="1400" dirty="0" smtClean="0"/>
                        <a:t>En proceso</a:t>
                      </a:r>
                      <a:endParaRPr lang="es-MX" sz="1400" dirty="0"/>
                    </a:p>
                  </a:txBody>
                  <a:tcPr/>
                </a:tc>
              </a:tr>
              <a:tr h="370840">
                <a:tc>
                  <a:txBody>
                    <a:bodyPr/>
                    <a:lstStyle/>
                    <a:p>
                      <a:r>
                        <a:rPr lang="es-ES" sz="1800" kern="1200" dirty="0" smtClean="0">
                          <a:solidFill>
                            <a:schemeClr val="dk1"/>
                          </a:solidFill>
                          <a:effectLst/>
                          <a:latin typeface="+mn-lt"/>
                          <a:ea typeface="+mn-ea"/>
                          <a:cs typeface="+mn-cs"/>
                        </a:rPr>
                        <a:t>Utiliza marcas graficas o letras con diversas intenciones de escritura y explica “que dice su texto”</a:t>
                      </a:r>
                      <a:endParaRPr lang="es-MX" dirty="0"/>
                    </a:p>
                  </a:txBody>
                  <a:tcPr/>
                </a:tc>
                <a:tc>
                  <a:txBody>
                    <a:bodyPr/>
                    <a:lstStyle/>
                    <a:p>
                      <a:pPr algn="ctr"/>
                      <a:r>
                        <a:rPr lang="es-MX" dirty="0" smtClean="0"/>
                        <a:t>X</a:t>
                      </a:r>
                      <a:endParaRPr lang="es-MX" dirty="0"/>
                    </a:p>
                  </a:txBody>
                  <a:tcPr/>
                </a:tc>
                <a:tc>
                  <a:txBody>
                    <a:bodyPr/>
                    <a:lstStyle/>
                    <a:p>
                      <a:pPr algn="ctr"/>
                      <a:endParaRPr lang="es-MX" dirty="0"/>
                    </a:p>
                  </a:txBody>
                  <a:tcPr/>
                </a:tc>
                <a:tc>
                  <a:txBody>
                    <a:bodyPr/>
                    <a:lstStyle/>
                    <a:p>
                      <a:pPr algn="ctr"/>
                      <a:endParaRPr lang="es-MX"/>
                    </a:p>
                  </a:txBody>
                  <a:tcPr/>
                </a:tc>
              </a:tr>
              <a:tr h="370840">
                <a:tc>
                  <a:txBody>
                    <a:bodyPr/>
                    <a:lstStyle/>
                    <a:p>
                      <a:r>
                        <a:rPr lang="es-ES" sz="1800" kern="1200" dirty="0" smtClean="0">
                          <a:solidFill>
                            <a:schemeClr val="dk1"/>
                          </a:solidFill>
                          <a:effectLst/>
                          <a:latin typeface="+mn-lt"/>
                          <a:ea typeface="+mn-ea"/>
                          <a:cs typeface="+mn-cs"/>
                        </a:rPr>
                        <a:t>Comparte anécdotas de su historia personal a partir de lo que le cuentan sus familiares y, de ser posible, con apoyo de fotografías y diarios personales o familiares.</a:t>
                      </a:r>
                      <a:endParaRPr lang="es-MX" dirty="0"/>
                    </a:p>
                  </a:txBody>
                  <a:tcPr/>
                </a:tc>
                <a:tc>
                  <a:txBody>
                    <a:bodyPr/>
                    <a:lstStyle/>
                    <a:p>
                      <a:pPr algn="ctr"/>
                      <a:r>
                        <a:rPr lang="es-MX" dirty="0" smtClean="0"/>
                        <a:t>X</a:t>
                      </a:r>
                      <a:endParaRPr lang="es-MX" dirty="0"/>
                    </a:p>
                  </a:txBody>
                  <a:tcPr/>
                </a:tc>
                <a:tc>
                  <a:txBody>
                    <a:bodyPr/>
                    <a:lstStyle/>
                    <a:p>
                      <a:pPr algn="ctr"/>
                      <a:endParaRPr lang="es-MX" dirty="0"/>
                    </a:p>
                  </a:txBody>
                  <a:tcPr/>
                </a:tc>
                <a:tc>
                  <a:txBody>
                    <a:bodyPr/>
                    <a:lstStyle/>
                    <a:p>
                      <a:pPr algn="ctr"/>
                      <a:endParaRPr lang="es-MX" dirty="0"/>
                    </a:p>
                  </a:txBody>
                  <a:tcPr/>
                </a:tc>
              </a:tr>
              <a:tr h="370840">
                <a:tc>
                  <a:txBody>
                    <a:bodyPr/>
                    <a:lstStyle/>
                    <a:p>
                      <a:pPr marL="0" lvl="0" indent="0" algn="l">
                        <a:lnSpc>
                          <a:spcPct val="115000"/>
                        </a:lnSpc>
                        <a:spcAft>
                          <a:spcPts val="1000"/>
                        </a:spcAft>
                        <a:buFont typeface="Symbol"/>
                        <a:buNone/>
                      </a:pPr>
                      <a:r>
                        <a:rPr lang="es-ES" sz="1800" dirty="0">
                          <a:effectLst/>
                          <a:latin typeface="Calibri"/>
                          <a:ea typeface="Calibri"/>
                          <a:cs typeface="Calibri"/>
                        </a:rPr>
                        <a:t>Participa en juegos respetando las reglas establecidas y las normas para la convivencia</a:t>
                      </a:r>
                      <a:r>
                        <a:rPr lang="es-ES" sz="1000" dirty="0">
                          <a:effectLst/>
                          <a:latin typeface="Calibri"/>
                          <a:ea typeface="Calibri"/>
                          <a:cs typeface="Calibri"/>
                        </a:rPr>
                        <a:t>.</a:t>
                      </a:r>
                      <a:endParaRPr lang="es-MX" sz="1100" dirty="0">
                        <a:effectLst/>
                        <a:latin typeface="Calibri"/>
                        <a:ea typeface="Calibri"/>
                        <a:cs typeface="Times New Roman"/>
                      </a:endParaRPr>
                    </a:p>
                  </a:txBody>
                  <a:tcPr marL="89535" marR="89535" marT="0" marB="0"/>
                </a:tc>
                <a:tc>
                  <a:txBody>
                    <a:bodyPr/>
                    <a:lstStyle/>
                    <a:p>
                      <a:pPr algn="ctr"/>
                      <a:r>
                        <a:rPr lang="es-MX" dirty="0" smtClean="0"/>
                        <a:t>X</a:t>
                      </a:r>
                      <a:endParaRPr lang="es-MX" dirty="0"/>
                    </a:p>
                  </a:txBody>
                  <a:tcPr/>
                </a:tc>
                <a:tc>
                  <a:txBody>
                    <a:bodyPr/>
                    <a:lstStyle/>
                    <a:p>
                      <a:pPr algn="ctr"/>
                      <a:endParaRPr lang="es-MX" dirty="0"/>
                    </a:p>
                  </a:txBody>
                  <a:tcPr/>
                </a:tc>
                <a:tc>
                  <a:txBody>
                    <a:bodyPr/>
                    <a:lstStyle/>
                    <a:p>
                      <a:pPr algn="ctr"/>
                      <a:endParaRPr lang="es-MX" dirty="0"/>
                    </a:p>
                  </a:txBody>
                  <a:tcPr/>
                </a:tc>
              </a:tr>
              <a:tr h="370840">
                <a:tc>
                  <a:txBody>
                    <a:bodyPr/>
                    <a:lstStyle/>
                    <a:p>
                      <a:r>
                        <a:rPr lang="es-ES" sz="1800" kern="1200" dirty="0" smtClean="0">
                          <a:solidFill>
                            <a:schemeClr val="dk1"/>
                          </a:solidFill>
                          <a:effectLst/>
                          <a:latin typeface="+mn-lt"/>
                          <a:ea typeface="+mn-ea"/>
                          <a:cs typeface="+mn-cs"/>
                        </a:rPr>
                        <a:t>Identifica que las niñas y los niños pueden realizar diversos tipos de actividades y que es importante la colaboración de todos en una tarea compartida, como construir un puente con bloques, explorar un libro, realizar un experimento, ordenar y limpiar el salón, jugar canicas o futbol.</a:t>
                      </a:r>
                      <a:endParaRPr lang="es-MX" dirty="0" smtClean="0"/>
                    </a:p>
                  </a:txBody>
                  <a:tcPr/>
                </a:tc>
                <a:tc>
                  <a:txBody>
                    <a:bodyPr/>
                    <a:lstStyle/>
                    <a:p>
                      <a:pPr algn="ctr"/>
                      <a:endParaRPr lang="es-MX" dirty="0"/>
                    </a:p>
                  </a:txBody>
                  <a:tcPr/>
                </a:tc>
                <a:tc>
                  <a:txBody>
                    <a:bodyPr/>
                    <a:lstStyle/>
                    <a:p>
                      <a:pPr algn="ctr"/>
                      <a:endParaRPr lang="es-MX" dirty="0"/>
                    </a:p>
                  </a:txBody>
                  <a:tcPr/>
                </a:tc>
                <a:tc>
                  <a:txBody>
                    <a:bodyPr/>
                    <a:lstStyle/>
                    <a:p>
                      <a:pPr algn="ctr"/>
                      <a:r>
                        <a:rPr lang="es-MX" sz="2400" dirty="0" smtClean="0"/>
                        <a:t>x</a:t>
                      </a:r>
                      <a:endParaRPr lang="es-MX" sz="2400" dirty="0"/>
                    </a:p>
                  </a:txBody>
                  <a:tcPr/>
                </a:tc>
              </a:tr>
              <a:tr h="370840">
                <a:tc>
                  <a:txBody>
                    <a:bodyPr/>
                    <a:lstStyle/>
                    <a:p>
                      <a:r>
                        <a:rPr lang="es-ES" sz="1800" kern="1200" dirty="0" smtClean="0">
                          <a:solidFill>
                            <a:schemeClr val="dk1"/>
                          </a:solidFill>
                          <a:effectLst/>
                          <a:latin typeface="+mn-lt"/>
                          <a:ea typeface="+mn-ea"/>
                          <a:cs typeface="+mn-cs"/>
                        </a:rPr>
                        <a:t>Experimenta con materiales, herramientas y técnicas de la expresión plástica, como acuarela, pintura dactilar, acrílico, collage, crayones de cera.</a:t>
                      </a:r>
                      <a:endParaRPr lang="es-MX" dirty="0"/>
                    </a:p>
                  </a:txBody>
                  <a:tcPr/>
                </a:tc>
                <a:tc>
                  <a:txBody>
                    <a:bodyPr/>
                    <a:lstStyle/>
                    <a:p>
                      <a:pPr algn="ctr"/>
                      <a:endParaRPr lang="es-MX"/>
                    </a:p>
                  </a:txBody>
                  <a:tcPr/>
                </a:tc>
                <a:tc>
                  <a:txBody>
                    <a:bodyPr/>
                    <a:lstStyle/>
                    <a:p>
                      <a:pPr algn="ctr"/>
                      <a:endParaRPr lang="es-MX" sz="2400" dirty="0"/>
                    </a:p>
                  </a:txBody>
                  <a:tcPr/>
                </a:tc>
                <a:tc>
                  <a:txBody>
                    <a:bodyPr/>
                    <a:lstStyle/>
                    <a:p>
                      <a:pPr algn="ctr"/>
                      <a:r>
                        <a:rPr lang="es-MX" sz="2400" dirty="0" smtClean="0"/>
                        <a:t>x</a:t>
                      </a:r>
                      <a:endParaRPr lang="es-MX" sz="2400" dirty="0"/>
                    </a:p>
                  </a:txBody>
                  <a:tcPr/>
                </a:tc>
              </a:tr>
              <a:tr h="370840">
                <a:tc>
                  <a:txBody>
                    <a:bodyPr/>
                    <a:lstStyle/>
                    <a:p>
                      <a:r>
                        <a:rPr lang="es-MX" dirty="0" smtClean="0"/>
                        <a:t>Muestra disposición cuando se le indica realizar alguna acción</a:t>
                      </a:r>
                      <a:endParaRPr lang="es-MX" dirty="0"/>
                    </a:p>
                  </a:txBody>
                  <a:tcPr/>
                </a:tc>
                <a:tc>
                  <a:txBody>
                    <a:bodyPr/>
                    <a:lstStyle/>
                    <a:p>
                      <a:pPr algn="ctr"/>
                      <a:r>
                        <a:rPr lang="es-MX" sz="2800" dirty="0" smtClean="0"/>
                        <a:t>x</a:t>
                      </a:r>
                      <a:endParaRPr lang="es-MX" sz="2800" dirty="0"/>
                    </a:p>
                  </a:txBody>
                  <a:tcPr/>
                </a:tc>
                <a:tc>
                  <a:txBody>
                    <a:bodyPr/>
                    <a:lstStyle/>
                    <a:p>
                      <a:pPr algn="ctr"/>
                      <a:endParaRPr lang="es-MX" dirty="0"/>
                    </a:p>
                  </a:txBody>
                  <a:tcPr/>
                </a:tc>
                <a:tc>
                  <a:txBody>
                    <a:bodyPr/>
                    <a:lstStyle/>
                    <a:p>
                      <a:pPr algn="ctr"/>
                      <a:endParaRPr lang="es-MX" dirty="0"/>
                    </a:p>
                  </a:txBody>
                  <a:tcPr/>
                </a:tc>
              </a:tr>
            </a:tbl>
          </a:graphicData>
        </a:graphic>
      </p:graphicFrame>
    </p:spTree>
    <p:extLst>
      <p:ext uri="{BB962C8B-B14F-4D97-AF65-F5344CB8AC3E}">
        <p14:creationId xmlns:p14="http://schemas.microsoft.com/office/powerpoint/2010/main" val="61051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836952490"/>
              </p:ext>
            </p:extLst>
          </p:nvPr>
        </p:nvGraphicFramePr>
        <p:xfrm>
          <a:off x="179512" y="581030"/>
          <a:ext cx="8784976" cy="6231876"/>
        </p:xfrm>
        <a:graphic>
          <a:graphicData uri="http://schemas.openxmlformats.org/drawingml/2006/table">
            <a:tbl>
              <a:tblPr firstRow="1" bandRow="1">
                <a:tableStyleId>{93296810-A885-4BE3-A3E7-6D5BEEA58F35}</a:tableStyleId>
              </a:tblPr>
              <a:tblGrid>
                <a:gridCol w="2304256"/>
                <a:gridCol w="3672408"/>
                <a:gridCol w="2808312"/>
              </a:tblGrid>
              <a:tr h="462773">
                <a:tc>
                  <a:txBody>
                    <a:bodyPr/>
                    <a:lstStyle/>
                    <a:p>
                      <a:pPr algn="ctr"/>
                      <a:r>
                        <a:rPr lang="es-ES_tradnl" sz="1200" dirty="0" smtClean="0">
                          <a:effectLst>
                            <a:outerShdw blurRad="38100" dist="38100" dir="2700000" algn="tl">
                              <a:srgbClr val="000000">
                                <a:alpha val="43137"/>
                              </a:srgbClr>
                            </a:outerShdw>
                          </a:effectLst>
                        </a:rPr>
                        <a:t>Semana</a:t>
                      </a:r>
                    </a:p>
                    <a:p>
                      <a:pPr algn="ctr"/>
                      <a:r>
                        <a:rPr lang="es-ES_tradnl" sz="1200" dirty="0" smtClean="0">
                          <a:effectLst>
                            <a:outerShdw blurRad="38100" dist="38100" dir="2700000" algn="tl">
                              <a:srgbClr val="000000">
                                <a:alpha val="43137"/>
                              </a:srgbClr>
                            </a:outerShdw>
                          </a:effectLst>
                        </a:rPr>
                        <a:t>30 octubre-03 de noviembre </a:t>
                      </a:r>
                      <a:endParaRPr lang="es-ES" sz="1200" dirty="0">
                        <a:effectLst>
                          <a:outerShdw blurRad="38100" dist="38100" dir="2700000" algn="tl">
                            <a:srgbClr val="000000">
                              <a:alpha val="43137"/>
                            </a:srgbClr>
                          </a:outerShdw>
                        </a:effectLst>
                      </a:endParaRPr>
                    </a:p>
                  </a:txBody>
                  <a:tcPr/>
                </a:tc>
                <a:tc>
                  <a:txBody>
                    <a:bodyPr/>
                    <a:lstStyle/>
                    <a:p>
                      <a:pPr algn="ctr"/>
                      <a:r>
                        <a:rPr lang="es-ES" sz="1200" dirty="0" smtClean="0">
                          <a:effectLst>
                            <a:outerShdw blurRad="38100" dist="38100" dir="2700000" algn="tl">
                              <a:srgbClr val="000000">
                                <a:alpha val="43137"/>
                              </a:srgbClr>
                            </a:outerShdw>
                          </a:effectLst>
                        </a:rPr>
                        <a:t>Adecuación </a:t>
                      </a:r>
                    </a:p>
                    <a:p>
                      <a:pPr algn="ctr"/>
                      <a:r>
                        <a:rPr lang="es-ES" sz="1200" baseline="0" dirty="0" smtClean="0">
                          <a:effectLst>
                            <a:outerShdw blurRad="38100" dist="38100" dir="2700000" algn="tl">
                              <a:srgbClr val="000000">
                                <a:alpha val="43137"/>
                              </a:srgbClr>
                            </a:outerShdw>
                          </a:effectLst>
                        </a:rPr>
                        <a:t>Estrategia  </a:t>
                      </a:r>
                      <a:endParaRPr lang="es-ES" sz="1200" dirty="0">
                        <a:effectLst>
                          <a:outerShdw blurRad="38100" dist="38100" dir="2700000" algn="tl">
                            <a:srgbClr val="000000">
                              <a:alpha val="43137"/>
                            </a:srgbClr>
                          </a:outerShdw>
                        </a:effectLst>
                      </a:endParaRPr>
                    </a:p>
                  </a:txBody>
                  <a:tcPr/>
                </a:tc>
                <a:tc>
                  <a:txBody>
                    <a:bodyPr/>
                    <a:lstStyle/>
                    <a:p>
                      <a:pPr algn="ctr"/>
                      <a:r>
                        <a:rPr lang="es-ES_tradnl" sz="1200" dirty="0" smtClean="0">
                          <a:effectLst>
                            <a:outerShdw blurRad="38100" dist="38100" dir="2700000" algn="tl">
                              <a:srgbClr val="000000">
                                <a:alpha val="43137"/>
                              </a:srgbClr>
                            </a:outerShdw>
                          </a:effectLst>
                        </a:rPr>
                        <a:t>Evaluación</a:t>
                      </a:r>
                      <a:r>
                        <a:rPr lang="es-ES_tradnl" sz="1200" baseline="0" dirty="0" smtClean="0">
                          <a:effectLst>
                            <a:outerShdw blurRad="38100" dist="38100" dir="2700000" algn="tl">
                              <a:srgbClr val="000000">
                                <a:alpha val="43137"/>
                              </a:srgbClr>
                            </a:outerShdw>
                          </a:effectLst>
                        </a:rPr>
                        <a:t> </a:t>
                      </a:r>
                      <a:endParaRPr lang="es-ES" sz="1200" dirty="0">
                        <a:effectLst>
                          <a:outerShdw blurRad="38100" dist="38100" dir="2700000" algn="tl">
                            <a:srgbClr val="000000">
                              <a:alpha val="43137"/>
                            </a:srgbClr>
                          </a:outerShdw>
                        </a:effectLst>
                      </a:endParaRPr>
                    </a:p>
                  </a:txBody>
                  <a:tcPr/>
                </a:tc>
              </a:tr>
              <a:tr h="817572">
                <a:tc>
                  <a:txBody>
                    <a:bodyPr/>
                    <a:lstStyle/>
                    <a:p>
                      <a:pPr algn="ctr"/>
                      <a:r>
                        <a:rPr lang="es-ES" sz="1200" dirty="0" smtClean="0"/>
                        <a:t>¿Dónde hay más dulces?</a:t>
                      </a:r>
                      <a:endParaRPr lang="es-ES" sz="1200" dirty="0"/>
                    </a:p>
                  </a:txBody>
                  <a:tcPr anchor="ctr"/>
                </a:tc>
                <a:tc>
                  <a:txBody>
                    <a:bodyPr/>
                    <a:lstStyle/>
                    <a:p>
                      <a:pPr marL="285750" indent="-285750">
                        <a:buFont typeface="Arial" panose="020B0604020202020204" pitchFamily="34" charset="0"/>
                        <a:buChar char="•"/>
                      </a:pPr>
                      <a:r>
                        <a:rPr lang="es-ES" sz="1200" dirty="0" smtClean="0"/>
                        <a:t>Actividad</a:t>
                      </a:r>
                      <a:r>
                        <a:rPr lang="es-ES" sz="1200" baseline="0" dirty="0" smtClean="0"/>
                        <a:t> que implica seguir indicaciones</a:t>
                      </a:r>
                    </a:p>
                    <a:p>
                      <a:pPr marL="285750" indent="-285750">
                        <a:buFont typeface="Arial" panose="020B0604020202020204" pitchFamily="34" charset="0"/>
                        <a:buChar char="•"/>
                      </a:pPr>
                      <a:r>
                        <a:rPr lang="es-ES" sz="1200" baseline="0" dirty="0" smtClean="0"/>
                        <a:t>Asignar al ayudante de la  actividad</a:t>
                      </a:r>
                    </a:p>
                    <a:p>
                      <a:pPr marL="285750" indent="-285750">
                        <a:buFont typeface="Arial" panose="020B0604020202020204" pitchFamily="34" charset="0"/>
                        <a:buChar char="•"/>
                      </a:pPr>
                      <a:r>
                        <a:rPr lang="es-ES" sz="1200" baseline="0" dirty="0" smtClean="0"/>
                        <a:t>Compartir material con compañeros </a:t>
                      </a: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a:t>
                      </a:r>
                      <a:endParaRPr lang="es-ES" sz="1200" dirty="0"/>
                    </a:p>
                  </a:txBody>
                  <a:tcPr/>
                </a:tc>
              </a:tr>
              <a:tr h="1224987">
                <a:tc>
                  <a:txBody>
                    <a:bodyPr/>
                    <a:lstStyle/>
                    <a:p>
                      <a:pPr marL="0" lvl="0" indent="0" algn="ctr">
                        <a:lnSpc>
                          <a:spcPct val="115000"/>
                        </a:lnSpc>
                        <a:spcAft>
                          <a:spcPts val="0"/>
                        </a:spcAft>
                        <a:buFont typeface="Wingdings"/>
                        <a:buNone/>
                      </a:pPr>
                      <a:endParaRPr lang="es-MX" sz="1200" dirty="0" smtClean="0">
                        <a:effectLst/>
                        <a:latin typeface="Calibri"/>
                        <a:ea typeface="Calibri"/>
                        <a:cs typeface="Times New Roman"/>
                      </a:endParaRPr>
                    </a:p>
                    <a:p>
                      <a:pPr marL="0" lvl="0" indent="0" algn="ctr">
                        <a:lnSpc>
                          <a:spcPct val="115000"/>
                        </a:lnSpc>
                        <a:spcAft>
                          <a:spcPts val="0"/>
                        </a:spcAft>
                        <a:buFont typeface="Wingdings"/>
                        <a:buNone/>
                      </a:pPr>
                      <a:endParaRPr lang="es-MX" sz="1200" dirty="0" smtClean="0">
                        <a:effectLst/>
                        <a:latin typeface="Calibri"/>
                        <a:ea typeface="Calibri"/>
                        <a:cs typeface="Times New Roman"/>
                      </a:endParaRPr>
                    </a:p>
                    <a:p>
                      <a:pPr marL="0" lvl="0" indent="0" algn="ctr">
                        <a:lnSpc>
                          <a:spcPct val="115000"/>
                        </a:lnSpc>
                        <a:spcAft>
                          <a:spcPts val="0"/>
                        </a:spcAft>
                        <a:buFont typeface="Wingdings"/>
                        <a:buNone/>
                      </a:pPr>
                      <a:r>
                        <a:rPr lang="es-MX" sz="1200" dirty="0" smtClean="0">
                          <a:effectLst/>
                          <a:latin typeface="Calibri"/>
                          <a:ea typeface="Calibri"/>
                          <a:cs typeface="Times New Roman"/>
                        </a:rPr>
                        <a:t>Fantasma Espumoso</a:t>
                      </a:r>
                      <a:endParaRPr lang="es-MX" sz="1200" dirty="0">
                        <a:effectLst/>
                        <a:latin typeface="Calibri"/>
                        <a:ea typeface="Calibri"/>
                        <a:cs typeface="Times New Roman"/>
                      </a:endParaRPr>
                    </a:p>
                  </a:txBody>
                  <a:tcPr marL="89535" marR="89535" marT="0" marB="0"/>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smtClean="0"/>
                        <a:t>Actividad</a:t>
                      </a:r>
                      <a:r>
                        <a:rPr lang="es-ES" sz="1200" baseline="0" dirty="0" smtClean="0"/>
                        <a:t> que implica seguir indicaciones y esperar para completar pasos</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baseline="0" dirty="0" smtClean="0"/>
                        <a:t>Comparte material </a:t>
                      </a:r>
                      <a:endParaRPr lang="es-ES" sz="1200" baseline="0" dirty="0" smtClean="0"/>
                    </a:p>
                    <a:p>
                      <a:pPr marL="285750" indent="-285750" algn="just">
                        <a:buFont typeface="Arial" panose="020B0604020202020204" pitchFamily="34" charset="0"/>
                        <a:buChar char="•"/>
                      </a:pPr>
                      <a:r>
                        <a:rPr lang="es-ES" sz="1200" dirty="0" smtClean="0"/>
                        <a:t>Inferir que es lo que sigue en</a:t>
                      </a:r>
                      <a:r>
                        <a:rPr lang="es-ES" sz="1200" baseline="0" dirty="0" smtClean="0"/>
                        <a:t> la elaboración de experimento</a:t>
                      </a:r>
                    </a:p>
                    <a:p>
                      <a:pPr marL="285750" indent="-285750" algn="just">
                        <a:buFont typeface="Arial" panose="020B0604020202020204" pitchFamily="34" charset="0"/>
                        <a:buChar char="•"/>
                      </a:pPr>
                      <a:r>
                        <a:rPr lang="es-ES" sz="1200" baseline="0" dirty="0" smtClean="0"/>
                        <a:t>Responde al cuestionamiento</a:t>
                      </a:r>
                      <a:r>
                        <a:rPr lang="es-ES" sz="1200" dirty="0" smtClean="0"/>
                        <a:t> </a:t>
                      </a: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a:t>
                      </a:r>
                    </a:p>
                    <a:p>
                      <a:endParaRPr lang="es-ES" sz="1200" dirty="0"/>
                    </a:p>
                  </a:txBody>
                  <a:tcPr/>
                </a:tc>
              </a:tr>
              <a:tr h="1156046">
                <a:tc>
                  <a:txBody>
                    <a:bodyPr/>
                    <a:lstStyle/>
                    <a:p>
                      <a:pPr algn="ctr"/>
                      <a:r>
                        <a:rPr lang="es-ES_tradnl" sz="1200" dirty="0" smtClean="0"/>
                        <a:t>Leyendas en</a:t>
                      </a:r>
                      <a:r>
                        <a:rPr lang="es-ES_tradnl" sz="1200" baseline="0" dirty="0" smtClean="0"/>
                        <a:t> Halloween</a:t>
                      </a:r>
                      <a:endParaRPr lang="es-ES" sz="1200" dirty="0"/>
                    </a:p>
                  </a:txBody>
                  <a:tcPr anchor="ctr"/>
                </a:tc>
                <a:tc>
                  <a:txBody>
                    <a:bodyPr/>
                    <a:lstStyle/>
                    <a:p>
                      <a:pPr marL="285750" indent="-285750">
                        <a:buFont typeface="Arial" panose="020B0604020202020204" pitchFamily="34" charset="0"/>
                        <a:buChar char="•"/>
                      </a:pPr>
                      <a:r>
                        <a:rPr lang="es-ES_tradnl" sz="1200" dirty="0" smtClean="0"/>
                        <a:t>Actividad de</a:t>
                      </a:r>
                      <a:r>
                        <a:rPr lang="es-ES_tradnl" sz="1200" baseline="0" dirty="0" smtClean="0"/>
                        <a:t> interés de los alumnos</a:t>
                      </a:r>
                    </a:p>
                    <a:p>
                      <a:pPr marL="285750" indent="-285750">
                        <a:buFont typeface="Arial" panose="020B0604020202020204" pitchFamily="34" charset="0"/>
                        <a:buChar char="•"/>
                      </a:pPr>
                      <a:r>
                        <a:rPr lang="es-ES_tradnl" sz="1200" baseline="0" dirty="0" smtClean="0"/>
                        <a:t>Esperar turno para participar y contar la historia que trajo de casa</a:t>
                      </a:r>
                    </a:p>
                    <a:p>
                      <a:pPr marL="285750" indent="-285750">
                        <a:buFont typeface="Arial" panose="020B0604020202020204" pitchFamily="34" charset="0"/>
                        <a:buChar char="•"/>
                      </a:pPr>
                      <a:r>
                        <a:rPr lang="es-ES_tradnl" sz="1200" baseline="0" dirty="0" smtClean="0"/>
                        <a:t>Estrategia a través del dibujo expresa lo que le causa la historia</a:t>
                      </a:r>
                    </a:p>
                    <a:p>
                      <a:pPr marL="285750" indent="-285750">
                        <a:buFont typeface="Arial" panose="020B0604020202020204" pitchFamily="34" charset="0"/>
                        <a:buChar char="•"/>
                      </a:pPr>
                      <a:r>
                        <a:rPr lang="es-ES_tradnl" sz="1200" baseline="0" dirty="0" smtClean="0"/>
                        <a:t>Pasar a Mariana para que participe en la narración de leyendas</a:t>
                      </a:r>
                    </a:p>
                  </a:txBody>
                  <a:tcPr/>
                </a:tc>
                <a:tc>
                  <a:txBody>
                    <a:bodyPr/>
                    <a:lstStyle/>
                    <a:p>
                      <a:r>
                        <a:rPr lang="es-ES_tradnl" sz="1200" dirty="0" smtClean="0"/>
                        <a:t>Lista de cotejo</a:t>
                      </a:r>
                    </a:p>
                    <a:p>
                      <a:r>
                        <a:rPr lang="es-ES" sz="1200" dirty="0" smtClean="0"/>
                        <a:t>Escucha la narración de anécdotas, cuentos, relatos, leyenda y</a:t>
                      </a:r>
                    </a:p>
                    <a:p>
                      <a:r>
                        <a:rPr lang="es-ES" sz="1200" dirty="0" smtClean="0"/>
                        <a:t>fabulas; expresa que sucesos o pasajes le provocan reacciones</a:t>
                      </a:r>
                    </a:p>
                    <a:p>
                      <a:r>
                        <a:rPr lang="es-ES" sz="1200" dirty="0" smtClean="0"/>
                        <a:t>como gusto, sorpresa miedo o tristeza.</a:t>
                      </a:r>
                      <a:endParaRPr lang="es-ES" sz="1200" dirty="0"/>
                    </a:p>
                  </a:txBody>
                  <a:tcPr/>
                </a:tc>
              </a:tr>
              <a:tr h="1177472">
                <a:tc>
                  <a:txBody>
                    <a:bodyPr/>
                    <a:lstStyle/>
                    <a:p>
                      <a:pPr algn="ctr"/>
                      <a:r>
                        <a:rPr lang="es-ES_tradnl" sz="1200" dirty="0" smtClean="0"/>
                        <a:t>Diferencias </a:t>
                      </a:r>
                      <a:endParaRPr lang="es-ES" sz="1200" dirty="0"/>
                    </a:p>
                  </a:txBody>
                  <a:tcPr anchor="ctr"/>
                </a:tc>
                <a:tc>
                  <a:txBody>
                    <a:bodyPr/>
                    <a:lstStyle/>
                    <a:p>
                      <a:pPr marL="171450" indent="-171450">
                        <a:buFont typeface="Arial" panose="020B0604020202020204" pitchFamily="34" charset="0"/>
                        <a:buChar char="•"/>
                      </a:pPr>
                      <a:r>
                        <a:rPr lang="es-ES_tradnl" sz="1200" dirty="0" smtClean="0"/>
                        <a:t>Mariana participa dando su opinión sobre el Halloween y el día de muertos</a:t>
                      </a:r>
                    </a:p>
                    <a:p>
                      <a:pPr marL="171450" indent="-171450">
                        <a:buFont typeface="Arial" panose="020B0604020202020204" pitchFamily="34" charset="0"/>
                        <a:buChar char="•"/>
                      </a:pPr>
                      <a:r>
                        <a:rPr lang="es-ES_tradnl" sz="1200" dirty="0" smtClean="0"/>
                        <a:t>Esperar turnos</a:t>
                      </a:r>
                    </a:p>
                    <a:p>
                      <a:pPr marL="171450" indent="-171450">
                        <a:buFont typeface="Arial" panose="020B0604020202020204" pitchFamily="34" charset="0"/>
                        <a:buChar char="•"/>
                      </a:pPr>
                      <a:r>
                        <a:rPr lang="es-ES_tradnl" sz="1200" dirty="0" smtClean="0"/>
                        <a:t>Respetar opiniones</a:t>
                      </a:r>
                      <a:endParaRPr lang="es-ES" sz="1200" dirty="0"/>
                    </a:p>
                  </a:txBody>
                  <a:tcPr/>
                </a:tc>
                <a:tc>
                  <a:txBody>
                    <a:bodyPr/>
                    <a:lstStyle/>
                    <a:p>
                      <a:r>
                        <a:rPr lang="es-ES_tradnl" sz="1200" dirty="0" smtClean="0"/>
                        <a:t>Observación </a:t>
                      </a:r>
                      <a:endParaRPr lang="es-ES" sz="1200" dirty="0"/>
                    </a:p>
                  </a:txBody>
                  <a:tcPr/>
                </a:tc>
              </a:tr>
              <a:tr h="1177472">
                <a:tc>
                  <a:txBody>
                    <a:bodyPr/>
                    <a:lstStyle/>
                    <a:p>
                      <a:pPr algn="ctr"/>
                      <a:r>
                        <a:rPr lang="es-ES_tradnl" sz="1200" dirty="0" smtClean="0"/>
                        <a:t>Mural </a:t>
                      </a:r>
                      <a:endParaRPr lang="es-ES" sz="1200" dirty="0"/>
                    </a:p>
                  </a:txBody>
                  <a:tcPr anchor="ctr"/>
                </a:tc>
                <a:tc>
                  <a:txBody>
                    <a:bodyPr/>
                    <a:lstStyle/>
                    <a:p>
                      <a:pPr marL="171450" indent="-171450">
                        <a:buFont typeface="Arial" panose="020B0604020202020204" pitchFamily="34" charset="0"/>
                        <a:buChar char="•"/>
                      </a:pPr>
                      <a:r>
                        <a:rPr lang="es-ES_tradnl" sz="1200" dirty="0" smtClean="0"/>
                        <a:t>participación</a:t>
                      </a:r>
                      <a:r>
                        <a:rPr lang="es-ES_tradnl" sz="1200" baseline="0" dirty="0" smtClean="0"/>
                        <a:t> de todos los alumnos</a:t>
                      </a:r>
                    </a:p>
                    <a:p>
                      <a:pPr marL="171450" indent="-171450">
                        <a:buFont typeface="Arial" panose="020B0604020202020204" pitchFamily="34" charset="0"/>
                        <a:buChar char="•"/>
                      </a:pPr>
                      <a:r>
                        <a:rPr lang="es-ES_tradnl" sz="1200" baseline="0" dirty="0" smtClean="0"/>
                        <a:t>Respeto material</a:t>
                      </a:r>
                    </a:p>
                    <a:p>
                      <a:pPr marL="171450" indent="-171450">
                        <a:buFont typeface="Arial" panose="020B0604020202020204" pitchFamily="34" charset="0"/>
                        <a:buChar char="•"/>
                      </a:pPr>
                      <a:r>
                        <a:rPr lang="es-ES_tradnl" sz="1200" baseline="0" dirty="0" smtClean="0"/>
                        <a:t>Convivencia con los compañeros</a:t>
                      </a:r>
                    </a:p>
                    <a:p>
                      <a:pPr marL="171450" indent="-171450">
                        <a:buFont typeface="Arial" panose="020B0604020202020204" pitchFamily="34" charset="0"/>
                        <a:buChar char="•"/>
                      </a:pPr>
                      <a:endParaRPr lang="es-ES_tradnl" sz="1200" baseline="0" dirty="0" smtClean="0"/>
                    </a:p>
                    <a:p>
                      <a:pPr marL="171450" indent="-171450">
                        <a:buFont typeface="Arial" panose="020B0604020202020204" pitchFamily="34" charset="0"/>
                        <a:buChar char="•"/>
                      </a:pPr>
                      <a:endParaRPr lang="es-ES" sz="1200" dirty="0"/>
                    </a:p>
                  </a:txBody>
                  <a:tcPr/>
                </a:tc>
                <a:tc>
                  <a:txBody>
                    <a:bodyPr/>
                    <a:lstStyle/>
                    <a:p>
                      <a:r>
                        <a:rPr lang="es-ES_tradnl" sz="1200" dirty="0" smtClean="0"/>
                        <a:t>No se Aplico debido a que se ocupa la clase para</a:t>
                      </a:r>
                      <a:r>
                        <a:rPr lang="es-ES_tradnl" sz="1200" baseline="0" dirty="0" smtClean="0"/>
                        <a:t> </a:t>
                      </a:r>
                      <a:br>
                        <a:rPr lang="es-ES_tradnl" sz="1200" baseline="0" dirty="0" smtClean="0"/>
                      </a:br>
                      <a:r>
                        <a:rPr lang="es-ES_tradnl" sz="1200" baseline="0" dirty="0" smtClean="0"/>
                        <a:t>Educación artística (música)</a:t>
                      </a:r>
                      <a:endParaRPr lang="es-ES" sz="12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559048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340152809"/>
              </p:ext>
            </p:extLst>
          </p:nvPr>
        </p:nvGraphicFramePr>
        <p:xfrm>
          <a:off x="179512" y="581031"/>
          <a:ext cx="8784976" cy="6062752"/>
        </p:xfrm>
        <a:graphic>
          <a:graphicData uri="http://schemas.openxmlformats.org/drawingml/2006/table">
            <a:tbl>
              <a:tblPr firstRow="1" bandRow="1">
                <a:tableStyleId>{93296810-A885-4BE3-A3E7-6D5BEEA58F35}</a:tableStyleId>
              </a:tblPr>
              <a:tblGrid>
                <a:gridCol w="2304256"/>
                <a:gridCol w="3672408"/>
                <a:gridCol w="2808312"/>
              </a:tblGrid>
              <a:tr h="482605">
                <a:tc>
                  <a:txBody>
                    <a:bodyPr/>
                    <a:lstStyle/>
                    <a:p>
                      <a:pPr algn="ctr"/>
                      <a:r>
                        <a:rPr lang="es-ES_tradnl" sz="1200" dirty="0" smtClean="0">
                          <a:effectLst>
                            <a:outerShdw blurRad="38100" dist="38100" dir="2700000" algn="tl">
                              <a:srgbClr val="000000">
                                <a:alpha val="43137"/>
                              </a:srgbClr>
                            </a:outerShdw>
                          </a:effectLst>
                        </a:rPr>
                        <a:t>Semana</a:t>
                      </a:r>
                    </a:p>
                    <a:p>
                      <a:pPr algn="ctr"/>
                      <a:r>
                        <a:rPr lang="es-ES_tradnl" sz="1200" dirty="0" smtClean="0">
                          <a:effectLst>
                            <a:outerShdw blurRad="38100" dist="38100" dir="2700000" algn="tl">
                              <a:srgbClr val="000000">
                                <a:alpha val="43137"/>
                              </a:srgbClr>
                            </a:outerShdw>
                          </a:effectLst>
                        </a:rPr>
                        <a:t>06</a:t>
                      </a:r>
                      <a:r>
                        <a:rPr lang="es-ES" sz="1200" dirty="0" smtClean="0">
                          <a:effectLst>
                            <a:outerShdw blurRad="38100" dist="38100" dir="2700000" algn="tl">
                              <a:srgbClr val="000000">
                                <a:alpha val="43137"/>
                              </a:srgbClr>
                            </a:outerShdw>
                          </a:effectLst>
                        </a:rPr>
                        <a:t>-07</a:t>
                      </a:r>
                      <a:r>
                        <a:rPr lang="es-ES" sz="1200" baseline="0" dirty="0" smtClean="0">
                          <a:effectLst>
                            <a:outerShdw blurRad="38100" dist="38100" dir="2700000" algn="tl">
                              <a:srgbClr val="000000">
                                <a:alpha val="43137"/>
                              </a:srgbClr>
                            </a:outerShdw>
                          </a:effectLst>
                        </a:rPr>
                        <a:t> noviembre</a:t>
                      </a:r>
                      <a:endParaRPr lang="es-ES_tradnl" sz="1200" dirty="0" smtClean="0">
                        <a:effectLst>
                          <a:outerShdw blurRad="38100" dist="38100" dir="2700000" algn="tl">
                            <a:srgbClr val="000000">
                              <a:alpha val="43137"/>
                            </a:srgbClr>
                          </a:outerShdw>
                        </a:effectLst>
                      </a:endParaRPr>
                    </a:p>
                  </a:txBody>
                  <a:tcPr/>
                </a:tc>
                <a:tc>
                  <a:txBody>
                    <a:bodyPr/>
                    <a:lstStyle/>
                    <a:p>
                      <a:pPr algn="ctr"/>
                      <a:r>
                        <a:rPr lang="es-ES" sz="1200" dirty="0" smtClean="0">
                          <a:effectLst>
                            <a:outerShdw blurRad="38100" dist="38100" dir="2700000" algn="tl">
                              <a:srgbClr val="000000">
                                <a:alpha val="43137"/>
                              </a:srgbClr>
                            </a:outerShdw>
                          </a:effectLst>
                        </a:rPr>
                        <a:t>Adecuación </a:t>
                      </a:r>
                    </a:p>
                    <a:p>
                      <a:pPr algn="ctr"/>
                      <a:r>
                        <a:rPr lang="es-ES" sz="1200" baseline="0" dirty="0" smtClean="0">
                          <a:effectLst>
                            <a:outerShdw blurRad="38100" dist="38100" dir="2700000" algn="tl">
                              <a:srgbClr val="000000">
                                <a:alpha val="43137"/>
                              </a:srgbClr>
                            </a:outerShdw>
                          </a:effectLst>
                        </a:rPr>
                        <a:t>Estrategia  </a:t>
                      </a:r>
                      <a:endParaRPr lang="es-ES" sz="1200" dirty="0">
                        <a:effectLst>
                          <a:outerShdw blurRad="38100" dist="38100" dir="2700000" algn="tl">
                            <a:srgbClr val="000000">
                              <a:alpha val="43137"/>
                            </a:srgbClr>
                          </a:outerShdw>
                        </a:effectLst>
                      </a:endParaRPr>
                    </a:p>
                  </a:txBody>
                  <a:tcPr/>
                </a:tc>
                <a:tc>
                  <a:txBody>
                    <a:bodyPr/>
                    <a:lstStyle/>
                    <a:p>
                      <a:pPr algn="ctr"/>
                      <a:r>
                        <a:rPr lang="es-ES_tradnl" sz="1200" dirty="0" smtClean="0">
                          <a:effectLst>
                            <a:outerShdw blurRad="38100" dist="38100" dir="2700000" algn="tl">
                              <a:srgbClr val="000000">
                                <a:alpha val="43137"/>
                              </a:srgbClr>
                            </a:outerShdw>
                          </a:effectLst>
                        </a:rPr>
                        <a:t>Evaluación</a:t>
                      </a:r>
                      <a:r>
                        <a:rPr lang="es-ES_tradnl" sz="1200" baseline="0" dirty="0" smtClean="0">
                          <a:effectLst>
                            <a:outerShdw blurRad="38100" dist="38100" dir="2700000" algn="tl">
                              <a:srgbClr val="000000">
                                <a:alpha val="43137"/>
                              </a:srgbClr>
                            </a:outerShdw>
                          </a:effectLst>
                        </a:rPr>
                        <a:t> </a:t>
                      </a:r>
                      <a:endParaRPr lang="es-ES" sz="1200" dirty="0">
                        <a:effectLst>
                          <a:outerShdw blurRad="38100" dist="38100" dir="2700000" algn="tl">
                            <a:srgbClr val="000000">
                              <a:alpha val="43137"/>
                            </a:srgbClr>
                          </a:outerShdw>
                        </a:effectLst>
                      </a:endParaRPr>
                    </a:p>
                  </a:txBody>
                  <a:tcPr/>
                </a:tc>
              </a:tr>
              <a:tr h="859608">
                <a:tc>
                  <a:txBody>
                    <a:bodyPr/>
                    <a:lstStyle/>
                    <a:p>
                      <a:pPr algn="ctr"/>
                      <a:r>
                        <a:rPr lang="es-ES_tradnl" sz="1200" dirty="0" smtClean="0"/>
                        <a:t>Familias de colores</a:t>
                      </a:r>
                      <a:endParaRPr lang="es-ES" sz="1200" dirty="0"/>
                    </a:p>
                  </a:txBody>
                  <a:tcPr anchor="ctr"/>
                </a:tc>
                <a:tc>
                  <a:txBody>
                    <a:bodyPr/>
                    <a:lstStyle/>
                    <a:p>
                      <a:pPr marL="171450" indent="-171450">
                        <a:buFont typeface="Arial" panose="020B0604020202020204" pitchFamily="34" charset="0"/>
                        <a:buChar char="•"/>
                      </a:pPr>
                      <a:r>
                        <a:rPr lang="es-ES_tradnl" sz="1200" dirty="0" smtClean="0"/>
                        <a:t>Participación de mariana en la  narración del cuento</a:t>
                      </a:r>
                    </a:p>
                    <a:p>
                      <a:pPr marL="171450" indent="-171450">
                        <a:buFont typeface="Arial" panose="020B0604020202020204" pitchFamily="34" charset="0"/>
                        <a:buChar char="•"/>
                      </a:pPr>
                      <a:r>
                        <a:rPr lang="es-ES_tradnl" sz="1200" dirty="0" smtClean="0"/>
                        <a:t>Compartir</a:t>
                      </a:r>
                      <a:r>
                        <a:rPr lang="es-ES_tradnl" sz="1200" baseline="0" dirty="0" smtClean="0"/>
                        <a:t> anécdotas sobre su familia</a:t>
                      </a:r>
                    </a:p>
                    <a:p>
                      <a:pPr marL="171450" indent="-171450">
                        <a:buFont typeface="Arial" panose="020B0604020202020204" pitchFamily="34" charset="0"/>
                        <a:buChar char="•"/>
                      </a:pPr>
                      <a:r>
                        <a:rPr lang="es-ES_tradnl" sz="1200" baseline="0" dirty="0" smtClean="0"/>
                        <a:t>Escuchar a sus compañeros</a:t>
                      </a:r>
                    </a:p>
                    <a:p>
                      <a:pPr marL="171450" indent="-171450">
                        <a:buFont typeface="Arial" panose="020B0604020202020204" pitchFamily="34" charset="0"/>
                        <a:buChar char="•"/>
                      </a:pPr>
                      <a:r>
                        <a:rPr lang="es-ES_tradnl" sz="1200" baseline="0" dirty="0" smtClean="0"/>
                        <a:t>Ayudante del día, para entrega de materiales</a:t>
                      </a:r>
                      <a:endParaRPr lang="es-ES" sz="1200" dirty="0"/>
                    </a:p>
                  </a:txBody>
                  <a:tcPr/>
                </a:tc>
                <a:tc>
                  <a:txBody>
                    <a:bodyPr/>
                    <a:lstStyle/>
                    <a:p>
                      <a:pPr marL="171450" indent="-171450">
                        <a:buFont typeface="Arial" pitchFamily="34" charset="0"/>
                        <a:buChar char="•"/>
                      </a:pPr>
                      <a:r>
                        <a:rPr lang="es-ES_tradnl" sz="1200" dirty="0" smtClean="0"/>
                        <a:t>Lista de cotejo</a:t>
                      </a:r>
                    </a:p>
                    <a:p>
                      <a:pPr marL="171450" indent="-171450">
                        <a:buFont typeface="Arial" pitchFamily="34" charset="0"/>
                        <a:buChar char="•"/>
                      </a:pPr>
                      <a:r>
                        <a:rPr lang="es-ES_tradnl" sz="1200" dirty="0" smtClean="0"/>
                        <a:t>Observaciones </a:t>
                      </a:r>
                      <a:endParaRPr lang="es-ES" sz="1200" dirty="0"/>
                    </a:p>
                  </a:txBody>
                  <a:tcPr/>
                </a:tc>
              </a:tr>
              <a:tr h="1005130">
                <a:tc>
                  <a:txBody>
                    <a:bodyPr/>
                    <a:lstStyle/>
                    <a:p>
                      <a:pPr marL="0" lvl="0" indent="0" algn="ctr">
                        <a:lnSpc>
                          <a:spcPct val="115000"/>
                        </a:lnSpc>
                        <a:spcAft>
                          <a:spcPts val="0"/>
                        </a:spcAft>
                        <a:buFont typeface="Wingdings"/>
                        <a:buNone/>
                      </a:pPr>
                      <a:r>
                        <a:rPr lang="es-ES" sz="1200" dirty="0" smtClean="0">
                          <a:effectLst/>
                          <a:latin typeface="Calibri"/>
                          <a:ea typeface="Calibri"/>
                          <a:cs typeface="Times New Roman"/>
                        </a:rPr>
                        <a:t>Rincones</a:t>
                      </a:r>
                    </a:p>
                    <a:p>
                      <a:pPr marL="342900" lvl="0" indent="-342900" algn="ctr">
                        <a:lnSpc>
                          <a:spcPct val="115000"/>
                        </a:lnSpc>
                        <a:spcAft>
                          <a:spcPts val="0"/>
                        </a:spcAft>
                        <a:buFont typeface="Wingdings"/>
                        <a:buChar char=""/>
                      </a:pPr>
                      <a:r>
                        <a:rPr lang="es-ES" sz="1200" dirty="0" smtClean="0">
                          <a:effectLst/>
                          <a:latin typeface="Calibri"/>
                          <a:ea typeface="Calibri"/>
                          <a:cs typeface="Times New Roman"/>
                        </a:rPr>
                        <a:t>Rincón </a:t>
                      </a:r>
                      <a:r>
                        <a:rPr lang="es-ES" sz="1200" dirty="0">
                          <a:effectLst/>
                          <a:latin typeface="Calibri"/>
                          <a:ea typeface="Calibri"/>
                          <a:cs typeface="Times New Roman"/>
                        </a:rPr>
                        <a:t>lenguaje: Arena  </a:t>
                      </a:r>
                      <a:endParaRPr lang="es-MX" sz="1200" dirty="0">
                        <a:effectLst/>
                        <a:latin typeface="Calibri"/>
                        <a:ea typeface="Calibri"/>
                        <a:cs typeface="Times New Roman"/>
                      </a:endParaRPr>
                    </a:p>
                    <a:p>
                      <a:pPr marL="342900" lvl="0" indent="-342900" algn="ctr">
                        <a:lnSpc>
                          <a:spcPct val="115000"/>
                        </a:lnSpc>
                        <a:spcAft>
                          <a:spcPts val="0"/>
                        </a:spcAft>
                        <a:buFont typeface="Wingdings"/>
                        <a:buChar char=""/>
                      </a:pPr>
                      <a:r>
                        <a:rPr lang="es-ES" sz="1200" dirty="0">
                          <a:effectLst/>
                          <a:latin typeface="Calibri"/>
                          <a:ea typeface="Calibri"/>
                          <a:cs typeface="Times New Roman"/>
                        </a:rPr>
                        <a:t>Rincón matemático: Armado </a:t>
                      </a:r>
                      <a:endParaRPr lang="es-MX" sz="1200" dirty="0">
                        <a:effectLst/>
                        <a:latin typeface="Calibri"/>
                        <a:ea typeface="Calibri"/>
                        <a:cs typeface="Times New Roman"/>
                      </a:endParaRPr>
                    </a:p>
                    <a:p>
                      <a:pPr marL="342900" lvl="0" indent="-342900" algn="ctr">
                        <a:lnSpc>
                          <a:spcPct val="115000"/>
                        </a:lnSpc>
                        <a:spcAft>
                          <a:spcPts val="1000"/>
                        </a:spcAft>
                        <a:buFont typeface="Wingdings"/>
                        <a:buChar char=""/>
                      </a:pPr>
                      <a:r>
                        <a:rPr lang="es-ES" sz="1200" dirty="0">
                          <a:effectLst/>
                          <a:latin typeface="Calibri"/>
                          <a:ea typeface="Calibri"/>
                          <a:cs typeface="Times New Roman"/>
                        </a:rPr>
                        <a:t>Rincón de  juego simbólico: La familia  </a:t>
                      </a:r>
                      <a:endParaRPr lang="es-MX" sz="1200" dirty="0">
                        <a:effectLst/>
                        <a:latin typeface="Calibri"/>
                        <a:ea typeface="Calibri"/>
                        <a:cs typeface="Times New Roman"/>
                      </a:endParaRPr>
                    </a:p>
                  </a:txBody>
                  <a:tcPr marL="89535" marR="89535" marT="0" marB="0"/>
                </a:tc>
                <a:tc>
                  <a:txBody>
                    <a:bodyPr/>
                    <a:lstStyle/>
                    <a:p>
                      <a:pPr algn="l"/>
                      <a:r>
                        <a:rPr lang="es-ES" sz="1200" dirty="0" smtClean="0"/>
                        <a:t> Trabajar</a:t>
                      </a:r>
                      <a:r>
                        <a:rPr lang="es-ES" sz="1200" baseline="0" dirty="0" smtClean="0"/>
                        <a:t> en equipo, seguir reglas </a:t>
                      </a:r>
                    </a:p>
                    <a:p>
                      <a:pPr algn="l"/>
                      <a:r>
                        <a:rPr lang="es-ES" sz="1200" baseline="0" dirty="0" smtClean="0"/>
                        <a:t>Canciones para control de grupo</a:t>
                      </a:r>
                    </a:p>
                    <a:p>
                      <a:pPr algn="l"/>
                      <a:r>
                        <a:rPr lang="es-ES" sz="1200" baseline="0" dirty="0" smtClean="0"/>
                        <a:t>Motivación con materiales que a los estudiantes les gusta. </a:t>
                      </a: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a:t>
                      </a:r>
                    </a:p>
                    <a:p>
                      <a:endParaRPr lang="es-ES" sz="1200" dirty="0"/>
                    </a:p>
                  </a:txBody>
                  <a:tcPr/>
                </a:tc>
              </a:tr>
              <a:tr h="1215484">
                <a:tc>
                  <a:txBody>
                    <a:bodyPr/>
                    <a:lstStyle/>
                    <a:p>
                      <a:pPr algn="ctr"/>
                      <a:r>
                        <a:rPr lang="es-ES_tradnl" sz="1400" b="1" dirty="0" smtClean="0"/>
                        <a:t>Observación</a:t>
                      </a:r>
                      <a:r>
                        <a:rPr lang="es-ES_tradnl" sz="1400" b="1" baseline="0" dirty="0" smtClean="0"/>
                        <a:t> alumnas de </a:t>
                      </a:r>
                      <a:r>
                        <a:rPr lang="es-ES_tradnl" sz="1400" b="1" baseline="0" dirty="0" smtClean="0"/>
                        <a:t>1</a:t>
                      </a:r>
                      <a:endParaRPr lang="es-ES" sz="1400" b="1" dirty="0"/>
                    </a:p>
                  </a:txBody>
                  <a:tcPr anchor="ctr">
                    <a:solidFill>
                      <a:schemeClr val="accent2">
                        <a:lumMod val="40000"/>
                        <a:lumOff val="60000"/>
                      </a:schemeClr>
                    </a:solidFill>
                  </a:tcPr>
                </a:tc>
                <a:tc>
                  <a:txBody>
                    <a:bodyPr/>
                    <a:lstStyle/>
                    <a:p>
                      <a:endParaRPr lang="es-ES" sz="1200" dirty="0"/>
                    </a:p>
                  </a:txBody>
                  <a:tcPr>
                    <a:solidFill>
                      <a:schemeClr val="accent2">
                        <a:lumMod val="40000"/>
                        <a:lumOff val="60000"/>
                      </a:schemeClr>
                    </a:solidFill>
                  </a:tcPr>
                </a:tc>
                <a:tc>
                  <a:txBody>
                    <a:bodyPr/>
                    <a:lstStyle/>
                    <a:p>
                      <a:endParaRPr lang="es-ES" sz="1200" dirty="0"/>
                    </a:p>
                  </a:txBody>
                  <a:tcPr>
                    <a:solidFill>
                      <a:schemeClr val="accent2">
                        <a:lumMod val="40000"/>
                        <a:lumOff val="60000"/>
                      </a:schemeClr>
                    </a:solidFill>
                  </a:tcPr>
                </a:tc>
              </a:tr>
              <a:tr h="12154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1" dirty="0" smtClean="0"/>
                        <a:t>Observación</a:t>
                      </a:r>
                      <a:r>
                        <a:rPr lang="es-ES_tradnl" sz="1400" b="1" baseline="0" dirty="0" smtClean="0"/>
                        <a:t> alumnas de </a:t>
                      </a:r>
                      <a:r>
                        <a:rPr lang="es-ES_tradnl" sz="1400" b="1" baseline="0" dirty="0" smtClean="0"/>
                        <a:t>1</a:t>
                      </a:r>
                      <a:endParaRPr lang="es-ES" sz="1400" b="1" dirty="0" smtClean="0"/>
                    </a:p>
                    <a:p>
                      <a:pPr algn="ctr"/>
                      <a:endParaRPr lang="es-ES" sz="1400" b="1" dirty="0"/>
                    </a:p>
                  </a:txBody>
                  <a:tcPr anchor="ctr">
                    <a:solidFill>
                      <a:schemeClr val="accent2">
                        <a:lumMod val="40000"/>
                        <a:lumOff val="60000"/>
                      </a:schemeClr>
                    </a:solidFill>
                  </a:tcPr>
                </a:tc>
                <a:tc>
                  <a:txBody>
                    <a:bodyPr/>
                    <a:lstStyle/>
                    <a:p>
                      <a:endParaRPr lang="es-ES" sz="1200" dirty="0"/>
                    </a:p>
                  </a:txBody>
                  <a:tcPr>
                    <a:solidFill>
                      <a:schemeClr val="accent2">
                        <a:lumMod val="40000"/>
                        <a:lumOff val="60000"/>
                      </a:schemeClr>
                    </a:solidFill>
                  </a:tcPr>
                </a:tc>
                <a:tc>
                  <a:txBody>
                    <a:bodyPr/>
                    <a:lstStyle/>
                    <a:p>
                      <a:endParaRPr lang="es-ES" sz="1200" dirty="0"/>
                    </a:p>
                  </a:txBody>
                  <a:tcPr>
                    <a:solidFill>
                      <a:schemeClr val="accent2">
                        <a:lumMod val="40000"/>
                        <a:lumOff val="60000"/>
                      </a:schemeClr>
                    </a:solidFill>
                  </a:tcPr>
                </a:tc>
              </a:tr>
              <a:tr h="12380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400" b="1" dirty="0" smtClean="0"/>
                        <a:t>Observación</a:t>
                      </a:r>
                      <a:r>
                        <a:rPr lang="es-ES_tradnl" sz="1400" b="1" baseline="0" dirty="0" smtClean="0"/>
                        <a:t> alumnas de </a:t>
                      </a:r>
                      <a:r>
                        <a:rPr lang="es-ES_tradnl" sz="1400" b="1" baseline="0" dirty="0" smtClean="0"/>
                        <a:t>1</a:t>
                      </a:r>
                      <a:endParaRPr lang="es-ES" sz="1400" b="1" dirty="0" smtClean="0"/>
                    </a:p>
                    <a:p>
                      <a:pPr algn="ctr"/>
                      <a:endParaRPr lang="es-ES" sz="1400" b="1" dirty="0"/>
                    </a:p>
                  </a:txBody>
                  <a:tcPr anchor="ctr">
                    <a:solidFill>
                      <a:schemeClr val="accent2">
                        <a:lumMod val="40000"/>
                        <a:lumOff val="60000"/>
                      </a:schemeClr>
                    </a:solidFill>
                  </a:tcPr>
                </a:tc>
                <a:tc>
                  <a:txBody>
                    <a:bodyPr/>
                    <a:lstStyle/>
                    <a:p>
                      <a:endParaRPr lang="es-ES" sz="1200" dirty="0"/>
                    </a:p>
                  </a:txBody>
                  <a:tcPr>
                    <a:solidFill>
                      <a:schemeClr val="accent2">
                        <a:lumMod val="40000"/>
                        <a:lumOff val="60000"/>
                      </a:schemeClr>
                    </a:solidFill>
                  </a:tcPr>
                </a:tc>
                <a:tc>
                  <a:txBody>
                    <a:bodyPr/>
                    <a:lstStyle/>
                    <a:p>
                      <a:endParaRPr lang="es-ES" sz="1200" dirty="0"/>
                    </a:p>
                  </a:txBody>
                  <a:tcPr>
                    <a:solidFill>
                      <a:schemeClr val="accent2">
                        <a:lumMod val="40000"/>
                        <a:lumOff val="60000"/>
                      </a:schemeClr>
                    </a:solidFill>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3841574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353748970"/>
              </p:ext>
            </p:extLst>
          </p:nvPr>
        </p:nvGraphicFramePr>
        <p:xfrm>
          <a:off x="0" y="581031"/>
          <a:ext cx="9144000" cy="6348798"/>
        </p:xfrm>
        <a:graphic>
          <a:graphicData uri="http://schemas.openxmlformats.org/drawingml/2006/table">
            <a:tbl>
              <a:tblPr firstRow="1" bandRow="1">
                <a:tableStyleId>{93296810-A885-4BE3-A3E7-6D5BEEA58F35}</a:tableStyleId>
              </a:tblPr>
              <a:tblGrid>
                <a:gridCol w="2051720"/>
                <a:gridCol w="3816424"/>
                <a:gridCol w="3275856"/>
              </a:tblGrid>
              <a:tr h="440936">
                <a:tc>
                  <a:txBody>
                    <a:bodyPr/>
                    <a:lstStyle/>
                    <a:p>
                      <a:pPr algn="ctr"/>
                      <a:r>
                        <a:rPr lang="es-ES_tradnl" sz="1200" dirty="0" smtClean="0">
                          <a:effectLst>
                            <a:outerShdw blurRad="38100" dist="38100" dir="2700000" algn="tl">
                              <a:srgbClr val="000000">
                                <a:alpha val="43137"/>
                              </a:srgbClr>
                            </a:outerShdw>
                          </a:effectLst>
                        </a:rPr>
                        <a:t>Semana</a:t>
                      </a:r>
                    </a:p>
                    <a:p>
                      <a:pPr algn="ctr"/>
                      <a:r>
                        <a:rPr lang="es-ES_tradnl" sz="1200" dirty="0" smtClean="0">
                          <a:effectLst>
                            <a:outerShdw blurRad="38100" dist="38100" dir="2700000" algn="tl">
                              <a:srgbClr val="000000">
                                <a:alpha val="43137"/>
                              </a:srgbClr>
                            </a:outerShdw>
                          </a:effectLst>
                        </a:rPr>
                        <a:t>13-17 noviembre</a:t>
                      </a:r>
                      <a:endParaRPr lang="es-ES" sz="1200" dirty="0">
                        <a:effectLst>
                          <a:outerShdw blurRad="38100" dist="38100" dir="2700000" algn="tl">
                            <a:srgbClr val="000000">
                              <a:alpha val="43137"/>
                            </a:srgbClr>
                          </a:outerShdw>
                        </a:effectLst>
                      </a:endParaRPr>
                    </a:p>
                  </a:txBody>
                  <a:tcPr/>
                </a:tc>
                <a:tc>
                  <a:txBody>
                    <a:bodyPr/>
                    <a:lstStyle/>
                    <a:p>
                      <a:pPr algn="ctr"/>
                      <a:r>
                        <a:rPr lang="es-ES" sz="1200" dirty="0" smtClean="0">
                          <a:effectLst>
                            <a:outerShdw blurRad="38100" dist="38100" dir="2700000" algn="tl">
                              <a:srgbClr val="000000">
                                <a:alpha val="43137"/>
                              </a:srgbClr>
                            </a:outerShdw>
                          </a:effectLst>
                        </a:rPr>
                        <a:t>Adecuación </a:t>
                      </a:r>
                    </a:p>
                    <a:p>
                      <a:pPr algn="ctr"/>
                      <a:r>
                        <a:rPr lang="es-ES" sz="1200" baseline="0" dirty="0" smtClean="0">
                          <a:effectLst>
                            <a:outerShdw blurRad="38100" dist="38100" dir="2700000" algn="tl">
                              <a:srgbClr val="000000">
                                <a:alpha val="43137"/>
                              </a:srgbClr>
                            </a:outerShdw>
                          </a:effectLst>
                        </a:rPr>
                        <a:t>Estrategia  </a:t>
                      </a:r>
                      <a:endParaRPr lang="es-ES" sz="1200" dirty="0">
                        <a:effectLst>
                          <a:outerShdw blurRad="38100" dist="38100" dir="2700000" algn="tl">
                            <a:srgbClr val="000000">
                              <a:alpha val="43137"/>
                            </a:srgbClr>
                          </a:outerShdw>
                        </a:effectLst>
                      </a:endParaRPr>
                    </a:p>
                  </a:txBody>
                  <a:tcPr/>
                </a:tc>
                <a:tc>
                  <a:txBody>
                    <a:bodyPr/>
                    <a:lstStyle/>
                    <a:p>
                      <a:pPr algn="ctr"/>
                      <a:r>
                        <a:rPr lang="es-ES_tradnl" sz="1200" dirty="0" smtClean="0">
                          <a:effectLst>
                            <a:outerShdw blurRad="38100" dist="38100" dir="2700000" algn="tl">
                              <a:srgbClr val="000000">
                                <a:alpha val="43137"/>
                              </a:srgbClr>
                            </a:outerShdw>
                          </a:effectLst>
                        </a:rPr>
                        <a:t>Evaluación</a:t>
                      </a:r>
                      <a:r>
                        <a:rPr lang="es-ES_tradnl" sz="1200" baseline="0" dirty="0" smtClean="0">
                          <a:effectLst>
                            <a:outerShdw blurRad="38100" dist="38100" dir="2700000" algn="tl">
                              <a:srgbClr val="000000">
                                <a:alpha val="43137"/>
                              </a:srgbClr>
                            </a:outerShdw>
                          </a:effectLst>
                        </a:rPr>
                        <a:t> </a:t>
                      </a:r>
                      <a:endParaRPr lang="es-ES" sz="1200" dirty="0">
                        <a:effectLst>
                          <a:outerShdw blurRad="38100" dist="38100" dir="2700000" algn="tl">
                            <a:srgbClr val="000000">
                              <a:alpha val="43137"/>
                            </a:srgbClr>
                          </a:outerShdw>
                        </a:effectLst>
                      </a:endParaRPr>
                    </a:p>
                  </a:txBody>
                  <a:tcPr/>
                </a:tc>
              </a:tr>
              <a:tr h="1133156">
                <a:tc>
                  <a:txBody>
                    <a:bodyPr/>
                    <a:lstStyle/>
                    <a:p>
                      <a:pPr marL="0" lvl="0" indent="0" algn="ctr">
                        <a:lnSpc>
                          <a:spcPct val="115000"/>
                        </a:lnSpc>
                        <a:spcAft>
                          <a:spcPts val="0"/>
                        </a:spcAft>
                        <a:buFont typeface="Wingdings"/>
                        <a:buNone/>
                      </a:pPr>
                      <a:r>
                        <a:rPr lang="es-ES" sz="1200" dirty="0" smtClean="0">
                          <a:effectLst/>
                          <a:latin typeface="Calibri"/>
                          <a:ea typeface="Calibri"/>
                          <a:cs typeface="Times New Roman"/>
                        </a:rPr>
                        <a:t>Rincones</a:t>
                      </a:r>
                    </a:p>
                    <a:p>
                      <a:pPr marL="342900" lvl="0" indent="-342900" algn="ctr">
                        <a:lnSpc>
                          <a:spcPct val="115000"/>
                        </a:lnSpc>
                        <a:spcAft>
                          <a:spcPts val="0"/>
                        </a:spcAft>
                        <a:buFont typeface="Wingdings"/>
                        <a:buChar char=""/>
                      </a:pPr>
                      <a:r>
                        <a:rPr lang="es-ES" sz="1200" dirty="0" smtClean="0">
                          <a:effectLst/>
                          <a:latin typeface="Calibri"/>
                          <a:ea typeface="Calibri"/>
                          <a:cs typeface="Times New Roman"/>
                        </a:rPr>
                        <a:t>Rincón ruleta</a:t>
                      </a:r>
                    </a:p>
                    <a:p>
                      <a:pPr marL="342900" lvl="0" indent="-342900" algn="ctr">
                        <a:lnSpc>
                          <a:spcPct val="115000"/>
                        </a:lnSpc>
                        <a:spcAft>
                          <a:spcPts val="0"/>
                        </a:spcAft>
                        <a:buFont typeface="Wingdings"/>
                        <a:buChar char=""/>
                      </a:pPr>
                      <a:r>
                        <a:rPr lang="es-ES" sz="1200" dirty="0" smtClean="0">
                          <a:effectLst/>
                          <a:latin typeface="Calibri"/>
                          <a:ea typeface="Calibri"/>
                          <a:cs typeface="Times New Roman"/>
                        </a:rPr>
                        <a:t>Rincón TANGRAM</a:t>
                      </a:r>
                      <a:r>
                        <a:rPr lang="es-ES" sz="1200" baseline="0" dirty="0" smtClean="0">
                          <a:effectLst/>
                          <a:latin typeface="Calibri"/>
                          <a:ea typeface="Calibri"/>
                          <a:cs typeface="Times New Roman"/>
                        </a:rPr>
                        <a:t> </a:t>
                      </a:r>
                      <a:endParaRPr lang="es-MX" sz="1200" dirty="0">
                        <a:effectLst/>
                        <a:latin typeface="Calibri"/>
                        <a:ea typeface="Calibri"/>
                        <a:cs typeface="Times New Roman"/>
                      </a:endParaRPr>
                    </a:p>
                    <a:p>
                      <a:pPr marL="342900" lvl="0" indent="-342900" algn="ctr">
                        <a:lnSpc>
                          <a:spcPct val="115000"/>
                        </a:lnSpc>
                        <a:spcAft>
                          <a:spcPts val="1000"/>
                        </a:spcAft>
                        <a:buFont typeface="Wingdings"/>
                        <a:buChar char=""/>
                      </a:pPr>
                      <a:r>
                        <a:rPr lang="es-ES" sz="1200" dirty="0">
                          <a:effectLst/>
                          <a:latin typeface="Calibri"/>
                          <a:ea typeface="Calibri"/>
                          <a:cs typeface="Times New Roman"/>
                        </a:rPr>
                        <a:t>Rincón </a:t>
                      </a:r>
                      <a:r>
                        <a:rPr lang="es-ES" sz="1200" dirty="0" smtClean="0">
                          <a:effectLst/>
                          <a:latin typeface="Calibri"/>
                          <a:ea typeface="Calibri"/>
                          <a:cs typeface="Times New Roman"/>
                        </a:rPr>
                        <a:t>Figuras</a:t>
                      </a:r>
                      <a:r>
                        <a:rPr lang="es-ES" sz="1200" baseline="0" dirty="0" smtClean="0">
                          <a:effectLst/>
                          <a:latin typeface="Calibri"/>
                          <a:ea typeface="Calibri"/>
                          <a:cs typeface="Times New Roman"/>
                        </a:rPr>
                        <a:t> de masa</a:t>
                      </a:r>
                      <a:endParaRPr lang="es-MX" sz="1200" dirty="0">
                        <a:effectLst/>
                        <a:latin typeface="Calibri"/>
                        <a:ea typeface="Calibri"/>
                        <a:cs typeface="Times New Roman"/>
                      </a:endParaRPr>
                    </a:p>
                  </a:txBody>
                  <a:tcPr marL="89535" marR="89535" marT="0" marB="0"/>
                </a:tc>
                <a:tc>
                  <a:txBody>
                    <a:bodyPr/>
                    <a:lstStyle/>
                    <a:p>
                      <a:pPr marL="171450" indent="-171450" algn="l">
                        <a:buFont typeface="Arial" pitchFamily="34" charset="0"/>
                        <a:buChar char="•"/>
                      </a:pPr>
                      <a:r>
                        <a:rPr lang="es-ES" sz="1200" dirty="0" smtClean="0"/>
                        <a:t>Trabajar</a:t>
                      </a:r>
                      <a:r>
                        <a:rPr lang="es-ES" sz="1200" baseline="0" dirty="0" smtClean="0"/>
                        <a:t> en equipo, seguir reglas </a:t>
                      </a:r>
                    </a:p>
                    <a:p>
                      <a:pPr marL="171450" indent="-171450" algn="l">
                        <a:buFont typeface="Arial" pitchFamily="34" charset="0"/>
                        <a:buChar char="•"/>
                      </a:pPr>
                      <a:r>
                        <a:rPr lang="es-ES" sz="1200" baseline="0" dirty="0" smtClean="0"/>
                        <a:t>Canciones para control de grupo</a:t>
                      </a:r>
                    </a:p>
                    <a:p>
                      <a:pPr marL="171450" indent="-171450" algn="l">
                        <a:buFont typeface="Arial" pitchFamily="34" charset="0"/>
                        <a:buChar char="•"/>
                      </a:pPr>
                      <a:r>
                        <a:rPr lang="es-ES" sz="1200" baseline="0" dirty="0" smtClean="0"/>
                        <a:t>Motivación con materiales que a los estudiantes les gusta. </a:t>
                      </a:r>
                      <a:endParaRPr lang="es-ES" sz="1200"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s-ES" sz="1200" baseline="0" dirty="0" smtClean="0"/>
                        <a:t>Estrategia carita triste en el pizarrón  para control del grupo </a:t>
                      </a: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a:t>
                      </a:r>
                    </a:p>
                    <a:p>
                      <a:pPr marL="0" indent="0">
                        <a:buFont typeface="Arial" pitchFamily="34" charset="0"/>
                        <a:buNone/>
                      </a:pPr>
                      <a:r>
                        <a:rPr lang="es-ES_tradnl" sz="1200" dirty="0" smtClean="0"/>
                        <a:t>Mariana demostró más control de sus emociones al trabajar</a:t>
                      </a:r>
                      <a:r>
                        <a:rPr lang="es-ES_tradnl" sz="1200" baseline="0" dirty="0" smtClean="0"/>
                        <a:t> con los materiales que tenia cada rincón, respeto su turno al pasar de una mesa a otra</a:t>
                      </a:r>
                      <a:endParaRPr lang="es-ES" sz="1200" dirty="0" smtClean="0"/>
                    </a:p>
                  </a:txBody>
                  <a:tcPr/>
                </a:tc>
              </a:tr>
              <a:tr h="1133156">
                <a:tc>
                  <a:txBody>
                    <a:bodyPr/>
                    <a:lstStyle/>
                    <a:p>
                      <a:pPr marL="0" lvl="0" indent="0" algn="ctr">
                        <a:lnSpc>
                          <a:spcPct val="115000"/>
                        </a:lnSpc>
                        <a:spcAft>
                          <a:spcPts val="0"/>
                        </a:spcAft>
                        <a:buFont typeface="Wingdings"/>
                        <a:buNone/>
                      </a:pPr>
                      <a:r>
                        <a:rPr lang="es-MX" sz="1200" dirty="0" smtClean="0">
                          <a:effectLst/>
                          <a:latin typeface="Calibri"/>
                          <a:ea typeface="Calibri"/>
                          <a:cs typeface="Times New Roman"/>
                        </a:rPr>
                        <a:t> </a:t>
                      </a:r>
                    </a:p>
                    <a:p>
                      <a:pPr marL="0" lvl="0" indent="0" algn="ctr">
                        <a:lnSpc>
                          <a:spcPct val="115000"/>
                        </a:lnSpc>
                        <a:spcAft>
                          <a:spcPts val="0"/>
                        </a:spcAft>
                        <a:buFont typeface="Wingdings"/>
                        <a:buNone/>
                      </a:pPr>
                      <a:r>
                        <a:rPr lang="es-MX" sz="1200" dirty="0" smtClean="0">
                          <a:effectLst/>
                          <a:latin typeface="Calibri"/>
                          <a:ea typeface="Calibri"/>
                          <a:cs typeface="Times New Roman"/>
                        </a:rPr>
                        <a:t>Peces de figuras</a:t>
                      </a:r>
                      <a:endParaRPr lang="es-MX" sz="1200" dirty="0">
                        <a:effectLst/>
                        <a:latin typeface="Calibri"/>
                        <a:ea typeface="Calibri"/>
                        <a:cs typeface="Times New Roman"/>
                      </a:endParaRPr>
                    </a:p>
                  </a:txBody>
                  <a:tcPr marL="89535" marR="89535" marT="0" marB="0"/>
                </a:tc>
                <a:tc>
                  <a:txBody>
                    <a:bodyPr/>
                    <a:lstStyle/>
                    <a:p>
                      <a:pPr marL="171450" indent="-171450" algn="just">
                        <a:buFont typeface="Arial" panose="020B0604020202020204" pitchFamily="34" charset="0"/>
                        <a:buChar char="•"/>
                      </a:pPr>
                      <a:r>
                        <a:rPr lang="es-ES_tradnl" sz="1200" dirty="0" smtClean="0"/>
                        <a:t>Compartir materiale</a:t>
                      </a:r>
                      <a:r>
                        <a:rPr lang="es-ES_tradnl" sz="1200" baseline="0" dirty="0" smtClean="0"/>
                        <a:t>s y respetar a sus compañeros</a:t>
                      </a:r>
                    </a:p>
                    <a:p>
                      <a:pPr marL="171450" indent="-171450" algn="just">
                        <a:buFont typeface="Arial" panose="020B0604020202020204" pitchFamily="34" charset="0"/>
                        <a:buChar char="•"/>
                      </a:pPr>
                      <a:r>
                        <a:rPr lang="es-ES_tradnl" sz="1200" baseline="0" dirty="0" smtClean="0"/>
                        <a:t>Ayuda a sus compañeros a identificar la figuras </a:t>
                      </a:r>
                    </a:p>
                    <a:p>
                      <a:pPr marL="171450" indent="-171450" algn="just">
                        <a:buFont typeface="Arial" panose="020B0604020202020204" pitchFamily="34" charset="0"/>
                        <a:buChar char="•"/>
                      </a:pPr>
                      <a:r>
                        <a:rPr lang="es-ES_tradnl" sz="1200" dirty="0" smtClean="0"/>
                        <a:t>Atraer la atención para dar indicaciones</a:t>
                      </a:r>
                      <a:r>
                        <a:rPr lang="es-ES_tradnl" sz="1200" baseline="0" dirty="0" smtClean="0"/>
                        <a:t> con ayuda de un cuento llamado: El pulpo valiente</a:t>
                      </a: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a:t>
                      </a:r>
                    </a:p>
                    <a:p>
                      <a:pPr marL="285750" indent="-285750">
                        <a:buFont typeface="Arial" pitchFamily="34" charset="0"/>
                        <a:buChar char="•"/>
                      </a:pPr>
                      <a:r>
                        <a:rPr lang="es-ES_tradnl" sz="1200" dirty="0" smtClean="0"/>
                        <a:t>Mariana</a:t>
                      </a:r>
                      <a:r>
                        <a:rPr lang="es-ES_tradnl" sz="1200" baseline="0" dirty="0" smtClean="0"/>
                        <a:t> demostró que puede ayudar a sus compañeros cuando estos le piden apoyo</a:t>
                      </a:r>
                      <a:endParaRPr lang="es-ES" sz="1200" dirty="0" smtClean="0"/>
                    </a:p>
                    <a:p>
                      <a:endParaRPr lang="es-ES" sz="1200" dirty="0"/>
                    </a:p>
                  </a:txBody>
                  <a:tcPr/>
                </a:tc>
              </a:tr>
              <a:tr h="1307488">
                <a:tc>
                  <a:txBody>
                    <a:bodyPr/>
                    <a:lstStyle/>
                    <a:p>
                      <a:pPr algn="ctr"/>
                      <a:r>
                        <a:rPr lang="es-ES_tradnl" sz="1200" dirty="0" smtClean="0"/>
                        <a:t>El Pez </a:t>
                      </a:r>
                      <a:endParaRPr lang="es-ES" sz="1200" dirty="0"/>
                    </a:p>
                  </a:txBody>
                  <a:tcPr anchor="ctr"/>
                </a:tc>
                <a:tc>
                  <a:txBody>
                    <a:bodyPr/>
                    <a:lstStyle/>
                    <a:p>
                      <a:pPr marL="171450" indent="-171450">
                        <a:buFont typeface="Arial" panose="020B0604020202020204" pitchFamily="34" charset="0"/>
                        <a:buChar char="•"/>
                      </a:pPr>
                      <a:r>
                        <a:rPr lang="es-ES_tradnl" sz="1200" dirty="0" smtClean="0"/>
                        <a:t>Motivar</a:t>
                      </a:r>
                      <a:r>
                        <a:rPr lang="es-ES_tradnl" sz="1200" baseline="0" dirty="0" smtClean="0"/>
                        <a:t> la actividad  a través de la adquisición de un pez, se llevo lupas para que los estudiantes pudieran observar el pez más detenidamente y anotaran en su bitácora</a:t>
                      </a:r>
                    </a:p>
                    <a:p>
                      <a:pPr marL="171450" indent="-171450">
                        <a:buFont typeface="Arial" panose="020B0604020202020204" pitchFamily="34" charset="0"/>
                        <a:buChar char="•"/>
                      </a:pPr>
                      <a:r>
                        <a:rPr lang="es-ES_tradnl" sz="1200" baseline="0" dirty="0" smtClean="0"/>
                        <a:t>Ayudante del día tendría que dar de comer a la mascota</a:t>
                      </a:r>
                    </a:p>
                    <a:p>
                      <a:pPr marL="171450" indent="-171450">
                        <a:buFont typeface="Arial" panose="020B0604020202020204" pitchFamily="34" charset="0"/>
                        <a:buChar char="•"/>
                      </a:pPr>
                      <a:r>
                        <a:rPr lang="es-ES_tradnl" sz="1200" baseline="0" dirty="0" smtClean="0"/>
                        <a:t>Respetar y cuidar el espacio de la mascota(control)</a:t>
                      </a: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 Mariana no asistió a clases debido a que</a:t>
                      </a:r>
                      <a:r>
                        <a:rPr lang="es-ES" sz="1200" baseline="0" dirty="0" smtClean="0"/>
                        <a:t> se cerro la puerta antes de su llegada</a:t>
                      </a:r>
                      <a:endParaRPr lang="es-ES" sz="1200" dirty="0"/>
                    </a:p>
                  </a:txBody>
                  <a:tcPr/>
                </a:tc>
              </a:tr>
              <a:tr h="1131117">
                <a:tc>
                  <a:txBody>
                    <a:bodyPr/>
                    <a:lstStyle/>
                    <a:p>
                      <a:pPr algn="ctr"/>
                      <a:r>
                        <a:rPr lang="es-ES_tradnl" sz="1200" dirty="0" smtClean="0"/>
                        <a:t>Cuento ¿a que sabe la luna?</a:t>
                      </a:r>
                      <a:endParaRPr lang="es-ES" sz="1200" dirty="0"/>
                    </a:p>
                  </a:txBody>
                  <a:tcPr anchor="ctr"/>
                </a:tc>
                <a:tc>
                  <a:txBody>
                    <a:bodyPr/>
                    <a:lstStyle/>
                    <a:p>
                      <a:pPr marL="171450" indent="-171450">
                        <a:buFont typeface="Arial" panose="020B0604020202020204" pitchFamily="34" charset="0"/>
                        <a:buChar char="•"/>
                      </a:pPr>
                      <a:r>
                        <a:rPr lang="es-ES_tradnl" sz="1200" dirty="0" smtClean="0"/>
                        <a:t>Cuento de interés para los niños debido a que les gustan las historias que incluyen animales</a:t>
                      </a:r>
                    </a:p>
                    <a:p>
                      <a:pPr marL="171450" indent="-171450">
                        <a:buFont typeface="Arial" panose="020B0604020202020204" pitchFamily="34" charset="0"/>
                        <a:buChar char="•"/>
                      </a:pPr>
                      <a:r>
                        <a:rPr lang="es-ES_tradnl" sz="1200" dirty="0" smtClean="0"/>
                        <a:t>Aprenden</a:t>
                      </a:r>
                      <a:r>
                        <a:rPr lang="es-ES_tradnl" sz="1200" baseline="0" dirty="0" smtClean="0"/>
                        <a:t> que el trabajo en equipo es muy importante (aplicación de actividades referente a eso)</a:t>
                      </a:r>
                    </a:p>
                    <a:p>
                      <a:pPr marL="171450" indent="-171450">
                        <a:buFont typeface="Arial" panose="020B0604020202020204" pitchFamily="34" charset="0"/>
                        <a:buChar char="•"/>
                      </a:pP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 Participación activa de Mariana en</a:t>
                      </a:r>
                      <a:r>
                        <a:rPr lang="es-ES" sz="1200" baseline="0" dirty="0" smtClean="0"/>
                        <a:t> la narración del cuento y responder cuestionamientos , respeto turnos para hablar.</a:t>
                      </a:r>
                      <a:endParaRPr lang="es-ES" sz="1200" dirty="0"/>
                    </a:p>
                  </a:txBody>
                  <a:tcPr/>
                </a:tc>
              </a:tr>
              <a:tr h="1131117">
                <a:tc>
                  <a:txBody>
                    <a:bodyPr/>
                    <a:lstStyle/>
                    <a:p>
                      <a:pPr algn="ctr"/>
                      <a:r>
                        <a:rPr lang="es-ES_tradnl" sz="1200" dirty="0" smtClean="0"/>
                        <a:t>El pez arcoíris</a:t>
                      </a:r>
                      <a:endParaRPr lang="es-ES" sz="1200" dirty="0"/>
                    </a:p>
                  </a:txBody>
                  <a:tcPr anchor="ctr"/>
                </a:tc>
                <a:tc>
                  <a:txBody>
                    <a:bodyPr/>
                    <a:lstStyle/>
                    <a:p>
                      <a:pPr marL="171450" indent="-171450">
                        <a:buFont typeface="Arial" panose="020B0604020202020204" pitchFamily="34" charset="0"/>
                        <a:buChar char="•"/>
                      </a:pPr>
                      <a:r>
                        <a:rPr lang="es-ES_tradnl" sz="1200" dirty="0" smtClean="0"/>
                        <a:t>Actividad trabajada con ayuda del Cuento; Mariana</a:t>
                      </a:r>
                      <a:r>
                        <a:rPr lang="es-ES_tradnl" sz="1200" baseline="0" dirty="0" smtClean="0"/>
                        <a:t> aprenderá sobre la importancia de compartir</a:t>
                      </a:r>
                      <a:r>
                        <a:rPr lang="es-ES" sz="1200" baseline="0" dirty="0" smtClean="0"/>
                        <a:t> y ayudar</a:t>
                      </a:r>
                    </a:p>
                    <a:p>
                      <a:pPr marL="171450" indent="-171450">
                        <a:buFont typeface="Arial" panose="020B0604020202020204" pitchFamily="34" charset="0"/>
                        <a:buChar char="•"/>
                      </a:pPr>
                      <a:r>
                        <a:rPr lang="es-ES_tradnl" sz="1200" baseline="0" dirty="0" smtClean="0"/>
                        <a:t>Trabajo con pintura (se muestra más tranquila cuando realiza dibujos con acuarelas)</a:t>
                      </a:r>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 </a:t>
                      </a:r>
                    </a:p>
                    <a:p>
                      <a:pPr marL="0" indent="0">
                        <a:buFont typeface="Arial" pitchFamily="34" charset="0"/>
                        <a:buNone/>
                      </a:pPr>
                      <a:r>
                        <a:rPr lang="es-ES_tradnl" sz="1200" dirty="0" smtClean="0"/>
                        <a:t>Trabajo de manera tranquila durante la actividad,</a:t>
                      </a:r>
                      <a:r>
                        <a:rPr lang="es-ES_tradnl" sz="1200" baseline="0" dirty="0" smtClean="0"/>
                        <a:t> ayudo a sus compañeros, se ofreció a limpiar su área de trabajo, y respeto los materiales</a:t>
                      </a:r>
                      <a:endParaRPr lang="es-ES" sz="12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1676076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4044634992"/>
              </p:ext>
            </p:extLst>
          </p:nvPr>
        </p:nvGraphicFramePr>
        <p:xfrm>
          <a:off x="179512" y="581030"/>
          <a:ext cx="8784976" cy="5947140"/>
        </p:xfrm>
        <a:graphic>
          <a:graphicData uri="http://schemas.openxmlformats.org/drawingml/2006/table">
            <a:tbl>
              <a:tblPr firstRow="1" bandRow="1">
                <a:tableStyleId>{93296810-A885-4BE3-A3E7-6D5BEEA58F35}</a:tableStyleId>
              </a:tblPr>
              <a:tblGrid>
                <a:gridCol w="2304256"/>
                <a:gridCol w="3672408"/>
                <a:gridCol w="2808312"/>
              </a:tblGrid>
              <a:tr h="513942">
                <a:tc>
                  <a:txBody>
                    <a:bodyPr/>
                    <a:lstStyle/>
                    <a:p>
                      <a:pPr algn="ctr"/>
                      <a:r>
                        <a:rPr lang="es-ES_tradnl" sz="1200" dirty="0" smtClean="0">
                          <a:effectLst>
                            <a:outerShdw blurRad="38100" dist="38100" dir="2700000" algn="tl">
                              <a:srgbClr val="000000">
                                <a:alpha val="43137"/>
                              </a:srgbClr>
                            </a:outerShdw>
                          </a:effectLst>
                        </a:rPr>
                        <a:t>Semana</a:t>
                      </a:r>
                    </a:p>
                    <a:p>
                      <a:pPr algn="ctr"/>
                      <a:r>
                        <a:rPr lang="es-ES_tradnl" sz="1200" dirty="0" smtClean="0">
                          <a:effectLst>
                            <a:outerShdw blurRad="38100" dist="38100" dir="2700000" algn="tl">
                              <a:srgbClr val="000000">
                                <a:alpha val="43137"/>
                              </a:srgbClr>
                            </a:outerShdw>
                          </a:effectLst>
                        </a:rPr>
                        <a:t>21 al 24 de noviembre</a:t>
                      </a:r>
                      <a:endParaRPr lang="es-ES" sz="1200" dirty="0">
                        <a:effectLst>
                          <a:outerShdw blurRad="38100" dist="38100" dir="2700000" algn="tl">
                            <a:srgbClr val="000000">
                              <a:alpha val="43137"/>
                            </a:srgbClr>
                          </a:outerShdw>
                        </a:effectLst>
                      </a:endParaRPr>
                    </a:p>
                  </a:txBody>
                  <a:tcPr/>
                </a:tc>
                <a:tc>
                  <a:txBody>
                    <a:bodyPr/>
                    <a:lstStyle/>
                    <a:p>
                      <a:pPr algn="ctr"/>
                      <a:r>
                        <a:rPr lang="es-ES" sz="1200" dirty="0" smtClean="0">
                          <a:effectLst>
                            <a:outerShdw blurRad="38100" dist="38100" dir="2700000" algn="tl">
                              <a:srgbClr val="000000">
                                <a:alpha val="43137"/>
                              </a:srgbClr>
                            </a:outerShdw>
                          </a:effectLst>
                        </a:rPr>
                        <a:t>Adecuación </a:t>
                      </a:r>
                    </a:p>
                    <a:p>
                      <a:pPr algn="ctr"/>
                      <a:r>
                        <a:rPr lang="es-ES" sz="1200" baseline="0" dirty="0" smtClean="0">
                          <a:effectLst>
                            <a:outerShdw blurRad="38100" dist="38100" dir="2700000" algn="tl">
                              <a:srgbClr val="000000">
                                <a:alpha val="43137"/>
                              </a:srgbClr>
                            </a:outerShdw>
                          </a:effectLst>
                        </a:rPr>
                        <a:t>Estrategia  </a:t>
                      </a:r>
                      <a:endParaRPr lang="es-ES" sz="1200" dirty="0">
                        <a:effectLst>
                          <a:outerShdw blurRad="38100" dist="38100" dir="2700000" algn="tl">
                            <a:srgbClr val="000000">
                              <a:alpha val="43137"/>
                            </a:srgbClr>
                          </a:outerShdw>
                        </a:effectLst>
                      </a:endParaRPr>
                    </a:p>
                  </a:txBody>
                  <a:tcPr/>
                </a:tc>
                <a:tc>
                  <a:txBody>
                    <a:bodyPr/>
                    <a:lstStyle/>
                    <a:p>
                      <a:pPr algn="ctr"/>
                      <a:r>
                        <a:rPr lang="es-ES_tradnl" sz="1200" dirty="0" smtClean="0">
                          <a:effectLst>
                            <a:outerShdw blurRad="38100" dist="38100" dir="2700000" algn="tl">
                              <a:srgbClr val="000000">
                                <a:alpha val="43137"/>
                              </a:srgbClr>
                            </a:outerShdw>
                          </a:effectLst>
                        </a:rPr>
                        <a:t>Evaluación</a:t>
                      </a:r>
                      <a:r>
                        <a:rPr lang="es-ES_tradnl" sz="1200" baseline="0" dirty="0" smtClean="0">
                          <a:effectLst>
                            <a:outerShdw blurRad="38100" dist="38100" dir="2700000" algn="tl">
                              <a:srgbClr val="000000">
                                <a:alpha val="43137"/>
                              </a:srgbClr>
                            </a:outerShdw>
                          </a:effectLst>
                        </a:rPr>
                        <a:t> </a:t>
                      </a:r>
                      <a:endParaRPr lang="es-ES" sz="1200" dirty="0">
                        <a:effectLst>
                          <a:outerShdw blurRad="38100" dist="38100" dir="2700000" algn="tl">
                            <a:srgbClr val="000000">
                              <a:alpha val="43137"/>
                            </a:srgbClr>
                          </a:outerShdw>
                        </a:effectLst>
                      </a:endParaRPr>
                    </a:p>
                  </a:txBody>
                  <a:tcPr/>
                </a:tc>
              </a:tr>
              <a:tr h="915424">
                <a:tc>
                  <a:txBody>
                    <a:bodyPr/>
                    <a:lstStyle/>
                    <a:p>
                      <a:pPr algn="ctr"/>
                      <a:r>
                        <a:rPr lang="es-ES_tradnl" sz="1200" dirty="0" smtClean="0"/>
                        <a:t>Cuento del patito feo</a:t>
                      </a:r>
                      <a:endParaRPr lang="es-ES" sz="1200" dirty="0"/>
                    </a:p>
                  </a:txBody>
                  <a:tcPr anchor="ctr"/>
                </a:tc>
                <a:tc>
                  <a:txBody>
                    <a:bodyPr/>
                    <a:lstStyle/>
                    <a:p>
                      <a:pPr marL="171450" indent="-171450">
                        <a:buFont typeface="Arial" panose="020B0604020202020204" pitchFamily="34" charset="0"/>
                        <a:buChar char="•"/>
                      </a:pPr>
                      <a:r>
                        <a:rPr lang="es-ES_tradnl" sz="1200" dirty="0" smtClean="0"/>
                        <a:t>Ayuda</a:t>
                      </a:r>
                      <a:r>
                        <a:rPr lang="es-ES_tradnl" sz="1200" baseline="0" dirty="0" smtClean="0"/>
                        <a:t> a realizar el cuento del patito feo y narrar la historia</a:t>
                      </a:r>
                    </a:p>
                    <a:p>
                      <a:pPr marL="171450" indent="-171450">
                        <a:buFont typeface="Arial" panose="020B0604020202020204" pitchFamily="34" charset="0"/>
                        <a:buChar char="•"/>
                      </a:pPr>
                      <a:r>
                        <a:rPr lang="es-ES_tradnl" sz="1200" baseline="0" dirty="0" smtClean="0"/>
                        <a:t>Comentar que le pareció la historia</a:t>
                      </a:r>
                    </a:p>
                    <a:p>
                      <a:pPr marL="171450" indent="-171450">
                        <a:buFont typeface="Arial" panose="020B0604020202020204" pitchFamily="34" charset="0"/>
                        <a:buChar char="•"/>
                      </a:pPr>
                      <a:r>
                        <a:rPr lang="es-ES_tradnl" sz="1200" baseline="0" dirty="0" smtClean="0"/>
                        <a:t>Participación de todos sus compañeros</a:t>
                      </a:r>
                    </a:p>
                    <a:p>
                      <a:pPr marL="171450" indent="-171450">
                        <a:buFont typeface="Arial" panose="020B0604020202020204" pitchFamily="34" charset="0"/>
                        <a:buChar char="•"/>
                      </a:pPr>
                      <a:r>
                        <a:rPr lang="es-ES_tradnl" sz="1200" baseline="0" dirty="0" smtClean="0"/>
                        <a:t>Implementación de la carita triste v(niños que no respetan)</a:t>
                      </a:r>
                    </a:p>
                    <a:p>
                      <a:pPr marL="171450" indent="-171450">
                        <a:buFont typeface="Arial" panose="020B0604020202020204" pitchFamily="34" charset="0"/>
                        <a:buChar char="•"/>
                      </a:pP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 Mariana  Tuvo dificultades para dejar que sus compañeros participaran en</a:t>
                      </a:r>
                      <a:r>
                        <a:rPr lang="es-ES" sz="1200" baseline="0" dirty="0" smtClean="0"/>
                        <a:t> la narración del cuento del patito feo</a:t>
                      </a:r>
                      <a:endParaRPr lang="es-ES" sz="1200" dirty="0"/>
                    </a:p>
                  </a:txBody>
                  <a:tcPr/>
                </a:tc>
              </a:tr>
              <a:tr h="1070395">
                <a:tc>
                  <a:txBody>
                    <a:bodyPr/>
                    <a:lstStyle/>
                    <a:p>
                      <a:pPr marL="0" lvl="0" indent="0" algn="ctr">
                        <a:lnSpc>
                          <a:spcPct val="115000"/>
                        </a:lnSpc>
                        <a:spcAft>
                          <a:spcPts val="0"/>
                        </a:spcAft>
                        <a:buFont typeface="Wingdings"/>
                        <a:buNone/>
                      </a:pPr>
                      <a:endParaRPr lang="es-MX" sz="1200" dirty="0" smtClean="0">
                        <a:effectLst/>
                        <a:latin typeface="Calibri"/>
                        <a:ea typeface="Calibri"/>
                        <a:cs typeface="Times New Roman"/>
                      </a:endParaRPr>
                    </a:p>
                    <a:p>
                      <a:pPr marL="0" lvl="0" indent="0" algn="ctr">
                        <a:lnSpc>
                          <a:spcPct val="115000"/>
                        </a:lnSpc>
                        <a:spcAft>
                          <a:spcPts val="0"/>
                        </a:spcAft>
                        <a:buFont typeface="Wingdings"/>
                        <a:buNone/>
                      </a:pPr>
                      <a:r>
                        <a:rPr lang="es-MX" sz="1200" dirty="0" smtClean="0">
                          <a:effectLst/>
                          <a:latin typeface="Calibri"/>
                          <a:ea typeface="Calibri"/>
                          <a:cs typeface="Times New Roman"/>
                        </a:rPr>
                        <a:t>Pictograma </a:t>
                      </a:r>
                      <a:endParaRPr lang="es-MX" sz="1200" dirty="0">
                        <a:effectLst/>
                        <a:latin typeface="Calibri"/>
                        <a:ea typeface="Calibri"/>
                        <a:cs typeface="Times New Roman"/>
                      </a:endParaRPr>
                    </a:p>
                  </a:txBody>
                  <a:tcPr marL="89535" marR="89535" marT="0" marB="0"/>
                </a:tc>
                <a:tc>
                  <a:txBody>
                    <a:bodyPr/>
                    <a:lstStyle/>
                    <a:p>
                      <a:pPr marL="171450" indent="-171450" algn="l">
                        <a:buFont typeface="Arial" panose="020B0604020202020204" pitchFamily="34" charset="0"/>
                        <a:buChar char="•"/>
                      </a:pPr>
                      <a:r>
                        <a:rPr lang="es-ES_tradnl" sz="1200" dirty="0" smtClean="0"/>
                        <a:t>Ayudar a su compañeros</a:t>
                      </a:r>
                      <a:r>
                        <a:rPr lang="es-ES_tradnl" sz="1200" baseline="0" dirty="0" smtClean="0"/>
                        <a:t> a identificar la figuras del pictograma</a:t>
                      </a:r>
                    </a:p>
                    <a:p>
                      <a:pPr marL="171450" indent="-171450" algn="l">
                        <a:buFont typeface="Arial" panose="020B0604020202020204" pitchFamily="34" charset="0"/>
                        <a:buChar char="•"/>
                      </a:pPr>
                      <a:r>
                        <a:rPr lang="es-ES_tradnl" sz="1200" baseline="0" dirty="0" smtClean="0"/>
                        <a:t>Participación en la lectura del pictograma.</a:t>
                      </a:r>
                    </a:p>
                    <a:p>
                      <a:pPr marL="171450" indent="-171450" algn="l">
                        <a:buFont typeface="Arial" panose="020B0604020202020204" pitchFamily="34" charset="0"/>
                        <a:buChar char="•"/>
                      </a:pPr>
                      <a:r>
                        <a:rPr lang="es-ES_tradnl" sz="1200" baseline="0" dirty="0" smtClean="0"/>
                        <a:t>Responde a cuestionamientos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aseline="0" dirty="0" smtClean="0"/>
                        <a:t>Estrategia carita triste en el pizarrón  para control del grupo </a:t>
                      </a:r>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a:t>
                      </a:r>
                    </a:p>
                    <a:p>
                      <a:pPr marL="285750" indent="-285750">
                        <a:buFont typeface="Arial" pitchFamily="34" charset="0"/>
                        <a:buChar char="•"/>
                      </a:pPr>
                      <a:r>
                        <a:rPr lang="es-ES_tradnl" sz="1200" dirty="0" smtClean="0"/>
                        <a:t>Mariana menciono que ya estaba cansada de ayudar a sus compañeros y decidió solo completar su trabajo</a:t>
                      </a:r>
                      <a:endParaRPr lang="es-ES" sz="1200" dirty="0" smtClean="0"/>
                    </a:p>
                    <a:p>
                      <a:endParaRPr lang="es-ES" sz="1200" dirty="0"/>
                    </a:p>
                  </a:txBody>
                  <a:tcPr/>
                </a:tc>
              </a:tr>
              <a:tr h="1294408">
                <a:tc>
                  <a:txBody>
                    <a:bodyPr/>
                    <a:lstStyle/>
                    <a:p>
                      <a:pPr algn="ctr"/>
                      <a:r>
                        <a:rPr lang="es-ES_tradnl" sz="1200" dirty="0" smtClean="0"/>
                        <a:t>Cuento revolución mexicana</a:t>
                      </a:r>
                    </a:p>
                    <a:p>
                      <a:pPr algn="ctr"/>
                      <a:endParaRPr lang="es-ES" sz="1200" dirty="0"/>
                    </a:p>
                  </a:txBody>
                  <a:tcPr anchor="ctr"/>
                </a:tc>
                <a:tc>
                  <a:txBody>
                    <a:bodyPr/>
                    <a:lstStyle/>
                    <a:p>
                      <a:pPr marL="171450" indent="-171450">
                        <a:buFont typeface="Arial" panose="020B0604020202020204" pitchFamily="34" charset="0"/>
                        <a:buChar char="•"/>
                      </a:pPr>
                      <a:r>
                        <a:rPr lang="es-ES_tradnl" sz="1200" dirty="0" smtClean="0"/>
                        <a:t>Ayuda</a:t>
                      </a:r>
                      <a:r>
                        <a:rPr lang="es-ES_tradnl" sz="1200" baseline="0" dirty="0" smtClean="0"/>
                        <a:t> a realizar el cuento del  y narrar la historia</a:t>
                      </a:r>
                    </a:p>
                    <a:p>
                      <a:pPr marL="171450" indent="-171450">
                        <a:buFont typeface="Arial" panose="020B0604020202020204" pitchFamily="34" charset="0"/>
                        <a:buChar char="•"/>
                      </a:pPr>
                      <a:r>
                        <a:rPr lang="es-ES_tradnl" sz="1200" baseline="0" dirty="0" smtClean="0"/>
                        <a:t>Mariana participa recordando de que trato el cuento</a:t>
                      </a:r>
                    </a:p>
                    <a:p>
                      <a:pPr marL="171450" indent="-171450">
                        <a:buFont typeface="Arial" panose="020B0604020202020204" pitchFamily="34" charset="0"/>
                        <a:buChar char="•"/>
                      </a:pPr>
                      <a:r>
                        <a:rPr lang="es-ES_tradnl" sz="1200" baseline="0" dirty="0" smtClean="0"/>
                        <a:t>Cuento (grande ) y fácil para interpretar para que Mariana pueda explicarlo a sus compañeros.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baseline="0" dirty="0" smtClean="0"/>
                        <a:t>Estrategia carita triste en el pizarrón  para control del grupo </a:t>
                      </a:r>
                    </a:p>
                    <a:p>
                      <a:pPr marL="171450" indent="-171450">
                        <a:buFont typeface="Arial" panose="020B0604020202020204" pitchFamily="34" charset="0"/>
                        <a:buChar char="•"/>
                      </a:pPr>
                      <a:endParaRPr lang="es-ES_tradnl" sz="1200" baseline="0" dirty="0" smtClean="0"/>
                    </a:p>
                    <a:p>
                      <a:pPr marL="171450" indent="-171450">
                        <a:buFont typeface="Arial" panose="020B0604020202020204" pitchFamily="34" charset="0"/>
                        <a:buChar char="•"/>
                      </a:pPr>
                      <a:endParaRPr lang="es-ES_tradnl" sz="1200" baseline="0" dirty="0" smtClean="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 </a:t>
                      </a:r>
                    </a:p>
                    <a:p>
                      <a:pPr marL="0" indent="0">
                        <a:buFont typeface="Arial" pitchFamily="34" charset="0"/>
                        <a:buNone/>
                      </a:pPr>
                      <a:r>
                        <a:rPr lang="es-ES" sz="1200" dirty="0" smtClean="0"/>
                        <a:t>Mariana participo</a:t>
                      </a:r>
                      <a:r>
                        <a:rPr lang="es-ES" sz="1200" baseline="0" dirty="0" smtClean="0"/>
                        <a:t> en la narración del cuento, pero no dejaba que sus compañeros participaran de igual manera .</a:t>
                      </a:r>
                      <a:endParaRPr lang="es-ES" sz="1200" dirty="0" smtClean="0"/>
                    </a:p>
                    <a:p>
                      <a:endParaRPr lang="es-ES" sz="1200" dirty="0"/>
                    </a:p>
                  </a:txBody>
                  <a:tcPr/>
                </a:tc>
              </a:tr>
              <a:tr h="1318398">
                <a:tc>
                  <a:txBody>
                    <a:bodyPr/>
                    <a:lstStyle/>
                    <a:p>
                      <a:pPr algn="ctr"/>
                      <a:r>
                        <a:rPr lang="es-ES_tradnl" sz="1200" dirty="0" smtClean="0"/>
                        <a:t>Los nombres</a:t>
                      </a:r>
                      <a:endParaRPr lang="es-ES" sz="1200" dirty="0"/>
                    </a:p>
                  </a:txBody>
                  <a:tcPr anchor="ctr"/>
                </a:tc>
                <a:tc>
                  <a:txBody>
                    <a:bodyPr/>
                    <a:lstStyle/>
                    <a:p>
                      <a:pPr marL="171450" indent="-171450">
                        <a:buFont typeface="Arial" pitchFamily="34" charset="0"/>
                        <a:buChar char="•"/>
                      </a:pPr>
                      <a:r>
                        <a:rPr lang="es-ES" sz="1200" dirty="0" smtClean="0"/>
                        <a:t>Darle</a:t>
                      </a:r>
                      <a:r>
                        <a:rPr lang="es-ES" sz="1200" baseline="0" dirty="0" smtClean="0"/>
                        <a:t> la oportunidad a los  compañeros de Mariana para participar en la actividad</a:t>
                      </a:r>
                    </a:p>
                    <a:p>
                      <a:pPr marL="171450" indent="-171450">
                        <a:buFont typeface="Arial" pitchFamily="34" charset="0"/>
                        <a:buChar char="•"/>
                      </a:pPr>
                      <a:r>
                        <a:rPr lang="es-ES" sz="1200" baseline="0" dirty="0" smtClean="0"/>
                        <a:t>Mariana ayudante del día</a:t>
                      </a:r>
                    </a:p>
                    <a:p>
                      <a:pPr marL="171450" indent="-171450">
                        <a:buFont typeface="Arial" pitchFamily="34" charset="0"/>
                        <a:buChar char="•"/>
                      </a:pPr>
                      <a:r>
                        <a:rPr lang="es-ES" sz="1200" baseline="0" dirty="0" smtClean="0"/>
                        <a:t>Estrategia carita triste en el pizarrón  para control del grupo </a:t>
                      </a:r>
                    </a:p>
                    <a:p>
                      <a:pPr marL="171450" indent="-171450">
                        <a:buFont typeface="Arial" pitchFamily="34" charset="0"/>
                        <a:buChar char="•"/>
                      </a:pPr>
                      <a:endParaRPr lang="es-ES" sz="1200" dirty="0"/>
                    </a:p>
                  </a:txBody>
                  <a:tcPr/>
                </a:tc>
                <a:tc>
                  <a:txBody>
                    <a:bodyPr/>
                    <a:lstStyle/>
                    <a:p>
                      <a:pPr marL="285750" indent="-285750">
                        <a:buFont typeface="Arial" pitchFamily="34" charset="0"/>
                        <a:buChar char="•"/>
                      </a:pPr>
                      <a:r>
                        <a:rPr lang="es-ES" sz="1200" dirty="0" smtClean="0"/>
                        <a:t>Lista de cotejo  </a:t>
                      </a:r>
                    </a:p>
                    <a:p>
                      <a:pPr marL="285750" indent="-285750">
                        <a:buFont typeface="Arial" pitchFamily="34" charset="0"/>
                        <a:buChar char="•"/>
                      </a:pPr>
                      <a:r>
                        <a:rPr lang="es-ES" sz="1200" dirty="0" smtClean="0"/>
                        <a:t>Observación: </a:t>
                      </a:r>
                    </a:p>
                    <a:p>
                      <a:r>
                        <a:rPr lang="es-ES" sz="1200" dirty="0" smtClean="0"/>
                        <a:t>Mariana participo y dio</a:t>
                      </a:r>
                      <a:r>
                        <a:rPr lang="es-ES" sz="1200" baseline="0" dirty="0" smtClean="0"/>
                        <a:t> la oportunidad a sus compañeros de expresar lo que se les pedía </a:t>
                      </a:r>
                      <a:endParaRPr lang="es-ES" sz="12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731321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a:bodyPr>
          <a:lstStyle/>
          <a:p>
            <a:endParaRPr lang="es-ES" dirty="0"/>
          </a:p>
          <a:p>
            <a:r>
              <a:rPr lang="es-ES" dirty="0" smtClean="0"/>
              <a:t>Realiza </a:t>
            </a:r>
            <a:r>
              <a:rPr lang="es-ES" dirty="0"/>
              <a:t>adecuaciones curriculares pertinentes en su planeación a partir de los resultados de la evaluación.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1491628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a:bodyPr>
          <a:lstStyle/>
          <a:p>
            <a:r>
              <a:rPr lang="es-ES" dirty="0" smtClean="0"/>
              <a:t>Utiliza estrategias didácticas para promover un ambiente propicio para el aprendizaje.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1275286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lstStyle/>
          <a:p>
            <a:r>
              <a:rPr lang="es-ES" dirty="0" smtClean="0"/>
              <a:t>Adecua las condiciones físicas en el aula de acuerdo al contexto y las características de los alumnos y el grupo. </a:t>
            </a:r>
          </a:p>
          <a:p>
            <a:pPr marL="0" indent="0">
              <a:buNone/>
            </a:pPr>
            <a:r>
              <a:rPr lang="es-ES" dirty="0" smtClean="0"/>
              <a:t>	</a:t>
            </a:r>
          </a:p>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375354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lstStyle/>
          <a:p>
            <a:r>
              <a:rPr lang="es-ES" dirty="0" smtClean="0"/>
              <a:t>Promueve actividades que involucran el trabajo colaborativo para impulsar el compromiso, la responsabilidad y la solidaridad de los alumnos.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79399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EVIDENCIAS</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417541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ES_tradnl" sz="3600" b="1" dirty="0" smtClean="0">
                <a:effectLst>
                  <a:outerShdw blurRad="38100" dist="38100" dir="2700000" algn="tl">
                    <a:srgbClr val="000000">
                      <a:alpha val="43137"/>
                    </a:srgbClr>
                  </a:outerShdw>
                </a:effectLst>
              </a:rPr>
              <a:t>Datos generales del niño</a:t>
            </a:r>
            <a:endParaRPr lang="es-ES" sz="36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graphicFrame>
        <p:nvGraphicFramePr>
          <p:cNvPr id="5" name="4 Diagrama"/>
          <p:cNvGraphicFramePr/>
          <p:nvPr>
            <p:extLst>
              <p:ext uri="{D42A27DB-BD31-4B8C-83A1-F6EECF244321}">
                <p14:modId xmlns:p14="http://schemas.microsoft.com/office/powerpoint/2010/main" val="986056132"/>
              </p:ext>
            </p:extLst>
          </p:nvPr>
        </p:nvGraphicFramePr>
        <p:xfrm>
          <a:off x="-216532" y="1268760"/>
          <a:ext cx="9577064"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56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5"/>
          </a:solidFill>
        </p:spPr>
        <p:txBody>
          <a:bodyPr/>
          <a:lstStyle/>
          <a:p>
            <a:r>
              <a:rPr lang="es-MX" dirty="0" smtClean="0"/>
              <a:t>Mariana Sofía Luna Torres</a:t>
            </a:r>
            <a:endParaRPr lang="es-MX" dirty="0"/>
          </a:p>
        </p:txBody>
      </p:sp>
      <p:sp>
        <p:nvSpPr>
          <p:cNvPr id="3" name="2 Marcador de contenido"/>
          <p:cNvSpPr>
            <a:spLocks noGrp="1"/>
          </p:cNvSpPr>
          <p:nvPr>
            <p:ph idx="1"/>
          </p:nvPr>
        </p:nvSpPr>
        <p:spPr>
          <a:xfrm>
            <a:off x="457200" y="1340768"/>
            <a:ext cx="8229600" cy="5256584"/>
          </a:xfrm>
        </p:spPr>
        <p:txBody>
          <a:bodyPr>
            <a:normAutofit fontScale="92500"/>
          </a:bodyPr>
          <a:lstStyle/>
          <a:p>
            <a:pPr algn="just"/>
            <a:r>
              <a:rPr lang="es-MX" sz="1800" b="1" dirty="0" smtClean="0"/>
              <a:t>Edad</a:t>
            </a:r>
            <a:r>
              <a:rPr lang="es-MX" sz="1800" dirty="0"/>
              <a:t>: 3 años 8 meses </a:t>
            </a:r>
            <a:endParaRPr lang="es-MX" sz="1800" dirty="0" smtClean="0"/>
          </a:p>
          <a:p>
            <a:pPr algn="just"/>
            <a:r>
              <a:rPr lang="es-MX" sz="1800" b="1" dirty="0" smtClean="0"/>
              <a:t>Ritmo </a:t>
            </a:r>
            <a:r>
              <a:rPr lang="es-MX" sz="1800" b="1" dirty="0"/>
              <a:t>de </a:t>
            </a:r>
            <a:r>
              <a:rPr lang="es-MX" sz="1800" b="1" dirty="0" smtClean="0"/>
              <a:t>trabajo: </a:t>
            </a:r>
            <a:r>
              <a:rPr lang="es-MX" sz="1800" dirty="0"/>
              <a:t>es medio a pesar de que </a:t>
            </a:r>
            <a:r>
              <a:rPr lang="es-MX" sz="1800" dirty="0" smtClean="0"/>
              <a:t>Mariana trabaja </a:t>
            </a:r>
            <a:r>
              <a:rPr lang="es-MX" sz="1800" dirty="0"/>
              <a:t>en ocasiones, solo se involucra con actividades que implican experimentar con materiales que </a:t>
            </a:r>
            <a:r>
              <a:rPr lang="es-MX" sz="1800" dirty="0" smtClean="0"/>
              <a:t>desconoce trabaja </a:t>
            </a:r>
            <a:r>
              <a:rPr lang="es-MX" sz="1800" dirty="0"/>
              <a:t>en ocasiones tomando las medidas de seguridad en el cuidado el material que se le ha entregado, </a:t>
            </a:r>
            <a:r>
              <a:rPr lang="es-MX" sz="1800" dirty="0" smtClean="0"/>
              <a:t>aun durante </a:t>
            </a:r>
            <a:r>
              <a:rPr lang="es-MX" sz="1800" dirty="0"/>
              <a:t>el diagnostico se observó que Mariana entiende las consignas de la actividad, logra hablar sobre su familia </a:t>
            </a:r>
            <a:r>
              <a:rPr lang="es-MX" sz="1800" dirty="0" smtClean="0"/>
              <a:t>y sobre </a:t>
            </a:r>
            <a:r>
              <a:rPr lang="es-MX" sz="1800" dirty="0"/>
              <a:t>lo que realiza cada </a:t>
            </a:r>
            <a:r>
              <a:rPr lang="es-MX" sz="1800" dirty="0" smtClean="0"/>
              <a:t>uno de </a:t>
            </a:r>
            <a:r>
              <a:rPr lang="es-MX" sz="1800" dirty="0"/>
              <a:t>ellos. </a:t>
            </a:r>
            <a:r>
              <a:rPr lang="es-MX" sz="1800" dirty="0" smtClean="0"/>
              <a:t>Participa </a:t>
            </a:r>
            <a:r>
              <a:rPr lang="es-MX" sz="1800" dirty="0"/>
              <a:t>cuando tiene ganas. </a:t>
            </a:r>
            <a:r>
              <a:rPr lang="es-MX" sz="1800" dirty="0" smtClean="0"/>
              <a:t>Tiene </a:t>
            </a:r>
            <a:r>
              <a:rPr lang="es-MX" sz="1800" dirty="0"/>
              <a:t>un amplio vocabulario, utiliza expresiones que usualmente utilizan las personas grandes, le gusta jugar con niños que son más grandes que ella. Es una niña con una amplia imaginación y creatividad</a:t>
            </a:r>
            <a:r>
              <a:rPr lang="es-MX" sz="1800" dirty="0" smtClean="0"/>
              <a:t>.</a:t>
            </a:r>
          </a:p>
          <a:p>
            <a:pPr algn="just"/>
            <a:r>
              <a:rPr lang="es-MX" sz="1800" b="1" dirty="0" smtClean="0"/>
              <a:t>Forma de motivación</a:t>
            </a:r>
            <a:r>
              <a:rPr lang="es-MX" sz="1800" dirty="0" smtClean="0"/>
              <a:t>:  </a:t>
            </a:r>
            <a:r>
              <a:rPr lang="es-MX" sz="1800" dirty="0"/>
              <a:t>se utilizó la cara triste y se le menciono que si no mostraba respeto y orden se colocaría su nombre en ella, en momentos mostró que entendía y que pondría de su parte, para evitar que eso sucediera. Cuando no cumplía con lo acordado, se le anotaba en la cara triste y realizaba rabietas para que la borrara, trato de llegar a la lista subiendo a una silla para borrarse ella misma. Es entonces, que se decidió cambiar de nuevo la estrategia, eligiéndola como ayudante del aula, entregando el material a sus compañeros; esta estrategia que se utilizó funciono muy bien ya que Mariana se salía menos del salón, trabajaba más. Otra de las estrategias que se utilizo fue la de entregar un premio solo a los niños mejor portados, en esta ocasión Mariana no quiso integrarse y lloraba para que se le entregara el premio sin habérselo ganado.</a:t>
            </a:r>
          </a:p>
          <a:p>
            <a:pPr algn="just"/>
            <a:endParaRPr lang="es-MX" sz="1800" dirty="0"/>
          </a:p>
          <a:p>
            <a:endParaRPr lang="es-MX" dirty="0"/>
          </a:p>
          <a:p>
            <a:endParaRPr lang="es-MX"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26486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00CC00"/>
          </a:solidFill>
        </p:spPr>
        <p:txBody>
          <a:bodyPr/>
          <a:lstStyle/>
          <a:p>
            <a:endParaRPr lang="es-MX" dirty="0"/>
          </a:p>
        </p:txBody>
      </p:sp>
      <p:sp>
        <p:nvSpPr>
          <p:cNvPr id="3" name="2 Marcador de contenido"/>
          <p:cNvSpPr>
            <a:spLocks noGrp="1"/>
          </p:cNvSpPr>
          <p:nvPr>
            <p:ph idx="1"/>
          </p:nvPr>
        </p:nvSpPr>
        <p:spPr/>
        <p:txBody>
          <a:bodyPr>
            <a:normAutofit fontScale="77500" lnSpcReduction="20000"/>
          </a:bodyPr>
          <a:lstStyle/>
          <a:p>
            <a:pPr algn="just"/>
            <a:r>
              <a:rPr lang="es-MX" b="1" dirty="0"/>
              <a:t>Antecedentes generales: </a:t>
            </a:r>
            <a:r>
              <a:rPr lang="es-MX" dirty="0"/>
              <a:t>Es la más pequeña de su familia,  y ocupa el lugar 3 entre sus hermanos. </a:t>
            </a:r>
            <a:endParaRPr lang="es-MX" dirty="0" smtClean="0"/>
          </a:p>
          <a:p>
            <a:pPr algn="just"/>
            <a:endParaRPr lang="es-MX" dirty="0"/>
          </a:p>
          <a:p>
            <a:pPr algn="just"/>
            <a:r>
              <a:rPr lang="es-MX" b="1" dirty="0"/>
              <a:t>Actividades que le implican mayor tiempo o esfuerzo</a:t>
            </a:r>
            <a:r>
              <a:rPr lang="es-MX" dirty="0"/>
              <a:t>: entre las actividades que le cuesta más trabajo realizar se encuentra la de seguir paso para un taller (normas y reglas) ya que es muy impaciente y  quiere que se le entregue el material al mismo tiempo para cumplir con la tarea asignada. Actividades que requieren identificar características de seres u objetos. En general actividades que solamente se requiere que siga reglas o que tenga que esperar para realizarla o que tenga que esperar para observar  que suceda algo. </a:t>
            </a:r>
          </a:p>
          <a:p>
            <a:endParaRPr lang="es-MX"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3101508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6"/>
          </a:solidFill>
        </p:spPr>
        <p:txBody>
          <a:bodyPr/>
          <a:lstStyle/>
          <a:p>
            <a:r>
              <a:rPr lang="es-MX" dirty="0" smtClean="0"/>
              <a:t>Necesidad</a:t>
            </a:r>
            <a:endParaRPr lang="es-MX" dirty="0"/>
          </a:p>
        </p:txBody>
      </p:sp>
      <p:sp>
        <p:nvSpPr>
          <p:cNvPr id="3" name="2 Marcador de contenido"/>
          <p:cNvSpPr>
            <a:spLocks noGrp="1"/>
          </p:cNvSpPr>
          <p:nvPr>
            <p:ph idx="1"/>
          </p:nvPr>
        </p:nvSpPr>
        <p:spPr>
          <a:xfrm>
            <a:off x="457200" y="1600200"/>
            <a:ext cx="8229600" cy="5069160"/>
          </a:xfrm>
        </p:spPr>
        <p:txBody>
          <a:bodyPr>
            <a:normAutofit fontScale="62500" lnSpcReduction="20000"/>
          </a:bodyPr>
          <a:lstStyle/>
          <a:p>
            <a:pPr algn="just"/>
            <a:r>
              <a:rPr lang="es-MX" dirty="0"/>
              <a:t>Se eligió el caso de  Mariana debido a que se mostró muy inquieta durante la jornada de práctica;  se le dificultó  participar en las actividades que se aplicaban, se distraía muy fácilmente con los juguetes que estaban dentro del salón de </a:t>
            </a:r>
            <a:r>
              <a:rPr lang="es-MX" dirty="0" smtClean="0"/>
              <a:t>clases.  </a:t>
            </a:r>
            <a:r>
              <a:rPr lang="es-MX" dirty="0"/>
              <a:t>Trabaja poco, no permanece sentada cuando se le indica o la actividad lo menciona, sale del salón sin permiso y se va a jugar al área de juegos.  No muestra interés en seguir reglas y normas que se han establecido dentro del salón de clases. Le cuesta trabajo controlar su conducta y respetar el espacio de sus compañeros. Es una niña  con un amplio vocabulario y  es muy activa e inquieta. </a:t>
            </a:r>
            <a:endParaRPr lang="es-MX" dirty="0" smtClean="0"/>
          </a:p>
          <a:p>
            <a:pPr algn="just"/>
            <a:endParaRPr lang="es-MX" dirty="0" smtClean="0"/>
          </a:p>
          <a:p>
            <a:pPr algn="just"/>
            <a:r>
              <a:rPr lang="es-MX" b="1" dirty="0"/>
              <a:t>Dificultades que presenta</a:t>
            </a:r>
            <a:r>
              <a:rPr lang="es-MX" dirty="0"/>
              <a:t>: permanecer en silencio cuando la actividad lo indica o se  le pide que escuche a sus compañeros,  de igual manera le cuesta trabajo estar dentro del salón de clases y seguir las indicaciones que menciona la educadora. No sigue normas ni reglas. Cuando se le dice que tiene que hacer algo muestra una actitud rebelde, tiene dificultad para trabajar en regular sus emociones y controlarlas. Realiza rabietas si no se hace lo que ella dice, le gusta siempre participar y en ocasiones surge la pelea con sus compañeros para evitar que ellos participen.</a:t>
            </a:r>
          </a:p>
          <a:p>
            <a:endParaRPr lang="es-MX"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3253526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Actividad aplicada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62500" lnSpcReduction="20000"/>
          </a:bodyPr>
          <a:lstStyle/>
          <a:p>
            <a:pPr lvl="0"/>
            <a:r>
              <a:rPr lang="es-ES" dirty="0"/>
              <a:t>Nombre de la actividad (alusivo al contenido o al aprendizaje esperado)</a:t>
            </a:r>
            <a:endParaRPr lang="es-ES" sz="4000" dirty="0"/>
          </a:p>
          <a:p>
            <a:pPr lvl="0"/>
            <a:r>
              <a:rPr lang="es-ES" dirty="0"/>
              <a:t>Campo y aspecto (deben corresponder a las necesidades del niño)</a:t>
            </a:r>
            <a:endParaRPr lang="es-ES" sz="4000" dirty="0"/>
          </a:p>
          <a:p>
            <a:pPr lvl="0"/>
            <a:r>
              <a:rPr lang="es-ES" dirty="0"/>
              <a:t>Aprendizaje esperado (también deben corresponder a las necesidades del niño)</a:t>
            </a:r>
            <a:endParaRPr lang="es-ES" sz="4000" dirty="0"/>
          </a:p>
          <a:p>
            <a:pPr lvl="0"/>
            <a:r>
              <a:rPr lang="es-ES" dirty="0"/>
              <a:t>Desarrollo de la actividad</a:t>
            </a:r>
            <a:endParaRPr lang="es-ES" sz="4000" dirty="0"/>
          </a:p>
          <a:p>
            <a:pPr lvl="1"/>
            <a:r>
              <a:rPr lang="es-ES" dirty="0"/>
              <a:t>Inicio</a:t>
            </a:r>
            <a:endParaRPr lang="es-ES" sz="3600" dirty="0"/>
          </a:p>
          <a:p>
            <a:pPr lvl="1"/>
            <a:r>
              <a:rPr lang="es-ES" dirty="0"/>
              <a:t>Desarrollo</a:t>
            </a:r>
            <a:endParaRPr lang="es-ES" sz="3600" dirty="0"/>
          </a:p>
          <a:p>
            <a:pPr lvl="1"/>
            <a:r>
              <a:rPr lang="es-ES" dirty="0"/>
              <a:t>Cierre</a:t>
            </a:r>
            <a:endParaRPr lang="es-ES" sz="3600" dirty="0"/>
          </a:p>
          <a:p>
            <a:pPr lvl="0"/>
            <a:r>
              <a:rPr lang="es-ES" dirty="0"/>
              <a:t>Evaluación (se refiere a que pretenden observar en el niño para poder fundamentar que logro algo por mínimo que sea del aprendizaje esperado)</a:t>
            </a:r>
            <a:endParaRPr lang="es-ES" sz="4000" dirty="0"/>
          </a:p>
          <a:p>
            <a:pPr lvl="1"/>
            <a:r>
              <a:rPr lang="es-ES" dirty="0"/>
              <a:t>Indicadores</a:t>
            </a:r>
            <a:endParaRPr lang="es-ES" sz="3600" dirty="0"/>
          </a:p>
          <a:p>
            <a:pPr lvl="1"/>
            <a:r>
              <a:rPr lang="es-ES" dirty="0"/>
              <a:t>instrumentos</a:t>
            </a:r>
            <a:endParaRPr lang="es-ES" sz="3600" dirty="0"/>
          </a:p>
          <a:p>
            <a:pPr lvl="0"/>
            <a:r>
              <a:rPr lang="es-ES" dirty="0"/>
              <a:t>Organización</a:t>
            </a:r>
            <a:endParaRPr lang="es-ES" sz="4000" dirty="0"/>
          </a:p>
          <a:p>
            <a:pPr lvl="0"/>
            <a:r>
              <a:rPr lang="es-ES" dirty="0"/>
              <a:t>Materiales</a:t>
            </a:r>
            <a:endParaRPr lang="es-ES" sz="4000" dirty="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2863833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MX" dirty="0" smtClean="0"/>
              <a:t>Actividad 1 </a:t>
            </a:r>
            <a:endParaRPr lang="es-MX"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780319587"/>
              </p:ext>
            </p:extLst>
          </p:nvPr>
        </p:nvGraphicFramePr>
        <p:xfrm>
          <a:off x="467544" y="1124744"/>
          <a:ext cx="8229600" cy="4754457"/>
        </p:xfrm>
        <a:graphic>
          <a:graphicData uri="http://schemas.openxmlformats.org/drawingml/2006/table">
            <a:tbl>
              <a:tblPr firstRow="1" bandRow="1">
                <a:tableStyleId>{5C22544A-7EE6-4342-B048-85BDC9FD1C3A}</a:tableStyleId>
              </a:tblPr>
              <a:tblGrid>
                <a:gridCol w="5544616"/>
                <a:gridCol w="2684984"/>
              </a:tblGrid>
              <a:tr h="402468">
                <a:tc gridSpan="2">
                  <a:txBody>
                    <a:bodyPr/>
                    <a:lstStyle/>
                    <a:p>
                      <a:pPr algn="ctr"/>
                      <a:r>
                        <a:rPr lang="es-MX" dirty="0" smtClean="0"/>
                        <a:t>¿Donde</a:t>
                      </a:r>
                      <a:r>
                        <a:rPr lang="es-MX" baseline="0" dirty="0" smtClean="0"/>
                        <a:t> hay más dulces?</a:t>
                      </a:r>
                      <a:endParaRPr lang="es-MX" dirty="0"/>
                    </a:p>
                  </a:txBody>
                  <a:tcPr/>
                </a:tc>
                <a:tc hMerge="1">
                  <a:txBody>
                    <a:bodyPr/>
                    <a:lstStyle/>
                    <a:p>
                      <a:endParaRPr lang="es-MX" dirty="0"/>
                    </a:p>
                  </a:txBody>
                  <a:tcPr/>
                </a:tc>
              </a:tr>
              <a:tr h="1290103">
                <a:tc>
                  <a:txBody>
                    <a:bodyPr/>
                    <a:lstStyle/>
                    <a:p>
                      <a:r>
                        <a:rPr lang="es-MX" b="1" dirty="0" smtClean="0"/>
                        <a:t>Inicio</a:t>
                      </a:r>
                      <a:r>
                        <a:rPr lang="es-MX" dirty="0" smtClean="0"/>
                        <a:t>: </a:t>
                      </a:r>
                      <a:r>
                        <a:rPr lang="es-ES" sz="1800" dirty="0" smtClean="0">
                          <a:effectLst/>
                        </a:rPr>
                        <a:t>Comentar que dulces son los que le gusta. Observar las colecciones que se presentan  y mencionar donde hay más dulces</a:t>
                      </a:r>
                      <a:endParaRPr lang="es-MX" dirty="0"/>
                    </a:p>
                  </a:txBody>
                  <a:tcPr/>
                </a:tc>
                <a:tc>
                  <a:txBody>
                    <a:bodyPr/>
                    <a:lstStyle/>
                    <a:p>
                      <a:r>
                        <a:rPr lang="es-MX" b="1" dirty="0" smtClean="0"/>
                        <a:t>Materiales</a:t>
                      </a:r>
                      <a:r>
                        <a:rPr lang="es-MX" dirty="0" smtClean="0"/>
                        <a:t>: </a:t>
                      </a:r>
                    </a:p>
                    <a:p>
                      <a:r>
                        <a:rPr lang="es-MX" dirty="0" smtClean="0"/>
                        <a:t>Colección</a:t>
                      </a:r>
                      <a:r>
                        <a:rPr lang="es-MX" baseline="0" dirty="0" smtClean="0"/>
                        <a:t> de dulces grupal,  hojas de trabajo, imágenes de dulces, pegamento.</a:t>
                      </a:r>
                      <a:endParaRPr lang="es-MX" dirty="0"/>
                    </a:p>
                  </a:txBody>
                  <a:tcPr/>
                </a:tc>
              </a:tr>
              <a:tr h="694671">
                <a:tc>
                  <a:txBody>
                    <a:bodyPr/>
                    <a:lstStyle/>
                    <a:p>
                      <a:r>
                        <a:rPr lang="es-MX" b="1" dirty="0" smtClean="0"/>
                        <a:t>Desarrollo</a:t>
                      </a:r>
                      <a:r>
                        <a:rPr lang="es-MX" dirty="0" smtClean="0"/>
                        <a:t>: </a:t>
                      </a:r>
                      <a:r>
                        <a:rPr lang="es-ES" sz="1800" dirty="0" smtClean="0">
                          <a:effectLst/>
                        </a:rPr>
                        <a:t>Colocar en su hoja la cantidad de dulces que están dibujados. (sobrepone los dulces sobre los cuadros</a:t>
                      </a:r>
                      <a:endParaRPr lang="es-MX" dirty="0"/>
                    </a:p>
                  </a:txBody>
                  <a:tcPr/>
                </a:tc>
                <a:tc>
                  <a:txBody>
                    <a:bodyPr/>
                    <a:lstStyle/>
                    <a:p>
                      <a:r>
                        <a:rPr lang="es-MX" b="1" dirty="0" smtClean="0"/>
                        <a:t>Espacio</a:t>
                      </a:r>
                      <a:r>
                        <a:rPr lang="es-MX" dirty="0" smtClean="0"/>
                        <a:t>: Salón</a:t>
                      </a:r>
                      <a:r>
                        <a:rPr lang="es-MX" baseline="0" dirty="0" smtClean="0"/>
                        <a:t> de clases</a:t>
                      </a:r>
                      <a:endParaRPr lang="es-MX" dirty="0"/>
                    </a:p>
                  </a:txBody>
                  <a:tcPr/>
                </a:tc>
              </a:tr>
              <a:tr h="402468">
                <a:tc>
                  <a:txBody>
                    <a:bodyPr/>
                    <a:lstStyle/>
                    <a:p>
                      <a:r>
                        <a:rPr lang="es-MX" b="1" dirty="0" smtClean="0"/>
                        <a:t>Cierre</a:t>
                      </a:r>
                      <a:r>
                        <a:rPr lang="es-MX" dirty="0" smtClean="0"/>
                        <a:t>:</a:t>
                      </a:r>
                      <a:r>
                        <a:rPr lang="es-MX" baseline="0" dirty="0" smtClean="0"/>
                        <a:t>  Compara su trabajo con el de sus compañeros </a:t>
                      </a:r>
                      <a:endParaRPr lang="es-MX" dirty="0"/>
                    </a:p>
                  </a:txBody>
                  <a:tcPr/>
                </a:tc>
                <a:tc>
                  <a:txBody>
                    <a:bodyPr/>
                    <a:lstStyle/>
                    <a:p>
                      <a:r>
                        <a:rPr lang="es-MX" b="1" dirty="0" smtClean="0"/>
                        <a:t>Tiempo</a:t>
                      </a:r>
                      <a:r>
                        <a:rPr lang="es-MX" dirty="0" smtClean="0"/>
                        <a:t>: 25 minutos.</a:t>
                      </a:r>
                      <a:endParaRPr lang="es-MX" dirty="0"/>
                    </a:p>
                  </a:txBody>
                  <a:tcPr/>
                </a:tc>
              </a:tr>
              <a:tr h="694671">
                <a:tc gridSpan="2">
                  <a:txBody>
                    <a:bodyPr/>
                    <a:lstStyle/>
                    <a:p>
                      <a:r>
                        <a:rPr lang="es-MX" b="1" dirty="0" smtClean="0"/>
                        <a:t>Adecuaciones: </a:t>
                      </a:r>
                      <a:r>
                        <a:rPr lang="es-MX" dirty="0" smtClean="0"/>
                        <a:t>Mariana</a:t>
                      </a:r>
                      <a:r>
                        <a:rPr lang="es-MX" baseline="0" dirty="0" smtClean="0"/>
                        <a:t> entrega material y debe compartirlo con sus compañeros de mesa. Se colocara el material de manera que cada mesa comparta. </a:t>
                      </a:r>
                      <a:endParaRPr lang="es-MX" dirty="0"/>
                    </a:p>
                  </a:txBody>
                  <a:tcPr/>
                </a:tc>
                <a:tc hMerge="1">
                  <a:txBody>
                    <a:bodyPr/>
                    <a:lstStyle/>
                    <a:p>
                      <a:endParaRPr lang="es-MX" dirty="0"/>
                    </a:p>
                  </a:txBody>
                  <a:tcPr/>
                </a:tc>
              </a:tr>
              <a:tr h="694671">
                <a:tc gridSpan="2">
                  <a:txBody>
                    <a:bodyPr/>
                    <a:lstStyle/>
                    <a:p>
                      <a:r>
                        <a:rPr lang="es-MX" b="1" dirty="0" smtClean="0"/>
                        <a:t>Observaciones</a:t>
                      </a:r>
                      <a:r>
                        <a:rPr lang="es-MX" baseline="0" dirty="0" smtClean="0"/>
                        <a:t>: Mariana participo de manera  tranquila durante la actividad; colaboro con sus compañeros</a:t>
                      </a:r>
                      <a:endParaRPr lang="es-MX" dirty="0"/>
                    </a:p>
                  </a:txBody>
                  <a:tcPr/>
                </a:tc>
                <a:tc hMerge="1">
                  <a:txBody>
                    <a:bodyPr/>
                    <a:lstStyle/>
                    <a:p>
                      <a:endParaRPr lang="es-MX"/>
                    </a:p>
                  </a:txBody>
                  <a:tcPr/>
                </a:tc>
              </a:tr>
              <a:tr h="402468">
                <a:tc gridSpan="2">
                  <a:txBody>
                    <a:bodyPr/>
                    <a:lstStyle/>
                    <a:p>
                      <a:r>
                        <a:rPr lang="es-MX" b="1" dirty="0" smtClean="0"/>
                        <a:t>Evaluación</a:t>
                      </a:r>
                      <a:r>
                        <a:rPr lang="es-MX" dirty="0" smtClean="0"/>
                        <a:t>:</a:t>
                      </a:r>
                      <a:r>
                        <a:rPr lang="es-MX" baseline="0" dirty="0" smtClean="0"/>
                        <a:t> Lista de cotejo </a:t>
                      </a:r>
                      <a:endParaRPr lang="es-MX" dirty="0"/>
                    </a:p>
                  </a:txBody>
                  <a:tcPr/>
                </a:tc>
                <a:tc hMerge="1">
                  <a:txBody>
                    <a:bodyPr/>
                    <a:lstStyle/>
                    <a:p>
                      <a:endParaRPr lang="es-MX"/>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206605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Evaluación de la actividad 1</a:t>
            </a:r>
            <a:endParaRPr lang="es-ES"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587884102"/>
              </p:ext>
            </p:extLst>
          </p:nvPr>
        </p:nvGraphicFramePr>
        <p:xfrm>
          <a:off x="457200" y="1600200"/>
          <a:ext cx="8229600" cy="4912360"/>
        </p:xfrm>
        <a:graphic>
          <a:graphicData uri="http://schemas.openxmlformats.org/drawingml/2006/table">
            <a:tbl>
              <a:tblPr firstRow="1" bandRow="1">
                <a:tableStyleId>{5C22544A-7EE6-4342-B048-85BDC9FD1C3A}</a:tableStyleId>
              </a:tblPr>
              <a:tblGrid>
                <a:gridCol w="5842992"/>
                <a:gridCol w="792088"/>
                <a:gridCol w="792088"/>
                <a:gridCol w="802432"/>
              </a:tblGrid>
              <a:tr h="370840">
                <a:tc>
                  <a:txBody>
                    <a:bodyPr/>
                    <a:lstStyle/>
                    <a:p>
                      <a:endParaRPr lang="es-MX" dirty="0"/>
                    </a:p>
                  </a:txBody>
                  <a:tcPr/>
                </a:tc>
                <a:tc>
                  <a:txBody>
                    <a:bodyPr/>
                    <a:lstStyle/>
                    <a:p>
                      <a:pPr algn="ctr"/>
                      <a:r>
                        <a:rPr lang="es-MX" sz="1400" dirty="0" smtClean="0"/>
                        <a:t>Logrado</a:t>
                      </a:r>
                      <a:endParaRPr lang="es-MX" sz="1400" dirty="0"/>
                    </a:p>
                  </a:txBody>
                  <a:tcPr/>
                </a:tc>
                <a:tc>
                  <a:txBody>
                    <a:bodyPr/>
                    <a:lstStyle/>
                    <a:p>
                      <a:pPr algn="ctr"/>
                      <a:r>
                        <a:rPr lang="es-MX" sz="1400" dirty="0" smtClean="0"/>
                        <a:t>No logrado </a:t>
                      </a:r>
                      <a:endParaRPr lang="es-MX" sz="1400" dirty="0"/>
                    </a:p>
                  </a:txBody>
                  <a:tcPr/>
                </a:tc>
                <a:tc>
                  <a:txBody>
                    <a:bodyPr/>
                    <a:lstStyle/>
                    <a:p>
                      <a:pPr algn="ctr"/>
                      <a:r>
                        <a:rPr lang="es-MX" sz="1400" dirty="0" smtClean="0"/>
                        <a:t>En proceso</a:t>
                      </a:r>
                      <a:endParaRPr lang="es-MX" sz="1400" dirty="0"/>
                    </a:p>
                  </a:txBody>
                  <a:tcPr/>
                </a:tc>
              </a:tr>
              <a:tr h="370840">
                <a:tc>
                  <a:txBody>
                    <a:bodyPr/>
                    <a:lstStyle/>
                    <a:p>
                      <a:r>
                        <a:rPr lang="es-ES" sz="1800" kern="1200" dirty="0" smtClean="0">
                          <a:solidFill>
                            <a:schemeClr val="dk1"/>
                          </a:solidFill>
                          <a:effectLst/>
                          <a:latin typeface="+mn-lt"/>
                          <a:ea typeface="+mn-ea"/>
                          <a:cs typeface="+mn-cs"/>
                        </a:rPr>
                        <a:t>Compara  colecciones,  ya sea por corresponden o por conteo, e identifica.</a:t>
                      </a:r>
                      <a:endParaRPr lang="es-MX" dirty="0"/>
                    </a:p>
                  </a:txBody>
                  <a:tcPr/>
                </a:tc>
                <a:tc>
                  <a:txBody>
                    <a:bodyPr/>
                    <a:lstStyle/>
                    <a:p>
                      <a:pPr algn="ctr"/>
                      <a:r>
                        <a:rPr lang="es-MX" dirty="0" smtClean="0"/>
                        <a:t>X</a:t>
                      </a:r>
                      <a:endParaRPr lang="es-MX" dirty="0"/>
                    </a:p>
                  </a:txBody>
                  <a:tcPr/>
                </a:tc>
                <a:tc>
                  <a:txBody>
                    <a:bodyPr/>
                    <a:lstStyle/>
                    <a:p>
                      <a:pPr algn="ctr"/>
                      <a:endParaRPr lang="es-MX" dirty="0"/>
                    </a:p>
                  </a:txBody>
                  <a:tcPr/>
                </a:tc>
                <a:tc>
                  <a:txBody>
                    <a:bodyPr/>
                    <a:lstStyle/>
                    <a:p>
                      <a:pPr algn="ctr"/>
                      <a:endParaRPr lang="es-MX"/>
                    </a:p>
                  </a:txBody>
                  <a:tcPr/>
                </a:tc>
              </a:tr>
              <a:tr h="370840">
                <a:tc>
                  <a:txBody>
                    <a:bodyPr/>
                    <a:lstStyle/>
                    <a:p>
                      <a:r>
                        <a:rPr lang="es-MX" dirty="0" smtClean="0"/>
                        <a:t>Identifica por percepción, la cantidad de elementos en colecciones pequeñas y en colecciones mayores mediante el conteo.</a:t>
                      </a:r>
                      <a:endParaRPr lang="es-MX" dirty="0"/>
                    </a:p>
                  </a:txBody>
                  <a:tcPr/>
                </a:tc>
                <a:tc>
                  <a:txBody>
                    <a:bodyPr/>
                    <a:lstStyle/>
                    <a:p>
                      <a:pPr algn="ctr"/>
                      <a:r>
                        <a:rPr lang="es-MX" dirty="0" smtClean="0"/>
                        <a:t>X</a:t>
                      </a:r>
                      <a:endParaRPr lang="es-MX" dirty="0"/>
                    </a:p>
                  </a:txBody>
                  <a:tcPr/>
                </a:tc>
                <a:tc>
                  <a:txBody>
                    <a:bodyPr/>
                    <a:lstStyle/>
                    <a:p>
                      <a:pPr algn="ctr"/>
                      <a:endParaRPr lang="es-MX" dirty="0"/>
                    </a:p>
                  </a:txBody>
                  <a:tcPr/>
                </a:tc>
                <a:tc>
                  <a:txBody>
                    <a:bodyPr/>
                    <a:lstStyle/>
                    <a:p>
                      <a:pPr algn="ctr"/>
                      <a:endParaRPr lang="es-MX" dirty="0"/>
                    </a:p>
                  </a:txBody>
                  <a:tcPr/>
                </a:tc>
              </a:tr>
              <a:tr h="370840">
                <a:tc>
                  <a:txBody>
                    <a:bodyPr/>
                    <a:lstStyle/>
                    <a:p>
                      <a:r>
                        <a:rPr lang="es-MX" dirty="0" smtClean="0"/>
                        <a:t>Identifica en su hoja de trabajo cual de las columnas contiene más</a:t>
                      </a:r>
                      <a:r>
                        <a:rPr lang="es-MX" baseline="0" dirty="0" smtClean="0"/>
                        <a:t> dulces y cual menos.</a:t>
                      </a:r>
                      <a:endParaRPr lang="es-MX" dirty="0"/>
                    </a:p>
                  </a:txBody>
                  <a:tcPr/>
                </a:tc>
                <a:tc>
                  <a:txBody>
                    <a:bodyPr/>
                    <a:lstStyle/>
                    <a:p>
                      <a:pPr algn="ctr"/>
                      <a:r>
                        <a:rPr lang="es-MX" dirty="0" smtClean="0"/>
                        <a:t>X</a:t>
                      </a:r>
                      <a:endParaRPr lang="es-MX" dirty="0"/>
                    </a:p>
                  </a:txBody>
                  <a:tcPr/>
                </a:tc>
                <a:tc>
                  <a:txBody>
                    <a:bodyPr/>
                    <a:lstStyle/>
                    <a:p>
                      <a:pPr algn="ctr"/>
                      <a:endParaRPr lang="es-MX"/>
                    </a:p>
                  </a:txBody>
                  <a:tcPr/>
                </a:tc>
                <a:tc>
                  <a:txBody>
                    <a:bodyPr/>
                    <a:lstStyle/>
                    <a:p>
                      <a:pPr algn="ctr"/>
                      <a:endParaRPr lang="es-MX" dirty="0"/>
                    </a:p>
                  </a:txBody>
                  <a:tcPr/>
                </a:tc>
              </a:tr>
              <a:tr h="370840">
                <a:tc>
                  <a:txBody>
                    <a:bodyPr/>
                    <a:lstStyle/>
                    <a:p>
                      <a:r>
                        <a:rPr lang="es-MX" dirty="0" smtClean="0"/>
                        <a:t>Se involucra y compromete con actividades individuales y colectivas que son acordadas en el grupo, o que él mismo propone.</a:t>
                      </a:r>
                    </a:p>
                  </a:txBody>
                  <a:tcPr/>
                </a:tc>
                <a:tc>
                  <a:txBody>
                    <a:bodyPr/>
                    <a:lstStyle/>
                    <a:p>
                      <a:pPr algn="ctr"/>
                      <a:endParaRPr lang="es-MX" dirty="0"/>
                    </a:p>
                  </a:txBody>
                  <a:tcPr/>
                </a:tc>
                <a:tc>
                  <a:txBody>
                    <a:bodyPr/>
                    <a:lstStyle/>
                    <a:p>
                      <a:pPr algn="ctr"/>
                      <a:endParaRPr lang="es-MX" dirty="0"/>
                    </a:p>
                  </a:txBody>
                  <a:tcPr/>
                </a:tc>
                <a:tc>
                  <a:txBody>
                    <a:bodyPr/>
                    <a:lstStyle/>
                    <a:p>
                      <a:pPr algn="ctr"/>
                      <a:r>
                        <a:rPr lang="es-MX" sz="2400" dirty="0" smtClean="0"/>
                        <a:t>x</a:t>
                      </a:r>
                      <a:endParaRPr lang="es-MX" sz="2400" dirty="0"/>
                    </a:p>
                  </a:txBody>
                  <a:tcPr/>
                </a:tc>
              </a:tr>
              <a:tr h="370840">
                <a:tc>
                  <a:txBody>
                    <a:bodyPr/>
                    <a:lstStyle/>
                    <a:p>
                      <a:r>
                        <a:rPr lang="es-MX" dirty="0" smtClean="0"/>
                        <a:t>Controla gradualmente conductas impulsivas que afectan a los demás y evita agredir verbal o físicamente a sus compañeras o compañeros y a otras personas. </a:t>
                      </a:r>
                      <a:endParaRPr lang="es-MX" dirty="0"/>
                    </a:p>
                  </a:txBody>
                  <a:tcPr/>
                </a:tc>
                <a:tc>
                  <a:txBody>
                    <a:bodyPr/>
                    <a:lstStyle/>
                    <a:p>
                      <a:pPr algn="ctr"/>
                      <a:endParaRPr lang="es-MX"/>
                    </a:p>
                  </a:txBody>
                  <a:tcPr/>
                </a:tc>
                <a:tc>
                  <a:txBody>
                    <a:bodyPr/>
                    <a:lstStyle/>
                    <a:p>
                      <a:pPr algn="ctr"/>
                      <a:endParaRPr lang="es-MX" sz="2400" dirty="0"/>
                    </a:p>
                  </a:txBody>
                  <a:tcPr/>
                </a:tc>
                <a:tc>
                  <a:txBody>
                    <a:bodyPr/>
                    <a:lstStyle/>
                    <a:p>
                      <a:pPr algn="ctr"/>
                      <a:r>
                        <a:rPr lang="es-MX" sz="2400" dirty="0" smtClean="0"/>
                        <a:t>x</a:t>
                      </a:r>
                      <a:endParaRPr lang="es-MX" sz="2400" dirty="0"/>
                    </a:p>
                  </a:txBody>
                  <a:tcPr/>
                </a:tc>
              </a:tr>
              <a:tr h="370840">
                <a:tc>
                  <a:txBody>
                    <a:bodyPr/>
                    <a:lstStyle/>
                    <a:p>
                      <a:endParaRPr lang="es-MX" dirty="0"/>
                    </a:p>
                  </a:txBody>
                  <a:tcPr/>
                </a:tc>
                <a:tc>
                  <a:txBody>
                    <a:bodyPr/>
                    <a:lstStyle/>
                    <a:p>
                      <a:pPr algn="ctr"/>
                      <a:endParaRPr lang="es-MX"/>
                    </a:p>
                  </a:txBody>
                  <a:tcPr/>
                </a:tc>
                <a:tc>
                  <a:txBody>
                    <a:bodyPr/>
                    <a:lstStyle/>
                    <a:p>
                      <a:pPr algn="ctr"/>
                      <a:endParaRPr lang="es-MX" dirty="0"/>
                    </a:p>
                  </a:txBody>
                  <a:tcPr/>
                </a:tc>
                <a:tc>
                  <a:txBody>
                    <a:bodyPr/>
                    <a:lstStyle/>
                    <a:p>
                      <a:pPr algn="ctr"/>
                      <a:endParaRPr lang="es-MX" dirty="0"/>
                    </a:p>
                  </a:txBody>
                  <a:tcPr/>
                </a:tc>
              </a:tr>
            </a:tbl>
          </a:graphicData>
        </a:graphic>
      </p:graphicFrame>
    </p:spTree>
    <p:extLst>
      <p:ext uri="{BB962C8B-B14F-4D97-AF65-F5344CB8AC3E}">
        <p14:creationId xmlns:p14="http://schemas.microsoft.com/office/powerpoint/2010/main" val="1147622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706090"/>
          </a:xfrm>
        </p:spPr>
        <p:txBody>
          <a:bodyPr>
            <a:normAutofit fontScale="90000"/>
          </a:bodyPr>
          <a:lstStyle/>
          <a:p>
            <a:r>
              <a:rPr lang="es-MX" dirty="0" smtClean="0"/>
              <a:t>Actividad 2 </a:t>
            </a:r>
            <a:endParaRPr lang="es-MX"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521393054"/>
              </p:ext>
            </p:extLst>
          </p:nvPr>
        </p:nvGraphicFramePr>
        <p:xfrm>
          <a:off x="179512" y="692696"/>
          <a:ext cx="8856984" cy="5891844"/>
        </p:xfrm>
        <a:graphic>
          <a:graphicData uri="http://schemas.openxmlformats.org/drawingml/2006/table">
            <a:tbl>
              <a:tblPr firstRow="1" bandRow="1">
                <a:tableStyleId>{21E4AEA4-8DFA-4A89-87EB-49C32662AFE0}</a:tableStyleId>
              </a:tblPr>
              <a:tblGrid>
                <a:gridCol w="5967310"/>
                <a:gridCol w="2889674"/>
              </a:tblGrid>
              <a:tr h="419983">
                <a:tc gridSpan="2">
                  <a:txBody>
                    <a:bodyPr/>
                    <a:lstStyle/>
                    <a:p>
                      <a:pPr algn="ctr"/>
                      <a:r>
                        <a:rPr lang="es-MX" dirty="0" smtClean="0"/>
                        <a:t>Rincones </a:t>
                      </a:r>
                      <a:endParaRPr lang="es-MX" dirty="0"/>
                    </a:p>
                  </a:txBody>
                  <a:tcPr/>
                </a:tc>
                <a:tc hMerge="1">
                  <a:txBody>
                    <a:bodyPr/>
                    <a:lstStyle/>
                    <a:p>
                      <a:endParaRPr lang="es-MX" dirty="0"/>
                    </a:p>
                  </a:txBody>
                  <a:tcPr/>
                </a:tc>
              </a:tr>
              <a:tr h="1778510">
                <a:tc rowSpan="3">
                  <a:txBody>
                    <a:bodyPr/>
                    <a:lstStyle/>
                    <a:p>
                      <a:pPr algn="l">
                        <a:lnSpc>
                          <a:spcPct val="115000"/>
                        </a:lnSpc>
                        <a:spcAft>
                          <a:spcPts val="1000"/>
                        </a:spcAft>
                      </a:pPr>
                      <a:r>
                        <a:rPr lang="es-ES" sz="1400" u="sng" dirty="0" smtClean="0">
                          <a:effectLst/>
                          <a:latin typeface="Calibri"/>
                          <a:ea typeface="Calibri"/>
                          <a:cs typeface="Times New Roman"/>
                        </a:rPr>
                        <a:t>Inicio</a:t>
                      </a:r>
                      <a:r>
                        <a:rPr lang="es-ES" sz="1400" dirty="0" smtClean="0">
                          <a:effectLst/>
                          <a:latin typeface="Calibri"/>
                          <a:ea typeface="Calibri"/>
                          <a:cs typeface="Times New Roman"/>
                        </a:rPr>
                        <a:t>:</a:t>
                      </a:r>
                      <a:r>
                        <a:rPr lang="es-ES" sz="1400" baseline="0" dirty="0" smtClean="0">
                          <a:effectLst/>
                          <a:latin typeface="Calibri"/>
                          <a:ea typeface="Calibri"/>
                          <a:cs typeface="Times New Roman"/>
                        </a:rPr>
                        <a:t> </a:t>
                      </a:r>
                      <a:r>
                        <a:rPr lang="es-ES" sz="1400" dirty="0" smtClean="0">
                          <a:effectLst/>
                          <a:latin typeface="Calibri"/>
                          <a:ea typeface="Calibri"/>
                          <a:cs typeface="Times New Roman"/>
                        </a:rPr>
                        <a:t>Escuchar </a:t>
                      </a:r>
                      <a:r>
                        <a:rPr lang="es-ES" sz="1400" dirty="0">
                          <a:effectLst/>
                          <a:latin typeface="Calibri"/>
                          <a:ea typeface="Calibri"/>
                          <a:cs typeface="Times New Roman"/>
                        </a:rPr>
                        <a:t>explicación sobre cada uno de los rincones  y que cada uno tomara un tiempo de 20 minutos. Cambar de rincón cuando la alarma suene</a:t>
                      </a:r>
                      <a:r>
                        <a:rPr lang="es-ES" sz="1400" dirty="0" smtClean="0">
                          <a:effectLst/>
                          <a:latin typeface="Calibri"/>
                          <a:ea typeface="Calibri"/>
                          <a:cs typeface="Times New Roman"/>
                        </a:rPr>
                        <a:t>.</a:t>
                      </a:r>
                    </a:p>
                    <a:p>
                      <a:pPr algn="l">
                        <a:lnSpc>
                          <a:spcPct val="115000"/>
                        </a:lnSpc>
                        <a:spcAft>
                          <a:spcPts val="1000"/>
                        </a:spcAft>
                      </a:pPr>
                      <a:r>
                        <a:rPr lang="es-ES" sz="1400" u="sng" dirty="0" smtClean="0">
                          <a:effectLst/>
                          <a:latin typeface="Calibri"/>
                          <a:ea typeface="Calibri"/>
                          <a:cs typeface="Times New Roman"/>
                        </a:rPr>
                        <a:t>Desarrollo</a:t>
                      </a:r>
                      <a:r>
                        <a:rPr lang="es-ES" sz="1400" dirty="0" smtClean="0">
                          <a:effectLst/>
                          <a:latin typeface="Calibri"/>
                          <a:ea typeface="Calibri"/>
                          <a:cs typeface="Times New Roman"/>
                        </a:rPr>
                        <a:t>:</a:t>
                      </a:r>
                      <a:r>
                        <a:rPr lang="es-ES" sz="1400" baseline="0" dirty="0" smtClean="0">
                          <a:effectLst/>
                          <a:latin typeface="Calibri"/>
                          <a:ea typeface="Calibri"/>
                          <a:cs typeface="Times New Roman"/>
                        </a:rPr>
                        <a:t> Participar en cada uno de los rincones:</a:t>
                      </a:r>
                      <a:endParaRPr lang="es-MX" sz="1400" dirty="0">
                        <a:effectLst/>
                        <a:latin typeface="Calibri"/>
                        <a:ea typeface="Calibri"/>
                        <a:cs typeface="Times New Roman"/>
                      </a:endParaRPr>
                    </a:p>
                    <a:p>
                      <a:pPr marL="342900" lvl="0" indent="-342900" algn="l">
                        <a:lnSpc>
                          <a:spcPct val="115000"/>
                        </a:lnSpc>
                        <a:spcAft>
                          <a:spcPts val="0"/>
                        </a:spcAft>
                        <a:buFont typeface="Wingdings"/>
                        <a:buChar char=""/>
                      </a:pPr>
                      <a:r>
                        <a:rPr lang="es-ES" sz="1400" b="1" dirty="0">
                          <a:effectLst/>
                          <a:latin typeface="Calibri"/>
                          <a:ea typeface="Calibri"/>
                          <a:cs typeface="Times New Roman"/>
                        </a:rPr>
                        <a:t>Rincón lenguaje</a:t>
                      </a:r>
                      <a:r>
                        <a:rPr lang="es-ES" sz="1400" dirty="0">
                          <a:effectLst/>
                          <a:latin typeface="Calibri"/>
                          <a:ea typeface="Calibri"/>
                          <a:cs typeface="Times New Roman"/>
                        </a:rPr>
                        <a:t>: Arena: manipular la arena de harina y tomar una de la tarjetas para formar la palabra o letra que está en ella con el dedo. </a:t>
                      </a:r>
                      <a:endParaRPr lang="es-MX" sz="1400" dirty="0">
                        <a:effectLst/>
                        <a:latin typeface="Calibri"/>
                        <a:ea typeface="Calibri"/>
                        <a:cs typeface="Times New Roman"/>
                      </a:endParaRPr>
                    </a:p>
                    <a:p>
                      <a:pPr marL="342900" lvl="0" indent="-342900" algn="l">
                        <a:lnSpc>
                          <a:spcPct val="115000"/>
                        </a:lnSpc>
                        <a:spcAft>
                          <a:spcPts val="0"/>
                        </a:spcAft>
                        <a:buFont typeface="Wingdings"/>
                        <a:buChar char=""/>
                      </a:pPr>
                      <a:r>
                        <a:rPr lang="es-ES" sz="1400" b="1" dirty="0">
                          <a:effectLst/>
                          <a:latin typeface="Calibri"/>
                          <a:ea typeface="Calibri"/>
                          <a:cs typeface="Times New Roman"/>
                        </a:rPr>
                        <a:t>Rincón matemático</a:t>
                      </a:r>
                      <a:r>
                        <a:rPr lang="es-ES" sz="1400" dirty="0">
                          <a:effectLst/>
                          <a:latin typeface="Calibri"/>
                          <a:ea typeface="Calibri"/>
                          <a:cs typeface="Times New Roman"/>
                        </a:rPr>
                        <a:t>: Armado: trabajar con puzles referidos a la familia, bloques de construcción armar a un integrante de la familia.</a:t>
                      </a:r>
                      <a:endParaRPr lang="es-MX" sz="1400" dirty="0">
                        <a:effectLst/>
                        <a:latin typeface="Calibri"/>
                        <a:ea typeface="Calibri"/>
                        <a:cs typeface="Times New Roman"/>
                      </a:endParaRPr>
                    </a:p>
                    <a:p>
                      <a:pPr marL="342900" lvl="0" indent="-342900" algn="l">
                        <a:lnSpc>
                          <a:spcPct val="115000"/>
                        </a:lnSpc>
                        <a:spcAft>
                          <a:spcPts val="1000"/>
                        </a:spcAft>
                        <a:buFont typeface="Wingdings"/>
                        <a:buChar char=""/>
                      </a:pPr>
                      <a:r>
                        <a:rPr lang="es-ES" sz="1400" b="1" dirty="0">
                          <a:effectLst/>
                          <a:latin typeface="Calibri"/>
                          <a:ea typeface="Calibri"/>
                          <a:cs typeface="Times New Roman"/>
                        </a:rPr>
                        <a:t>Rincón de  juego simbólico</a:t>
                      </a:r>
                      <a:r>
                        <a:rPr lang="es-ES" sz="1400" dirty="0">
                          <a:effectLst/>
                          <a:latin typeface="Calibri"/>
                          <a:ea typeface="Calibri"/>
                          <a:cs typeface="Times New Roman"/>
                        </a:rPr>
                        <a:t>: La familia: Manipular los materiales que están en la mesa y trabajar distintos roles de los miembros de la familia. </a:t>
                      </a:r>
                      <a:endParaRPr lang="es-ES" sz="1400" u="sng" dirty="0" smtClean="0">
                        <a:effectLst/>
                        <a:latin typeface="Calibri"/>
                        <a:ea typeface="Calibri"/>
                        <a:cs typeface="Times New Roman"/>
                      </a:endParaRPr>
                    </a:p>
                    <a:p>
                      <a:pPr marL="0" lvl="0" indent="0" algn="l">
                        <a:lnSpc>
                          <a:spcPct val="115000"/>
                        </a:lnSpc>
                        <a:spcAft>
                          <a:spcPts val="1000"/>
                        </a:spcAft>
                        <a:buFont typeface="Wingdings"/>
                        <a:buNone/>
                      </a:pPr>
                      <a:r>
                        <a:rPr lang="es-ES" sz="1400" u="sng" dirty="0" smtClean="0">
                          <a:effectLst/>
                          <a:latin typeface="Calibri"/>
                          <a:ea typeface="Calibri"/>
                          <a:cs typeface="Times New Roman"/>
                        </a:rPr>
                        <a:t>Cierre: </a:t>
                      </a:r>
                      <a:r>
                        <a:rPr lang="es-ES" sz="1400" u="none" dirty="0" smtClean="0">
                          <a:effectLst/>
                          <a:latin typeface="Calibri"/>
                          <a:ea typeface="Calibri"/>
                          <a:cs typeface="Times New Roman"/>
                        </a:rPr>
                        <a:t>Comentar</a:t>
                      </a:r>
                      <a:r>
                        <a:rPr lang="es-ES" sz="1400" u="none" baseline="0" dirty="0" smtClean="0">
                          <a:effectLst/>
                          <a:latin typeface="Calibri"/>
                          <a:ea typeface="Calibri"/>
                          <a:cs typeface="Times New Roman"/>
                        </a:rPr>
                        <a:t> que rincón le gusto más y responder que sintió al cambiar de lugar.</a:t>
                      </a:r>
                      <a:endParaRPr lang="es-MX" sz="1400" dirty="0">
                        <a:effectLst/>
                        <a:latin typeface="Calibri"/>
                        <a:ea typeface="Calibri"/>
                        <a:cs typeface="Times New Roman"/>
                      </a:endParaRPr>
                    </a:p>
                  </a:txBody>
                  <a:tcPr marL="89535" marR="89535" marT="0" marB="0"/>
                </a:tc>
                <a:tc>
                  <a:txBody>
                    <a:bodyPr/>
                    <a:lstStyle/>
                    <a:p>
                      <a:pPr marL="0" lvl="0" indent="0" algn="ctr">
                        <a:lnSpc>
                          <a:spcPct val="115000"/>
                        </a:lnSpc>
                        <a:spcAft>
                          <a:spcPts val="1000"/>
                        </a:spcAft>
                        <a:buFont typeface="Symbol"/>
                        <a:buNone/>
                      </a:pPr>
                      <a:r>
                        <a:rPr lang="es-ES" sz="1800" dirty="0" smtClean="0">
                          <a:effectLst/>
                          <a:latin typeface="Calibri"/>
                          <a:ea typeface="Calibri"/>
                          <a:cs typeface="Times New Roman"/>
                        </a:rPr>
                        <a:t>Materiales:</a:t>
                      </a:r>
                    </a:p>
                    <a:p>
                      <a:pPr marL="0" lvl="0" indent="0" algn="l">
                        <a:lnSpc>
                          <a:spcPct val="115000"/>
                        </a:lnSpc>
                        <a:spcAft>
                          <a:spcPts val="1000"/>
                        </a:spcAft>
                        <a:buFont typeface="Symbol"/>
                        <a:buNone/>
                      </a:pPr>
                      <a:r>
                        <a:rPr lang="es-ES" sz="1200" dirty="0" smtClean="0">
                          <a:effectLst/>
                          <a:latin typeface="Calibri"/>
                          <a:ea typeface="Calibri"/>
                          <a:cs typeface="Times New Roman"/>
                        </a:rPr>
                        <a:t>Letreros </a:t>
                      </a:r>
                      <a:r>
                        <a:rPr lang="es-ES" sz="1200" dirty="0">
                          <a:effectLst/>
                          <a:latin typeface="Calibri"/>
                          <a:ea typeface="Calibri"/>
                          <a:cs typeface="Times New Roman"/>
                        </a:rPr>
                        <a:t>de rincón, tarjetas para cada niño, imágenes de cada taller. Arena, charolas, tarjetas con los nombres de los integrantes de la familia, rompecabezas, palitos de madera,  juguetes. Alarma o sonido para indicar cambio de rincón </a:t>
                      </a:r>
                      <a:endParaRPr lang="es-MX" sz="1200" dirty="0">
                        <a:effectLst/>
                        <a:latin typeface="Calibri"/>
                        <a:ea typeface="Calibri"/>
                        <a:cs typeface="Times New Roman"/>
                      </a:endParaRPr>
                    </a:p>
                  </a:txBody>
                  <a:tcPr marL="89535" marR="89535" marT="0" marB="0"/>
                </a:tc>
              </a:tr>
              <a:tr h="724902">
                <a:tc vMerge="1">
                  <a:txBody>
                    <a:bodyPr/>
                    <a:lstStyle/>
                    <a:p>
                      <a:pPr marL="0" lvl="0" indent="0" algn="l">
                        <a:lnSpc>
                          <a:spcPct val="115000"/>
                        </a:lnSpc>
                        <a:spcAft>
                          <a:spcPts val="1000"/>
                        </a:spcAft>
                        <a:buFont typeface="Wingdings"/>
                        <a:buNone/>
                      </a:pPr>
                      <a:endParaRPr lang="es-MX" sz="1100" dirty="0">
                        <a:effectLst/>
                        <a:latin typeface="Calibri"/>
                        <a:ea typeface="Calibri"/>
                        <a:cs typeface="Times New Roman"/>
                      </a:endParaRPr>
                    </a:p>
                  </a:txBody>
                  <a:tcPr marL="89535" marR="89535" marT="0" marB="0"/>
                </a:tc>
                <a:tc>
                  <a:txBody>
                    <a:bodyPr/>
                    <a:lstStyle/>
                    <a:p>
                      <a:r>
                        <a:rPr lang="es-MX" dirty="0" smtClean="0"/>
                        <a:t>Espacio: Salón</a:t>
                      </a:r>
                      <a:r>
                        <a:rPr lang="es-MX" baseline="0" dirty="0" smtClean="0"/>
                        <a:t> de clases</a:t>
                      </a:r>
                      <a:endParaRPr lang="es-MX" dirty="0"/>
                    </a:p>
                  </a:txBody>
                  <a:tcPr/>
                </a:tc>
              </a:tr>
              <a:tr h="667935">
                <a:tc vMerge="1">
                  <a:txBody>
                    <a:bodyPr/>
                    <a:lstStyle/>
                    <a:p>
                      <a:pPr marL="342900" lvl="0" indent="-342900" algn="l">
                        <a:lnSpc>
                          <a:spcPct val="115000"/>
                        </a:lnSpc>
                        <a:spcAft>
                          <a:spcPts val="1000"/>
                        </a:spcAft>
                        <a:buFont typeface="Wingdings"/>
                        <a:buChar char=""/>
                      </a:pPr>
                      <a:endParaRPr lang="es-MX" sz="1100" dirty="0">
                        <a:effectLst/>
                        <a:latin typeface="Calibri"/>
                        <a:ea typeface="Calibri"/>
                        <a:cs typeface="Times New Roman"/>
                      </a:endParaRPr>
                    </a:p>
                  </a:txBody>
                  <a:tcPr marL="89535" marR="89535" marT="0" marB="0"/>
                </a:tc>
                <a:tc>
                  <a:txBody>
                    <a:bodyPr/>
                    <a:lstStyle/>
                    <a:p>
                      <a:r>
                        <a:rPr lang="es-MX" dirty="0" smtClean="0"/>
                        <a:t>Tiempo: 20 minutos</a:t>
                      </a:r>
                      <a:r>
                        <a:rPr lang="es-MX" baseline="0" dirty="0" smtClean="0"/>
                        <a:t> cada rincón</a:t>
                      </a:r>
                      <a:endParaRPr lang="es-MX" dirty="0"/>
                    </a:p>
                  </a:txBody>
                  <a:tcPr/>
                </a:tc>
              </a:tr>
              <a:tr h="513126">
                <a:tc gridSpan="2">
                  <a:txBody>
                    <a:bodyPr/>
                    <a:lstStyle/>
                    <a:p>
                      <a:r>
                        <a:rPr lang="es-MX" dirty="0" smtClean="0"/>
                        <a:t>Adecuaciones:  A cada uno de los niños</a:t>
                      </a:r>
                      <a:r>
                        <a:rPr lang="es-MX" baseline="0" dirty="0" smtClean="0"/>
                        <a:t> se le asignara un gafete para identificar su equipo.  Mariana  cambiara de compañeros ya que siempre trabaja con los mismos.</a:t>
                      </a:r>
                      <a:endParaRPr lang="es-MX" dirty="0" smtClean="0"/>
                    </a:p>
                  </a:txBody>
                  <a:tcPr/>
                </a:tc>
                <a:tc hMerge="1">
                  <a:txBody>
                    <a:bodyPr/>
                    <a:lstStyle/>
                    <a:p>
                      <a:endParaRPr lang="es-MX" dirty="0"/>
                    </a:p>
                  </a:txBody>
                  <a:tcPr/>
                </a:tc>
              </a:tr>
              <a:tr h="1240451">
                <a:tc gridSpan="2">
                  <a:txBody>
                    <a:bodyPr/>
                    <a:lstStyle/>
                    <a:p>
                      <a:r>
                        <a:rPr lang="es-MX" dirty="0" smtClean="0"/>
                        <a:t>Observaciones</a:t>
                      </a:r>
                      <a:r>
                        <a:rPr lang="es-MX" baseline="0" dirty="0" smtClean="0"/>
                        <a:t>: Mariana participo de manera  tranquila durante la actividad; colaboro con sus compañeros, y se logro el propósito de cambiar de lugar; debido a que se reusaba a convivir con otros compañeros que no fueran los niños que siempre estaban con ella en la mesa de trabajo</a:t>
                      </a:r>
                      <a:endParaRPr lang="es-MX" dirty="0"/>
                    </a:p>
                  </a:txBody>
                  <a:tcPr/>
                </a:tc>
                <a:tc hMerge="1">
                  <a:txBody>
                    <a:bodyPr/>
                    <a:lstStyle/>
                    <a:p>
                      <a:endParaRPr lang="es-MX"/>
                    </a:p>
                  </a:txBody>
                  <a:tcPr/>
                </a:tc>
              </a:tr>
              <a:tr h="419983">
                <a:tc gridSpan="2">
                  <a:txBody>
                    <a:bodyPr/>
                    <a:lstStyle/>
                    <a:p>
                      <a:r>
                        <a:rPr lang="es-MX" dirty="0" smtClean="0"/>
                        <a:t>Evaluación:</a:t>
                      </a:r>
                      <a:r>
                        <a:rPr lang="es-MX" baseline="0" dirty="0" smtClean="0"/>
                        <a:t> Lista de cotejo </a:t>
                      </a:r>
                      <a:endParaRPr lang="es-MX" dirty="0"/>
                    </a:p>
                  </a:txBody>
                  <a:tcPr/>
                </a:tc>
                <a:tc hMerge="1">
                  <a:txBody>
                    <a:bodyPr/>
                    <a:lstStyle/>
                    <a:p>
                      <a:endParaRPr lang="es-MX"/>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p14="http://schemas.microsoft.com/office/powerpoint/2010/main" val="2012010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2448</Words>
  <Application>Microsoft Office PowerPoint</Application>
  <PresentationFormat>Presentación en pantalla (4:3)</PresentationFormat>
  <Paragraphs>270</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Exposición del Caso</vt:lpstr>
      <vt:lpstr>Datos generales del niño</vt:lpstr>
      <vt:lpstr>Mariana Sofía Luna Torres</vt:lpstr>
      <vt:lpstr>Presentación de PowerPoint</vt:lpstr>
      <vt:lpstr>Necesidad</vt:lpstr>
      <vt:lpstr>Actividad aplicada</vt:lpstr>
      <vt:lpstr>Actividad 1 </vt:lpstr>
      <vt:lpstr>Evaluación de la actividad 1</vt:lpstr>
      <vt:lpstr>Actividad 2 </vt:lpstr>
      <vt:lpstr>Evaluación de la actividad 2</vt:lpstr>
      <vt:lpstr>Adecuaciones aplicadas</vt:lpstr>
      <vt:lpstr>Adecuaciones aplicadas</vt:lpstr>
      <vt:lpstr>Adecuaciones aplicadas</vt:lpstr>
      <vt:lpstr>Adecuaciones aplicadas</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lpstr>EVIDENCIAS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Luffi</cp:lastModifiedBy>
  <cp:revision>35</cp:revision>
  <dcterms:created xsi:type="dcterms:W3CDTF">2016-11-03T15:18:55Z</dcterms:created>
  <dcterms:modified xsi:type="dcterms:W3CDTF">2017-11-27T23:50:13Z</dcterms:modified>
</cp:coreProperties>
</file>