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70" r:id="rId3"/>
    <p:sldId id="271" r:id="rId4"/>
    <p:sldId id="272" r:id="rId5"/>
    <p:sldId id="281" r:id="rId6"/>
    <p:sldId id="291" r:id="rId7"/>
    <p:sldId id="293" r:id="rId8"/>
    <p:sldId id="289" r:id="rId9"/>
    <p:sldId id="290" r:id="rId10"/>
    <p:sldId id="294" r:id="rId11"/>
    <p:sldId id="282" r:id="rId12"/>
    <p:sldId id="283" r:id="rId13"/>
    <p:sldId id="284" r:id="rId14"/>
    <p:sldId id="292" r:id="rId15"/>
    <p:sldId id="285" r:id="rId16"/>
    <p:sldId id="286" r:id="rId17"/>
    <p:sldId id="287" r:id="rId18"/>
    <p:sldId id="288" r:id="rId19"/>
    <p:sldId id="295" r:id="rId20"/>
    <p:sldId id="276" r:id="rId21"/>
    <p:sldId id="277" r:id="rId22"/>
    <p:sldId id="278" r:id="rId23"/>
    <p:sldId id="279"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FF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268" autoAdjust="0"/>
    <p:restoredTop sz="94660"/>
  </p:normalViewPr>
  <p:slideViewPr>
    <p:cSldViewPr>
      <p:cViewPr>
        <p:scale>
          <a:sx n="21" d="100"/>
          <a:sy n="21" d="100"/>
        </p:scale>
        <p:origin x="-2478" y="-10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4D9E4-DA79-48AC-8F13-AF1AD7A91641}" type="datetimeFigureOut">
              <a:rPr lang="es-MX" smtClean="0"/>
              <a:t>30/11/2017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45EC3-DB46-4D71-92D9-0EAEF93C79FF}" type="slidenum">
              <a:rPr lang="es-MX" smtClean="0"/>
              <a:t>‹Nº›</a:t>
            </a:fld>
            <a:endParaRPr lang="es-MX"/>
          </a:p>
        </p:txBody>
      </p:sp>
    </p:spTree>
    <p:extLst>
      <p:ext uri="{BB962C8B-B14F-4D97-AF65-F5344CB8AC3E}">
        <p14:creationId xmlns:p14="http://schemas.microsoft.com/office/powerpoint/2010/main" val="362638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09408B-0C0E-41EB-B2B8-C31F7BEBF3DE}" type="slidenum">
              <a:rPr lang="es-MX" smtClean="0"/>
              <a:t>12</a:t>
            </a:fld>
            <a:endParaRPr lang="es-MX"/>
          </a:p>
        </p:txBody>
      </p:sp>
    </p:spTree>
    <p:extLst>
      <p:ext uri="{BB962C8B-B14F-4D97-AF65-F5344CB8AC3E}">
        <p14:creationId xmlns:p14="http://schemas.microsoft.com/office/powerpoint/2010/main" val="233741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06CE45D-7872-4379-A0A4-0888FF9BD642}" type="datetimeFigureOut">
              <a:rPr lang="es-ES"/>
              <a:pPr>
                <a:defRPr/>
              </a:pPr>
              <a:t>30/11/2017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DE51991-6084-4FC5-80D1-CC70D2D4F17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050C040-9C2A-4473-8BBA-5E185BFA7804}" type="datetimeFigureOut">
              <a:rPr lang="es-ES"/>
              <a:pPr>
                <a:defRPr/>
              </a:pPr>
              <a:t>30/11/2017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6D1420-884A-41AA-B221-A78DF16DE42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52CCC42-20C7-4030-BDA4-6A6283422E5A}" type="datetimeFigureOut">
              <a:rPr lang="es-ES"/>
              <a:pPr>
                <a:defRPr/>
              </a:pPr>
              <a:t>30/11/2017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F51A316-A447-4ACD-80B3-121FD8D7748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0FF887-9FCC-4A33-9CB1-92931E0C0D73}" type="datetimeFigureOut">
              <a:rPr lang="es-ES"/>
              <a:pPr>
                <a:defRPr/>
              </a:pPr>
              <a:t>30/11/2017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D7BA063-9D52-4976-AE02-F817A79D1FA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37DE209-5616-4149-A4FF-490927B94AB5}" type="datetimeFigureOut">
              <a:rPr lang="es-ES"/>
              <a:pPr>
                <a:defRPr/>
              </a:pPr>
              <a:t>30/11/2017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CC87FBD-0D65-44F7-A56E-20DF97C7550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BBA6E9C-4DE3-4A73-8995-C27B5E7B677C}" type="datetimeFigureOut">
              <a:rPr lang="es-ES"/>
              <a:pPr>
                <a:defRPr/>
              </a:pPr>
              <a:t>30/11/2017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D22CCF-5B37-4C67-8CE1-0C6D48DFA46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AAA3DE9-437B-432B-BF08-459C3353A8F8}" type="datetimeFigureOut">
              <a:rPr lang="es-ES"/>
              <a:pPr>
                <a:defRPr/>
              </a:pPr>
              <a:t>30/11/2017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09AE657-F9AF-4115-94F9-F062C4A4B32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151FCA1-9D3D-4830-82F3-D32B0347427F}" type="datetimeFigureOut">
              <a:rPr lang="es-ES"/>
              <a:pPr>
                <a:defRPr/>
              </a:pPr>
              <a:t>30/11/2017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CF94D08-3802-43F5-84BD-8A035E7BE16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AA30AC7-5CEA-4963-8E29-5B05E0897C92}" type="datetimeFigureOut">
              <a:rPr lang="es-ES"/>
              <a:pPr>
                <a:defRPr/>
              </a:pPr>
              <a:t>30/11/2017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F79B213-58E6-4FD1-BFB0-777BFEFCE0F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2FEAC94-F06E-4CC9-AACD-7183DF87357F}" type="datetimeFigureOut">
              <a:rPr lang="es-ES"/>
              <a:pPr>
                <a:defRPr/>
              </a:pPr>
              <a:t>30/11/2017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AC14BB7-9DC5-4BB0-B3C8-BDE6C3A429B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9B3883B-71D6-40C5-9FA4-75B52F96246A}" type="datetimeFigureOut">
              <a:rPr lang="es-ES"/>
              <a:pPr>
                <a:defRPr/>
              </a:pPr>
              <a:t>30/11/2017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B271310-DBC4-4950-B160-96D99FCD630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21B75D-DD2F-4FBC-9B79-48787C8F5B3C}" type="datetimeFigureOut">
              <a:rPr lang="es-ES"/>
              <a:pPr>
                <a:defRPr/>
              </a:pPr>
              <a:t>30/11/2017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3A613D-BAE6-4867-90B8-3AE2D8791CE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789715" y="2217511"/>
            <a:ext cx="3886200" cy="1470025"/>
          </a:xfrm>
          <a:solidFill>
            <a:srgbClr val="FF99CC"/>
          </a:solidFill>
        </p:spPr>
        <p:txBody>
          <a:bodyPr/>
          <a:lstStyle/>
          <a:p>
            <a:r>
              <a:rPr lang="es-MX" dirty="0" smtClean="0"/>
              <a:t>Estudio de caso </a:t>
            </a:r>
            <a:br>
              <a:rPr lang="es-MX" dirty="0" smtClean="0"/>
            </a:br>
            <a:r>
              <a:rPr lang="es-MX" dirty="0" smtClean="0"/>
              <a:t>Fátima </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 y="24475"/>
            <a:ext cx="46796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64088" y="6211669"/>
            <a:ext cx="3779912" cy="646331"/>
          </a:xfrm>
          <a:prstGeom prst="rect">
            <a:avLst/>
          </a:prstGeom>
          <a:noFill/>
        </p:spPr>
        <p:txBody>
          <a:bodyPr wrap="square" rtlCol="0">
            <a:spAutoFit/>
          </a:bodyPr>
          <a:lstStyle/>
          <a:p>
            <a:r>
              <a:rPr lang="es-MX" dirty="0" smtClean="0"/>
              <a:t>Alumna: Jessica Nataly Herrera Vásquez   4°A</a:t>
            </a:r>
            <a:endParaRPr lang="es-MX" dirty="0"/>
          </a:p>
        </p:txBody>
      </p:sp>
    </p:spTree>
    <p:extLst>
      <p:ext uri="{BB962C8B-B14F-4D97-AF65-F5344CB8AC3E}">
        <p14:creationId xmlns:p14="http://schemas.microsoft.com/office/powerpoint/2010/main" val="392683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CuadroTexto"/>
          <p:cNvSpPr txBox="1"/>
          <p:nvPr/>
        </p:nvSpPr>
        <p:spPr>
          <a:xfrm>
            <a:off x="3563888" y="365485"/>
            <a:ext cx="2098651" cy="523220"/>
          </a:xfrm>
          <a:prstGeom prst="rect">
            <a:avLst/>
          </a:prstGeom>
          <a:solidFill>
            <a:srgbClr val="66FFFF"/>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MX" sz="2800" b="1" dirty="0" smtClean="0">
                <a:latin typeface="Comic Sans MS" pitchFamily="66" charset="0"/>
              </a:rPr>
              <a:t>Evidencias </a:t>
            </a:r>
            <a:endParaRPr lang="es-MX" sz="2800" b="1" dirty="0">
              <a:latin typeface="Comic Sans MS" pitchFamily="66"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7" y="1840596"/>
            <a:ext cx="5868144"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s://scontent.fgdl4-1.fna.fbcdn.net/v/t34.0-12/24205118_1628435683913574_2108059942_n.jpg?oh=cc501418996bbbedc9afe4c7cc901608&amp;oe=5A2317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3" y="1677626"/>
            <a:ext cx="4572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8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661420" y="36678"/>
            <a:ext cx="1881348" cy="400110"/>
          </a:xfrm>
          <a:prstGeom prst="rect">
            <a:avLst/>
          </a:prstGeom>
          <a:noFill/>
        </p:spPr>
        <p:txBody>
          <a:bodyPr wrap="none" rtlCol="0">
            <a:spAutoFit/>
          </a:bodyPr>
          <a:lstStyle/>
          <a:p>
            <a:pPr algn="ctr"/>
            <a:r>
              <a:rPr lang="es-MX" sz="2000" dirty="0" smtClean="0"/>
              <a:t>Tercer  semana. </a:t>
            </a:r>
            <a:endParaRPr lang="es-MX" sz="2000" dirty="0"/>
          </a:p>
        </p:txBody>
      </p:sp>
      <p:graphicFrame>
        <p:nvGraphicFramePr>
          <p:cNvPr id="2" name="1 Tabla"/>
          <p:cNvGraphicFramePr>
            <a:graphicFrameLocks noGrp="1"/>
          </p:cNvGraphicFramePr>
          <p:nvPr>
            <p:extLst>
              <p:ext uri="{D42A27DB-BD31-4B8C-83A1-F6EECF244321}">
                <p14:modId xmlns:p14="http://schemas.microsoft.com/office/powerpoint/2010/main" val="3735273349"/>
              </p:ext>
            </p:extLst>
          </p:nvPr>
        </p:nvGraphicFramePr>
        <p:xfrm>
          <a:off x="126740" y="1803042"/>
          <a:ext cx="8856984" cy="5071864"/>
        </p:xfrm>
        <a:graphic>
          <a:graphicData uri="http://schemas.openxmlformats.org/drawingml/2006/table">
            <a:tbl>
              <a:tblPr firstRow="1" bandRow="1">
                <a:tableStyleId>{5940675A-B579-460E-94D1-54222C63F5DA}</a:tableStyleId>
              </a:tblPr>
              <a:tblGrid>
                <a:gridCol w="6480720"/>
                <a:gridCol w="1296144"/>
                <a:gridCol w="1080120"/>
              </a:tblGrid>
              <a:tr h="576064">
                <a:tc>
                  <a:txBody>
                    <a:bodyPr/>
                    <a:lstStyle/>
                    <a:p>
                      <a:pPr algn="ctr"/>
                      <a:r>
                        <a:rPr lang="es-MX" sz="800" b="0" dirty="0" smtClean="0">
                          <a:latin typeface="+mn-lt"/>
                        </a:rPr>
                        <a:t>Actividad </a:t>
                      </a:r>
                    </a:p>
                  </a:txBody>
                  <a:tcPr/>
                </a:tc>
                <a:tc>
                  <a:txBody>
                    <a:bodyPr/>
                    <a:lstStyle/>
                    <a:p>
                      <a:r>
                        <a:rPr lang="es-MX" sz="600" baseline="0" dirty="0" smtClean="0"/>
                        <a:t>Material </a:t>
                      </a:r>
                    </a:p>
                  </a:txBody>
                  <a:tcPr/>
                </a:tc>
                <a:tc>
                  <a:txBody>
                    <a:bodyPr/>
                    <a:lstStyle/>
                    <a:p>
                      <a:r>
                        <a:rPr lang="es-MX" sz="900" dirty="0" smtClean="0"/>
                        <a:t>Organización </a:t>
                      </a:r>
                    </a:p>
                    <a:p>
                      <a:r>
                        <a:rPr lang="es-MX" sz="900" dirty="0" smtClean="0"/>
                        <a:t>Tiempo </a:t>
                      </a:r>
                    </a:p>
                    <a:p>
                      <a:r>
                        <a:rPr lang="es-MX" sz="900" dirty="0" smtClean="0"/>
                        <a:t>Espacio </a:t>
                      </a:r>
                    </a:p>
                  </a:txBody>
                  <a:tcPr/>
                </a:tc>
              </a:tr>
              <a:tr h="689208">
                <a:tc>
                  <a:txBody>
                    <a:bodyPr/>
                    <a:lstStyle/>
                    <a:p>
                      <a:pPr algn="ctr"/>
                      <a:r>
                        <a:rPr lang="es-MX" sz="1000" b="1" dirty="0" smtClean="0"/>
                        <a:t>Lunes 13 de Noviembre del 2017</a:t>
                      </a:r>
                    </a:p>
                    <a:p>
                      <a:pPr algn="ctr"/>
                      <a:r>
                        <a:rPr lang="es-MX" sz="1000" b="1" dirty="0" smtClean="0"/>
                        <a:t>¿Donde fue la revolución?</a:t>
                      </a:r>
                    </a:p>
                    <a:p>
                      <a:pPr algn="l"/>
                      <a:r>
                        <a:rPr lang="es-MX" sz="1000" b="1" dirty="0" smtClean="0"/>
                        <a:t>Inicio:</a:t>
                      </a:r>
                      <a:r>
                        <a:rPr lang="es-MX" sz="1000" b="1" baseline="0" dirty="0" smtClean="0"/>
                        <a:t> </a:t>
                      </a:r>
                      <a:r>
                        <a:rPr lang="es-MX" sz="1000" b="0" baseline="0" dirty="0" smtClean="0"/>
                        <a:t>comentar a que país pertenecen esos mapas.</a:t>
                      </a:r>
                    </a:p>
                    <a:p>
                      <a:pPr algn="l"/>
                      <a:r>
                        <a:rPr lang="es-MX" sz="900" b="1" dirty="0" smtClean="0">
                          <a:latin typeface="+mn-lt"/>
                        </a:rPr>
                        <a:t>Desarrollo: </a:t>
                      </a:r>
                      <a:r>
                        <a:rPr lang="es-MX" sz="900" dirty="0" smtClean="0">
                          <a:latin typeface="+mn-lt"/>
                        </a:rPr>
                        <a:t>comentar</a:t>
                      </a:r>
                      <a:r>
                        <a:rPr lang="es-MX" sz="900" baseline="0" dirty="0" smtClean="0">
                          <a:latin typeface="+mn-lt"/>
                        </a:rPr>
                        <a:t>  donde ocurrió el suceso de la revolución del 20 de noviembre.</a:t>
                      </a:r>
                      <a:endParaRPr lang="es-MX" sz="900" dirty="0" smtClean="0">
                        <a:latin typeface="+mn-lt"/>
                      </a:endParaRPr>
                    </a:p>
                    <a:p>
                      <a:r>
                        <a:rPr lang="es-MX" sz="900" b="1" dirty="0" smtClean="0">
                          <a:latin typeface="+mn-lt"/>
                        </a:rPr>
                        <a:t>Cierre:  </a:t>
                      </a:r>
                      <a:r>
                        <a:rPr lang="es-MX" sz="900" b="0" dirty="0" smtClean="0">
                          <a:latin typeface="+mn-lt"/>
                        </a:rPr>
                        <a:t>formar el rompecabezas del</a:t>
                      </a:r>
                      <a:r>
                        <a:rPr lang="es-MX" sz="900" b="0" baseline="0" dirty="0" smtClean="0">
                          <a:latin typeface="+mn-lt"/>
                        </a:rPr>
                        <a:t> mapa de México. </a:t>
                      </a:r>
                    </a:p>
                    <a:p>
                      <a:r>
                        <a:rPr lang="es-MX" sz="900" b="0" baseline="0" dirty="0" smtClean="0">
                          <a:latin typeface="+mn-lt"/>
                        </a:rPr>
                        <a:t>Evaluación:  se integra con sus compañeros para armar el rompecabezas, como es su conducta.</a:t>
                      </a:r>
                    </a:p>
                    <a:p>
                      <a:r>
                        <a:rPr lang="es-MX" sz="900" b="0" baseline="0" dirty="0" smtClean="0">
                          <a:latin typeface="+mn-lt"/>
                        </a:rPr>
                        <a:t>Adecuación curricular: A Fátima se le dificulta la convivencia y es un poco egocéntrica, por lo que se platicará con su equipo sobre el trabajo colaborativo y hacerle ver que si no participan todos no tendrán premio. </a:t>
                      </a:r>
                      <a:endParaRPr lang="es-MX" sz="900" b="0" dirty="0" smtClean="0">
                        <a:latin typeface="+mn-lt"/>
                      </a:endParaRPr>
                    </a:p>
                  </a:txBody>
                  <a:tcPr/>
                </a:tc>
                <a:tc>
                  <a:txBody>
                    <a:bodyPr/>
                    <a:lstStyle/>
                    <a:p>
                      <a:r>
                        <a:rPr lang="es-MX" sz="900" baseline="0" dirty="0" smtClean="0"/>
                        <a:t>Mapa  de México y de estados unidos.</a:t>
                      </a:r>
                    </a:p>
                    <a:p>
                      <a:r>
                        <a:rPr lang="es-MX" sz="900" baseline="0" dirty="0" smtClean="0"/>
                        <a:t>Rompecabezas de  mapa de México </a:t>
                      </a:r>
                    </a:p>
                  </a:txBody>
                  <a:tcPr/>
                </a:tc>
                <a:tc>
                  <a:txBody>
                    <a:bodyPr/>
                    <a:lstStyle/>
                    <a:p>
                      <a:r>
                        <a:rPr lang="es-MX" sz="1100" dirty="0" smtClean="0"/>
                        <a:t>Equipos.</a:t>
                      </a:r>
                    </a:p>
                    <a:p>
                      <a:r>
                        <a:rPr lang="es-MX" sz="1100" dirty="0" smtClean="0"/>
                        <a:t>20 minutos</a:t>
                      </a:r>
                      <a:r>
                        <a:rPr lang="es-MX" sz="1100" baseline="0" dirty="0" smtClean="0"/>
                        <a:t> </a:t>
                      </a:r>
                    </a:p>
                    <a:p>
                      <a:r>
                        <a:rPr lang="es-MX" sz="1100" baseline="0" dirty="0" smtClean="0"/>
                        <a:t>Salón de clases.</a:t>
                      </a:r>
                      <a:r>
                        <a:rPr lang="es-MX" sz="1100" dirty="0" smtClean="0"/>
                        <a:t> </a:t>
                      </a:r>
                    </a:p>
                  </a:txBody>
                  <a:tcPr/>
                </a:tc>
              </a:tr>
              <a:tr h="689208">
                <a:tc>
                  <a:txBody>
                    <a:bodyPr/>
                    <a:lstStyle/>
                    <a:p>
                      <a:pPr algn="ctr"/>
                      <a:r>
                        <a:rPr lang="es-MX" sz="1000" baseline="0" dirty="0" smtClean="0"/>
                        <a:t>Martes 14 de noviembre del 2017 </a:t>
                      </a:r>
                    </a:p>
                    <a:p>
                      <a:pPr algn="ctr"/>
                      <a:r>
                        <a:rPr lang="es-MX" sz="1000" baseline="0" dirty="0" smtClean="0"/>
                        <a:t>Mural de los personajes de la revolución. </a:t>
                      </a:r>
                      <a:endParaRPr lang="es-MX" sz="1000" dirty="0" smtClean="0"/>
                    </a:p>
                    <a:p>
                      <a:r>
                        <a:rPr lang="es-MX" sz="900" b="1" dirty="0" smtClean="0">
                          <a:latin typeface="+mn-lt"/>
                        </a:rPr>
                        <a:t>Inicio: </a:t>
                      </a:r>
                      <a:r>
                        <a:rPr lang="es-MX" sz="900" b="0" dirty="0" smtClean="0">
                          <a:latin typeface="+mn-lt"/>
                        </a:rPr>
                        <a:t>escuchar</a:t>
                      </a:r>
                      <a:r>
                        <a:rPr lang="es-MX" sz="900" b="0" baseline="0" dirty="0" smtClean="0">
                          <a:latin typeface="+mn-lt"/>
                        </a:rPr>
                        <a:t> que realizaremos un mural de los personajes de la revolución para exponer en el patio. </a:t>
                      </a:r>
                      <a:endParaRPr lang="es-MX" sz="900" b="0" dirty="0" smtClean="0">
                        <a:latin typeface="+mn-lt"/>
                      </a:endParaRPr>
                    </a:p>
                    <a:p>
                      <a:r>
                        <a:rPr lang="es-MX" sz="900" b="1" dirty="0" smtClean="0">
                          <a:latin typeface="+mn-lt"/>
                        </a:rPr>
                        <a:t>Desarrollo: </a:t>
                      </a:r>
                      <a:r>
                        <a:rPr lang="es-MX" sz="900" b="0" dirty="0" smtClean="0">
                          <a:latin typeface="+mn-lt"/>
                        </a:rPr>
                        <a:t>dibujar</a:t>
                      </a:r>
                      <a:r>
                        <a:rPr lang="es-MX" sz="900" b="0" baseline="0" dirty="0" smtClean="0">
                          <a:latin typeface="+mn-lt"/>
                        </a:rPr>
                        <a:t> el personaje de la revolución que guste. </a:t>
                      </a:r>
                      <a:endParaRPr lang="es-MX" sz="900" b="0" dirty="0" smtClean="0">
                        <a:latin typeface="+mn-lt"/>
                      </a:endParaRPr>
                    </a:p>
                    <a:p>
                      <a:r>
                        <a:rPr lang="es-MX" sz="900" b="1" dirty="0" smtClean="0">
                          <a:latin typeface="+mn-lt"/>
                        </a:rPr>
                        <a:t>Cierre:  </a:t>
                      </a:r>
                      <a:r>
                        <a:rPr lang="es-MX" sz="900" b="0" dirty="0" smtClean="0">
                          <a:latin typeface="+mn-lt"/>
                        </a:rPr>
                        <a:t>comentar</a:t>
                      </a:r>
                      <a:r>
                        <a:rPr lang="es-MX" sz="900" b="0" baseline="0" dirty="0" smtClean="0">
                          <a:latin typeface="+mn-lt"/>
                        </a:rPr>
                        <a:t> a quien dibujo y escribir su nombre abajo. </a:t>
                      </a:r>
                    </a:p>
                    <a:p>
                      <a:r>
                        <a:rPr lang="es-MX" sz="900" b="0" baseline="0" dirty="0" smtClean="0">
                          <a:latin typeface="+mn-lt"/>
                        </a:rPr>
                        <a:t>Evaluación:  dibuja lo que se le solicita, menciona a quién pertenece su dibujo  y algún aspecto importante que recuerde sobre el. </a:t>
                      </a:r>
                    </a:p>
                    <a:p>
                      <a:r>
                        <a:rPr lang="es-MX" sz="900" b="0" baseline="0" dirty="0" smtClean="0">
                          <a:latin typeface="+mn-lt"/>
                        </a:rPr>
                        <a:t>Adecuación curricular:  Fátima se le recalcara lo que  quiero dibujé para evitar que dibuje tras cosas que o son del tema,  se le recordaran los personajes y los aspectos que realizó. </a:t>
                      </a:r>
                      <a:endParaRPr lang="es-MX" sz="900" dirty="0" smtClean="0">
                        <a:latin typeface="+mn-lt"/>
                      </a:endParaRPr>
                    </a:p>
                  </a:txBody>
                  <a:tcPr/>
                </a:tc>
                <a:tc>
                  <a:txBody>
                    <a:bodyPr/>
                    <a:lstStyle/>
                    <a:p>
                      <a:r>
                        <a:rPr lang="es-MX" sz="1100" baseline="0" dirty="0" smtClean="0"/>
                        <a:t>Papel estraza </a:t>
                      </a:r>
                    </a:p>
                    <a:p>
                      <a:r>
                        <a:rPr lang="es-MX" sz="1100" baseline="0" dirty="0" smtClean="0"/>
                        <a:t>Acuarelas </a:t>
                      </a:r>
                    </a:p>
                    <a:p>
                      <a:r>
                        <a:rPr lang="es-MX" sz="1100" baseline="0" dirty="0" smtClean="0"/>
                        <a:t>Pincel </a:t>
                      </a:r>
                    </a:p>
                  </a:txBody>
                  <a:tcPr/>
                </a:tc>
                <a:tc>
                  <a:txBody>
                    <a:bodyPr/>
                    <a:lstStyle/>
                    <a:p>
                      <a:r>
                        <a:rPr lang="es-MX" sz="1100" baseline="0" dirty="0" smtClean="0"/>
                        <a:t>Individual </a:t>
                      </a:r>
                    </a:p>
                    <a:p>
                      <a:r>
                        <a:rPr lang="es-MX" sz="1100" baseline="0" dirty="0" smtClean="0"/>
                        <a:t>30 minutos </a:t>
                      </a:r>
                    </a:p>
                    <a:p>
                      <a:r>
                        <a:rPr lang="es-MX" sz="1100" baseline="0" dirty="0" smtClean="0"/>
                        <a:t>Salón de clases.</a:t>
                      </a:r>
                    </a:p>
                  </a:txBody>
                  <a:tcPr/>
                </a:tc>
              </a:tr>
              <a:tr h="689208">
                <a:tc>
                  <a:txBody>
                    <a:bodyPr/>
                    <a:lstStyle/>
                    <a:p>
                      <a:pPr algn="ctr"/>
                      <a:r>
                        <a:rPr lang="es-MX" sz="800" b="1" dirty="0" smtClean="0">
                          <a:latin typeface="Arial" pitchFamily="34" charset="0"/>
                          <a:cs typeface="Arial" pitchFamily="34" charset="0"/>
                        </a:rPr>
                        <a:t>Miércoles 15 de Noviembre del 2017 </a:t>
                      </a:r>
                    </a:p>
                    <a:p>
                      <a:pPr algn="ctr"/>
                      <a:r>
                        <a:rPr lang="es-MX" sz="800" b="1" dirty="0" smtClean="0">
                          <a:latin typeface="Arial" pitchFamily="34" charset="0"/>
                          <a:cs typeface="Arial" pitchFamily="34" charset="0"/>
                        </a:rPr>
                        <a:t>Taller</a:t>
                      </a:r>
                      <a:r>
                        <a:rPr lang="es-MX" sz="800" b="1" baseline="0" dirty="0" smtClean="0">
                          <a:latin typeface="Arial" pitchFamily="34" charset="0"/>
                          <a:cs typeface="Arial" pitchFamily="34" charset="0"/>
                        </a:rPr>
                        <a:t> el caballito </a:t>
                      </a:r>
                      <a:endParaRPr lang="es-MX" sz="800" b="1" dirty="0" smtClean="0">
                        <a:latin typeface="Arial" pitchFamily="34" charset="0"/>
                        <a:cs typeface="Arial" pitchFamily="34" charset="0"/>
                      </a:endParaRPr>
                    </a:p>
                    <a:p>
                      <a:r>
                        <a:rPr lang="es-MX" sz="800" b="1" dirty="0" smtClean="0">
                          <a:latin typeface="Arial" pitchFamily="34" charset="0"/>
                          <a:cs typeface="Arial" pitchFamily="34" charset="0"/>
                        </a:rPr>
                        <a:t>Inicio: </a:t>
                      </a:r>
                      <a:r>
                        <a:rPr lang="es-MX" sz="800" b="0" dirty="0" smtClean="0">
                          <a:latin typeface="Arial" pitchFamily="34" charset="0"/>
                          <a:cs typeface="Arial" pitchFamily="34" charset="0"/>
                        </a:rPr>
                        <a:t>comentar</a:t>
                      </a:r>
                      <a:r>
                        <a:rPr lang="es-MX" sz="800" b="0" baseline="0" dirty="0" smtClean="0">
                          <a:latin typeface="Arial" pitchFamily="34" charset="0"/>
                          <a:cs typeface="Arial" pitchFamily="34" charset="0"/>
                        </a:rPr>
                        <a:t> que medio de transporte utilizaban en la revolución. </a:t>
                      </a: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seguir</a:t>
                      </a:r>
                      <a:r>
                        <a:rPr lang="es-MX" sz="800" b="0" baseline="0" dirty="0" smtClean="0">
                          <a:latin typeface="Arial" pitchFamily="34" charset="0"/>
                          <a:cs typeface="Arial" pitchFamily="34" charset="0"/>
                        </a:rPr>
                        <a:t> los pasos.</a:t>
                      </a:r>
                    </a:p>
                    <a:p>
                      <a:r>
                        <a:rPr lang="es-MX" sz="800" b="0" baseline="0" dirty="0" smtClean="0">
                          <a:latin typeface="Arial" pitchFamily="34" charset="0"/>
                          <a:cs typeface="Arial" pitchFamily="34" charset="0"/>
                        </a:rPr>
                        <a:t>1: rellenar el calcetín con guata. </a:t>
                      </a:r>
                    </a:p>
                    <a:p>
                      <a:r>
                        <a:rPr lang="es-MX" sz="800" b="0" baseline="0" dirty="0" smtClean="0">
                          <a:latin typeface="Arial" pitchFamily="34" charset="0"/>
                          <a:cs typeface="Arial" pitchFamily="34" charset="0"/>
                        </a:rPr>
                        <a:t> 2: pegar los ojos. </a:t>
                      </a:r>
                    </a:p>
                    <a:p>
                      <a:r>
                        <a:rPr lang="es-MX" sz="800" b="0" baseline="0" dirty="0" smtClean="0">
                          <a:latin typeface="Arial" pitchFamily="34" charset="0"/>
                          <a:cs typeface="Arial" pitchFamily="34" charset="0"/>
                        </a:rPr>
                        <a:t>3: pega las orejas </a:t>
                      </a:r>
                    </a:p>
                    <a:p>
                      <a:r>
                        <a:rPr lang="es-MX" sz="800" b="0" baseline="0" dirty="0" smtClean="0">
                          <a:latin typeface="Arial" pitchFamily="34" charset="0"/>
                          <a:cs typeface="Arial" pitchFamily="34" charset="0"/>
                        </a:rPr>
                        <a:t>4: pegar el cabello en la parte de arriba. </a:t>
                      </a:r>
                    </a:p>
                    <a:p>
                      <a:r>
                        <a:rPr lang="es-MX" sz="800" b="0" baseline="0" dirty="0" smtClean="0">
                          <a:latin typeface="Arial" pitchFamily="34" charset="0"/>
                          <a:cs typeface="Arial" pitchFamily="34" charset="0"/>
                        </a:rPr>
                        <a:t>5: pega estambre para formar el cabello.</a:t>
                      </a:r>
                    </a:p>
                    <a:p>
                      <a:r>
                        <a:rPr lang="es-MX" sz="800" b="0" baseline="0" dirty="0" smtClean="0">
                          <a:latin typeface="Arial" pitchFamily="34" charset="0"/>
                          <a:cs typeface="Arial" pitchFamily="34" charset="0"/>
                        </a:rPr>
                        <a:t>6: pega listón alrededor del </a:t>
                      </a:r>
                      <a:r>
                        <a:rPr lang="es-MX" sz="800" b="0" baseline="0" dirty="0" err="1" smtClean="0">
                          <a:latin typeface="Arial" pitchFamily="34" charset="0"/>
                          <a:cs typeface="Arial" pitchFamily="34" charset="0"/>
                        </a:rPr>
                        <a:t>osico</a:t>
                      </a:r>
                      <a:r>
                        <a:rPr lang="es-MX" sz="800" b="0" baseline="0" dirty="0" smtClean="0">
                          <a:latin typeface="Arial" pitchFamily="34" charset="0"/>
                          <a:cs typeface="Arial" pitchFamily="34" charset="0"/>
                        </a:rPr>
                        <a:t>.  </a:t>
                      </a:r>
                    </a:p>
                    <a:p>
                      <a:r>
                        <a:rPr lang="es-MX" sz="800" b="0" baseline="0" dirty="0" smtClean="0">
                          <a:latin typeface="Arial" pitchFamily="34" charset="0"/>
                          <a:cs typeface="Arial" pitchFamily="34" charset="0"/>
                        </a:rPr>
                        <a:t>7: mete el palo por la parte de abajo y amarra con un listón.</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cierre:</a:t>
                      </a:r>
                      <a:r>
                        <a:rPr lang="es-MX" sz="800" b="1" baseline="0" dirty="0" smtClean="0">
                          <a:latin typeface="Arial" pitchFamily="34" charset="0"/>
                          <a:cs typeface="Arial" pitchFamily="34" charset="0"/>
                        </a:rPr>
                        <a:t> </a:t>
                      </a:r>
                      <a:r>
                        <a:rPr lang="es-MX" sz="800" b="0" baseline="0" dirty="0" smtClean="0">
                          <a:latin typeface="Arial" pitchFamily="34" charset="0"/>
                          <a:cs typeface="Arial" pitchFamily="34" charset="0"/>
                        </a:rPr>
                        <a:t> jugar a montar y cabalgar con un caballo.</a:t>
                      </a:r>
                    </a:p>
                    <a:p>
                      <a:r>
                        <a:rPr lang="es-MX" sz="800" b="0" baseline="0" dirty="0" smtClean="0">
                          <a:latin typeface="Arial" pitchFamily="34" charset="0"/>
                          <a:cs typeface="Arial" pitchFamily="34" charset="0"/>
                        </a:rPr>
                        <a:t>Evaluación: sigue los pasos correctamente, espera a sus compañeros para pasar al siguiente paso,  escucha atento la indicación, identifica el caballo como un medio de transporte de la revolución. </a:t>
                      </a:r>
                    </a:p>
                    <a:p>
                      <a:r>
                        <a:rPr lang="es-MX" sz="800" b="0" baseline="0" dirty="0" smtClean="0">
                          <a:latin typeface="Arial" pitchFamily="34" charset="0"/>
                          <a:cs typeface="Arial" pitchFamily="34" charset="0"/>
                        </a:rPr>
                        <a:t>Adecuación  curricular:  después de mencionar el paso a realizar solicitar a Fátima que les recuerde a sus compañeros como deben realizar el paso. </a:t>
                      </a:r>
                    </a:p>
                  </a:txBody>
                  <a:tcPr/>
                </a:tc>
                <a:tc>
                  <a:txBody>
                    <a:bodyPr/>
                    <a:lstStyle/>
                    <a:p>
                      <a:r>
                        <a:rPr lang="es-MX" sz="700" baseline="0" dirty="0" smtClean="0">
                          <a:latin typeface="Arial" pitchFamily="34" charset="0"/>
                          <a:cs typeface="Arial" pitchFamily="34" charset="0"/>
                        </a:rPr>
                        <a:t>Calcetín </a:t>
                      </a:r>
                    </a:p>
                    <a:p>
                      <a:r>
                        <a:rPr lang="es-MX" sz="700" baseline="0" dirty="0" smtClean="0">
                          <a:latin typeface="Arial" pitchFamily="34" charset="0"/>
                          <a:cs typeface="Arial" pitchFamily="34" charset="0"/>
                        </a:rPr>
                        <a:t>Relleno.</a:t>
                      </a:r>
                    </a:p>
                    <a:p>
                      <a:r>
                        <a:rPr lang="es-MX" sz="700" baseline="0" dirty="0" smtClean="0">
                          <a:latin typeface="Arial" pitchFamily="34" charset="0"/>
                          <a:cs typeface="Arial" pitchFamily="34" charset="0"/>
                        </a:rPr>
                        <a:t>Ojos </a:t>
                      </a:r>
                    </a:p>
                    <a:p>
                      <a:r>
                        <a:rPr lang="es-MX" sz="700" baseline="0" dirty="0" smtClean="0">
                          <a:latin typeface="Arial" pitchFamily="34" charset="0"/>
                          <a:cs typeface="Arial" pitchFamily="34" charset="0"/>
                        </a:rPr>
                        <a:t>Orejas de fieltro </a:t>
                      </a:r>
                    </a:p>
                    <a:p>
                      <a:r>
                        <a:rPr lang="es-MX" sz="700" baseline="0" dirty="0" smtClean="0">
                          <a:latin typeface="Arial" pitchFamily="34" charset="0"/>
                          <a:cs typeface="Arial" pitchFamily="34" charset="0"/>
                        </a:rPr>
                        <a:t>Listón </a:t>
                      </a:r>
                    </a:p>
                    <a:p>
                      <a:r>
                        <a:rPr lang="es-MX" sz="700" baseline="0" dirty="0" smtClean="0">
                          <a:latin typeface="Arial" pitchFamily="34" charset="0"/>
                          <a:cs typeface="Arial" pitchFamily="34" charset="0"/>
                        </a:rPr>
                        <a:t>Palo de madera.</a:t>
                      </a:r>
                    </a:p>
                  </a:txBody>
                  <a:tcPr/>
                </a:tc>
                <a:tc>
                  <a:txBody>
                    <a:bodyPr/>
                    <a:lstStyle/>
                    <a:p>
                      <a:r>
                        <a:rPr lang="es-MX" sz="800" dirty="0" smtClean="0">
                          <a:latin typeface="Arial" pitchFamily="34" charset="0"/>
                          <a:cs typeface="Arial" pitchFamily="34" charset="0"/>
                        </a:rPr>
                        <a:t>Individual </a:t>
                      </a:r>
                    </a:p>
                    <a:p>
                      <a:r>
                        <a:rPr lang="es-MX" sz="800" dirty="0" smtClean="0">
                          <a:latin typeface="Arial" pitchFamily="34" charset="0"/>
                          <a:cs typeface="Arial" pitchFamily="34" charset="0"/>
                        </a:rPr>
                        <a:t>30</a:t>
                      </a:r>
                      <a:r>
                        <a:rPr lang="es-MX" sz="800" baseline="0" dirty="0" smtClean="0">
                          <a:latin typeface="Arial" pitchFamily="34" charset="0"/>
                          <a:cs typeface="Arial" pitchFamily="34" charset="0"/>
                        </a:rPr>
                        <a:t> minutos </a:t>
                      </a:r>
                    </a:p>
                    <a:p>
                      <a:r>
                        <a:rPr lang="es-MX" sz="800" baseline="0" dirty="0" smtClean="0">
                          <a:latin typeface="Arial" pitchFamily="34" charset="0"/>
                          <a:cs typeface="Arial" pitchFamily="34" charset="0"/>
                        </a:rPr>
                        <a:t>Salón de clases.</a:t>
                      </a:r>
                      <a:endParaRPr lang="es-MX" sz="800" dirty="0" smtClean="0">
                        <a:latin typeface="Arial" pitchFamily="34" charset="0"/>
                        <a:cs typeface="Arial" pitchFamily="34" charset="0"/>
                      </a:endParaRPr>
                    </a:p>
                  </a:txBody>
                  <a:tcPr/>
                </a:tc>
              </a:tr>
            </a:tbl>
          </a:graphicData>
        </a:graphic>
      </p:graphicFrame>
      <p:sp>
        <p:nvSpPr>
          <p:cNvPr id="3" name="2 Rectángulo"/>
          <p:cNvSpPr/>
          <p:nvPr/>
        </p:nvSpPr>
        <p:spPr>
          <a:xfrm>
            <a:off x="666850" y="407236"/>
            <a:ext cx="7128792" cy="646331"/>
          </a:xfrm>
          <a:prstGeom prst="rect">
            <a:avLst/>
          </a:prstGeom>
        </p:spPr>
        <p:txBody>
          <a:bodyPr wrap="square">
            <a:spAutoFit/>
          </a:bodyPr>
          <a:lstStyle/>
          <a:p>
            <a:pPr algn="ctr"/>
            <a:r>
              <a:rPr lang="es-MX" sz="1200" b="1" dirty="0">
                <a:latin typeface="Comic Sans MS" pitchFamily="66" charset="0"/>
              </a:rPr>
              <a:t>«Revolución mexicana »</a:t>
            </a:r>
            <a:br>
              <a:rPr lang="es-MX" sz="1200" b="1" dirty="0">
                <a:latin typeface="Comic Sans MS" pitchFamily="66" charset="0"/>
              </a:rPr>
            </a:br>
            <a:r>
              <a:rPr lang="es-MX" sz="1200" b="1" dirty="0">
                <a:latin typeface="Comic Sans MS" pitchFamily="66" charset="0"/>
              </a:rPr>
              <a:t>Campo </a:t>
            </a:r>
            <a:r>
              <a:rPr lang="es-MX" sz="1200" b="1" dirty="0" smtClean="0">
                <a:latin typeface="Comic Sans MS" pitchFamily="66" charset="0"/>
              </a:rPr>
              <a:t>formativo: Exploración </a:t>
            </a:r>
            <a:r>
              <a:rPr lang="es-MX" sz="1200" b="1" dirty="0">
                <a:latin typeface="Comic Sans MS" pitchFamily="66" charset="0"/>
              </a:rPr>
              <a:t>y conocimiento del mundo</a:t>
            </a:r>
            <a:br>
              <a:rPr lang="es-MX" sz="1200" b="1" dirty="0">
                <a:latin typeface="Comic Sans MS" pitchFamily="66" charset="0"/>
              </a:rPr>
            </a:br>
            <a:r>
              <a:rPr lang="es-MX" sz="1200" b="1" dirty="0" smtClean="0">
                <a:latin typeface="Comic Sans MS" pitchFamily="66" charset="0"/>
              </a:rPr>
              <a:t>Aspecto:</a:t>
            </a:r>
            <a:r>
              <a:rPr lang="es-MX" sz="1200" dirty="0" smtClean="0">
                <a:latin typeface="Comic Sans MS" pitchFamily="66" charset="0"/>
              </a:rPr>
              <a:t> Cultura </a:t>
            </a:r>
            <a:r>
              <a:rPr lang="es-MX" sz="1200" dirty="0">
                <a:latin typeface="Comic Sans MS" pitchFamily="66" charset="0"/>
              </a:rPr>
              <a:t>y vida social</a:t>
            </a:r>
          </a:p>
        </p:txBody>
      </p:sp>
      <p:sp>
        <p:nvSpPr>
          <p:cNvPr id="6" name="5 Rectángulo"/>
          <p:cNvSpPr/>
          <p:nvPr/>
        </p:nvSpPr>
        <p:spPr>
          <a:xfrm>
            <a:off x="234752" y="1033601"/>
            <a:ext cx="8640960" cy="769441"/>
          </a:xfrm>
          <a:prstGeom prst="rect">
            <a:avLst/>
          </a:prstGeom>
        </p:spPr>
        <p:txBody>
          <a:bodyPr wrap="square">
            <a:spAutoFit/>
          </a:bodyPr>
          <a:lstStyle/>
          <a:p>
            <a:r>
              <a:rPr lang="es-MX" sz="1100" b="1" dirty="0">
                <a:latin typeface="Comic Sans MS" pitchFamily="66" charset="0"/>
              </a:rPr>
              <a:t>Competencia:</a:t>
            </a:r>
          </a:p>
          <a:p>
            <a:r>
              <a:rPr lang="es-MX" sz="1100" dirty="0">
                <a:latin typeface="Comic Sans MS" pitchFamily="66" charset="0"/>
              </a:rPr>
              <a:t>Distingue algunas expresiones de la cultura propia y de otras, y muestra respeto hacia la diversidad.</a:t>
            </a:r>
          </a:p>
          <a:p>
            <a:r>
              <a:rPr lang="es-MX" sz="1100" b="1" dirty="0">
                <a:latin typeface="Comic Sans MS" pitchFamily="66" charset="0"/>
              </a:rPr>
              <a:t>Aprendizaje esperado:  </a:t>
            </a:r>
          </a:p>
          <a:p>
            <a:r>
              <a:rPr lang="es-MX" sz="1100" dirty="0">
                <a:latin typeface="Comic Sans MS" pitchFamily="66" charset="0"/>
              </a:rPr>
              <a:t>Participa en eventos culturales, conmemoraciones cívicas y festividades nacionales y de su comunidad, y sabe por qué se hacen</a:t>
            </a:r>
          </a:p>
        </p:txBody>
      </p:sp>
    </p:spTree>
    <p:extLst>
      <p:ext uri="{BB962C8B-B14F-4D97-AF65-F5344CB8AC3E}">
        <p14:creationId xmlns:p14="http://schemas.microsoft.com/office/powerpoint/2010/main" val="402968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82832313"/>
              </p:ext>
            </p:extLst>
          </p:nvPr>
        </p:nvGraphicFramePr>
        <p:xfrm>
          <a:off x="107504" y="3429000"/>
          <a:ext cx="8784976" cy="689208"/>
        </p:xfrm>
        <a:graphic>
          <a:graphicData uri="http://schemas.openxmlformats.org/drawingml/2006/table">
            <a:tbl>
              <a:tblPr firstRow="1" bandRow="1">
                <a:tableStyleId>{5940675A-B579-460E-94D1-54222C63F5DA}</a:tableStyleId>
              </a:tblPr>
              <a:tblGrid>
                <a:gridCol w="6480720"/>
                <a:gridCol w="1296144"/>
                <a:gridCol w="1008112"/>
              </a:tblGrid>
              <a:tr h="689208">
                <a:tc>
                  <a:txBody>
                    <a:bodyPr/>
                    <a:lstStyle/>
                    <a:p>
                      <a:pPr algn="ctr"/>
                      <a:r>
                        <a:rPr lang="es-MX" sz="1000" baseline="0" dirty="0" smtClean="0"/>
                        <a:t>Viernes 17 de noviembre del 2017 </a:t>
                      </a:r>
                    </a:p>
                    <a:p>
                      <a:pPr algn="ctr"/>
                      <a:r>
                        <a:rPr lang="es-MX" sz="1000" baseline="0" dirty="0" smtClean="0"/>
                        <a:t>No se realizo ninguna actividad por motivo de kermes </a:t>
                      </a:r>
                    </a:p>
                  </a:txBody>
                  <a:tcPr/>
                </a:tc>
                <a:tc>
                  <a:txBody>
                    <a:bodyPr/>
                    <a:lstStyle/>
                    <a:p>
                      <a:endParaRPr lang="es-MX" sz="1100" baseline="0" dirty="0" smtClean="0"/>
                    </a:p>
                  </a:txBody>
                  <a:tcPr/>
                </a:tc>
                <a:tc>
                  <a:txBody>
                    <a:bodyPr/>
                    <a:lstStyle/>
                    <a:p>
                      <a:endParaRPr lang="es-MX" sz="1100" baseline="0" dirty="0" smtClean="0"/>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063326241"/>
              </p:ext>
            </p:extLst>
          </p:nvPr>
        </p:nvGraphicFramePr>
        <p:xfrm>
          <a:off x="107504" y="1124744"/>
          <a:ext cx="8784976" cy="2301240"/>
        </p:xfrm>
        <a:graphic>
          <a:graphicData uri="http://schemas.openxmlformats.org/drawingml/2006/table">
            <a:tbl>
              <a:tblPr firstRow="1" bandRow="1">
                <a:tableStyleId>{5940675A-B579-460E-94D1-54222C63F5DA}</a:tableStyleId>
              </a:tblPr>
              <a:tblGrid>
                <a:gridCol w="908490"/>
                <a:gridCol w="1233277"/>
                <a:gridCol w="1257908"/>
                <a:gridCol w="3424306"/>
                <a:gridCol w="952883"/>
                <a:gridCol w="1008112"/>
              </a:tblGrid>
              <a:tr h="370840">
                <a:tc>
                  <a:txBody>
                    <a:bodyPr/>
                    <a:lstStyle/>
                    <a:p>
                      <a:r>
                        <a:rPr lang="es-MX" sz="900" b="1" dirty="0" smtClean="0">
                          <a:latin typeface="Arial" pitchFamily="34" charset="0"/>
                          <a:cs typeface="Arial" pitchFamily="34" charset="0"/>
                        </a:rPr>
                        <a:t>Campo formativo </a:t>
                      </a:r>
                    </a:p>
                    <a:p>
                      <a:r>
                        <a:rPr lang="es-MX" sz="900" b="1" dirty="0" smtClean="0">
                          <a:latin typeface="Arial" pitchFamily="34" charset="0"/>
                          <a:cs typeface="Arial" pitchFamily="34" charset="0"/>
                        </a:rPr>
                        <a:t>Aspecto </a:t>
                      </a:r>
                      <a:endParaRPr lang="es-MX" sz="900" b="1" dirty="0">
                        <a:latin typeface="Arial" pitchFamily="34" charset="0"/>
                        <a:cs typeface="Arial" pitchFamily="34" charset="0"/>
                      </a:endParaRPr>
                    </a:p>
                  </a:txBody>
                  <a:tcPr/>
                </a:tc>
                <a:tc>
                  <a:txBody>
                    <a:bodyPr/>
                    <a:lstStyle/>
                    <a:p>
                      <a:r>
                        <a:rPr lang="es-MX" sz="900" b="1" dirty="0" smtClean="0">
                          <a:latin typeface="Arial" pitchFamily="34" charset="0"/>
                          <a:cs typeface="Arial" pitchFamily="34" charset="0"/>
                        </a:rPr>
                        <a:t>Competencia </a:t>
                      </a:r>
                      <a:endParaRPr lang="es-MX" sz="900" b="1" dirty="0">
                        <a:latin typeface="Arial" pitchFamily="34" charset="0"/>
                        <a:cs typeface="Arial" pitchFamily="34" charset="0"/>
                      </a:endParaRPr>
                    </a:p>
                  </a:txBody>
                  <a:tcPr/>
                </a:tc>
                <a:tc>
                  <a:txBody>
                    <a:bodyPr/>
                    <a:lstStyle/>
                    <a:p>
                      <a:r>
                        <a:rPr lang="es-MX" sz="900" b="1" dirty="0" smtClean="0">
                          <a:latin typeface="Arial" pitchFamily="34" charset="0"/>
                          <a:cs typeface="Arial" pitchFamily="34" charset="0"/>
                        </a:rPr>
                        <a:t>Aprendizaje esperado </a:t>
                      </a:r>
                      <a:endParaRPr lang="es-MX" sz="900" b="1" dirty="0">
                        <a:latin typeface="Arial" pitchFamily="34" charset="0"/>
                        <a:cs typeface="Arial" pitchFamily="34" charset="0"/>
                      </a:endParaRPr>
                    </a:p>
                  </a:txBody>
                  <a:tcPr/>
                </a:tc>
                <a:tc>
                  <a:txBody>
                    <a:bodyPr/>
                    <a:lstStyle/>
                    <a:p>
                      <a:pPr algn="ctr"/>
                      <a:r>
                        <a:rPr lang="es-MX" sz="900" b="1" dirty="0" smtClean="0">
                          <a:latin typeface="Arial" pitchFamily="34" charset="0"/>
                          <a:cs typeface="Arial" pitchFamily="34" charset="0"/>
                        </a:rPr>
                        <a:t>Actividad </a:t>
                      </a:r>
                      <a:endParaRPr lang="es-MX" sz="900" b="1" dirty="0">
                        <a:latin typeface="Arial" pitchFamily="34" charset="0"/>
                        <a:cs typeface="Arial" pitchFamily="34" charset="0"/>
                      </a:endParaRPr>
                    </a:p>
                  </a:txBody>
                  <a:tcPr/>
                </a:tc>
                <a:tc>
                  <a:txBody>
                    <a:bodyPr/>
                    <a:lstStyle/>
                    <a:p>
                      <a:r>
                        <a:rPr lang="es-MX" sz="900" b="1" dirty="0" smtClean="0">
                          <a:latin typeface="Arial" pitchFamily="34" charset="0"/>
                          <a:cs typeface="Arial" pitchFamily="34" charset="0"/>
                        </a:rPr>
                        <a:t>Recursos </a:t>
                      </a:r>
                      <a:endParaRPr lang="es-MX" sz="900" b="1" dirty="0">
                        <a:latin typeface="Arial" pitchFamily="34" charset="0"/>
                        <a:cs typeface="Arial" pitchFamily="34" charset="0"/>
                      </a:endParaRPr>
                    </a:p>
                  </a:txBody>
                  <a:tcPr/>
                </a:tc>
                <a:tc>
                  <a:txBody>
                    <a:bodyPr/>
                    <a:lstStyle/>
                    <a:p>
                      <a:r>
                        <a:rPr lang="es-MX" sz="900" b="1" dirty="0" smtClean="0">
                          <a:latin typeface="Arial" pitchFamily="34" charset="0"/>
                          <a:cs typeface="Arial" pitchFamily="34" charset="0"/>
                        </a:rPr>
                        <a:t>Organización </a:t>
                      </a:r>
                    </a:p>
                    <a:p>
                      <a:r>
                        <a:rPr lang="es-MX" sz="900" b="1" dirty="0" smtClean="0">
                          <a:latin typeface="Arial" pitchFamily="34" charset="0"/>
                          <a:cs typeface="Arial" pitchFamily="34" charset="0"/>
                        </a:rPr>
                        <a:t>Tiempo </a:t>
                      </a:r>
                    </a:p>
                    <a:p>
                      <a:r>
                        <a:rPr lang="es-MX" sz="900" b="1" dirty="0" smtClean="0">
                          <a:latin typeface="Arial" pitchFamily="34" charset="0"/>
                          <a:cs typeface="Arial" pitchFamily="34" charset="0"/>
                        </a:rPr>
                        <a:t>espacio</a:t>
                      </a:r>
                      <a:endParaRPr lang="es-MX" sz="900" b="1" dirty="0">
                        <a:latin typeface="Arial" pitchFamily="34" charset="0"/>
                        <a:cs typeface="Arial" pitchFamily="34" charset="0"/>
                      </a:endParaRPr>
                    </a:p>
                  </a:txBody>
                  <a:tcPr/>
                </a:tc>
              </a:tr>
              <a:tr h="987648">
                <a:tc>
                  <a:txBody>
                    <a:bodyPr/>
                    <a:lstStyle/>
                    <a:p>
                      <a:r>
                        <a:rPr lang="es-MX" sz="800" dirty="0" smtClean="0">
                          <a:latin typeface="Arial" pitchFamily="34" charset="0"/>
                          <a:cs typeface="Arial" pitchFamily="34" charset="0"/>
                        </a:rPr>
                        <a:t>Desarrollo personal y social </a:t>
                      </a:r>
                    </a:p>
                    <a:p>
                      <a:endParaRPr lang="es-MX" sz="800" dirty="0" smtClean="0">
                        <a:latin typeface="Arial" pitchFamily="34" charset="0"/>
                        <a:cs typeface="Arial" pitchFamily="34" charset="0"/>
                      </a:endParaRPr>
                    </a:p>
                    <a:p>
                      <a:r>
                        <a:rPr lang="es-MX" sz="800" dirty="0" smtClean="0">
                          <a:latin typeface="Arial" pitchFamily="34" charset="0"/>
                          <a:cs typeface="Arial" pitchFamily="34" charset="0"/>
                        </a:rPr>
                        <a:t>Relaciones interpersonales. </a:t>
                      </a:r>
                      <a:endParaRPr lang="es-MX" sz="800" dirty="0">
                        <a:latin typeface="Arial" pitchFamily="34" charset="0"/>
                        <a:cs typeface="Arial" pitchFamily="34" charset="0"/>
                      </a:endParaRPr>
                    </a:p>
                  </a:txBody>
                  <a:tcPr/>
                </a:tc>
                <a:tc>
                  <a:txBody>
                    <a:bodyPr/>
                    <a:lstStyle/>
                    <a:p>
                      <a:pPr algn="l"/>
                      <a:r>
                        <a:rPr lang="es-MX" sz="800" dirty="0" smtClean="0"/>
                        <a:t> Establece relaciones positivas con otros, basadas en el entendimiento,</a:t>
                      </a:r>
                    </a:p>
                    <a:p>
                      <a:pPr algn="l">
                        <a:tabLst>
                          <a:tab pos="982663" algn="l"/>
                        </a:tabLst>
                      </a:pPr>
                      <a:r>
                        <a:rPr lang="es-MX" sz="800" dirty="0" smtClean="0"/>
                        <a:t>la aceptación y la empatía</a:t>
                      </a:r>
                      <a:endParaRPr lang="es-MX" sz="800" dirty="0"/>
                    </a:p>
                  </a:txBody>
                  <a:tcPr/>
                </a:tc>
                <a:tc>
                  <a:txBody>
                    <a:bodyPr/>
                    <a:lstStyle/>
                    <a:p>
                      <a:r>
                        <a:rPr lang="es-MX" sz="800" dirty="0" smtClean="0">
                          <a:latin typeface="Arial" pitchFamily="34" charset="0"/>
                          <a:cs typeface="Arial" pitchFamily="34" charset="0"/>
                        </a:rPr>
                        <a:t>Habla sobre experiencias que pueden compartirse, y propician la escucha, el intercambio y la identificación</a:t>
                      </a:r>
                    </a:p>
                    <a:p>
                      <a:r>
                        <a:rPr lang="es-MX" sz="800" dirty="0" smtClean="0">
                          <a:latin typeface="Arial" pitchFamily="34" charset="0"/>
                          <a:cs typeface="Arial" pitchFamily="34" charset="0"/>
                        </a:rPr>
                        <a:t>entre pares. .</a:t>
                      </a:r>
                      <a:endParaRPr lang="es-MX" sz="800" dirty="0">
                        <a:latin typeface="Arial" pitchFamily="34" charset="0"/>
                        <a:cs typeface="Arial" pitchFamily="34" charset="0"/>
                      </a:endParaRPr>
                    </a:p>
                  </a:txBody>
                  <a:tcPr/>
                </a:tc>
                <a:tc>
                  <a:txBody>
                    <a:bodyPr/>
                    <a:lstStyle/>
                    <a:p>
                      <a:pPr algn="ctr"/>
                      <a:r>
                        <a:rPr lang="es-MX" sz="800" b="1" dirty="0" smtClean="0">
                          <a:latin typeface="Arial" pitchFamily="34" charset="0"/>
                          <a:cs typeface="Arial" pitchFamily="34" charset="0"/>
                        </a:rPr>
                        <a:t>Jueves 16 de Noviembre del 2017</a:t>
                      </a:r>
                    </a:p>
                    <a:p>
                      <a:pPr algn="ctr"/>
                      <a:r>
                        <a:rPr lang="es-MX" sz="800" b="1" dirty="0" smtClean="0">
                          <a:latin typeface="Arial" pitchFamily="34" charset="0"/>
                          <a:cs typeface="Arial" pitchFamily="34" charset="0"/>
                        </a:rPr>
                        <a:t>Actividad</a:t>
                      </a:r>
                      <a:r>
                        <a:rPr lang="es-MX" sz="800" b="1" baseline="0" dirty="0" smtClean="0">
                          <a:latin typeface="Arial" pitchFamily="34" charset="0"/>
                          <a:cs typeface="Arial" pitchFamily="34" charset="0"/>
                        </a:rPr>
                        <a:t> de convivencia. </a:t>
                      </a:r>
                    </a:p>
                    <a:p>
                      <a:pPr algn="ctr"/>
                      <a:r>
                        <a:rPr lang="es-MX" sz="800" b="1" baseline="0" dirty="0" smtClean="0">
                          <a:latin typeface="Arial" pitchFamily="34" charset="0"/>
                          <a:cs typeface="Arial" pitchFamily="34" charset="0"/>
                        </a:rPr>
                        <a:t>¿Cómo me siento hoy?</a:t>
                      </a:r>
                      <a:endParaRPr lang="es-MX" sz="800" b="1" dirty="0" smtClean="0">
                        <a:latin typeface="Arial" pitchFamily="34" charset="0"/>
                        <a:cs typeface="Arial" pitchFamily="34" charset="0"/>
                      </a:endParaRPr>
                    </a:p>
                    <a:p>
                      <a:r>
                        <a:rPr lang="es-MX" sz="800" b="1" dirty="0" smtClean="0">
                          <a:latin typeface="Arial" pitchFamily="34" charset="0"/>
                          <a:cs typeface="Arial" pitchFamily="34" charset="0"/>
                        </a:rPr>
                        <a:t>Inicio: </a:t>
                      </a:r>
                      <a:r>
                        <a:rPr lang="es-MX" sz="800" b="0" dirty="0" smtClean="0">
                          <a:latin typeface="Arial" pitchFamily="34" charset="0"/>
                          <a:cs typeface="Arial" pitchFamily="34" charset="0"/>
                        </a:rPr>
                        <a:t>pensar</a:t>
                      </a:r>
                      <a:r>
                        <a:rPr lang="es-MX" sz="800" b="0" baseline="0" dirty="0" smtClean="0">
                          <a:latin typeface="Arial" pitchFamily="34" charset="0"/>
                          <a:cs typeface="Arial" pitchFamily="34" charset="0"/>
                        </a:rPr>
                        <a:t> como se siente, triste, feliz, </a:t>
                      </a: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colocar el palito en el bote de la emoción que siente y comentar como se siente a sus compañeros.</a:t>
                      </a:r>
                    </a:p>
                    <a:p>
                      <a:r>
                        <a:rPr lang="es-MX" sz="800" b="1" dirty="0" smtClean="0">
                          <a:latin typeface="Arial" pitchFamily="34" charset="0"/>
                          <a:cs typeface="Arial" pitchFamily="34" charset="0"/>
                        </a:rPr>
                        <a:t>cierre:</a:t>
                      </a:r>
                      <a:r>
                        <a:rPr lang="es-MX" sz="800" b="1" baseline="0" dirty="0" smtClean="0">
                          <a:latin typeface="Arial" pitchFamily="34" charset="0"/>
                          <a:cs typeface="Arial" pitchFamily="34" charset="0"/>
                        </a:rPr>
                        <a:t> </a:t>
                      </a:r>
                      <a:r>
                        <a:rPr lang="es-MX" sz="800" b="0" baseline="0" dirty="0" smtClean="0">
                          <a:latin typeface="Arial" pitchFamily="34" charset="0"/>
                          <a:cs typeface="Arial" pitchFamily="34" charset="0"/>
                        </a:rPr>
                        <a:t> en la pagina 25 colorea de bajo para arriba el dibujo hasta donde sientas la emoción. </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Evaluación</a:t>
                      </a:r>
                      <a:r>
                        <a:rPr lang="es-MX" sz="800" dirty="0" smtClean="0">
                          <a:latin typeface="Arial" pitchFamily="34" charset="0"/>
                          <a:cs typeface="Arial" pitchFamily="34" charset="0"/>
                        </a:rPr>
                        <a:t>:</a:t>
                      </a:r>
                    </a:p>
                    <a:p>
                      <a:r>
                        <a:rPr lang="es-MX" sz="800" dirty="0" smtClean="0">
                          <a:latin typeface="Arial" pitchFamily="34" charset="0"/>
                          <a:cs typeface="Arial" pitchFamily="34" charset="0"/>
                        </a:rPr>
                        <a:t>Como se relacionan, seguridad al</a:t>
                      </a:r>
                      <a:r>
                        <a:rPr lang="es-MX" sz="800" baseline="0" dirty="0" smtClean="0">
                          <a:latin typeface="Arial" pitchFamily="34" charset="0"/>
                          <a:cs typeface="Arial" pitchFamily="34" charset="0"/>
                        </a:rPr>
                        <a:t> expresarse, muestra sus sentimientos, siente confianza. </a:t>
                      </a:r>
                    </a:p>
                    <a:p>
                      <a:r>
                        <a:rPr lang="es-MX" sz="800" baseline="0" dirty="0" smtClean="0">
                          <a:latin typeface="Arial" pitchFamily="34" charset="0"/>
                          <a:cs typeface="Arial" pitchFamily="34" charset="0"/>
                        </a:rPr>
                        <a:t>Adecuación curricular:  dar seguridad  y pedir a más alumnos a que mencionen cual es su estado de animo y porque para que Fátima después sienta confianza y participe sin miedo. </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Libro</a:t>
                      </a:r>
                      <a:r>
                        <a:rPr lang="es-MX" sz="800" baseline="0" dirty="0" smtClean="0">
                          <a:latin typeface="Arial" pitchFamily="34" charset="0"/>
                          <a:cs typeface="Arial" pitchFamily="34" charset="0"/>
                        </a:rPr>
                        <a:t> de convivencia. </a:t>
                      </a:r>
                    </a:p>
                    <a:p>
                      <a:r>
                        <a:rPr lang="es-MX" sz="800" baseline="0" dirty="0" smtClean="0">
                          <a:latin typeface="Arial" pitchFamily="34" charset="0"/>
                          <a:cs typeface="Arial" pitchFamily="34" charset="0"/>
                        </a:rPr>
                        <a:t>Palito </a:t>
                      </a:r>
                      <a:r>
                        <a:rPr lang="es-MX" sz="800" baseline="0" dirty="0" err="1" smtClean="0">
                          <a:latin typeface="Arial" pitchFamily="34" charset="0"/>
                          <a:cs typeface="Arial" pitchFamily="34" charset="0"/>
                        </a:rPr>
                        <a:t>abatelengua</a:t>
                      </a:r>
                      <a:r>
                        <a:rPr lang="es-MX" sz="800" baseline="0" dirty="0" smtClean="0">
                          <a:latin typeface="Arial" pitchFamily="34" charset="0"/>
                          <a:cs typeface="Arial" pitchFamily="34" charset="0"/>
                        </a:rPr>
                        <a:t> con su nombre </a:t>
                      </a:r>
                    </a:p>
                    <a:p>
                      <a:endParaRPr lang="es-MX" sz="800" dirty="0" smtClean="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Individual </a:t>
                      </a:r>
                    </a:p>
                    <a:p>
                      <a:r>
                        <a:rPr lang="es-MX" sz="800" dirty="0" smtClean="0">
                          <a:latin typeface="Arial" pitchFamily="34" charset="0"/>
                          <a:cs typeface="Arial" pitchFamily="34" charset="0"/>
                        </a:rPr>
                        <a:t>20 minutos </a:t>
                      </a:r>
                    </a:p>
                    <a:p>
                      <a:r>
                        <a:rPr lang="es-MX" sz="800" dirty="0" smtClean="0">
                          <a:latin typeface="Arial" pitchFamily="34" charset="0"/>
                          <a:cs typeface="Arial" pitchFamily="34" charset="0"/>
                        </a:rPr>
                        <a:t>Salón de clases.</a:t>
                      </a:r>
                    </a:p>
                  </a:txBody>
                  <a:tcPr/>
                </a:tc>
              </a:tr>
            </a:tbl>
          </a:graphicData>
        </a:graphic>
      </p:graphicFrame>
    </p:spTree>
    <p:extLst>
      <p:ext uri="{BB962C8B-B14F-4D97-AF65-F5344CB8AC3E}">
        <p14:creationId xmlns:p14="http://schemas.microsoft.com/office/powerpoint/2010/main" val="375332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3408"/>
            <a:ext cx="8229600" cy="1143000"/>
          </a:xfrm>
        </p:spPr>
        <p:txBody>
          <a:bodyPr>
            <a:normAutofit/>
          </a:bodyPr>
          <a:lstStyle/>
          <a:p>
            <a:r>
              <a:rPr lang="es-ES_tradnl" sz="2400" b="1" dirty="0" smtClean="0">
                <a:effectLst>
                  <a:outerShdw blurRad="38100" dist="38100" dir="2700000" algn="tl">
                    <a:srgbClr val="000000">
                      <a:alpha val="43137"/>
                    </a:srgbClr>
                  </a:outerShdw>
                </a:effectLst>
              </a:rPr>
              <a:t>Adecuaciones aplicadas</a:t>
            </a:r>
            <a:endParaRPr lang="es-ES" sz="2400"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968337587"/>
              </p:ext>
            </p:extLst>
          </p:nvPr>
        </p:nvGraphicFramePr>
        <p:xfrm>
          <a:off x="107504" y="476672"/>
          <a:ext cx="8712968" cy="6309360"/>
        </p:xfrm>
        <a:graphic>
          <a:graphicData uri="http://schemas.openxmlformats.org/drawingml/2006/table">
            <a:tbl>
              <a:tblPr firstRow="1" bandRow="1">
                <a:tableStyleId>{93296810-A885-4BE3-A3E7-6D5BEEA58F35}</a:tableStyleId>
              </a:tblPr>
              <a:tblGrid>
                <a:gridCol w="2232248"/>
                <a:gridCol w="2448272"/>
                <a:gridCol w="4032448"/>
              </a:tblGrid>
              <a:tr h="513942">
                <a:tc>
                  <a:txBody>
                    <a:bodyPr/>
                    <a:lstStyle/>
                    <a:p>
                      <a:pPr algn="ctr"/>
                      <a:r>
                        <a:rPr lang="es-ES_tradnl" sz="1600" dirty="0" smtClean="0">
                          <a:effectLst>
                            <a:outerShdw blurRad="38100" dist="38100" dir="2700000" algn="tl">
                              <a:srgbClr val="000000">
                                <a:alpha val="43137"/>
                              </a:srgbClr>
                            </a:outerShdw>
                          </a:effectLst>
                        </a:rPr>
                        <a:t>Semana 3</a:t>
                      </a:r>
                      <a:endParaRPr lang="es-ES" sz="1600" dirty="0">
                        <a:effectLst>
                          <a:outerShdw blurRad="38100" dist="38100" dir="2700000" algn="tl">
                            <a:srgbClr val="000000">
                              <a:alpha val="43137"/>
                            </a:srgbClr>
                          </a:outerShdw>
                        </a:effectLst>
                      </a:endParaRPr>
                    </a:p>
                  </a:txBody>
                  <a:tcPr/>
                </a:tc>
                <a:tc>
                  <a:txBody>
                    <a:bodyPr/>
                    <a:lstStyle/>
                    <a:p>
                      <a:pPr algn="ctr"/>
                      <a:r>
                        <a:rPr lang="es-ES" sz="1600" dirty="0" smtClean="0">
                          <a:effectLst>
                            <a:outerShdw blurRad="38100" dist="38100" dir="2700000" algn="tl">
                              <a:srgbClr val="000000">
                                <a:alpha val="43137"/>
                              </a:srgbClr>
                            </a:outerShdw>
                          </a:effectLst>
                        </a:rPr>
                        <a:t>Adecuación </a:t>
                      </a:r>
                    </a:p>
                    <a:p>
                      <a:pPr algn="ctr"/>
                      <a:r>
                        <a:rPr lang="es-ES" sz="1600" baseline="0" dirty="0" smtClean="0">
                          <a:effectLst>
                            <a:outerShdw blurRad="38100" dist="38100" dir="2700000" algn="tl">
                              <a:srgbClr val="000000">
                                <a:alpha val="43137"/>
                              </a:srgbClr>
                            </a:outerShdw>
                          </a:effectLst>
                        </a:rPr>
                        <a:t>Estrategia  </a:t>
                      </a:r>
                      <a:endParaRPr lang="es-ES" sz="1600" dirty="0">
                        <a:effectLst>
                          <a:outerShdw blurRad="38100" dist="38100" dir="2700000" algn="tl">
                            <a:srgbClr val="000000">
                              <a:alpha val="43137"/>
                            </a:srgbClr>
                          </a:outerShdw>
                        </a:effectLst>
                      </a:endParaRPr>
                    </a:p>
                  </a:txBody>
                  <a:tcPr/>
                </a:tc>
                <a:tc>
                  <a:txBody>
                    <a:bodyPr/>
                    <a:lstStyle/>
                    <a:p>
                      <a:pPr algn="ctr"/>
                      <a:r>
                        <a:rPr lang="es-ES_tradnl" sz="1600" dirty="0" smtClean="0">
                          <a:effectLst>
                            <a:outerShdw blurRad="38100" dist="38100" dir="2700000" algn="tl">
                              <a:srgbClr val="000000">
                                <a:alpha val="43137"/>
                              </a:srgbClr>
                            </a:outerShdw>
                          </a:effectLst>
                        </a:rPr>
                        <a:t>Evaluación</a:t>
                      </a:r>
                      <a:r>
                        <a:rPr lang="es-ES_tradnl" sz="1600" baseline="0" dirty="0" smtClean="0">
                          <a:effectLst>
                            <a:outerShdw blurRad="38100" dist="38100" dir="2700000" algn="tl">
                              <a:srgbClr val="000000">
                                <a:alpha val="43137"/>
                              </a:srgbClr>
                            </a:outerShdw>
                          </a:effectLst>
                        </a:rPr>
                        <a:t> </a:t>
                      </a:r>
                      <a:endParaRPr lang="es-ES" sz="1600" dirty="0">
                        <a:effectLst>
                          <a:outerShdw blurRad="38100" dist="38100" dir="2700000" algn="tl">
                            <a:srgbClr val="000000">
                              <a:alpha val="43137"/>
                            </a:srgbClr>
                          </a:outerShdw>
                        </a:effectLst>
                      </a:endParaRPr>
                    </a:p>
                  </a:txBody>
                  <a:tcPr/>
                </a:tc>
              </a:tr>
              <a:tr h="915424">
                <a:tc>
                  <a:txBody>
                    <a:bodyPr/>
                    <a:lstStyle/>
                    <a:p>
                      <a:pPr algn="ctr"/>
                      <a:r>
                        <a:rPr lang="es-ES" sz="1100" dirty="0" smtClean="0"/>
                        <a:t>Lunes</a:t>
                      </a:r>
                      <a:r>
                        <a:rPr lang="es-ES" sz="1100" baseline="0" dirty="0" smtClean="0"/>
                        <a:t> 13 de Noviembre</a:t>
                      </a:r>
                    </a:p>
                    <a:p>
                      <a:pPr algn="ctr"/>
                      <a:r>
                        <a:rPr lang="es-ES" sz="1100" baseline="0" dirty="0" smtClean="0"/>
                        <a:t>¿Donde fue la revolución?</a:t>
                      </a:r>
                    </a:p>
                  </a:txBody>
                  <a:tcPr anchor="ctr"/>
                </a:tc>
                <a:tc>
                  <a:txBody>
                    <a:bodyPr/>
                    <a:lstStyle/>
                    <a:p>
                      <a:r>
                        <a:rPr lang="es-MX" sz="1100" dirty="0" smtClean="0"/>
                        <a:t>A Fátima se le dificulta la convivencia y es un poco egocéntrica, por lo que se platicará con su equipo sobre el trabajo colaborativo y hacerle ver que si no participan todos no tendrán premio. </a:t>
                      </a:r>
                    </a:p>
                    <a:p>
                      <a:r>
                        <a:rPr lang="es-MX" sz="1100" dirty="0" smtClean="0"/>
                        <a:t>Propósito: aprenda a convivir</a:t>
                      </a:r>
                      <a:r>
                        <a:rPr lang="es-MX" sz="1100" baseline="0" dirty="0" smtClean="0"/>
                        <a:t> sanamente con sus compañeros</a:t>
                      </a:r>
                      <a:r>
                        <a:rPr lang="es-MX" sz="1100" dirty="0" smtClean="0"/>
                        <a:t>.</a:t>
                      </a:r>
                    </a:p>
                  </a:txBody>
                  <a:tcPr/>
                </a:tc>
                <a:tc>
                  <a:txBody>
                    <a:bodyPr/>
                    <a:lstStyle/>
                    <a:p>
                      <a:r>
                        <a:rPr lang="es-MX" sz="1100" dirty="0" smtClean="0"/>
                        <a:t>Se integra con sus compañeros para armar el rompecabezas, como es su conducta.</a:t>
                      </a:r>
                    </a:p>
                    <a:p>
                      <a:endParaRPr lang="es-ES" sz="1100" baseline="0" dirty="0" smtClean="0"/>
                    </a:p>
                    <a:p>
                      <a:r>
                        <a:rPr lang="es-ES" sz="1100" baseline="0" dirty="0" smtClean="0"/>
                        <a:t>* Esta estrategia me funcionó porque ella al ver que si el equipo no trabajaba colaborativamente  no tendrían premio, dio paso que regulara su conducta y se integrara con sus compañeros. </a:t>
                      </a:r>
                      <a:endParaRPr lang="es-ES" sz="1100" dirty="0"/>
                    </a:p>
                  </a:txBody>
                  <a:tcPr/>
                </a:tc>
              </a:tr>
              <a:tr h="1070395">
                <a:tc>
                  <a:txBody>
                    <a:bodyPr/>
                    <a:lstStyle/>
                    <a:p>
                      <a:pPr algn="ctr"/>
                      <a:r>
                        <a:rPr lang="es-ES" sz="1100" dirty="0" smtClean="0"/>
                        <a:t>Martes</a:t>
                      </a:r>
                      <a:r>
                        <a:rPr lang="es-ES" sz="1100" baseline="0" dirty="0" smtClean="0"/>
                        <a:t> 14 de noviembre </a:t>
                      </a:r>
                    </a:p>
                    <a:p>
                      <a:pPr algn="ctr"/>
                      <a:r>
                        <a:rPr lang="es-MX" sz="1100" baseline="0" dirty="0" smtClean="0"/>
                        <a:t>Mural de los personajes de la revolución. </a:t>
                      </a:r>
                    </a:p>
                  </a:txBody>
                  <a:tcPr anchor="ctr"/>
                </a:tc>
                <a:tc>
                  <a:txBody>
                    <a:bodyPr/>
                    <a:lstStyle/>
                    <a:p>
                      <a:r>
                        <a:rPr lang="es-MX" sz="1100" dirty="0" smtClean="0"/>
                        <a:t>Fátima se le recalcara lo que  quiero dibujé para evitar que dibuje otras cosas que o son del tema,  se le recordaran los personajes y los aspectos que realizó. </a:t>
                      </a:r>
                    </a:p>
                    <a:p>
                      <a:r>
                        <a:rPr lang="es-MX" sz="1100" dirty="0" smtClean="0"/>
                        <a:t>Propósito: </a:t>
                      </a:r>
                      <a:r>
                        <a:rPr lang="es-MX" sz="1100" baseline="0" dirty="0" smtClean="0"/>
                        <a:t> es que la niña siga las indicaciones correctamente aprenda a escuchar. </a:t>
                      </a:r>
                      <a:endParaRPr lang="es-MX" sz="1100" dirty="0" smtClean="0"/>
                    </a:p>
                  </a:txBody>
                  <a:tcPr/>
                </a:tc>
                <a:tc>
                  <a:txBody>
                    <a:bodyPr/>
                    <a:lstStyle/>
                    <a:p>
                      <a:r>
                        <a:rPr lang="es-MX" sz="1100" dirty="0" smtClean="0"/>
                        <a:t>dibuja lo que se le solicita, menciona a quién pertenece su dibujo  y algún aspecto importante que recuerde sobre el. </a:t>
                      </a:r>
                    </a:p>
                    <a:p>
                      <a:endParaRPr lang="es-MX" sz="1100" dirty="0" smtClean="0"/>
                    </a:p>
                    <a:p>
                      <a:r>
                        <a:rPr lang="es-ES" sz="1100" dirty="0" smtClean="0"/>
                        <a:t>* En esta actividad se</a:t>
                      </a:r>
                      <a:r>
                        <a:rPr lang="es-ES" sz="1100" baseline="0" dirty="0" smtClean="0"/>
                        <a:t> le recordaron los personajes y ella mismo participo al mencionar aspectos que recordaba de ellos, se le pidió dibujar el que ella quisiera y lo logro sin salirse del tema, la estrategia de acompañamiento personalizado me funciono mucho para que centre su atención en lo que se le solicita. </a:t>
                      </a:r>
                      <a:endParaRPr lang="es-ES" sz="1100" dirty="0"/>
                    </a:p>
                  </a:txBody>
                  <a:tcPr/>
                </a:tc>
              </a:tr>
              <a:tr h="1070395">
                <a:tc>
                  <a:txBody>
                    <a:bodyPr/>
                    <a:lstStyle/>
                    <a:p>
                      <a:pPr algn="ctr"/>
                      <a:r>
                        <a:rPr lang="es-MX" sz="1100" baseline="0" dirty="0" smtClean="0"/>
                        <a:t>Miércoles 15 de Noviembre </a:t>
                      </a:r>
                    </a:p>
                    <a:p>
                      <a:pPr algn="ctr"/>
                      <a:r>
                        <a:rPr lang="es-MX" sz="1100" baseline="0" dirty="0" smtClean="0"/>
                        <a:t>Taller el caballito </a:t>
                      </a:r>
                    </a:p>
                    <a:p>
                      <a:pPr algn="ctr"/>
                      <a:endParaRPr lang="es-MX" sz="1100" baseline="0" dirty="0" smtClean="0"/>
                    </a:p>
                  </a:txBody>
                  <a:tcPr anchor="ctr"/>
                </a:tc>
                <a:tc>
                  <a:txBody>
                    <a:bodyPr/>
                    <a:lstStyle/>
                    <a:p>
                      <a:r>
                        <a:rPr lang="es-MX" sz="1100" dirty="0" smtClean="0"/>
                        <a:t>Después de mencionar el paso a realizar solicitar a Fátima que les recuerde a sus compañeros como deben realizar el paso. </a:t>
                      </a:r>
                    </a:p>
                    <a:p>
                      <a:endParaRPr lang="es-MX" sz="1100" dirty="0" smtClean="0"/>
                    </a:p>
                    <a:p>
                      <a:r>
                        <a:rPr lang="es-MX" sz="1100" dirty="0" smtClean="0"/>
                        <a:t>Propósito:  es asegurarme de que Fátima este escuchando las indicaciones y que sienta</a:t>
                      </a:r>
                      <a:r>
                        <a:rPr lang="es-MX" sz="1100" baseline="0" dirty="0" smtClean="0"/>
                        <a:t> seguridad al explicarles a  sus compañeros. </a:t>
                      </a:r>
                      <a:endParaRPr lang="es-MX" sz="1100" dirty="0" smtClean="0"/>
                    </a:p>
                  </a:txBody>
                  <a:tcPr/>
                </a:tc>
                <a:tc>
                  <a:txBody>
                    <a:bodyPr/>
                    <a:lstStyle/>
                    <a:p>
                      <a:r>
                        <a:rPr lang="es-MX" sz="1100" dirty="0" smtClean="0"/>
                        <a:t>sigue los pasos correctamente, espera a sus compañeros para pasar al siguiente paso,  escucha atento la indicación, identifica el caballo como un medio de transporte de la revolución</a:t>
                      </a:r>
                    </a:p>
                    <a:p>
                      <a:endParaRPr lang="es-MX" sz="1100" dirty="0" smtClean="0"/>
                    </a:p>
                    <a:p>
                      <a:r>
                        <a:rPr lang="es-MX" sz="1100" dirty="0" smtClean="0"/>
                        <a:t>* El pedir a Fátima repetir los pasos e indicaciones</a:t>
                      </a:r>
                      <a:r>
                        <a:rPr lang="es-MX" sz="1100" baseline="0" dirty="0" smtClean="0"/>
                        <a:t>, fue una buena estrategia, ya que esto daba paso a que no se distrajera y estuviera atenta a lo que yo decía esto favoreció además la expresión oral en ella.</a:t>
                      </a:r>
                      <a:endParaRPr lang="es-ES" sz="1100" dirty="0"/>
                    </a:p>
                  </a:txBody>
                  <a:tcPr/>
                </a:tc>
              </a:tr>
              <a:tr h="1070395">
                <a:tc>
                  <a:txBody>
                    <a:bodyPr/>
                    <a:lstStyle/>
                    <a:p>
                      <a:pPr algn="ctr"/>
                      <a:r>
                        <a:rPr lang="es-MX" sz="1100" baseline="0" dirty="0" smtClean="0"/>
                        <a:t>Jueves 16 de Noviembre </a:t>
                      </a:r>
                    </a:p>
                    <a:p>
                      <a:pPr algn="ctr"/>
                      <a:r>
                        <a:rPr lang="es-MX" sz="1100" baseline="0" dirty="0" smtClean="0"/>
                        <a:t>¿Cómo me siento hoy?</a:t>
                      </a:r>
                    </a:p>
                    <a:p>
                      <a:pPr algn="ctr"/>
                      <a:endParaRPr lang="es-MX" sz="1100" baseline="0" dirty="0" smtClean="0"/>
                    </a:p>
                  </a:txBody>
                  <a:tcPr anchor="ctr"/>
                </a:tc>
                <a:tc>
                  <a:txBody>
                    <a:bodyPr/>
                    <a:lstStyle/>
                    <a:p>
                      <a:r>
                        <a:rPr lang="es-MX" sz="1100" dirty="0" smtClean="0"/>
                        <a:t>Dar seguridad  y pedir a más alumnos a que mencionen cual es su estado de animo y porque para que Fátima después sienta confianza y participe sin miedo</a:t>
                      </a:r>
                    </a:p>
                    <a:p>
                      <a:r>
                        <a:rPr lang="es-MX" sz="1100" dirty="0" smtClean="0"/>
                        <a:t>Propósito: es que Fátima vea que no va pasar  nada</a:t>
                      </a:r>
                      <a:r>
                        <a:rPr lang="es-MX" sz="1100" baseline="0" dirty="0" smtClean="0"/>
                        <a:t> al participar y expresar lo que sientes. </a:t>
                      </a:r>
                      <a:endParaRPr lang="es-MX" sz="1100" dirty="0" smtClean="0"/>
                    </a:p>
                  </a:txBody>
                  <a:tcPr/>
                </a:tc>
                <a:tc>
                  <a:txBody>
                    <a:bodyPr/>
                    <a:lstStyle/>
                    <a:p>
                      <a:r>
                        <a:rPr lang="es-MX" sz="1100" dirty="0" smtClean="0"/>
                        <a:t>Como se relacionan, seguridad al expresarse, muestra sus sentimientos, siente confianza. </a:t>
                      </a:r>
                    </a:p>
                    <a:p>
                      <a:r>
                        <a:rPr lang="es-ES" sz="1100" dirty="0" smtClean="0"/>
                        <a:t> </a:t>
                      </a:r>
                    </a:p>
                    <a:p>
                      <a:pPr marL="171450" indent="-171450">
                        <a:buFont typeface="Arial" charset="0"/>
                        <a:buChar char="•"/>
                      </a:pPr>
                      <a:r>
                        <a:rPr lang="es-ES" sz="1100" baseline="0" dirty="0" smtClean="0"/>
                        <a:t>Observé mayor seguridad en Fátima, respeto al escuchar a sus compañeros y ella sola sin que se le pidiera expresó como se sentía y porque. </a:t>
                      </a:r>
                    </a:p>
                    <a:p>
                      <a:pPr marL="171450" indent="-171450">
                        <a:buFont typeface="Arial" charset="0"/>
                        <a:buChar char="•"/>
                      </a:pPr>
                      <a:r>
                        <a:rPr lang="es-ES" sz="1100" baseline="0" dirty="0" smtClean="0"/>
                        <a:t>«me siento mucho feliz porque tengo más amigos»</a:t>
                      </a:r>
                      <a:endParaRPr lang="es-ES" sz="1100"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181837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CuadroTexto"/>
          <p:cNvSpPr txBox="1"/>
          <p:nvPr/>
        </p:nvSpPr>
        <p:spPr>
          <a:xfrm>
            <a:off x="3563888" y="365485"/>
            <a:ext cx="2098651" cy="523220"/>
          </a:xfrm>
          <a:prstGeom prst="rect">
            <a:avLst/>
          </a:prstGeom>
          <a:solidFill>
            <a:srgbClr val="66FFFF"/>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MX" sz="2800" b="1" dirty="0" smtClean="0">
                <a:latin typeface="Comic Sans MS" pitchFamily="66" charset="0"/>
              </a:rPr>
              <a:t>Evidencias </a:t>
            </a:r>
            <a:endParaRPr lang="es-MX" sz="2800" b="1" dirty="0">
              <a:latin typeface="Comic Sans MS" pitchFamily="66" charset="0"/>
            </a:endParaRPr>
          </a:p>
        </p:txBody>
      </p:sp>
      <p:pic>
        <p:nvPicPr>
          <p:cNvPr id="1026" name="Picture 2" descr="C:\Users\ENEP\Downloads\IMG_20171113_1148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46" t="7540" b="10932"/>
          <a:stretch/>
        </p:blipFill>
        <p:spPr bwMode="auto">
          <a:xfrm>
            <a:off x="0" y="1640113"/>
            <a:ext cx="4613213" cy="3599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745" y="2915740"/>
            <a:ext cx="44992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58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25154250"/>
              </p:ext>
            </p:extLst>
          </p:nvPr>
        </p:nvGraphicFramePr>
        <p:xfrm>
          <a:off x="240388" y="1628800"/>
          <a:ext cx="8903612" cy="3840480"/>
        </p:xfrm>
        <a:graphic>
          <a:graphicData uri="http://schemas.openxmlformats.org/drawingml/2006/table">
            <a:tbl>
              <a:tblPr firstRow="1" bandRow="1">
                <a:tableStyleId>{5940675A-B579-460E-94D1-54222C63F5DA}</a:tableStyleId>
              </a:tblPr>
              <a:tblGrid>
                <a:gridCol w="936104"/>
                <a:gridCol w="1270764"/>
                <a:gridCol w="1296144"/>
                <a:gridCol w="3528392"/>
                <a:gridCol w="792088"/>
                <a:gridCol w="1080120"/>
              </a:tblGrid>
              <a:tr h="987648">
                <a:tc>
                  <a:txBody>
                    <a:bodyPr/>
                    <a:lstStyle/>
                    <a:p>
                      <a:endParaRPr lang="es-MX" sz="800" dirty="0" smtClean="0">
                        <a:latin typeface="Arial" pitchFamily="34" charset="0"/>
                        <a:cs typeface="Arial" pitchFamily="34" charset="0"/>
                      </a:endParaRPr>
                    </a:p>
                    <a:p>
                      <a:r>
                        <a:rPr lang="es-MX" sz="800" dirty="0" smtClean="0">
                          <a:latin typeface="Arial" pitchFamily="34" charset="0"/>
                          <a:cs typeface="Arial" pitchFamily="34" charset="0"/>
                        </a:rPr>
                        <a:t>Campo: Desarrollo personal  social </a:t>
                      </a:r>
                    </a:p>
                    <a:p>
                      <a:r>
                        <a:rPr lang="es-MX" sz="800" dirty="0" smtClean="0">
                          <a:latin typeface="Arial" pitchFamily="34" charset="0"/>
                          <a:cs typeface="Arial" pitchFamily="34" charset="0"/>
                        </a:rPr>
                        <a:t>Aspecto: </a:t>
                      </a:r>
                    </a:p>
                    <a:p>
                      <a:r>
                        <a:rPr lang="es-MX" sz="800" dirty="0" smtClean="0">
                          <a:latin typeface="Arial" pitchFamily="34" charset="0"/>
                          <a:cs typeface="Arial" pitchFamily="34" charset="0"/>
                        </a:rPr>
                        <a:t>Relaciones interpersonales</a:t>
                      </a:r>
                      <a:endParaRPr lang="es-MX" sz="800" dirty="0">
                        <a:latin typeface="Arial" pitchFamily="34" charset="0"/>
                        <a:cs typeface="Arial" pitchFamily="34" charset="0"/>
                      </a:endParaRPr>
                    </a:p>
                  </a:txBody>
                  <a:tcPr/>
                </a:tc>
                <a:tc>
                  <a:txBody>
                    <a:bodyPr/>
                    <a:lstStyle/>
                    <a:p>
                      <a:pPr algn="l"/>
                      <a:r>
                        <a:rPr lang="es-MX" sz="800" dirty="0" smtClean="0">
                          <a:latin typeface="Arial" pitchFamily="34" charset="0"/>
                          <a:cs typeface="Arial" pitchFamily="34" charset="0"/>
                        </a:rPr>
                        <a:t>Competencia: </a:t>
                      </a:r>
                    </a:p>
                    <a:p>
                      <a:pPr algn="l"/>
                      <a:r>
                        <a:rPr lang="es-MX" sz="800" dirty="0" smtClean="0">
                          <a:latin typeface="Arial" pitchFamily="34" charset="0"/>
                          <a:cs typeface="Arial" pitchFamily="34" charset="0"/>
                        </a:rPr>
                        <a:t> Establece relaciones positivas con otros, basadas en el entendimiento,</a:t>
                      </a:r>
                    </a:p>
                    <a:p>
                      <a:pPr algn="l"/>
                      <a:r>
                        <a:rPr lang="es-MX" sz="800" dirty="0" smtClean="0">
                          <a:latin typeface="Arial" pitchFamily="34" charset="0"/>
                          <a:cs typeface="Arial" pitchFamily="34" charset="0"/>
                        </a:rPr>
                        <a:t>la aceptación y la empatía</a:t>
                      </a:r>
                      <a:endParaRPr lang="es-MX" sz="800" dirty="0"/>
                    </a:p>
                  </a:txBody>
                  <a:tcPr/>
                </a:tc>
                <a:tc>
                  <a:txBody>
                    <a:bodyPr/>
                    <a:lstStyle/>
                    <a:p>
                      <a:r>
                        <a:rPr lang="es-MX" sz="800" dirty="0" smtClean="0">
                          <a:latin typeface="Arial" pitchFamily="34" charset="0"/>
                          <a:cs typeface="Arial" pitchFamily="34" charset="0"/>
                        </a:rPr>
                        <a:t>Aprendizaje esperado: </a:t>
                      </a:r>
                    </a:p>
                    <a:p>
                      <a:r>
                        <a:rPr lang="es-MX" sz="800" dirty="0" smtClean="0">
                          <a:latin typeface="Arial" pitchFamily="34" charset="0"/>
                          <a:cs typeface="Arial" pitchFamily="34" charset="0"/>
                        </a:rPr>
                        <a:t>Habla sobre experiencias que pueden compartirse, y propician la escucha, el intercambio y la identificación</a:t>
                      </a:r>
                    </a:p>
                    <a:p>
                      <a:r>
                        <a:rPr lang="es-MX" sz="800" dirty="0" smtClean="0">
                          <a:latin typeface="Arial" pitchFamily="34" charset="0"/>
                          <a:cs typeface="Arial" pitchFamily="34" charset="0"/>
                        </a:rPr>
                        <a:t>entre pares</a:t>
                      </a:r>
                      <a:endParaRPr lang="es-MX" sz="800" dirty="0">
                        <a:latin typeface="Arial" pitchFamily="34" charset="0"/>
                        <a:cs typeface="Arial" pitchFamily="34" charset="0"/>
                      </a:endParaRPr>
                    </a:p>
                  </a:txBody>
                  <a:tcPr/>
                </a:tc>
                <a:tc>
                  <a:txBody>
                    <a:bodyPr/>
                    <a:lstStyle/>
                    <a:p>
                      <a:pPr algn="ctr"/>
                      <a:r>
                        <a:rPr lang="es-MX" sz="800" b="1" dirty="0" smtClean="0">
                          <a:latin typeface="Arial" pitchFamily="34" charset="0"/>
                          <a:cs typeface="Arial" pitchFamily="34" charset="0"/>
                        </a:rPr>
                        <a:t>Martes</a:t>
                      </a:r>
                      <a:r>
                        <a:rPr lang="es-MX" sz="800" b="1" baseline="0" dirty="0" smtClean="0">
                          <a:latin typeface="Arial" pitchFamily="34" charset="0"/>
                          <a:cs typeface="Arial" pitchFamily="34" charset="0"/>
                        </a:rPr>
                        <a:t> 21 de Noviembre del 2017 </a:t>
                      </a:r>
                      <a:endParaRPr lang="es-MX" sz="800" b="1" dirty="0" smtClean="0">
                        <a:latin typeface="Arial" pitchFamily="34" charset="0"/>
                        <a:cs typeface="Arial" pitchFamily="34" charset="0"/>
                      </a:endParaRPr>
                    </a:p>
                    <a:p>
                      <a:pPr algn="ctr"/>
                      <a:r>
                        <a:rPr lang="es-MX" sz="800" b="1" dirty="0" smtClean="0">
                          <a:latin typeface="Arial" pitchFamily="34" charset="0"/>
                          <a:cs typeface="Arial" pitchFamily="34" charset="0"/>
                        </a:rPr>
                        <a:t>Regulo mis emociones </a:t>
                      </a:r>
                    </a:p>
                    <a:p>
                      <a:r>
                        <a:rPr lang="es-MX" sz="800" b="1" dirty="0" smtClean="0">
                          <a:latin typeface="Arial" pitchFamily="34" charset="0"/>
                          <a:cs typeface="Arial" pitchFamily="34" charset="0"/>
                        </a:rPr>
                        <a:t>Inicio: </a:t>
                      </a:r>
                      <a:r>
                        <a:rPr lang="es-MX" sz="800" b="0" dirty="0" smtClean="0">
                          <a:latin typeface="Arial" pitchFamily="34" charset="0"/>
                          <a:cs typeface="Arial" pitchFamily="34" charset="0"/>
                        </a:rPr>
                        <a:t>responder</a:t>
                      </a:r>
                      <a:r>
                        <a:rPr lang="es-MX" sz="800" b="0" baseline="0" dirty="0" smtClean="0">
                          <a:latin typeface="Arial" pitchFamily="34" charset="0"/>
                          <a:cs typeface="Arial" pitchFamily="34" charset="0"/>
                        </a:rPr>
                        <a:t> y comentar con sus  compañeros: ¿te han quitado algo que es tuyo y no te lo han querido regresar?, ¿Cómo te has sentido?, ¿Qué has hecho ante esta situación?, observar las imágenes de libro y comentar que esta pasando. </a:t>
                      </a:r>
                      <a:endParaRPr lang="es-MX" sz="800" b="0" dirty="0" smtClean="0">
                        <a:latin typeface="Arial" pitchFamily="34" charset="0"/>
                        <a:cs typeface="Arial" pitchFamily="34" charset="0"/>
                      </a:endParaRP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encerrar</a:t>
                      </a:r>
                      <a:r>
                        <a:rPr lang="es-MX" sz="800" b="0" baseline="0" dirty="0" smtClean="0">
                          <a:latin typeface="Arial" pitchFamily="34" charset="0"/>
                          <a:cs typeface="Arial" pitchFamily="34" charset="0"/>
                        </a:rPr>
                        <a:t> en un circulo el ejemplo que soluciona el conflicto,  comentar sus respuestas. </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cierre:</a:t>
                      </a:r>
                      <a:r>
                        <a:rPr lang="es-MX" sz="800" b="1" baseline="0" dirty="0" smtClean="0">
                          <a:latin typeface="Arial" pitchFamily="34" charset="0"/>
                          <a:cs typeface="Arial" pitchFamily="34" charset="0"/>
                        </a:rPr>
                        <a:t> </a:t>
                      </a:r>
                      <a:r>
                        <a:rPr lang="es-MX" sz="800" b="0" baseline="0" dirty="0" smtClean="0">
                          <a:latin typeface="Arial" pitchFamily="34" charset="0"/>
                          <a:cs typeface="Arial" pitchFamily="34" charset="0"/>
                        </a:rPr>
                        <a:t> platicar con tus compañeros que crees que pase  entre el niño y la niña de tu libro, ¿Cómo piensas que se siente la niña en cada situación?, hacer un dibujo de como solucionas los conflictos con tus amigos. </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Evaluación</a:t>
                      </a:r>
                      <a:r>
                        <a:rPr lang="es-MX" sz="800" dirty="0" smtClean="0">
                          <a:latin typeface="Arial" pitchFamily="34" charset="0"/>
                          <a:cs typeface="Arial" pitchFamily="34" charset="0"/>
                        </a:rPr>
                        <a:t>: intercambia</a:t>
                      </a:r>
                      <a:r>
                        <a:rPr lang="es-MX" sz="800" baseline="0" dirty="0" smtClean="0">
                          <a:latin typeface="Arial" pitchFamily="34" charset="0"/>
                          <a:cs typeface="Arial" pitchFamily="34" charset="0"/>
                        </a:rPr>
                        <a:t> experiencias en cuanto a sus sentimientos y experiencias vividas, escucha con respeto a sus compañeros. </a:t>
                      </a:r>
                    </a:p>
                    <a:p>
                      <a:r>
                        <a:rPr lang="es-MX" sz="800" b="1" baseline="0" dirty="0" smtClean="0">
                          <a:latin typeface="Arial" pitchFamily="34" charset="0"/>
                          <a:cs typeface="Arial" pitchFamily="34" charset="0"/>
                        </a:rPr>
                        <a:t>Adecuación curricular: </a:t>
                      </a:r>
                      <a:r>
                        <a:rPr lang="es-MX" sz="800" baseline="0" dirty="0" smtClean="0">
                          <a:latin typeface="Arial" pitchFamily="34" charset="0"/>
                          <a:cs typeface="Arial" pitchFamily="34" charset="0"/>
                        </a:rPr>
                        <a:t>se cuestionará a Fátima después de cuestionar a otros niños para que sienta confianza de expresarse. </a:t>
                      </a:r>
                      <a:endParaRPr lang="es-MX" sz="800" dirty="0" smtClean="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Libro</a:t>
                      </a:r>
                      <a:r>
                        <a:rPr lang="es-MX" sz="800" baseline="0" dirty="0" smtClean="0">
                          <a:latin typeface="Arial" pitchFamily="34" charset="0"/>
                          <a:cs typeface="Arial" pitchFamily="34" charset="0"/>
                        </a:rPr>
                        <a:t> de convivencia.</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Individual </a:t>
                      </a:r>
                    </a:p>
                    <a:p>
                      <a:r>
                        <a:rPr lang="es-MX" sz="800" dirty="0" smtClean="0">
                          <a:latin typeface="Arial" pitchFamily="34" charset="0"/>
                          <a:cs typeface="Arial" pitchFamily="34" charset="0"/>
                        </a:rPr>
                        <a:t>20 minutos </a:t>
                      </a:r>
                    </a:p>
                    <a:p>
                      <a:r>
                        <a:rPr lang="es-MX" sz="800" dirty="0" smtClean="0">
                          <a:latin typeface="Arial" pitchFamily="34" charset="0"/>
                          <a:cs typeface="Arial" pitchFamily="34" charset="0"/>
                        </a:rPr>
                        <a:t>Salón de clases </a:t>
                      </a:r>
                    </a:p>
                  </a:txBody>
                  <a:tcPr/>
                </a:tc>
              </a:tr>
              <a:tr h="987648">
                <a:tc>
                  <a:txBody>
                    <a:bodyPr/>
                    <a:lstStyle/>
                    <a:p>
                      <a:r>
                        <a:rPr lang="es-MX" sz="800" dirty="0" smtClean="0">
                          <a:latin typeface="Arial" pitchFamily="34" charset="0"/>
                          <a:cs typeface="Arial" pitchFamily="34" charset="0"/>
                        </a:rPr>
                        <a:t>Lenguaje y comunicación</a:t>
                      </a:r>
                      <a:r>
                        <a:rPr lang="es-MX" sz="800" baseline="0" dirty="0" smtClean="0">
                          <a:latin typeface="Arial" pitchFamily="34" charset="0"/>
                          <a:cs typeface="Arial" pitchFamily="34" charset="0"/>
                        </a:rPr>
                        <a:t> </a:t>
                      </a:r>
                    </a:p>
                    <a:p>
                      <a:r>
                        <a:rPr lang="es-MX" sz="800" baseline="0" dirty="0" smtClean="0">
                          <a:latin typeface="Arial" pitchFamily="34" charset="0"/>
                          <a:cs typeface="Arial" pitchFamily="34" charset="0"/>
                        </a:rPr>
                        <a:t>Lenguaje oral </a:t>
                      </a:r>
                      <a:endParaRPr lang="es-MX" sz="800" dirty="0">
                        <a:latin typeface="Arial" pitchFamily="34" charset="0"/>
                        <a:cs typeface="Arial" pitchFamily="34" charset="0"/>
                      </a:endParaRPr>
                    </a:p>
                  </a:txBody>
                  <a:tcPr/>
                </a:tc>
                <a:tc>
                  <a:txBody>
                    <a:bodyPr/>
                    <a:lstStyle/>
                    <a:p>
                      <a:pPr algn="l"/>
                      <a:r>
                        <a:rPr lang="es-MX" sz="800" dirty="0" smtClean="0">
                          <a:latin typeface="Arial" pitchFamily="34" charset="0"/>
                          <a:cs typeface="Arial" pitchFamily="34" charset="0"/>
                        </a:rPr>
                        <a:t> Escucha y cuenta relatos literarios que forman parte de la tradición oral</a:t>
                      </a:r>
                      <a:endParaRPr lang="es-MX" sz="800" dirty="0"/>
                    </a:p>
                  </a:txBody>
                  <a:tcPr/>
                </a:tc>
                <a:tc>
                  <a:txBody>
                    <a:bodyPr/>
                    <a:lstStyle/>
                    <a:p>
                      <a:r>
                        <a:rPr lang="es-MX" sz="800" dirty="0" smtClean="0">
                          <a:latin typeface="Arial" pitchFamily="34" charset="0"/>
                          <a:cs typeface="Arial" pitchFamily="34" charset="0"/>
                        </a:rPr>
                        <a:t>Escucha la narración de anécdotas, cuentos, relatos, leyendas y fábulas; expresa qué sucesos o pasajes le</a:t>
                      </a:r>
                    </a:p>
                    <a:p>
                      <a:r>
                        <a:rPr lang="es-MX" sz="800" dirty="0" smtClean="0">
                          <a:latin typeface="Arial" pitchFamily="34" charset="0"/>
                          <a:cs typeface="Arial" pitchFamily="34" charset="0"/>
                        </a:rPr>
                        <a:t>provocan reacciones como gusto, sorpresa, miedo o tristeza.</a:t>
                      </a:r>
                      <a:endParaRPr lang="es-MX" sz="800" dirty="0">
                        <a:latin typeface="Arial" pitchFamily="34" charset="0"/>
                        <a:cs typeface="Arial" pitchFamily="34" charset="0"/>
                      </a:endParaRPr>
                    </a:p>
                  </a:txBody>
                  <a:tcPr/>
                </a:tc>
                <a:tc>
                  <a:txBody>
                    <a:bodyPr/>
                    <a:lstStyle/>
                    <a:p>
                      <a:pPr algn="ctr"/>
                      <a:r>
                        <a:rPr lang="es-MX" sz="800" b="1" dirty="0" smtClean="0">
                          <a:latin typeface="Arial" pitchFamily="34" charset="0"/>
                          <a:cs typeface="Arial" pitchFamily="34" charset="0"/>
                        </a:rPr>
                        <a:t>Miércoles 22 de Noviembre del</a:t>
                      </a:r>
                      <a:r>
                        <a:rPr lang="es-MX" sz="800" b="1" baseline="0" dirty="0" smtClean="0">
                          <a:latin typeface="Arial" pitchFamily="34" charset="0"/>
                          <a:cs typeface="Arial" pitchFamily="34" charset="0"/>
                        </a:rPr>
                        <a:t> 2017</a:t>
                      </a:r>
                      <a:r>
                        <a:rPr lang="es-MX" sz="800" b="1" dirty="0" smtClean="0">
                          <a:latin typeface="Arial" pitchFamily="34" charset="0"/>
                          <a:cs typeface="Arial" pitchFamily="34" charset="0"/>
                        </a:rPr>
                        <a:t> </a:t>
                      </a:r>
                    </a:p>
                    <a:p>
                      <a:pPr algn="ctr"/>
                      <a:r>
                        <a:rPr lang="es-MX" sz="800" b="1" dirty="0" smtClean="0">
                          <a:latin typeface="Arial" pitchFamily="34" charset="0"/>
                          <a:cs typeface="Arial" pitchFamily="34" charset="0"/>
                        </a:rPr>
                        <a:t>Cuento con el teatrín </a:t>
                      </a:r>
                    </a:p>
                    <a:p>
                      <a:r>
                        <a:rPr lang="es-MX" sz="800" b="1" dirty="0" smtClean="0">
                          <a:latin typeface="Arial" pitchFamily="34" charset="0"/>
                          <a:cs typeface="Arial" pitchFamily="34" charset="0"/>
                        </a:rPr>
                        <a:t>Inicio: </a:t>
                      </a:r>
                      <a:r>
                        <a:rPr lang="es-MX" sz="800" b="0" dirty="0" smtClean="0">
                          <a:latin typeface="Arial" pitchFamily="34" charset="0"/>
                          <a:cs typeface="Arial" pitchFamily="34" charset="0"/>
                        </a:rPr>
                        <a:t>responder a cuestionamientos: ¿para</a:t>
                      </a:r>
                      <a:r>
                        <a:rPr lang="es-MX" sz="800" b="0" baseline="0" dirty="0" smtClean="0">
                          <a:latin typeface="Arial" pitchFamily="34" charset="0"/>
                          <a:cs typeface="Arial" pitchFamily="34" charset="0"/>
                        </a:rPr>
                        <a:t> que creen que sirve el teatrín?, ¿alguien lo conoce?</a:t>
                      </a:r>
                      <a:endParaRPr lang="es-MX" sz="800" b="0" dirty="0" smtClean="0">
                        <a:latin typeface="Arial" pitchFamily="34" charset="0"/>
                        <a:cs typeface="Arial" pitchFamily="34" charset="0"/>
                      </a:endParaRP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escuchar la</a:t>
                      </a:r>
                      <a:r>
                        <a:rPr lang="es-MX" sz="800" b="0" baseline="0" dirty="0" smtClean="0">
                          <a:latin typeface="Arial" pitchFamily="34" charset="0"/>
                          <a:cs typeface="Arial" pitchFamily="34" charset="0"/>
                        </a:rPr>
                        <a:t> narración de su compañero. </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cierre:</a:t>
                      </a:r>
                      <a:r>
                        <a:rPr lang="es-MX" sz="800" b="1" baseline="0" dirty="0" smtClean="0">
                          <a:latin typeface="Arial" pitchFamily="34" charset="0"/>
                          <a:cs typeface="Arial" pitchFamily="34" charset="0"/>
                        </a:rPr>
                        <a:t> </a:t>
                      </a:r>
                      <a:r>
                        <a:rPr lang="es-MX" sz="800" b="0" baseline="0" dirty="0" smtClean="0">
                          <a:latin typeface="Arial" pitchFamily="34" charset="0"/>
                          <a:cs typeface="Arial" pitchFamily="34" charset="0"/>
                        </a:rPr>
                        <a:t> comentar que le pareció el cuento, de que se trató, etc.</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Evaluación</a:t>
                      </a:r>
                      <a:r>
                        <a:rPr lang="es-MX" sz="800" dirty="0" smtClean="0">
                          <a:latin typeface="Arial" pitchFamily="34" charset="0"/>
                          <a:cs typeface="Arial" pitchFamily="34" charset="0"/>
                        </a:rPr>
                        <a:t>: escucha</a:t>
                      </a:r>
                      <a:r>
                        <a:rPr lang="es-MX" sz="800" baseline="0" dirty="0" smtClean="0">
                          <a:latin typeface="Arial" pitchFamily="34" charset="0"/>
                          <a:cs typeface="Arial" pitchFamily="34" charset="0"/>
                        </a:rPr>
                        <a:t> ateto la narración, comenta lo que le gusto o no de cuento, sigue el orden de la narración, siente seguridad al participar, tono de voz.</a:t>
                      </a:r>
                    </a:p>
                    <a:p>
                      <a:r>
                        <a:rPr lang="es-MX" sz="800" baseline="0" dirty="0" smtClean="0">
                          <a:latin typeface="Arial" pitchFamily="34" charset="0"/>
                          <a:cs typeface="Arial" pitchFamily="34" charset="0"/>
                        </a:rPr>
                        <a:t>Adecuación curricular: pedir  a Fátima y a Dilan que nos cuenten un cuento con el teatrín que tienen en el salón porque son los únicos que lo llevaron. Mencionarles que tendrán un premio. </a:t>
                      </a:r>
                    </a:p>
                    <a:p>
                      <a:endParaRPr lang="es-MX" sz="800" baseline="0" dirty="0" smtClean="0">
                        <a:latin typeface="Arial" pitchFamily="34" charset="0"/>
                        <a:cs typeface="Arial" pitchFamily="34" charset="0"/>
                      </a:endParaRPr>
                    </a:p>
                    <a:p>
                      <a:endParaRPr lang="es-MX" sz="800" dirty="0" smtClean="0">
                        <a:latin typeface="Arial" pitchFamily="34" charset="0"/>
                        <a:cs typeface="Arial" pitchFamily="34" charset="0"/>
                      </a:endParaRPr>
                    </a:p>
                  </a:txBody>
                  <a:tcPr/>
                </a:tc>
                <a:tc>
                  <a:txBody>
                    <a:bodyPr/>
                    <a:lstStyle/>
                    <a:p>
                      <a:r>
                        <a:rPr lang="es-MX" sz="800" baseline="0" dirty="0" smtClean="0">
                          <a:latin typeface="Arial" pitchFamily="34" charset="0"/>
                          <a:cs typeface="Arial" pitchFamily="34" charset="0"/>
                        </a:rPr>
                        <a:t>Teatrín </a:t>
                      </a:r>
                    </a:p>
                    <a:p>
                      <a:r>
                        <a:rPr lang="es-MX" sz="800" baseline="0" dirty="0" smtClean="0">
                          <a:latin typeface="Arial" pitchFamily="34" charset="0"/>
                          <a:cs typeface="Arial" pitchFamily="34" charset="0"/>
                        </a:rPr>
                        <a:t>Títeres </a:t>
                      </a:r>
                    </a:p>
                    <a:p>
                      <a:r>
                        <a:rPr lang="es-MX" sz="800" baseline="0" dirty="0" smtClean="0">
                          <a:latin typeface="Arial" pitchFamily="34" charset="0"/>
                          <a:cs typeface="Arial" pitchFamily="34" charset="0"/>
                        </a:rPr>
                        <a:t> </a:t>
                      </a:r>
                    </a:p>
                  </a:txBody>
                  <a:tcPr/>
                </a:tc>
                <a:tc>
                  <a:txBody>
                    <a:bodyPr/>
                    <a:lstStyle/>
                    <a:p>
                      <a:r>
                        <a:rPr lang="es-MX" sz="800" dirty="0" smtClean="0">
                          <a:latin typeface="Arial" pitchFamily="34" charset="0"/>
                          <a:cs typeface="Arial" pitchFamily="34" charset="0"/>
                        </a:rPr>
                        <a:t>Grupal</a:t>
                      </a:r>
                      <a:r>
                        <a:rPr lang="es-MX" sz="800" baseline="0" dirty="0" smtClean="0">
                          <a:latin typeface="Arial" pitchFamily="34" charset="0"/>
                          <a:cs typeface="Arial" pitchFamily="34" charset="0"/>
                        </a:rPr>
                        <a:t> </a:t>
                      </a:r>
                    </a:p>
                    <a:p>
                      <a:r>
                        <a:rPr lang="es-MX" sz="800" dirty="0" smtClean="0">
                          <a:latin typeface="Arial" pitchFamily="34" charset="0"/>
                          <a:cs typeface="Arial" pitchFamily="34" charset="0"/>
                        </a:rPr>
                        <a:t>10 minutos </a:t>
                      </a:r>
                    </a:p>
                    <a:p>
                      <a:r>
                        <a:rPr lang="es-MX" sz="800" dirty="0" smtClean="0">
                          <a:latin typeface="Arial" pitchFamily="34" charset="0"/>
                          <a:cs typeface="Arial" pitchFamily="34" charset="0"/>
                        </a:rPr>
                        <a:t>Salón de clases </a:t>
                      </a:r>
                    </a:p>
                  </a:txBody>
                  <a:tcPr/>
                </a:tc>
              </a:tr>
            </a:tbl>
          </a:graphicData>
        </a:graphic>
      </p:graphicFrame>
      <p:sp>
        <p:nvSpPr>
          <p:cNvPr id="7" name="6 CuadroTexto"/>
          <p:cNvSpPr txBox="1"/>
          <p:nvPr/>
        </p:nvSpPr>
        <p:spPr>
          <a:xfrm>
            <a:off x="2504745" y="359078"/>
            <a:ext cx="4139275" cy="954107"/>
          </a:xfrm>
          <a:prstGeom prst="rect">
            <a:avLst/>
          </a:prstGeom>
          <a:noFill/>
        </p:spPr>
        <p:txBody>
          <a:bodyPr wrap="none" rtlCol="0">
            <a:spAutoFit/>
          </a:bodyPr>
          <a:lstStyle/>
          <a:p>
            <a:pPr algn="ctr"/>
            <a:r>
              <a:rPr lang="es-MX" sz="2800" b="1" dirty="0" smtClean="0">
                <a:latin typeface="Comic Sans MS" pitchFamily="66" charset="0"/>
              </a:rPr>
              <a:t>Cuarta semana</a:t>
            </a:r>
          </a:p>
          <a:p>
            <a:pPr algn="ctr"/>
            <a:r>
              <a:rPr lang="es-MX" sz="2800" b="1" dirty="0" smtClean="0">
                <a:latin typeface="Comic Sans MS" pitchFamily="66" charset="0"/>
              </a:rPr>
              <a:t>21-24 de Noviembre  </a:t>
            </a:r>
            <a:endParaRPr lang="es-MX" sz="2800" b="1" dirty="0">
              <a:latin typeface="Comic Sans MS" pitchFamily="66" charset="0"/>
            </a:endParaRPr>
          </a:p>
        </p:txBody>
      </p:sp>
    </p:spTree>
    <p:extLst>
      <p:ext uri="{BB962C8B-B14F-4D97-AF65-F5344CB8AC3E}">
        <p14:creationId xmlns:p14="http://schemas.microsoft.com/office/powerpoint/2010/main" val="335934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134838081"/>
              </p:ext>
            </p:extLst>
          </p:nvPr>
        </p:nvGraphicFramePr>
        <p:xfrm>
          <a:off x="107504" y="548680"/>
          <a:ext cx="8903612" cy="1676400"/>
        </p:xfrm>
        <a:graphic>
          <a:graphicData uri="http://schemas.openxmlformats.org/drawingml/2006/table">
            <a:tbl>
              <a:tblPr firstRow="1" bandRow="1">
                <a:tableStyleId>{5940675A-B579-460E-94D1-54222C63F5DA}</a:tableStyleId>
              </a:tblPr>
              <a:tblGrid>
                <a:gridCol w="936104"/>
                <a:gridCol w="1270764"/>
                <a:gridCol w="1296144"/>
                <a:gridCol w="3528392"/>
                <a:gridCol w="792088"/>
                <a:gridCol w="1080120"/>
              </a:tblGrid>
              <a:tr h="987648">
                <a:tc>
                  <a:txBody>
                    <a:bodyPr/>
                    <a:lstStyle/>
                    <a:p>
                      <a:r>
                        <a:rPr lang="es-MX" sz="800" dirty="0" smtClean="0">
                          <a:latin typeface="Arial" pitchFamily="34" charset="0"/>
                          <a:cs typeface="Arial" pitchFamily="34" charset="0"/>
                        </a:rPr>
                        <a:t>Desarrollo personal  social </a:t>
                      </a:r>
                    </a:p>
                    <a:p>
                      <a:r>
                        <a:rPr lang="es-MX" sz="800" dirty="0" smtClean="0">
                          <a:latin typeface="Arial" pitchFamily="34" charset="0"/>
                          <a:cs typeface="Arial" pitchFamily="34" charset="0"/>
                        </a:rPr>
                        <a:t>Relaciones interpersonales</a:t>
                      </a:r>
                      <a:endParaRPr lang="es-MX" sz="800" dirty="0">
                        <a:latin typeface="Arial" pitchFamily="34" charset="0"/>
                        <a:cs typeface="Arial" pitchFamily="34" charset="0"/>
                      </a:endParaRPr>
                    </a:p>
                  </a:txBody>
                  <a:tcPr/>
                </a:tc>
                <a:tc>
                  <a:txBody>
                    <a:bodyPr/>
                    <a:lstStyle/>
                    <a:p>
                      <a:pPr algn="l"/>
                      <a:r>
                        <a:rPr lang="es-MX" sz="800" dirty="0" smtClean="0">
                          <a:latin typeface="Arial" pitchFamily="34" charset="0"/>
                          <a:cs typeface="Arial" pitchFamily="34" charset="0"/>
                        </a:rPr>
                        <a:t> Establece relaciones positivas con otros, basadas en el entendimiento,</a:t>
                      </a:r>
                    </a:p>
                    <a:p>
                      <a:pPr algn="l"/>
                      <a:r>
                        <a:rPr lang="es-MX" sz="800" dirty="0" smtClean="0">
                          <a:latin typeface="Arial" pitchFamily="34" charset="0"/>
                          <a:cs typeface="Arial" pitchFamily="34" charset="0"/>
                        </a:rPr>
                        <a:t>la aceptación y la empatía</a:t>
                      </a:r>
                      <a:endParaRPr lang="es-MX" sz="800" dirty="0"/>
                    </a:p>
                  </a:txBody>
                  <a:tcPr/>
                </a:tc>
                <a:tc>
                  <a:txBody>
                    <a:bodyPr/>
                    <a:lstStyle/>
                    <a:p>
                      <a:r>
                        <a:rPr lang="es-MX" sz="800" dirty="0" smtClean="0">
                          <a:latin typeface="Arial" pitchFamily="34" charset="0"/>
                          <a:cs typeface="Arial" pitchFamily="34" charset="0"/>
                        </a:rPr>
                        <a:t>Habla sobre experiencias que pueden compartirse, y propician la escucha, el intercambio y la identificación</a:t>
                      </a:r>
                    </a:p>
                    <a:p>
                      <a:r>
                        <a:rPr lang="es-MX" sz="800" dirty="0" smtClean="0">
                          <a:latin typeface="Arial" pitchFamily="34" charset="0"/>
                          <a:cs typeface="Arial" pitchFamily="34" charset="0"/>
                        </a:rPr>
                        <a:t>entre pares</a:t>
                      </a:r>
                      <a:endParaRPr lang="es-MX" sz="800" dirty="0">
                        <a:latin typeface="Arial" pitchFamily="34" charset="0"/>
                        <a:cs typeface="Arial" pitchFamily="34" charset="0"/>
                      </a:endParaRPr>
                    </a:p>
                  </a:txBody>
                  <a:tcPr/>
                </a:tc>
                <a:tc>
                  <a:txBody>
                    <a:bodyPr/>
                    <a:lstStyle/>
                    <a:p>
                      <a:pPr algn="ctr"/>
                      <a:r>
                        <a:rPr lang="es-MX" sz="800" b="1" dirty="0" smtClean="0">
                          <a:latin typeface="Arial" pitchFamily="34" charset="0"/>
                          <a:cs typeface="Arial" pitchFamily="34" charset="0"/>
                        </a:rPr>
                        <a:t>Jueves 23 de Noviembre</a:t>
                      </a:r>
                      <a:r>
                        <a:rPr lang="es-MX" sz="800" b="1" baseline="0" dirty="0" smtClean="0">
                          <a:latin typeface="Arial" pitchFamily="34" charset="0"/>
                          <a:cs typeface="Arial" pitchFamily="34" charset="0"/>
                        </a:rPr>
                        <a:t> del 2017 </a:t>
                      </a:r>
                      <a:endParaRPr lang="es-MX" sz="800" b="1" dirty="0" smtClean="0">
                        <a:latin typeface="Arial" pitchFamily="34" charset="0"/>
                        <a:cs typeface="Arial" pitchFamily="34" charset="0"/>
                      </a:endParaRPr>
                    </a:p>
                    <a:p>
                      <a:pPr algn="ctr"/>
                      <a:r>
                        <a:rPr lang="es-MX" sz="800" b="1" dirty="0" smtClean="0">
                          <a:latin typeface="Arial" pitchFamily="34" charset="0"/>
                          <a:cs typeface="Arial" pitchFamily="34" charset="0"/>
                        </a:rPr>
                        <a:t>Piensa antes de actuar.</a:t>
                      </a:r>
                    </a:p>
                    <a:p>
                      <a:r>
                        <a:rPr lang="es-MX" sz="800" b="1" dirty="0" smtClean="0">
                          <a:latin typeface="Arial" pitchFamily="34" charset="0"/>
                          <a:cs typeface="Arial" pitchFamily="34" charset="0"/>
                        </a:rPr>
                        <a:t>Inicio: </a:t>
                      </a:r>
                      <a:r>
                        <a:rPr lang="es-MX" sz="800" b="0" dirty="0" smtClean="0">
                          <a:latin typeface="Arial" pitchFamily="34" charset="0"/>
                          <a:cs typeface="Arial" pitchFamily="34" charset="0"/>
                        </a:rPr>
                        <a:t>observar las imágenes y responder</a:t>
                      </a:r>
                      <a:r>
                        <a:rPr lang="es-MX" sz="800" b="0" baseline="0" dirty="0" smtClean="0">
                          <a:latin typeface="Arial" pitchFamily="34" charset="0"/>
                          <a:cs typeface="Arial" pitchFamily="34" charset="0"/>
                        </a:rPr>
                        <a:t>, ¿Cuándo nos enojamos, ¿pensamos antes de actuar?, si estamos enojados podemos lastimar  a los demás o a nosotros mismos? </a:t>
                      </a:r>
                      <a:endParaRPr lang="es-MX" sz="800" b="0" dirty="0" smtClean="0">
                        <a:latin typeface="Arial" pitchFamily="34" charset="0"/>
                        <a:cs typeface="Arial" pitchFamily="34" charset="0"/>
                      </a:endParaRP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dibujar que haces cuando te enojas</a:t>
                      </a:r>
                      <a:r>
                        <a:rPr lang="es-MX" sz="800" b="0" baseline="0" dirty="0" smtClean="0">
                          <a:latin typeface="Arial" pitchFamily="34" charset="0"/>
                          <a:cs typeface="Arial" pitchFamily="34" charset="0"/>
                        </a:rPr>
                        <a:t>, encierra las acciones que te pueden ayudar a calmar tu enojo.</a:t>
                      </a:r>
                      <a:endParaRPr lang="es-MX" sz="800" dirty="0" smtClean="0">
                        <a:latin typeface="Arial" pitchFamily="34" charset="0"/>
                        <a:cs typeface="Arial" pitchFamily="34" charset="0"/>
                      </a:endParaRPr>
                    </a:p>
                    <a:p>
                      <a:r>
                        <a:rPr lang="es-MX" sz="800" b="1" dirty="0" smtClean="0">
                          <a:latin typeface="Arial" pitchFamily="34" charset="0"/>
                          <a:cs typeface="Arial" pitchFamily="34" charset="0"/>
                        </a:rPr>
                        <a:t>cierre:</a:t>
                      </a:r>
                      <a:r>
                        <a:rPr lang="es-MX" sz="800" b="1" baseline="0" dirty="0" smtClean="0">
                          <a:latin typeface="Arial" pitchFamily="34" charset="0"/>
                          <a:cs typeface="Arial" pitchFamily="34" charset="0"/>
                        </a:rPr>
                        <a:t> </a:t>
                      </a:r>
                      <a:r>
                        <a:rPr lang="es-MX" sz="800" b="0" baseline="0" dirty="0" smtClean="0">
                          <a:latin typeface="Arial" pitchFamily="34" charset="0"/>
                          <a:cs typeface="Arial" pitchFamily="34" charset="0"/>
                        </a:rPr>
                        <a:t>dibujar lo que puedes hacer para tranquilizarte cuando te enojas. </a:t>
                      </a:r>
                      <a:endParaRPr lang="es-MX" sz="800" b="0" dirty="0" smtClean="0">
                        <a:latin typeface="Arial" pitchFamily="34" charset="0"/>
                        <a:cs typeface="Arial" pitchFamily="34" charset="0"/>
                      </a:endParaRPr>
                    </a:p>
                    <a:p>
                      <a:r>
                        <a:rPr lang="es-MX" sz="800" b="1" dirty="0" smtClean="0">
                          <a:latin typeface="Arial" pitchFamily="34" charset="0"/>
                          <a:cs typeface="Arial" pitchFamily="34" charset="0"/>
                        </a:rPr>
                        <a:t>Evaluación</a:t>
                      </a:r>
                      <a:r>
                        <a:rPr lang="es-MX" sz="800" dirty="0" smtClean="0">
                          <a:latin typeface="Arial" pitchFamily="34" charset="0"/>
                          <a:cs typeface="Arial" pitchFamily="34" charset="0"/>
                        </a:rPr>
                        <a:t>: maneja</a:t>
                      </a:r>
                      <a:r>
                        <a:rPr lang="es-MX" sz="800" baseline="0" dirty="0" smtClean="0">
                          <a:latin typeface="Arial" pitchFamily="34" charset="0"/>
                          <a:cs typeface="Arial" pitchFamily="34" charset="0"/>
                        </a:rPr>
                        <a:t> sus emociones, identifica que siente ante una situación, escucha atentamente, intercambia sentimientos, se identifica con alguna situación narrada por otros compañeros. </a:t>
                      </a:r>
                    </a:p>
                    <a:p>
                      <a:r>
                        <a:rPr lang="es-MX" sz="800" b="1" baseline="0" dirty="0" smtClean="0">
                          <a:latin typeface="Arial" pitchFamily="34" charset="0"/>
                          <a:cs typeface="Arial" pitchFamily="34" charset="0"/>
                        </a:rPr>
                        <a:t>Adecuación curricular: </a:t>
                      </a:r>
                      <a:r>
                        <a:rPr lang="es-MX" sz="800" baseline="0" dirty="0" smtClean="0">
                          <a:latin typeface="Arial" pitchFamily="34" charset="0"/>
                          <a:cs typeface="Arial" pitchFamily="34" charset="0"/>
                        </a:rPr>
                        <a:t>pedir a Fátima nos comente como se siente ella cuando alguien la lastima de forma verbal o física. </a:t>
                      </a:r>
                    </a:p>
                  </a:txBody>
                  <a:tcPr/>
                </a:tc>
                <a:tc>
                  <a:txBody>
                    <a:bodyPr/>
                    <a:lstStyle/>
                    <a:p>
                      <a:r>
                        <a:rPr lang="es-MX" sz="800" dirty="0" smtClean="0">
                          <a:latin typeface="Arial" pitchFamily="34" charset="0"/>
                          <a:cs typeface="Arial" pitchFamily="34" charset="0"/>
                        </a:rPr>
                        <a:t>Libro</a:t>
                      </a:r>
                      <a:r>
                        <a:rPr lang="es-MX" sz="800" baseline="0" dirty="0" smtClean="0">
                          <a:latin typeface="Arial" pitchFamily="34" charset="0"/>
                          <a:cs typeface="Arial" pitchFamily="34" charset="0"/>
                        </a:rPr>
                        <a:t> de convivencia. Sesión 4 </a:t>
                      </a:r>
                    </a:p>
                    <a:p>
                      <a:r>
                        <a:rPr lang="es-MX" sz="800" baseline="0" dirty="0" smtClean="0">
                          <a:latin typeface="Arial" pitchFamily="34" charset="0"/>
                          <a:cs typeface="Arial" pitchFamily="34" charset="0"/>
                        </a:rPr>
                        <a:t>Lápiz </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Individual </a:t>
                      </a:r>
                    </a:p>
                    <a:p>
                      <a:r>
                        <a:rPr lang="es-MX" sz="800" dirty="0" smtClean="0">
                          <a:latin typeface="Arial" pitchFamily="34" charset="0"/>
                          <a:cs typeface="Arial" pitchFamily="34" charset="0"/>
                        </a:rPr>
                        <a:t>20 minutos </a:t>
                      </a:r>
                    </a:p>
                    <a:p>
                      <a:r>
                        <a:rPr lang="es-MX" sz="800" dirty="0" smtClean="0">
                          <a:latin typeface="Arial" pitchFamily="34" charset="0"/>
                          <a:cs typeface="Arial" pitchFamily="34" charset="0"/>
                        </a:rPr>
                        <a:t>Salón de clases </a:t>
                      </a: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082028388"/>
              </p:ext>
            </p:extLst>
          </p:nvPr>
        </p:nvGraphicFramePr>
        <p:xfrm>
          <a:off x="107504" y="2276872"/>
          <a:ext cx="8903612" cy="2331720"/>
        </p:xfrm>
        <a:graphic>
          <a:graphicData uri="http://schemas.openxmlformats.org/drawingml/2006/table">
            <a:tbl>
              <a:tblPr firstRow="1" bandRow="1">
                <a:tableStyleId>{5940675A-B579-460E-94D1-54222C63F5DA}</a:tableStyleId>
              </a:tblPr>
              <a:tblGrid>
                <a:gridCol w="936104"/>
                <a:gridCol w="1270764"/>
                <a:gridCol w="1296144"/>
                <a:gridCol w="3528392"/>
                <a:gridCol w="792088"/>
                <a:gridCol w="1080120"/>
              </a:tblGrid>
              <a:tr h="987648">
                <a:tc>
                  <a:txBody>
                    <a:bodyPr/>
                    <a:lstStyle/>
                    <a:p>
                      <a:r>
                        <a:rPr lang="es-MX" sz="800" dirty="0" smtClean="0">
                          <a:latin typeface="Arial" pitchFamily="34" charset="0"/>
                          <a:cs typeface="Arial" pitchFamily="34" charset="0"/>
                        </a:rPr>
                        <a:t>Lenguaje y comunicación </a:t>
                      </a:r>
                    </a:p>
                    <a:p>
                      <a:r>
                        <a:rPr lang="es-MX" sz="800" dirty="0" smtClean="0">
                          <a:latin typeface="Arial" pitchFamily="34" charset="0"/>
                          <a:cs typeface="Arial" pitchFamily="34" charset="0"/>
                        </a:rPr>
                        <a:t>Lenguaje escrito </a:t>
                      </a:r>
                      <a:endParaRPr lang="es-MX" sz="800" dirty="0">
                        <a:latin typeface="Arial" pitchFamily="34" charset="0"/>
                        <a:cs typeface="Arial" pitchFamily="34" charset="0"/>
                      </a:endParaRPr>
                    </a:p>
                  </a:txBody>
                  <a:tcPr/>
                </a:tc>
                <a:tc>
                  <a:txBody>
                    <a:bodyPr/>
                    <a:lstStyle/>
                    <a:p>
                      <a:pPr algn="l"/>
                      <a:r>
                        <a:rPr lang="es-MX" sz="800" dirty="0" smtClean="0"/>
                        <a:t>Reconoce características del sistema de escritura al utilizar recursos propios (marcas, grafías, letras) para expresar por escrito sus ideas</a:t>
                      </a:r>
                    </a:p>
                    <a:p>
                      <a:pPr algn="l"/>
                      <a:endParaRPr lang="es-MX" sz="800" dirty="0"/>
                    </a:p>
                  </a:txBody>
                  <a:tcPr/>
                </a:tc>
                <a:tc>
                  <a:txBody>
                    <a:bodyPr/>
                    <a:lstStyle/>
                    <a:p>
                      <a:r>
                        <a:rPr lang="es-MX" sz="800" dirty="0" smtClean="0">
                          <a:latin typeface="Arial" pitchFamily="34" charset="0"/>
                          <a:cs typeface="Arial" pitchFamily="34" charset="0"/>
                        </a:rPr>
                        <a:t>Escribe su nombre con diversos propósitos.</a:t>
                      </a:r>
                    </a:p>
                    <a:p>
                      <a:r>
                        <a:rPr lang="es-MX" sz="800" dirty="0" smtClean="0">
                          <a:latin typeface="Arial" pitchFamily="34" charset="0"/>
                          <a:cs typeface="Arial" pitchFamily="34" charset="0"/>
                        </a:rPr>
                        <a:t>Compara las características gráficas de su nombre con los nombres de sus compañeros y otras palabras escritas. </a:t>
                      </a:r>
                    </a:p>
                    <a:p>
                      <a:endParaRPr lang="es-MX" sz="800" dirty="0">
                        <a:latin typeface="Arial" pitchFamily="34" charset="0"/>
                        <a:cs typeface="Arial" pitchFamily="34" charset="0"/>
                      </a:endParaRPr>
                    </a:p>
                  </a:txBody>
                  <a:tcPr/>
                </a:tc>
                <a:tc>
                  <a:txBody>
                    <a:bodyPr/>
                    <a:lstStyle/>
                    <a:p>
                      <a:pPr algn="ctr">
                        <a:tabLst>
                          <a:tab pos="3044825" algn="l"/>
                        </a:tabLst>
                      </a:pPr>
                      <a:r>
                        <a:rPr lang="es-MX" sz="1050" b="0" baseline="0" dirty="0" smtClean="0"/>
                        <a:t>Viernes 24 de Noviembre del 2017  </a:t>
                      </a:r>
                    </a:p>
                    <a:p>
                      <a:pPr algn="ctr">
                        <a:tabLst>
                          <a:tab pos="3044825" algn="l"/>
                        </a:tabLst>
                      </a:pPr>
                      <a:r>
                        <a:rPr lang="es-MX" sz="1050" b="0" baseline="0" dirty="0" smtClean="0"/>
                        <a:t>Lotería de nombres </a:t>
                      </a:r>
                    </a:p>
                    <a:p>
                      <a:pPr algn="l">
                        <a:tabLst>
                          <a:tab pos="3044825" algn="l"/>
                        </a:tabLst>
                      </a:pPr>
                      <a:r>
                        <a:rPr lang="es-MX" sz="1050" b="0" baseline="0" dirty="0" smtClean="0"/>
                        <a:t>Inicio: escuchar que vamos a jugar a la lotería, comentar si la han jugado alguna vez  como lo han hecho. </a:t>
                      </a:r>
                    </a:p>
                    <a:p>
                      <a:pPr algn="l">
                        <a:tabLst>
                          <a:tab pos="3044825" algn="l"/>
                        </a:tabLst>
                      </a:pPr>
                      <a:r>
                        <a:rPr lang="es-MX" sz="1050" b="0" baseline="0" dirty="0" smtClean="0"/>
                        <a:t>Desarrollo: propone formas y reglas para el juego, comenta si es posible  jugar a la lotería con su nombre y como.</a:t>
                      </a:r>
                    </a:p>
                    <a:p>
                      <a:pPr algn="l">
                        <a:tabLst>
                          <a:tab pos="3044825" algn="l"/>
                        </a:tabLst>
                      </a:pPr>
                      <a:r>
                        <a:rPr lang="es-MX" sz="1050" b="0" baseline="0" dirty="0" smtClean="0"/>
                        <a:t>Cierre: escuchar las letras del abecedario y colocar según su nombre, cuando complete su nombre deberá mencionarlo para saber que ya lo completo. </a:t>
                      </a:r>
                    </a:p>
                    <a:p>
                      <a:pPr algn="l">
                        <a:tabLst>
                          <a:tab pos="3044825" algn="l"/>
                        </a:tabLst>
                      </a:pPr>
                      <a:r>
                        <a:rPr lang="es-MX" sz="1050" b="0" baseline="0" dirty="0" smtClean="0"/>
                        <a:t>Evaluación: reconoce las letras de su nombre, compara el sonido de las letras con las de su nombre, como es su actitud en el juego,  como se relaciona con sus compañeros. </a:t>
                      </a:r>
                    </a:p>
                    <a:p>
                      <a:pPr algn="l">
                        <a:tabLst>
                          <a:tab pos="3044825" algn="l"/>
                        </a:tabLst>
                      </a:pPr>
                      <a:r>
                        <a:rPr lang="es-MX" sz="1050" b="0" dirty="0" smtClean="0"/>
                        <a:t>Adecuación curricular:</a:t>
                      </a:r>
                      <a:r>
                        <a:rPr lang="es-MX" sz="1050" b="0" baseline="0" dirty="0" smtClean="0"/>
                        <a:t> sentar a Fátima cerca de mi y con compañeras que le proporcionen ayuda. </a:t>
                      </a:r>
                      <a:endParaRPr lang="es-MX" sz="1050" b="0" dirty="0" smtClean="0"/>
                    </a:p>
                  </a:txBody>
                  <a:tcPr anchor="ctr"/>
                </a:tc>
                <a:tc>
                  <a:txBody>
                    <a:bodyPr/>
                    <a:lstStyle/>
                    <a:p>
                      <a:r>
                        <a:rPr lang="es-MX" sz="1200" dirty="0" smtClean="0"/>
                        <a:t>Imprimible de su nombre </a:t>
                      </a:r>
                    </a:p>
                    <a:p>
                      <a:r>
                        <a:rPr lang="es-MX" sz="1200" dirty="0" smtClean="0"/>
                        <a:t>Fichas </a:t>
                      </a:r>
                    </a:p>
                    <a:p>
                      <a:r>
                        <a:rPr lang="es-MX" sz="1200" dirty="0" smtClean="0"/>
                        <a:t>Barajas del</a:t>
                      </a:r>
                      <a:r>
                        <a:rPr lang="es-MX" sz="1200" baseline="0" dirty="0" smtClean="0"/>
                        <a:t> abecedario </a:t>
                      </a:r>
                      <a:endParaRPr lang="es-MX" sz="1200" dirty="0"/>
                    </a:p>
                  </a:txBody>
                  <a:tcPr/>
                </a:tc>
                <a:tc>
                  <a:txBody>
                    <a:bodyPr/>
                    <a:lstStyle/>
                    <a:p>
                      <a:r>
                        <a:rPr lang="es-MX" sz="1200" dirty="0" smtClean="0"/>
                        <a:t>Individual</a:t>
                      </a:r>
                      <a:r>
                        <a:rPr lang="es-MX" sz="1200" baseline="0" dirty="0" smtClean="0"/>
                        <a:t> </a:t>
                      </a:r>
                    </a:p>
                    <a:p>
                      <a:r>
                        <a:rPr lang="es-MX" sz="1200" baseline="0" dirty="0" smtClean="0"/>
                        <a:t>20 minutos </a:t>
                      </a:r>
                    </a:p>
                    <a:p>
                      <a:r>
                        <a:rPr lang="es-MX" sz="1200" baseline="0" dirty="0" smtClean="0"/>
                        <a:t>Salón de clases </a:t>
                      </a:r>
                      <a:endParaRPr lang="es-MX" sz="1200" dirty="0"/>
                    </a:p>
                  </a:txBody>
                  <a:tcPr/>
                </a:tc>
              </a:tr>
            </a:tbl>
          </a:graphicData>
        </a:graphic>
      </p:graphicFrame>
    </p:spTree>
    <p:extLst>
      <p:ext uri="{BB962C8B-B14F-4D97-AF65-F5344CB8AC3E}">
        <p14:creationId xmlns:p14="http://schemas.microsoft.com/office/powerpoint/2010/main" val="263652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3408"/>
            <a:ext cx="8229600" cy="1143000"/>
          </a:xfrm>
        </p:spPr>
        <p:txBody>
          <a:bodyPr>
            <a:normAutofit/>
          </a:bodyPr>
          <a:lstStyle/>
          <a:p>
            <a:r>
              <a:rPr lang="es-ES_tradnl" sz="2400" b="1" dirty="0" smtClean="0">
                <a:effectLst>
                  <a:outerShdw blurRad="38100" dist="38100" dir="2700000" algn="tl">
                    <a:srgbClr val="000000">
                      <a:alpha val="43137"/>
                    </a:srgbClr>
                  </a:outerShdw>
                </a:effectLst>
              </a:rPr>
              <a:t>Adecuaciones aplicadas</a:t>
            </a:r>
            <a:endParaRPr lang="es-ES" sz="2400"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803769795"/>
              </p:ext>
            </p:extLst>
          </p:nvPr>
        </p:nvGraphicFramePr>
        <p:xfrm>
          <a:off x="107504" y="476672"/>
          <a:ext cx="8712968" cy="6217920"/>
        </p:xfrm>
        <a:graphic>
          <a:graphicData uri="http://schemas.openxmlformats.org/drawingml/2006/table">
            <a:tbl>
              <a:tblPr firstRow="1" bandRow="1">
                <a:tableStyleId>{93296810-A885-4BE3-A3E7-6D5BEEA58F35}</a:tableStyleId>
              </a:tblPr>
              <a:tblGrid>
                <a:gridCol w="2232248"/>
                <a:gridCol w="2448272"/>
                <a:gridCol w="4032448"/>
              </a:tblGrid>
              <a:tr h="513942">
                <a:tc>
                  <a:txBody>
                    <a:bodyPr/>
                    <a:lstStyle/>
                    <a:p>
                      <a:pPr algn="ctr"/>
                      <a:r>
                        <a:rPr lang="es-ES_tradnl" sz="1600" dirty="0" smtClean="0">
                          <a:effectLst>
                            <a:outerShdw blurRad="38100" dist="38100" dir="2700000" algn="tl">
                              <a:srgbClr val="000000">
                                <a:alpha val="43137"/>
                              </a:srgbClr>
                            </a:outerShdw>
                          </a:effectLst>
                        </a:rPr>
                        <a:t>Semana 4</a:t>
                      </a:r>
                      <a:endParaRPr lang="es-ES" sz="1600" dirty="0">
                        <a:effectLst>
                          <a:outerShdw blurRad="38100" dist="38100" dir="2700000" algn="tl">
                            <a:srgbClr val="000000">
                              <a:alpha val="43137"/>
                            </a:srgbClr>
                          </a:outerShdw>
                        </a:effectLst>
                      </a:endParaRPr>
                    </a:p>
                  </a:txBody>
                  <a:tcPr/>
                </a:tc>
                <a:tc>
                  <a:txBody>
                    <a:bodyPr/>
                    <a:lstStyle/>
                    <a:p>
                      <a:pPr algn="ctr"/>
                      <a:r>
                        <a:rPr lang="es-ES" sz="1600" dirty="0" smtClean="0">
                          <a:effectLst>
                            <a:outerShdw blurRad="38100" dist="38100" dir="2700000" algn="tl">
                              <a:srgbClr val="000000">
                                <a:alpha val="43137"/>
                              </a:srgbClr>
                            </a:outerShdw>
                          </a:effectLst>
                        </a:rPr>
                        <a:t>Adecuación </a:t>
                      </a:r>
                    </a:p>
                    <a:p>
                      <a:pPr algn="ctr"/>
                      <a:r>
                        <a:rPr lang="es-ES" sz="1600" baseline="0" dirty="0" smtClean="0">
                          <a:effectLst>
                            <a:outerShdw blurRad="38100" dist="38100" dir="2700000" algn="tl">
                              <a:srgbClr val="000000">
                                <a:alpha val="43137"/>
                              </a:srgbClr>
                            </a:outerShdw>
                          </a:effectLst>
                        </a:rPr>
                        <a:t>Estrategia  </a:t>
                      </a:r>
                      <a:endParaRPr lang="es-ES" sz="1600" dirty="0">
                        <a:effectLst>
                          <a:outerShdw blurRad="38100" dist="38100" dir="2700000" algn="tl">
                            <a:srgbClr val="000000">
                              <a:alpha val="43137"/>
                            </a:srgbClr>
                          </a:outerShdw>
                        </a:effectLst>
                      </a:endParaRPr>
                    </a:p>
                  </a:txBody>
                  <a:tcPr/>
                </a:tc>
                <a:tc>
                  <a:txBody>
                    <a:bodyPr/>
                    <a:lstStyle/>
                    <a:p>
                      <a:pPr algn="ctr"/>
                      <a:r>
                        <a:rPr lang="es-ES_tradnl" sz="1600" dirty="0" smtClean="0">
                          <a:effectLst>
                            <a:outerShdw blurRad="38100" dist="38100" dir="2700000" algn="tl">
                              <a:srgbClr val="000000">
                                <a:alpha val="43137"/>
                              </a:srgbClr>
                            </a:outerShdw>
                          </a:effectLst>
                        </a:rPr>
                        <a:t>Evaluación</a:t>
                      </a:r>
                      <a:r>
                        <a:rPr lang="es-ES_tradnl" sz="1600" baseline="0" dirty="0" smtClean="0">
                          <a:effectLst>
                            <a:outerShdw blurRad="38100" dist="38100" dir="2700000" algn="tl">
                              <a:srgbClr val="000000">
                                <a:alpha val="43137"/>
                              </a:srgbClr>
                            </a:outerShdw>
                          </a:effectLst>
                        </a:rPr>
                        <a:t> </a:t>
                      </a:r>
                      <a:endParaRPr lang="es-ES" sz="1600" dirty="0">
                        <a:effectLst>
                          <a:outerShdw blurRad="38100" dist="38100" dir="2700000" algn="tl">
                            <a:srgbClr val="000000">
                              <a:alpha val="43137"/>
                            </a:srgbClr>
                          </a:outerShdw>
                        </a:effectLst>
                      </a:endParaRPr>
                    </a:p>
                  </a:txBody>
                  <a:tcPr/>
                </a:tc>
              </a:tr>
              <a:tr h="1070395">
                <a:tc>
                  <a:txBody>
                    <a:bodyPr/>
                    <a:lstStyle/>
                    <a:p>
                      <a:pPr algn="ctr"/>
                      <a:r>
                        <a:rPr lang="es-ES" sz="1100" dirty="0" smtClean="0"/>
                        <a:t>Martes</a:t>
                      </a:r>
                      <a:r>
                        <a:rPr lang="es-ES" sz="1100" baseline="0" dirty="0" smtClean="0"/>
                        <a:t> 21 de noviembre </a:t>
                      </a:r>
                    </a:p>
                    <a:p>
                      <a:pPr algn="ctr"/>
                      <a:r>
                        <a:rPr lang="es-MX" sz="1100" baseline="0" dirty="0" smtClean="0"/>
                        <a:t>Regulo mis emociones </a:t>
                      </a:r>
                    </a:p>
                  </a:txBody>
                  <a:tcPr anchor="ctr"/>
                </a:tc>
                <a:tc>
                  <a:txBody>
                    <a:bodyPr/>
                    <a:lstStyle/>
                    <a:p>
                      <a:r>
                        <a:rPr lang="es-MX" sz="1100" dirty="0" smtClean="0"/>
                        <a:t>Se cuestionará a Fátima después de cuestionar a otros niños para que sienta confianza de expresarse. </a:t>
                      </a:r>
                    </a:p>
                    <a:p>
                      <a:r>
                        <a:rPr lang="es-MX" sz="1100" dirty="0" smtClean="0"/>
                        <a:t>Propósito: </a:t>
                      </a:r>
                      <a:r>
                        <a:rPr lang="es-MX" sz="1100" baseline="0" dirty="0" smtClean="0"/>
                        <a:t> que observe como sus compañeros expresan sus situaciones y que vea que no pasa nada en comentarlos para así sienta seguridad al opinar o decir lo que siente.  Así como favorecer que escuche ateta y con respeto a los demás. </a:t>
                      </a:r>
                      <a:endParaRPr lang="es-MX" sz="1100" dirty="0" smtClean="0"/>
                    </a:p>
                  </a:txBody>
                  <a:tcPr/>
                </a:tc>
                <a:tc>
                  <a:txBody>
                    <a:bodyPr/>
                    <a:lstStyle/>
                    <a:p>
                      <a:r>
                        <a:rPr lang="es-MX" sz="1100" dirty="0" smtClean="0"/>
                        <a:t>intercambia experiencias en cuanto a sus sentimientos y experiencias vividas, escucha con respeto a sus compañeros.</a:t>
                      </a:r>
                    </a:p>
                    <a:p>
                      <a:r>
                        <a:rPr lang="es-MX" sz="1100" dirty="0" smtClean="0"/>
                        <a:t>Siete</a:t>
                      </a:r>
                      <a:r>
                        <a:rPr lang="es-MX" sz="1100" baseline="0" dirty="0" smtClean="0"/>
                        <a:t> seguridad al expresarse, se siente identificada con alguna situación. </a:t>
                      </a:r>
                      <a:endParaRPr lang="es-MX" sz="1100" dirty="0" smtClean="0"/>
                    </a:p>
                    <a:p>
                      <a:pPr marL="171450" indent="-171450">
                        <a:buFont typeface="Arial" charset="0"/>
                        <a:buChar char="•"/>
                      </a:pPr>
                      <a:r>
                        <a:rPr lang="es-ES" sz="1100" dirty="0" smtClean="0"/>
                        <a:t>Fue una actividad donde no se tuvo que aplicar la adecuación ya que por iniciativa</a:t>
                      </a:r>
                      <a:r>
                        <a:rPr lang="es-ES" sz="1100" baseline="0" dirty="0" smtClean="0"/>
                        <a:t> ella comento algunas situaciones donde la habían hecho sentir mal y estas situaciones mayormente se dan en su hogar por lo que comento. </a:t>
                      </a:r>
                    </a:p>
                    <a:p>
                      <a:pPr marL="171450" indent="-171450">
                        <a:buFont typeface="Arial" charset="0"/>
                        <a:buChar char="•"/>
                      </a:pPr>
                      <a:r>
                        <a:rPr lang="es-ES" sz="1100" baseline="0" dirty="0" smtClean="0"/>
                        <a:t>Se observo una mejora en la escucha atenta ya que después cuando sus compañeros comentaban ella se sentía identificada y lo expresaba. </a:t>
                      </a:r>
                      <a:endParaRPr lang="es-ES" sz="1100" dirty="0"/>
                    </a:p>
                  </a:txBody>
                  <a:tcPr/>
                </a:tc>
              </a:tr>
              <a:tr h="1070395">
                <a:tc>
                  <a:txBody>
                    <a:bodyPr/>
                    <a:lstStyle/>
                    <a:p>
                      <a:pPr algn="ctr"/>
                      <a:r>
                        <a:rPr lang="es-MX" sz="1100" baseline="0" dirty="0" smtClean="0"/>
                        <a:t>Miércoles 22  de Noviembre </a:t>
                      </a:r>
                    </a:p>
                    <a:p>
                      <a:pPr algn="ctr"/>
                      <a:r>
                        <a:rPr lang="es-MX" sz="1100" baseline="0" dirty="0" smtClean="0"/>
                        <a:t>Cuento con el teatrín </a:t>
                      </a:r>
                    </a:p>
                    <a:p>
                      <a:pPr algn="ctr"/>
                      <a:endParaRPr lang="es-MX" sz="1100" baseline="0" dirty="0" smtClean="0"/>
                    </a:p>
                  </a:txBody>
                  <a:tcPr anchor="ctr"/>
                </a:tc>
                <a:tc>
                  <a:txBody>
                    <a:bodyPr/>
                    <a:lstStyle/>
                    <a:p>
                      <a:r>
                        <a:rPr lang="es-MX" sz="1100" dirty="0" smtClean="0"/>
                        <a:t>pedir  a Fátima y a Dilan que nos cuenten un cuento con el teatrín que tienen en el salón porque son los únicos que lo llevaron. Mencionarles que tendrán un premio. </a:t>
                      </a:r>
                    </a:p>
                    <a:p>
                      <a:endParaRPr lang="es-MX" sz="1100" dirty="0" smtClean="0"/>
                    </a:p>
                    <a:p>
                      <a:r>
                        <a:rPr lang="es-MX" sz="1100" dirty="0" smtClean="0"/>
                        <a:t>Propósito:  propiciar espacios</a:t>
                      </a:r>
                      <a:r>
                        <a:rPr lang="es-MX" sz="1100" baseline="0" dirty="0" smtClean="0"/>
                        <a:t> donde Fátima participe y se sienta segura, con confianza y  que aprenda que todos tenemos las mismas oportunidades de participar. </a:t>
                      </a:r>
                      <a:endParaRPr lang="es-MX" sz="1100" dirty="0" smtClean="0"/>
                    </a:p>
                  </a:txBody>
                  <a:tcPr/>
                </a:tc>
                <a:tc>
                  <a:txBody>
                    <a:bodyPr/>
                    <a:lstStyle/>
                    <a:p>
                      <a:r>
                        <a:rPr lang="es-MX" sz="1100" dirty="0" smtClean="0"/>
                        <a:t>Escucha ateto la narración, comenta lo que le gusto o no de cuento, sigue el orden de la narración, siente seguridad al participar, tono de voz,</a:t>
                      </a:r>
                      <a:r>
                        <a:rPr lang="es-MX" sz="1100" baseline="0" dirty="0" smtClean="0"/>
                        <a:t> capacidad de articular las frases . </a:t>
                      </a:r>
                      <a:endParaRPr lang="es-MX" sz="1100" dirty="0" smtClean="0"/>
                    </a:p>
                    <a:p>
                      <a:endParaRPr lang="es-MX" sz="1100" dirty="0" smtClean="0"/>
                    </a:p>
                    <a:p>
                      <a:r>
                        <a:rPr lang="es-MX" sz="1100" dirty="0" smtClean="0"/>
                        <a:t>* El pedir a Fátima</a:t>
                      </a:r>
                      <a:r>
                        <a:rPr lang="es-MX" sz="1100" baseline="0" dirty="0" smtClean="0"/>
                        <a:t> que nos contara un cuento le dio mucha emoción  se intereso por participar, al narrar el cuento pidió a sus compañeros silencio para que escucharan atentos lo que les iba a contar, después eligió los títeres con los que iba a contar el cuento, inicio diciendo el nombre del cuento y finalizo con la expresión «colorín colorado este cuento se ha acabado». Al ser el turno de escuchar a su otro compañero se observo que escuchaba atenta y al igual se corroboró al comentar de lo que trataba el cuento de su compañero. </a:t>
                      </a:r>
                      <a:endParaRPr lang="es-ES" sz="1100" dirty="0"/>
                    </a:p>
                  </a:txBody>
                  <a:tcPr/>
                </a:tc>
              </a:tr>
              <a:tr h="1070395">
                <a:tc>
                  <a:txBody>
                    <a:bodyPr/>
                    <a:lstStyle/>
                    <a:p>
                      <a:pPr algn="ctr"/>
                      <a:r>
                        <a:rPr lang="es-MX" sz="1100" baseline="0" dirty="0" smtClean="0"/>
                        <a:t>Jueves 23 de Noviembre </a:t>
                      </a:r>
                    </a:p>
                    <a:p>
                      <a:pPr algn="ctr"/>
                      <a:r>
                        <a:rPr lang="es-MX" sz="1100" baseline="0" dirty="0" smtClean="0"/>
                        <a:t>Piensa antes de actuar. </a:t>
                      </a:r>
                    </a:p>
                    <a:p>
                      <a:pPr algn="ctr"/>
                      <a:endParaRPr lang="es-MX" sz="1100" baseline="0" dirty="0" smtClean="0"/>
                    </a:p>
                  </a:txBody>
                  <a:tcPr anchor="ctr"/>
                </a:tc>
                <a:tc>
                  <a:txBody>
                    <a:bodyPr/>
                    <a:lstStyle/>
                    <a:p>
                      <a:r>
                        <a:rPr lang="es-MX" sz="1100" dirty="0" smtClean="0"/>
                        <a:t>Pedir a Fátima nos comente como se siente ella cuando alguien la lastima de forma verbal o física. </a:t>
                      </a:r>
                    </a:p>
                    <a:p>
                      <a:endParaRPr lang="es-MX" sz="1100" dirty="0" smtClean="0"/>
                    </a:p>
                    <a:p>
                      <a:r>
                        <a:rPr lang="es-MX" sz="1100" dirty="0" smtClean="0"/>
                        <a:t>Propósito: es que Fátima vea que no va pasar  nada</a:t>
                      </a:r>
                      <a:r>
                        <a:rPr lang="es-MX" sz="1100" baseline="0" dirty="0" smtClean="0"/>
                        <a:t> al participar y expresar lo que sientes. </a:t>
                      </a:r>
                      <a:endParaRPr lang="es-MX" sz="1100" dirty="0" smtClean="0"/>
                    </a:p>
                  </a:txBody>
                  <a:tcPr/>
                </a:tc>
                <a:tc>
                  <a:txBody>
                    <a:bodyPr/>
                    <a:lstStyle/>
                    <a:p>
                      <a:r>
                        <a:rPr lang="es-MX" sz="1100" dirty="0" smtClean="0"/>
                        <a:t>Maneja sus emociones, identifica que siente ante una situación, escucha atentamente, intercambia sentimientos, se identifica con alguna situación narrada por otros compañeros</a:t>
                      </a:r>
                      <a:r>
                        <a:rPr lang="es-ES" sz="1100" dirty="0" smtClean="0"/>
                        <a:t>.</a:t>
                      </a:r>
                      <a:r>
                        <a:rPr lang="es-ES" sz="1100" baseline="0" dirty="0" smtClean="0"/>
                        <a:t> </a:t>
                      </a:r>
                    </a:p>
                    <a:p>
                      <a:endParaRPr lang="es-ES" sz="1100" dirty="0" smtClean="0"/>
                    </a:p>
                    <a:p>
                      <a:pPr marL="171450" indent="-171450">
                        <a:buFont typeface="Arial" charset="0"/>
                        <a:buChar char="•"/>
                      </a:pPr>
                      <a:r>
                        <a:rPr lang="es-ES" sz="1100" baseline="0" dirty="0" smtClean="0"/>
                        <a:t>Observé mayor seguridad en Fátima, respeto al escuchar a sus compañeros y ella sola sin que se le pidiera expresó como se sentía y porque, al igual menciona que es importante no hacer daño o lastimar a los demás porque se siente muy feo. </a:t>
                      </a:r>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320774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200122916"/>
              </p:ext>
            </p:extLst>
          </p:nvPr>
        </p:nvGraphicFramePr>
        <p:xfrm>
          <a:off x="179512" y="1628800"/>
          <a:ext cx="8712968" cy="2270760"/>
        </p:xfrm>
        <a:graphic>
          <a:graphicData uri="http://schemas.openxmlformats.org/drawingml/2006/table">
            <a:tbl>
              <a:tblPr firstRow="1" bandRow="1">
                <a:tableStyleId>{93296810-A885-4BE3-A3E7-6D5BEEA58F35}</a:tableStyleId>
              </a:tblPr>
              <a:tblGrid>
                <a:gridCol w="2232248"/>
                <a:gridCol w="2448272"/>
                <a:gridCol w="4032448"/>
              </a:tblGrid>
              <a:tr h="1070395">
                <a:tc>
                  <a:txBody>
                    <a:bodyPr/>
                    <a:lstStyle/>
                    <a:p>
                      <a:pPr algn="ctr"/>
                      <a:r>
                        <a:rPr lang="es-MX" sz="1100" baseline="0" dirty="0" smtClean="0">
                          <a:solidFill>
                            <a:schemeClr val="tx1"/>
                          </a:solidFill>
                        </a:rPr>
                        <a:t>Viernes  24 de Noviembre </a:t>
                      </a:r>
                    </a:p>
                    <a:p>
                      <a:pPr algn="ctr"/>
                      <a:r>
                        <a:rPr lang="es-MX" sz="1100" baseline="0" dirty="0" smtClean="0">
                          <a:solidFill>
                            <a:schemeClr val="tx1"/>
                          </a:solidFill>
                        </a:rPr>
                        <a:t>Lotería de nombres </a:t>
                      </a:r>
                    </a:p>
                  </a:txBody>
                  <a:tcPr anchor="ctr">
                    <a:solidFill>
                      <a:schemeClr val="accent6">
                        <a:lumMod val="40000"/>
                        <a:lumOff val="60000"/>
                      </a:schemeClr>
                    </a:solidFill>
                  </a:tcPr>
                </a:tc>
                <a:tc>
                  <a:txBody>
                    <a:bodyPr/>
                    <a:lstStyle/>
                    <a:p>
                      <a:r>
                        <a:rPr lang="es-MX" sz="1100" b="0" dirty="0" smtClean="0">
                          <a:solidFill>
                            <a:schemeClr val="tx1"/>
                          </a:solidFill>
                          <a:latin typeface="Comic Sans MS" pitchFamily="66" charset="0"/>
                        </a:rPr>
                        <a:t>Sentar a Fátima cerca de mi y con compañeras que le proporcionen ayuda</a:t>
                      </a:r>
                      <a:r>
                        <a:rPr lang="es-MX" sz="1100" b="0" baseline="0" dirty="0" smtClean="0">
                          <a:solidFill>
                            <a:schemeClr val="tx1"/>
                          </a:solidFill>
                          <a:latin typeface="Comic Sans MS" pitchFamily="66" charset="0"/>
                        </a:rPr>
                        <a:t> en identificar las letras y las reglas del juego. </a:t>
                      </a:r>
                    </a:p>
                    <a:p>
                      <a:endParaRPr lang="es-MX" sz="1100" b="0" baseline="0" dirty="0" smtClean="0">
                        <a:solidFill>
                          <a:schemeClr val="tx1"/>
                        </a:solidFill>
                        <a:latin typeface="Comic Sans MS" pitchFamily="66" charset="0"/>
                      </a:endParaRPr>
                    </a:p>
                    <a:p>
                      <a:r>
                        <a:rPr lang="es-MX" sz="1100" b="0" baseline="0" dirty="0" smtClean="0">
                          <a:solidFill>
                            <a:schemeClr val="tx1"/>
                          </a:solidFill>
                          <a:latin typeface="Comic Sans MS" pitchFamily="66" charset="0"/>
                        </a:rPr>
                        <a:t>Propósito: sentarla  cerca para propiciar que este atenta y escuchando, además propiciar un espacio de convivencia con compañeros diferentes. </a:t>
                      </a:r>
                      <a:endParaRPr lang="es-MX" sz="1100" b="0" dirty="0" smtClean="0">
                        <a:solidFill>
                          <a:schemeClr val="tx1"/>
                        </a:solidFill>
                        <a:latin typeface="Comic Sans MS" pitchFamily="66" charset="0"/>
                      </a:endParaRPr>
                    </a:p>
                    <a:p>
                      <a:endParaRPr lang="es-MX" sz="1100" dirty="0" smtClean="0"/>
                    </a:p>
                  </a:txBody>
                  <a:tcPr>
                    <a:solidFill>
                      <a:schemeClr val="accent6">
                        <a:lumMod val="40000"/>
                        <a:lumOff val="60000"/>
                      </a:schemeClr>
                    </a:solidFill>
                  </a:tcPr>
                </a:tc>
                <a:tc>
                  <a:txBody>
                    <a:bodyPr/>
                    <a:lstStyle/>
                    <a:p>
                      <a:pPr marL="171450" indent="-171450">
                        <a:buFont typeface="Arial" charset="0"/>
                        <a:buChar char="•"/>
                      </a:pPr>
                      <a:r>
                        <a:rPr lang="es-MX" sz="1100" b="0" dirty="0" smtClean="0">
                          <a:solidFill>
                            <a:schemeClr val="tx1"/>
                          </a:solidFill>
                          <a:latin typeface="Comic Sans MS" pitchFamily="66" charset="0"/>
                        </a:rPr>
                        <a:t>reconoce las letras de su nombre, compara el sonido de las letras con las de su nombre, como es su actitud en el juego,  como se relaciona con sus compañeros. </a:t>
                      </a:r>
                    </a:p>
                    <a:p>
                      <a:pPr marL="171450" indent="-171450">
                        <a:buFont typeface="Arial" charset="0"/>
                        <a:buChar char="•"/>
                      </a:pPr>
                      <a:endParaRPr lang="es-ES" sz="1100" b="0" dirty="0" smtClean="0">
                        <a:solidFill>
                          <a:schemeClr val="tx1"/>
                        </a:solidFill>
                        <a:latin typeface="Comic Sans MS" pitchFamily="66" charset="0"/>
                      </a:endParaRPr>
                    </a:p>
                    <a:p>
                      <a:pPr marL="171450" indent="-171450">
                        <a:buFont typeface="Arial" charset="0"/>
                        <a:buChar char="•"/>
                      </a:pPr>
                      <a:endParaRPr lang="es-ES" sz="1100" b="0" dirty="0" smtClean="0">
                        <a:solidFill>
                          <a:schemeClr val="tx1"/>
                        </a:solidFill>
                        <a:latin typeface="Comic Sans MS" pitchFamily="66" charset="0"/>
                      </a:endParaRPr>
                    </a:p>
                    <a:p>
                      <a:pPr marL="171450" indent="-171450">
                        <a:buFont typeface="Arial" charset="0"/>
                        <a:buChar char="•"/>
                      </a:pPr>
                      <a:r>
                        <a:rPr lang="es-ES" sz="1100" b="0" dirty="0" smtClean="0">
                          <a:solidFill>
                            <a:schemeClr val="tx1"/>
                          </a:solidFill>
                          <a:latin typeface="Comic Sans MS" pitchFamily="66" charset="0"/>
                        </a:rPr>
                        <a:t>En el juego se vio muy interesada en participar, además que supo relacionarse con sus compañeros</a:t>
                      </a:r>
                      <a:r>
                        <a:rPr lang="es-ES" sz="1100" b="0" baseline="0" dirty="0" smtClean="0">
                          <a:solidFill>
                            <a:schemeClr val="tx1"/>
                          </a:solidFill>
                          <a:latin typeface="Comic Sans MS" pitchFamily="66" charset="0"/>
                        </a:rPr>
                        <a:t> asesorando a sus compañeros y pidiéndoles que guardaran silencio para poder escuchar. </a:t>
                      </a:r>
                    </a:p>
                    <a:p>
                      <a:pPr marL="171450" indent="-171450">
                        <a:buFont typeface="Arial" charset="0"/>
                        <a:buChar char="•"/>
                      </a:pPr>
                      <a:r>
                        <a:rPr lang="es-ES" sz="1100" b="0" baseline="0" dirty="0" smtClean="0">
                          <a:solidFill>
                            <a:schemeClr val="tx1"/>
                          </a:solidFill>
                          <a:latin typeface="Comic Sans MS" pitchFamily="66" charset="0"/>
                        </a:rPr>
                        <a:t>Al final de la jornada se vio que la alumna sentía más seguridad en participar y se sentía en un clima de confianza así como mejoro su actitud en las relaciones interpersonales. </a:t>
                      </a:r>
                      <a:endParaRPr lang="es-ES" sz="1100" b="0" dirty="0">
                        <a:solidFill>
                          <a:schemeClr val="tx1"/>
                        </a:solidFill>
                        <a:latin typeface="Comic Sans MS" pitchFamily="66" charset="0"/>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268617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CuadroTexto"/>
          <p:cNvSpPr txBox="1"/>
          <p:nvPr/>
        </p:nvSpPr>
        <p:spPr>
          <a:xfrm>
            <a:off x="3563888" y="365485"/>
            <a:ext cx="2098651" cy="523220"/>
          </a:xfrm>
          <a:prstGeom prst="rect">
            <a:avLst/>
          </a:prstGeom>
          <a:solidFill>
            <a:srgbClr val="66FFFF"/>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MX" sz="2800" b="1" dirty="0" smtClean="0">
                <a:latin typeface="Comic Sans MS" pitchFamily="66" charset="0"/>
              </a:rPr>
              <a:t>Evidencias </a:t>
            </a:r>
            <a:endParaRPr lang="es-MX" sz="2800" b="1" dirty="0">
              <a:latin typeface="Comic Sans MS" pitchFamily="66" charset="0"/>
            </a:endParaRPr>
          </a:p>
        </p:txBody>
      </p:sp>
      <p:pic>
        <p:nvPicPr>
          <p:cNvPr id="1026" name="Picture 2" descr="C:\Users\DC\Downloads\Screenshot_2017-11-30-10-13-53.png"/>
          <p:cNvPicPr>
            <a:picLocks noChangeAspect="1" noChangeArrowheads="1"/>
          </p:cNvPicPr>
          <p:nvPr/>
        </p:nvPicPr>
        <p:blipFill rotWithShape="1">
          <a:blip r:embed="rId2">
            <a:extLst>
              <a:ext uri="{28A0092B-C50C-407E-A947-70E740481C1C}">
                <a14:useLocalDpi xmlns:a14="http://schemas.microsoft.com/office/drawing/2010/main" val="0"/>
              </a:ext>
            </a:extLst>
          </a:blip>
          <a:srcRect t="15689" b="6687"/>
          <a:stretch/>
        </p:blipFill>
        <p:spPr bwMode="auto">
          <a:xfrm>
            <a:off x="223791" y="1556792"/>
            <a:ext cx="3672408" cy="50718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C\Downloads\Screenshot_2017-11-30-16-28-02.png"/>
          <p:cNvPicPr>
            <a:picLocks noChangeAspect="1" noChangeArrowheads="1"/>
          </p:cNvPicPr>
          <p:nvPr/>
        </p:nvPicPr>
        <p:blipFill rotWithShape="1">
          <a:blip r:embed="rId3">
            <a:extLst>
              <a:ext uri="{28A0092B-C50C-407E-A947-70E740481C1C}">
                <a14:useLocalDpi xmlns:a14="http://schemas.microsoft.com/office/drawing/2010/main" val="0"/>
              </a:ext>
            </a:extLst>
          </a:blip>
          <a:srcRect t="28365" b="28811"/>
          <a:stretch/>
        </p:blipFill>
        <p:spPr bwMode="auto">
          <a:xfrm>
            <a:off x="4027151" y="2276872"/>
            <a:ext cx="5094312" cy="388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364982" y="1196752"/>
            <a:ext cx="5868144" cy="5346137"/>
          </a:xfrm>
          <a:solidFill>
            <a:srgbClr val="66FFFF"/>
          </a:solidFill>
        </p:spPr>
        <p:txBody>
          <a:bodyPr/>
          <a:lstStyle/>
          <a:p>
            <a:r>
              <a:rPr lang="es-MX" sz="3200" dirty="0">
                <a:latin typeface="Comic Sans MS" pitchFamily="66" charset="0"/>
              </a:rPr>
              <a:t>Jardín de Niños Ninfa Dávila Flores </a:t>
            </a:r>
            <a:r>
              <a:rPr lang="es-MX" sz="3200" dirty="0" smtClean="0">
                <a:latin typeface="Comic Sans MS" pitchFamily="66" charset="0"/>
              </a:rPr>
              <a:t>TM.</a:t>
            </a:r>
            <a:br>
              <a:rPr lang="es-MX" sz="3200" dirty="0" smtClean="0">
                <a:latin typeface="Comic Sans MS" pitchFamily="66" charset="0"/>
              </a:rPr>
            </a:br>
            <a:r>
              <a:rPr lang="es-MX" sz="3200" dirty="0">
                <a:latin typeface="Comic Sans MS" pitchFamily="66" charset="0"/>
              </a:rPr>
              <a:t>G</a:t>
            </a:r>
            <a:r>
              <a:rPr lang="es-MX" sz="3200" dirty="0" smtClean="0">
                <a:latin typeface="Comic Sans MS" pitchFamily="66" charset="0"/>
              </a:rPr>
              <a:t>rupo </a:t>
            </a:r>
            <a:r>
              <a:rPr lang="es-MX" sz="3200" dirty="0">
                <a:latin typeface="Comic Sans MS" pitchFamily="66" charset="0"/>
              </a:rPr>
              <a:t>de </a:t>
            </a:r>
            <a:r>
              <a:rPr lang="es-MX" sz="3200" dirty="0" smtClean="0">
                <a:latin typeface="Comic Sans MS" pitchFamily="66" charset="0"/>
              </a:rPr>
              <a:t>3°A</a:t>
            </a:r>
            <a:r>
              <a:rPr lang="es-MX" sz="3200" dirty="0">
                <a:latin typeface="Comic Sans MS" pitchFamily="66" charset="0"/>
              </a:rPr>
              <a:t/>
            </a:r>
            <a:br>
              <a:rPr lang="es-MX" sz="3200" dirty="0">
                <a:latin typeface="Comic Sans MS" pitchFamily="66" charset="0"/>
              </a:rPr>
            </a:br>
            <a:r>
              <a:rPr lang="es-MX" sz="3200" dirty="0">
                <a:latin typeface="Comic Sans MS" pitchFamily="66" charset="0"/>
              </a:rPr>
              <a:t>Alumna: Fátima </a:t>
            </a:r>
            <a:r>
              <a:rPr lang="es-MX" sz="3200" dirty="0" err="1">
                <a:latin typeface="Comic Sans MS" pitchFamily="66" charset="0"/>
              </a:rPr>
              <a:t>Violetta</a:t>
            </a:r>
            <a:r>
              <a:rPr lang="es-MX" sz="3200" dirty="0">
                <a:latin typeface="Comic Sans MS" pitchFamily="66" charset="0"/>
              </a:rPr>
              <a:t> De la Paz Avalos.  </a:t>
            </a:r>
            <a:r>
              <a:rPr lang="es-MX" sz="3200" dirty="0" smtClean="0">
                <a:latin typeface="Comic Sans MS" pitchFamily="66" charset="0"/>
              </a:rPr>
              <a:t/>
            </a:r>
            <a:br>
              <a:rPr lang="es-MX" sz="3200" dirty="0" smtClean="0">
                <a:latin typeface="Comic Sans MS" pitchFamily="66" charset="0"/>
              </a:rPr>
            </a:br>
            <a:r>
              <a:rPr lang="es-MX" sz="3200" dirty="0" smtClean="0">
                <a:latin typeface="Comic Sans MS" pitchFamily="66" charset="0"/>
              </a:rPr>
              <a:t>Edad: 5 años </a:t>
            </a:r>
            <a:br>
              <a:rPr lang="es-MX" sz="3200" dirty="0" smtClean="0">
                <a:latin typeface="Comic Sans MS" pitchFamily="66" charset="0"/>
              </a:rPr>
            </a:br>
            <a:r>
              <a:rPr lang="es-MX" sz="3200" dirty="0">
                <a:latin typeface="Comic Sans MS" pitchFamily="66" charset="0"/>
              </a:rPr>
              <a:t>R</a:t>
            </a:r>
            <a:r>
              <a:rPr lang="es-MX" sz="3200" dirty="0" smtClean="0">
                <a:latin typeface="Comic Sans MS" pitchFamily="66" charset="0"/>
              </a:rPr>
              <a:t>itmo de trabajo: rápido  </a:t>
            </a:r>
            <a:br>
              <a:rPr lang="es-MX" sz="3200" dirty="0" smtClean="0">
                <a:latin typeface="Comic Sans MS" pitchFamily="66" charset="0"/>
              </a:rPr>
            </a:br>
            <a:r>
              <a:rPr lang="es-MX" sz="3200" dirty="0" smtClean="0">
                <a:latin typeface="Comic Sans MS" pitchFamily="66" charset="0"/>
              </a:rPr>
              <a:t>Forma de motivación:</a:t>
            </a:r>
            <a:br>
              <a:rPr lang="es-MX" sz="3200" dirty="0" smtClean="0">
                <a:latin typeface="Comic Sans MS" pitchFamily="66" charset="0"/>
              </a:rPr>
            </a:br>
            <a:r>
              <a:rPr lang="es-MX" sz="3200" dirty="0" smtClean="0">
                <a:latin typeface="Comic Sans MS" pitchFamily="66" charset="0"/>
              </a:rPr>
              <a:t>Promoviendo la seguridad y confianza. </a:t>
            </a:r>
            <a:br>
              <a:rPr lang="es-MX" sz="3200" dirty="0" smtClean="0">
                <a:latin typeface="Comic Sans MS" pitchFamily="66" charset="0"/>
              </a:rPr>
            </a:br>
            <a:endParaRPr lang="es-MX" sz="3200"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3" y="3329608"/>
            <a:ext cx="331236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403648" y="260648"/>
            <a:ext cx="6253635" cy="707886"/>
          </a:xfrm>
          <a:prstGeom prst="rect">
            <a:avLst/>
          </a:prstGeom>
        </p:spPr>
        <p:txBody>
          <a:bodyPr wrap="none">
            <a:spAutoFit/>
          </a:bodyPr>
          <a:lstStyle/>
          <a:p>
            <a:pPr algn="ctr"/>
            <a:r>
              <a:rPr lang="es-ES_tradnl" sz="4000" b="1" dirty="0">
                <a:effectLst>
                  <a:outerShdw blurRad="38100" dist="38100" dir="2700000" algn="tl">
                    <a:srgbClr val="000000">
                      <a:alpha val="43137"/>
                    </a:srgbClr>
                  </a:outerShdw>
                </a:effectLst>
              </a:rPr>
              <a:t>Datos generales del niño</a:t>
            </a:r>
            <a:endParaRPr lang="es-MX" sz="4000" dirty="0"/>
          </a:p>
        </p:txBody>
      </p:sp>
    </p:spTree>
    <p:extLst>
      <p:ext uri="{BB962C8B-B14F-4D97-AF65-F5344CB8AC3E}">
        <p14:creationId xmlns:p14="http://schemas.microsoft.com/office/powerpoint/2010/main" val="68707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62500" lnSpcReduction="20000"/>
          </a:bodyPr>
          <a:lstStyle/>
          <a:p>
            <a:endParaRPr lang="es-ES" dirty="0"/>
          </a:p>
          <a:p>
            <a:r>
              <a:rPr lang="es-ES" dirty="0" smtClean="0"/>
              <a:t>Realiza </a:t>
            </a:r>
            <a:r>
              <a:rPr lang="es-ES" dirty="0"/>
              <a:t>adecuaciones curriculares pertinentes en su planeación a partir de los resultados de la evaluación. </a:t>
            </a:r>
          </a:p>
          <a:p>
            <a:endParaRPr lang="es-ES" dirty="0"/>
          </a:p>
          <a:p>
            <a:pPr marL="0" indent="0">
              <a:buNone/>
            </a:pPr>
            <a:r>
              <a:rPr lang="es-ES" dirty="0" smtClean="0"/>
              <a:t>El realizar adecuaciones curriculares, fue algo nuevo para mi, ya que nunca las había implementado, sin lugar a dudas dejo un gran aprendizaje y una gran satisfacción al observar que de cierta manera las actividades adecuadas a la alumna influyeron de forma positiva en el desarrollo de habilidades y aprendizaje.  Se me complicó un poco el darle un enfoque a cada actividad para que la niña pudiera involucrarse en ellas.</a:t>
            </a:r>
          </a:p>
          <a:p>
            <a:pPr marL="0" indent="0">
              <a:buNone/>
            </a:pPr>
            <a:r>
              <a:rPr lang="es-ES" dirty="0" smtClean="0"/>
              <a:t>A pesar de que ya se abordaron contenidos y actividades en base a realizar adecuaciones curriculares, creo que aún tengo </a:t>
            </a:r>
            <a:r>
              <a:rPr lang="es-ES" dirty="0"/>
              <a:t>á</a:t>
            </a:r>
            <a:r>
              <a:rPr lang="es-ES" dirty="0" smtClean="0"/>
              <a:t>rea de oportunidad, ya que en mi salón si me hacía falta implementar más adecuaciones y fue un aspecto que no realice.  </a:t>
            </a:r>
            <a:endParaRPr lang="es-ES" dirty="0" smtClean="0"/>
          </a:p>
          <a:p>
            <a:pPr marL="0" indent="0">
              <a:buNone/>
            </a:pPr>
            <a:r>
              <a:rPr lang="es-ES" dirty="0" smtClean="0"/>
              <a:t>Aprendí que el realizar adecuaciones o ajustes en las actividades es un proceso  continuo que debe dar respuesta a las necesidades del alumno.</a:t>
            </a: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399665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normAutofit fontScale="55000" lnSpcReduction="20000"/>
          </a:bodyPr>
          <a:lstStyle/>
          <a:p>
            <a:r>
              <a:rPr lang="es-ES" dirty="0" smtClean="0"/>
              <a:t>Utiliza estrategias didácticas para promover un ambiente propicio para el aprendizaje.</a:t>
            </a:r>
          </a:p>
          <a:p>
            <a:pPr marL="0" indent="0">
              <a:buNone/>
            </a:pPr>
            <a:r>
              <a:rPr lang="es-ES" dirty="0" smtClean="0"/>
              <a:t> El uso de diversas estrategias de aprendizajes dio paso a que la alumna se sintiera en un lugar seguro y en confianza.</a:t>
            </a:r>
          </a:p>
          <a:p>
            <a:pPr marL="0" indent="0">
              <a:buNone/>
            </a:pPr>
            <a:r>
              <a:rPr lang="es-ES" dirty="0" smtClean="0"/>
              <a:t>El generar un ambiente que propicie el aprendizaje en los alumnos es tarea del docente y creo que en esta competencia si logre un gran avance, ya que muchas de las estrategias utilizadas favorecieron un aprendizaje y no solo en la alumna del caso de estudio.</a:t>
            </a:r>
          </a:p>
          <a:p>
            <a:pPr marL="0" indent="0">
              <a:buNone/>
            </a:pPr>
            <a:r>
              <a:rPr lang="es-ES" dirty="0" smtClean="0"/>
              <a:t>El darle mayor confianza a la alumna de mi parte favoreció mucho a que perdiera sus miedos, este fue un reto para mi ya que al principio se me dificultaba mucho ser muy cariñosa con los alumnos. </a:t>
            </a:r>
            <a:endParaRPr lang="es-ES" dirty="0" smtClean="0"/>
          </a:p>
          <a:p>
            <a:pPr marL="0" indent="0">
              <a:buNone/>
            </a:pPr>
            <a:r>
              <a:rPr lang="es-ES" dirty="0" smtClean="0"/>
              <a:t>Cabe recalcar que aprendí que es de gran importancia identificar a los alumnos con barreras de aprendizajes y cuales son, para en base a ello realizar también el diseño de estrategias  que le favorezcan y las cuales siempre deben estar inmersas en nuestra planeación. </a:t>
            </a:r>
            <a:endParaRPr lang="es-ES" dirty="0" smtClean="0"/>
          </a:p>
          <a:p>
            <a:pPr marL="0" indent="0">
              <a:buNone/>
            </a:pPr>
            <a:r>
              <a:rPr lang="es-ES" dirty="0" smtClean="0"/>
              <a:t>Es importante que antes de implementar estrategias con los alumnos, analices cuales son las necesidades intereses y lo que quieres lograr. </a:t>
            </a: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420214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lstStyle/>
          <a:p>
            <a:r>
              <a:rPr lang="es-ES" dirty="0" smtClean="0"/>
              <a:t>Adecua las condiciones físicas en el aula de acuerdo al contexto y las características de los alumnos y el grupo. </a:t>
            </a:r>
          </a:p>
          <a:p>
            <a:r>
              <a:rPr lang="es-ES" sz="2000" dirty="0" smtClean="0"/>
              <a:t>El generar un ambiente propicio para el aprendizaje del alumno toma en cuenta muchos aspectos como lo son los materiales, actividades, espacios físicos y tecnológicos, además de las relaciones interpersonales. </a:t>
            </a:r>
          </a:p>
          <a:p>
            <a:r>
              <a:rPr lang="es-ES" sz="2000" dirty="0" smtClean="0"/>
              <a:t>Cada actividad traté de que se realizara en un lugar donde cada  alumno pudiera tener su espacio para desenvolverse libre mente, se utilizaron espacios como aula, patio, salón de usos múltiples. La organización de las mesas de trabajo también continuamente se cambio en base a cada actividad, se inculcó mucho el mantener un lugar limpio. </a:t>
            </a:r>
          </a:p>
          <a:p>
            <a:r>
              <a:rPr lang="es-ES" sz="2000" dirty="0" smtClean="0"/>
              <a:t>Algunas otras adecuaciones físicas se realizaron en la implementación de diversas modalidades como rincones y talleres. </a:t>
            </a:r>
          </a:p>
          <a:p>
            <a:pPr marL="0" indent="0">
              <a:buNone/>
            </a:pPr>
            <a:r>
              <a:rPr lang="es-ES" sz="2000" dirty="0" smtClean="0"/>
              <a:t>	</a:t>
            </a:r>
          </a:p>
          <a:p>
            <a:endParaRPr lang="es-ES" sz="2000" dirty="0"/>
          </a:p>
        </p:txBody>
      </p:sp>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350613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a:xfrm>
            <a:off x="467544" y="1556792"/>
            <a:ext cx="8229600" cy="4525963"/>
          </a:xfrm>
        </p:spPr>
        <p:txBody>
          <a:bodyPr/>
          <a:lstStyle/>
          <a:p>
            <a:r>
              <a:rPr lang="es-ES" dirty="0" smtClean="0"/>
              <a:t>Promueve actividades que involucran el trabajo colaborativo para impulsar el compromiso, la responsabilidad y la solidaridad de los alumnos. </a:t>
            </a:r>
          </a:p>
          <a:p>
            <a:pPr marL="0" indent="0">
              <a:buNone/>
            </a:pPr>
            <a:r>
              <a:rPr lang="es-ES" sz="2800" dirty="0" smtClean="0"/>
              <a:t>Esta competencia si la consolide en un 90% ya que mis estrategias estuvieron enfocadas a que la alumna aprendiera a trabajar en conjunto y que sobre todo se sintiera en confianza y sin miedo a participar. </a:t>
            </a:r>
          </a:p>
          <a:p>
            <a:pPr marL="0" indent="0">
              <a:buNone/>
            </a:pPr>
            <a:r>
              <a:rPr lang="es-ES" sz="2800" dirty="0" smtClean="0"/>
              <a:t>En cada actividad se dio paso a que siempre estuvieran presentes los valores y la sana convivencia, aspectos que influyeron en su formación ciudadana.</a:t>
            </a:r>
          </a:p>
        </p:txBody>
      </p:sp>
    </p:spTree>
    <p:extLst>
      <p:ext uri="{BB962C8B-B14F-4D97-AF65-F5344CB8AC3E}">
        <p14:creationId xmlns:p14="http://schemas.microsoft.com/office/powerpoint/2010/main" val="368316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980728"/>
            <a:ext cx="8964488" cy="5688632"/>
          </a:xfrm>
          <a:solidFill>
            <a:srgbClr val="FF99CC"/>
          </a:solidFill>
        </p:spPr>
        <p:txBody>
          <a:bodyPr/>
          <a:lstStyle/>
          <a:p>
            <a:pPr algn="l"/>
            <a:r>
              <a:rPr lang="es-MX" sz="3600" dirty="0" smtClean="0"/>
              <a:t>Muestra un comportamiento de rebeldía, (actitudes de jóvenes de secundaria),  falta de respeto, dificultad en relacionarse con los demás, dificultad en centrar la atención en actividades.</a:t>
            </a:r>
            <a:br>
              <a:rPr lang="es-MX" sz="3600" dirty="0" smtClean="0"/>
            </a:br>
            <a:r>
              <a:rPr lang="es-MX" sz="3600" dirty="0" smtClean="0"/>
              <a:t>Se observa interés en actividades de expresión como canto y baile así como el juego. </a:t>
            </a:r>
            <a:r>
              <a:rPr lang="es-MX" sz="3600" dirty="0"/>
              <a:t/>
            </a:r>
            <a:br>
              <a:rPr lang="es-MX" sz="3600" dirty="0"/>
            </a:br>
            <a:r>
              <a:rPr lang="es-MX" sz="3600" b="1" dirty="0" smtClean="0"/>
              <a:t>Actividades </a:t>
            </a:r>
            <a:r>
              <a:rPr lang="es-MX" sz="3600" b="1" dirty="0"/>
              <a:t>que implican mayor tiempo o esfuerzo:</a:t>
            </a:r>
            <a:r>
              <a:rPr lang="es-MX" sz="3600" dirty="0"/>
              <a:t/>
            </a:r>
            <a:br>
              <a:rPr lang="es-MX" sz="3600" dirty="0"/>
            </a:br>
            <a:r>
              <a:rPr lang="es-MX" sz="3600" dirty="0"/>
              <a:t>Actividades que implique Comunicarse</a:t>
            </a:r>
            <a:r>
              <a:rPr lang="es-MX" sz="3600" dirty="0" smtClean="0"/>
              <a:t>.</a:t>
            </a:r>
            <a:endParaRPr lang="es-MX" sz="3600" dirty="0"/>
          </a:p>
        </p:txBody>
      </p:sp>
      <p:sp>
        <p:nvSpPr>
          <p:cNvPr id="3" name="2 Rectángulo"/>
          <p:cNvSpPr/>
          <p:nvPr/>
        </p:nvSpPr>
        <p:spPr>
          <a:xfrm>
            <a:off x="0" y="73373"/>
            <a:ext cx="9144000" cy="830997"/>
          </a:xfrm>
          <a:prstGeom prst="rect">
            <a:avLst/>
          </a:prstGeom>
          <a:solidFill>
            <a:srgbClr val="66FF33"/>
          </a:solidFill>
        </p:spPr>
        <p:txBody>
          <a:bodyPr wrap="square">
            <a:spAutoFit/>
          </a:bodyPr>
          <a:lstStyle/>
          <a:p>
            <a:pPr algn="ctr"/>
            <a:r>
              <a:rPr lang="es-MX" sz="2400" dirty="0"/>
              <a:t>Antecedentes generales de desarrollo,         </a:t>
            </a:r>
          </a:p>
          <a:p>
            <a:pPr algn="ctr"/>
            <a:r>
              <a:rPr lang="es-MX" sz="2400" dirty="0"/>
              <a:t>  actividades que implican mayor </a:t>
            </a:r>
            <a:r>
              <a:rPr lang="es-MX" sz="2400" dirty="0" smtClean="0"/>
              <a:t>tiempo y esfuerzo</a:t>
            </a:r>
            <a:endParaRPr lang="es-MX" sz="2400" dirty="0"/>
          </a:p>
        </p:txBody>
      </p:sp>
    </p:spTree>
    <p:extLst>
      <p:ext uri="{BB962C8B-B14F-4D97-AF65-F5344CB8AC3E}">
        <p14:creationId xmlns:p14="http://schemas.microsoft.com/office/powerpoint/2010/main" val="250721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257" y="591911"/>
            <a:ext cx="7772400" cy="1470025"/>
          </a:xfrm>
          <a:solidFill>
            <a:srgbClr val="66FF33"/>
          </a:solidFill>
        </p:spPr>
        <p:txBody>
          <a:bodyPr/>
          <a:lstStyle/>
          <a:p>
            <a:r>
              <a:rPr lang="es-MX" dirty="0"/>
              <a:t>Necesidad: (justificación del caso) Dificultades que presenta </a:t>
            </a:r>
          </a:p>
        </p:txBody>
      </p:sp>
      <p:sp>
        <p:nvSpPr>
          <p:cNvPr id="3" name="2 Subtítulo"/>
          <p:cNvSpPr>
            <a:spLocks noGrp="1"/>
          </p:cNvSpPr>
          <p:nvPr>
            <p:ph type="subTitle" idx="1"/>
          </p:nvPr>
        </p:nvSpPr>
        <p:spPr>
          <a:xfrm>
            <a:off x="1475655" y="2420888"/>
            <a:ext cx="7359393" cy="4104456"/>
          </a:xfrm>
          <a:solidFill>
            <a:srgbClr val="FFFF66"/>
          </a:solidFill>
        </p:spPr>
        <p:txBody>
          <a:bodyPr/>
          <a:lstStyle/>
          <a:p>
            <a:r>
              <a:rPr lang="es-MX" sz="2800" dirty="0" smtClean="0">
                <a:solidFill>
                  <a:schemeClr val="tx1"/>
                </a:solidFill>
                <a:latin typeface="Comic Sans MS" pitchFamily="66" charset="0"/>
              </a:rPr>
              <a:t>Se llevo a cabo una platica con la mamá de </a:t>
            </a:r>
            <a:r>
              <a:rPr lang="es-MX" sz="2800" dirty="0" err="1" smtClean="0">
                <a:solidFill>
                  <a:schemeClr val="tx1"/>
                </a:solidFill>
                <a:latin typeface="Comic Sans MS" pitchFamily="66" charset="0"/>
              </a:rPr>
              <a:t>Fattima</a:t>
            </a:r>
            <a:r>
              <a:rPr lang="es-MX" sz="2800" dirty="0" smtClean="0">
                <a:solidFill>
                  <a:schemeClr val="tx1"/>
                </a:solidFill>
                <a:latin typeface="Comic Sans MS" pitchFamily="66" charset="0"/>
              </a:rPr>
              <a:t> sobre su comportamiento actual.</a:t>
            </a:r>
          </a:p>
          <a:p>
            <a:r>
              <a:rPr lang="es-MX" sz="2800" dirty="0" smtClean="0">
                <a:solidFill>
                  <a:schemeClr val="tx1"/>
                </a:solidFill>
                <a:latin typeface="Comic Sans MS" pitchFamily="66" charset="0"/>
              </a:rPr>
              <a:t>Menciona que esa actitud la tomo desde que se dio cuenta que no es aceptada por su hermana mayor que le dobla la edad. </a:t>
            </a:r>
          </a:p>
          <a:p>
            <a:r>
              <a:rPr lang="es-MX" sz="2800" dirty="0" smtClean="0">
                <a:solidFill>
                  <a:schemeClr val="tx1"/>
                </a:solidFill>
                <a:latin typeface="Comic Sans MS" pitchFamily="66" charset="0"/>
              </a:rPr>
              <a:t>Sufre de agresiones y rechazo.  </a:t>
            </a:r>
          </a:p>
          <a:p>
            <a:r>
              <a:rPr lang="es-MX" dirty="0" smtClean="0">
                <a:solidFill>
                  <a:schemeClr val="tx1"/>
                </a:solidFill>
              </a:rPr>
              <a:t>Y por ese motivo la alumna presenta dificultades al relacionarse y centrar su atención en las actividades. </a:t>
            </a:r>
            <a:endParaRPr lang="es-MX" dirty="0">
              <a:solidFill>
                <a:schemeClr val="tx1"/>
              </a:solidFill>
            </a:endParaRPr>
          </a:p>
        </p:txBody>
      </p:sp>
      <p:pic>
        <p:nvPicPr>
          <p:cNvPr id="1026" name="Picture 2" descr="Resultado de imagen para mama animad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47" y="3143220"/>
            <a:ext cx="1869414" cy="329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9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910236411"/>
              </p:ext>
            </p:extLst>
          </p:nvPr>
        </p:nvGraphicFramePr>
        <p:xfrm>
          <a:off x="683568" y="404664"/>
          <a:ext cx="7560840" cy="1399024"/>
        </p:xfrm>
        <a:graphic>
          <a:graphicData uri="http://schemas.openxmlformats.org/drawingml/2006/table">
            <a:tbl>
              <a:tblPr firstRow="1" bandRow="1">
                <a:tableStyleId>{5940675A-B579-460E-94D1-54222C63F5DA}</a:tableStyleId>
              </a:tblPr>
              <a:tblGrid>
                <a:gridCol w="1184228"/>
                <a:gridCol w="1607593"/>
                <a:gridCol w="4769019"/>
              </a:tblGrid>
              <a:tr h="504056">
                <a:tc>
                  <a:txBody>
                    <a:bodyPr/>
                    <a:lstStyle/>
                    <a:p>
                      <a:pPr algn="ctr"/>
                      <a:r>
                        <a:rPr lang="es-MX" sz="1200" dirty="0" smtClean="0">
                          <a:latin typeface="Arial" pitchFamily="34" charset="0"/>
                          <a:cs typeface="Arial" pitchFamily="34" charset="0"/>
                        </a:rPr>
                        <a:t>Campo formativo</a:t>
                      </a:r>
                      <a:r>
                        <a:rPr lang="es-MX" sz="1200" baseline="0" dirty="0" smtClean="0">
                          <a:latin typeface="Arial" pitchFamily="34" charset="0"/>
                          <a:cs typeface="Arial" pitchFamily="34" charset="0"/>
                        </a:rPr>
                        <a:t> </a:t>
                      </a:r>
                    </a:p>
                    <a:p>
                      <a:pPr algn="ctr"/>
                      <a:endParaRPr lang="es-MX" sz="1200" baseline="0" dirty="0" smtClean="0">
                        <a:latin typeface="Arial" pitchFamily="34" charset="0"/>
                        <a:cs typeface="Arial" pitchFamily="34" charset="0"/>
                      </a:endParaRPr>
                    </a:p>
                    <a:p>
                      <a:pPr algn="ctr"/>
                      <a:r>
                        <a:rPr lang="es-MX" sz="1200" baseline="0" dirty="0" smtClean="0">
                          <a:latin typeface="Arial" pitchFamily="34" charset="0"/>
                          <a:cs typeface="Arial" pitchFamily="34" charset="0"/>
                        </a:rPr>
                        <a:t>Aspecto </a:t>
                      </a:r>
                      <a:endParaRPr lang="es-MX" sz="1200" dirty="0">
                        <a:latin typeface="Arial" pitchFamily="34" charset="0"/>
                        <a:cs typeface="Arial" pitchFamily="34" charset="0"/>
                      </a:endParaRPr>
                    </a:p>
                  </a:txBody>
                  <a:tcPr anchor="ctr"/>
                </a:tc>
                <a:tc>
                  <a:txBody>
                    <a:bodyPr/>
                    <a:lstStyle/>
                    <a:p>
                      <a:pPr algn="ctr"/>
                      <a:r>
                        <a:rPr lang="es-MX" sz="1200" dirty="0" smtClean="0">
                          <a:latin typeface="Arial" pitchFamily="34" charset="0"/>
                          <a:cs typeface="Arial" pitchFamily="34" charset="0"/>
                        </a:rPr>
                        <a:t>Competencia</a:t>
                      </a:r>
                      <a:r>
                        <a:rPr lang="es-MX" sz="1200" baseline="0" dirty="0" smtClean="0">
                          <a:latin typeface="Arial" pitchFamily="34" charset="0"/>
                          <a:cs typeface="Arial" pitchFamily="34" charset="0"/>
                        </a:rPr>
                        <a:t> </a:t>
                      </a:r>
                      <a:endParaRPr lang="es-MX" sz="1200" dirty="0">
                        <a:latin typeface="Arial" pitchFamily="34" charset="0"/>
                        <a:cs typeface="Arial" pitchFamily="34" charset="0"/>
                      </a:endParaRPr>
                    </a:p>
                  </a:txBody>
                  <a:tcPr anchor="ctr"/>
                </a:tc>
                <a:tc>
                  <a:txBody>
                    <a:bodyPr/>
                    <a:lstStyle/>
                    <a:p>
                      <a:pPr algn="ctr"/>
                      <a:r>
                        <a:rPr lang="es-MX" sz="1200" dirty="0" smtClean="0">
                          <a:latin typeface="Arial" pitchFamily="34" charset="0"/>
                          <a:cs typeface="Arial" pitchFamily="34" charset="0"/>
                        </a:rPr>
                        <a:t>Aprendizaje esperado </a:t>
                      </a:r>
                      <a:endParaRPr lang="es-MX" sz="1200" dirty="0">
                        <a:latin typeface="Arial" pitchFamily="34" charset="0"/>
                        <a:cs typeface="Arial" pitchFamily="34" charset="0"/>
                      </a:endParaRPr>
                    </a:p>
                  </a:txBody>
                  <a:tcPr anchor="ctr"/>
                </a:tc>
              </a:tr>
              <a:tr h="576064">
                <a:tc>
                  <a:txBody>
                    <a:bodyPr/>
                    <a:lstStyle/>
                    <a:p>
                      <a:r>
                        <a:rPr lang="es-MX" sz="1000" dirty="0" smtClean="0">
                          <a:latin typeface="Arial" pitchFamily="34" charset="0"/>
                          <a:cs typeface="Arial" pitchFamily="34" charset="0"/>
                        </a:rPr>
                        <a:t>Lenguaje y comunicación </a:t>
                      </a:r>
                    </a:p>
                    <a:p>
                      <a:r>
                        <a:rPr lang="es-MX" sz="1000" dirty="0" smtClean="0">
                          <a:latin typeface="Arial" pitchFamily="34" charset="0"/>
                          <a:cs typeface="Arial" pitchFamily="34" charset="0"/>
                        </a:rPr>
                        <a:t>Lenguaje oral </a:t>
                      </a:r>
                      <a:endParaRPr lang="es-MX" sz="1000" dirty="0">
                        <a:latin typeface="Arial" pitchFamily="34" charset="0"/>
                        <a:cs typeface="Arial" pitchFamily="34" charset="0"/>
                      </a:endParaRPr>
                    </a:p>
                  </a:txBody>
                  <a:tcPr/>
                </a:tc>
                <a:tc>
                  <a:txBody>
                    <a:bodyPr/>
                    <a:lstStyle/>
                    <a:p>
                      <a:pPr algn="l"/>
                      <a:r>
                        <a:rPr lang="es-MX" sz="1000" dirty="0" smtClean="0">
                          <a:latin typeface="Arial" pitchFamily="34" charset="0"/>
                          <a:cs typeface="Arial" pitchFamily="34" charset="0"/>
                        </a:rPr>
                        <a:t>Escucha y cuenta relatos literarios que forman parte de la tradición oral</a:t>
                      </a:r>
                      <a:endParaRPr lang="es-MX" sz="1000" dirty="0">
                        <a:latin typeface="Arial" pitchFamily="34" charset="0"/>
                        <a:cs typeface="Arial" pitchFamily="34" charset="0"/>
                      </a:endParaRPr>
                    </a:p>
                  </a:txBody>
                  <a:tcPr/>
                </a:tc>
                <a:tc>
                  <a:txBody>
                    <a:bodyPr/>
                    <a:lstStyle/>
                    <a:p>
                      <a:r>
                        <a:rPr lang="es-MX" sz="1000" dirty="0" smtClean="0">
                          <a:latin typeface="Arial" pitchFamily="34" charset="0"/>
                          <a:cs typeface="Arial" pitchFamily="34" charset="0"/>
                        </a:rPr>
                        <a:t>Escucha la narración de anécdotas, cuentos, relatos, leyendas y fábulas; expresa qué sucesos o pasajes le provocan reacciones como gusto, sorpresa, miedo o tristeza.</a:t>
                      </a:r>
                      <a:endParaRPr lang="es-MX" sz="1000" dirty="0">
                        <a:latin typeface="Arial" pitchFamily="34" charset="0"/>
                        <a:cs typeface="Arial" pitchFamily="34" charset="0"/>
                      </a:endParaRP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18553208"/>
              </p:ext>
            </p:extLst>
          </p:nvPr>
        </p:nvGraphicFramePr>
        <p:xfrm>
          <a:off x="179512" y="1988840"/>
          <a:ext cx="8732669" cy="1371600"/>
        </p:xfrm>
        <a:graphic>
          <a:graphicData uri="http://schemas.openxmlformats.org/drawingml/2006/table">
            <a:tbl>
              <a:tblPr firstRow="1" bandRow="1">
                <a:tableStyleId>{5940675A-B579-460E-94D1-54222C63F5DA}</a:tableStyleId>
              </a:tblPr>
              <a:tblGrid>
                <a:gridCol w="6552728"/>
                <a:gridCol w="1096092"/>
                <a:gridCol w="1083849"/>
              </a:tblGrid>
              <a:tr h="864096">
                <a:tc>
                  <a:txBody>
                    <a:bodyPr/>
                    <a:lstStyle/>
                    <a:p>
                      <a:pPr algn="ctr"/>
                      <a:r>
                        <a:rPr lang="es-MX" sz="1000" b="1" dirty="0" smtClean="0"/>
                        <a:t> </a:t>
                      </a:r>
                    </a:p>
                    <a:p>
                      <a:pPr algn="ctr"/>
                      <a:r>
                        <a:rPr lang="es-MX" sz="1000" b="1" dirty="0" err="1" smtClean="0"/>
                        <a:t>Act</a:t>
                      </a:r>
                      <a:r>
                        <a:rPr lang="es-MX" sz="1000" b="1" dirty="0" smtClean="0"/>
                        <a:t> 1. El día de muertos </a:t>
                      </a:r>
                    </a:p>
                    <a:p>
                      <a:pPr algn="l"/>
                      <a:r>
                        <a:rPr lang="es-MX" sz="1000" b="1" dirty="0" smtClean="0"/>
                        <a:t>Inicio:</a:t>
                      </a:r>
                      <a:r>
                        <a:rPr lang="es-MX" sz="1000" b="1" baseline="0" dirty="0" smtClean="0"/>
                        <a:t> </a:t>
                      </a:r>
                      <a:r>
                        <a:rPr lang="es-MX" sz="1000" b="0" baseline="0" dirty="0" smtClean="0"/>
                        <a:t>escuchar la lectura del cuento «el día de muertos»</a:t>
                      </a:r>
                    </a:p>
                    <a:p>
                      <a:pPr algn="l"/>
                      <a:r>
                        <a:rPr lang="es-MX" sz="900" b="1" dirty="0" smtClean="0">
                          <a:latin typeface="+mn-lt"/>
                        </a:rPr>
                        <a:t>Desarrollo: </a:t>
                      </a:r>
                      <a:r>
                        <a:rPr lang="es-MX" sz="900" dirty="0" smtClean="0">
                          <a:latin typeface="+mn-lt"/>
                        </a:rPr>
                        <a:t>observar la imagen</a:t>
                      </a:r>
                      <a:r>
                        <a:rPr lang="es-MX" sz="900" baseline="0" dirty="0" smtClean="0">
                          <a:latin typeface="+mn-lt"/>
                        </a:rPr>
                        <a:t> y comentar acerca de lo que se leyó.</a:t>
                      </a:r>
                      <a:endParaRPr lang="es-MX" sz="900" dirty="0" smtClean="0">
                        <a:latin typeface="+mn-lt"/>
                      </a:endParaRPr>
                    </a:p>
                    <a:p>
                      <a:r>
                        <a:rPr lang="es-MX" sz="900" b="1" dirty="0" smtClean="0">
                          <a:latin typeface="+mn-lt"/>
                        </a:rPr>
                        <a:t>Cierre:  </a:t>
                      </a:r>
                      <a:r>
                        <a:rPr lang="es-MX" sz="900" b="0" dirty="0" smtClean="0">
                          <a:latin typeface="+mn-lt"/>
                        </a:rPr>
                        <a:t>elaborar</a:t>
                      </a:r>
                      <a:r>
                        <a:rPr lang="es-MX" sz="900" b="0" baseline="0" dirty="0" smtClean="0">
                          <a:latin typeface="+mn-lt"/>
                        </a:rPr>
                        <a:t> </a:t>
                      </a:r>
                      <a:r>
                        <a:rPr lang="es-MX" sz="900" b="0" dirty="0" smtClean="0">
                          <a:latin typeface="+mn-lt"/>
                        </a:rPr>
                        <a:t>un dibujo sobre lo que más les gustó de la lectura y los sentimientos que les produjo. </a:t>
                      </a:r>
                    </a:p>
                    <a:p>
                      <a:r>
                        <a:rPr lang="es-MX" sz="900" dirty="0" err="1" smtClean="0">
                          <a:latin typeface="Arial" pitchFamily="34" charset="0"/>
                          <a:cs typeface="Arial" pitchFamily="34" charset="0"/>
                        </a:rPr>
                        <a:t>Evaluacion</a:t>
                      </a:r>
                      <a:r>
                        <a:rPr lang="es-MX" sz="900" dirty="0" smtClean="0">
                          <a:latin typeface="Arial" pitchFamily="34" charset="0"/>
                          <a:cs typeface="Arial" pitchFamily="34" charset="0"/>
                        </a:rPr>
                        <a:t>: Como es la expresión del niño al escuchar el cuento, escucha atento la narración, </a:t>
                      </a:r>
                      <a:r>
                        <a:rPr lang="es-MX" sz="900" baseline="0" dirty="0" smtClean="0">
                          <a:latin typeface="Arial" pitchFamily="34" charset="0"/>
                          <a:cs typeface="Arial" pitchFamily="34" charset="0"/>
                        </a:rPr>
                        <a:t> </a:t>
                      </a:r>
                    </a:p>
                    <a:p>
                      <a:r>
                        <a:rPr lang="es-MX" sz="900" b="1" baseline="0" dirty="0" smtClean="0">
                          <a:latin typeface="Arial" pitchFamily="34" charset="0"/>
                          <a:cs typeface="Arial" pitchFamily="34" charset="0"/>
                        </a:rPr>
                        <a:t>Adecuación curricular: </a:t>
                      </a:r>
                    </a:p>
                    <a:p>
                      <a:r>
                        <a:rPr lang="es-MX" sz="900" baseline="0" dirty="0" smtClean="0">
                          <a:latin typeface="Arial" pitchFamily="34" charset="0"/>
                          <a:cs typeface="Arial" pitchFamily="34" charset="0"/>
                        </a:rPr>
                        <a:t>Pedir a Fátima  sentarse al frente y que escuche el cuento con algún objeto que ella se sienta segura</a:t>
                      </a:r>
                      <a:r>
                        <a:rPr lang="es-MX" sz="700" baseline="0" dirty="0" smtClean="0">
                          <a:latin typeface="Arial" pitchFamily="34" charset="0"/>
                          <a:cs typeface="Arial" pitchFamily="34" charset="0"/>
                        </a:rPr>
                        <a:t>.</a:t>
                      </a:r>
                    </a:p>
                    <a:p>
                      <a:endParaRPr lang="es-MX" sz="900" b="0" dirty="0" smtClean="0">
                        <a:latin typeface="+mn-lt"/>
                      </a:endParaRPr>
                    </a:p>
                  </a:txBody>
                  <a:tcPr/>
                </a:tc>
                <a:tc>
                  <a:txBody>
                    <a:bodyPr/>
                    <a:lstStyle/>
                    <a:p>
                      <a:r>
                        <a:rPr lang="es-MX" sz="1050" dirty="0" smtClean="0"/>
                        <a:t>Cuento «el</a:t>
                      </a:r>
                      <a:r>
                        <a:rPr lang="es-MX" sz="1050" baseline="0" dirty="0" smtClean="0"/>
                        <a:t> día de muertos» </a:t>
                      </a:r>
                      <a:r>
                        <a:rPr lang="es-MX" sz="1050" baseline="0" dirty="0" smtClean="0"/>
                        <a:t> video</a:t>
                      </a:r>
                      <a:endParaRPr lang="es-MX" sz="1050" baseline="0" dirty="0" smtClean="0"/>
                    </a:p>
                    <a:p>
                      <a:r>
                        <a:rPr lang="es-MX" sz="1050" baseline="0" dirty="0" smtClean="0"/>
                        <a:t>Con imágenes </a:t>
                      </a:r>
                    </a:p>
                  </a:txBody>
                  <a:tcPr/>
                </a:tc>
                <a:tc>
                  <a:txBody>
                    <a:bodyPr/>
                    <a:lstStyle/>
                    <a:p>
                      <a:r>
                        <a:rPr lang="es-MX" sz="1100" dirty="0" smtClean="0"/>
                        <a:t>Individual </a:t>
                      </a:r>
                    </a:p>
                    <a:p>
                      <a:r>
                        <a:rPr lang="es-MX" sz="1100" dirty="0" smtClean="0"/>
                        <a:t>20 minutos </a:t>
                      </a:r>
                    </a:p>
                    <a:p>
                      <a:r>
                        <a:rPr lang="es-MX" sz="1100" dirty="0" smtClean="0"/>
                        <a:t>Salón de clases</a:t>
                      </a:r>
                      <a:endParaRPr lang="es-MX" sz="1100"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076072855"/>
              </p:ext>
            </p:extLst>
          </p:nvPr>
        </p:nvGraphicFramePr>
        <p:xfrm>
          <a:off x="179512" y="3356992"/>
          <a:ext cx="8712968" cy="1310640"/>
        </p:xfrm>
        <a:graphic>
          <a:graphicData uri="http://schemas.openxmlformats.org/drawingml/2006/table">
            <a:tbl>
              <a:tblPr firstRow="1" bandRow="1">
                <a:tableStyleId>{5940675A-B579-460E-94D1-54222C63F5DA}</a:tableStyleId>
              </a:tblPr>
              <a:tblGrid>
                <a:gridCol w="6552728"/>
                <a:gridCol w="1152128"/>
                <a:gridCol w="1008112"/>
              </a:tblGrid>
              <a:tr h="780153">
                <a:tc>
                  <a:txBody>
                    <a:bodyPr/>
                    <a:lstStyle/>
                    <a:p>
                      <a:r>
                        <a:rPr lang="es-MX" sz="1000" b="1" dirty="0" smtClean="0">
                          <a:latin typeface="+mn-lt"/>
                        </a:rPr>
                        <a:t>                                                    </a:t>
                      </a:r>
                      <a:r>
                        <a:rPr lang="es-MX" sz="1000" b="1" dirty="0" err="1" smtClean="0">
                          <a:latin typeface="+mn-lt"/>
                        </a:rPr>
                        <a:t>Act</a:t>
                      </a:r>
                      <a:r>
                        <a:rPr lang="es-MX" sz="1000" b="1" dirty="0" smtClean="0">
                          <a:latin typeface="+mn-lt"/>
                        </a:rPr>
                        <a:t> 2. Calaveritas literarias </a:t>
                      </a:r>
                    </a:p>
                    <a:p>
                      <a:r>
                        <a:rPr lang="es-MX" sz="1000" b="1" dirty="0" smtClean="0">
                          <a:latin typeface="+mn-lt"/>
                        </a:rPr>
                        <a:t>Inicio: </a:t>
                      </a:r>
                      <a:r>
                        <a:rPr lang="es-MX" sz="1000" b="0" dirty="0" smtClean="0">
                          <a:latin typeface="+mn-lt"/>
                        </a:rPr>
                        <a:t>comentar que son las calaveritas literarias </a:t>
                      </a:r>
                      <a:endParaRPr lang="es-MX" sz="1000" dirty="0" smtClean="0">
                        <a:latin typeface="+mn-lt"/>
                      </a:endParaRPr>
                    </a:p>
                    <a:p>
                      <a:r>
                        <a:rPr lang="es-MX" sz="1000" b="1" dirty="0" smtClean="0">
                          <a:latin typeface="+mn-lt"/>
                        </a:rPr>
                        <a:t>Desarrollo: </a:t>
                      </a:r>
                      <a:r>
                        <a:rPr lang="es-MX" sz="1000" b="0" dirty="0" smtClean="0">
                          <a:latin typeface="+mn-lt"/>
                        </a:rPr>
                        <a:t>escuchar</a:t>
                      </a:r>
                      <a:r>
                        <a:rPr lang="es-MX" sz="1000" b="0" baseline="0" dirty="0" smtClean="0">
                          <a:latin typeface="+mn-lt"/>
                        </a:rPr>
                        <a:t> las calaveritas de sus compañeros.</a:t>
                      </a:r>
                      <a:endParaRPr lang="es-MX" sz="1000" b="0" dirty="0" smtClean="0">
                        <a:latin typeface="+mn-lt"/>
                      </a:endParaRPr>
                    </a:p>
                    <a:p>
                      <a:r>
                        <a:rPr lang="es-MX" sz="1000" b="1" dirty="0" smtClean="0">
                          <a:latin typeface="+mn-lt"/>
                        </a:rPr>
                        <a:t>Cierre:  </a:t>
                      </a:r>
                      <a:r>
                        <a:rPr lang="es-MX" sz="1000" b="0" dirty="0" smtClean="0">
                          <a:latin typeface="+mn-lt"/>
                        </a:rPr>
                        <a:t>comentar</a:t>
                      </a:r>
                      <a:r>
                        <a:rPr lang="es-MX" sz="1000" b="0" baseline="0" dirty="0" smtClean="0">
                          <a:latin typeface="+mn-lt"/>
                        </a:rPr>
                        <a:t> cual le gusto mas.</a:t>
                      </a:r>
                    </a:p>
                    <a:p>
                      <a:r>
                        <a:rPr lang="es-MX" sz="1000" b="0" baseline="0" dirty="0" smtClean="0">
                          <a:latin typeface="+mn-lt"/>
                        </a:rPr>
                        <a:t>Evaluación: escuchan a sus compañeros, presta atención a la narración, expresa que sentimientos le provocan las calaveritas narradas.</a:t>
                      </a:r>
                    </a:p>
                    <a:p>
                      <a:r>
                        <a:rPr lang="es-MX" sz="1000" b="0" baseline="0" dirty="0" smtClean="0">
                          <a:latin typeface="+mn-lt"/>
                        </a:rPr>
                        <a:t>Adecuación curricular: pedir a Fátima que comience a narrar su calaverita y que al final ella va elegir una de sus compañeros para premiarla.</a:t>
                      </a:r>
                      <a:endParaRPr lang="es-MX" sz="1100" dirty="0" smtClean="0">
                        <a:latin typeface="+mn-lt"/>
                      </a:endParaRPr>
                    </a:p>
                  </a:txBody>
                  <a:tcPr/>
                </a:tc>
                <a:tc>
                  <a:txBody>
                    <a:bodyPr/>
                    <a:lstStyle/>
                    <a:p>
                      <a:r>
                        <a:rPr lang="es-MX" sz="1100" baseline="0" dirty="0" smtClean="0"/>
                        <a:t>Calaveritas traídas de la casa </a:t>
                      </a:r>
                    </a:p>
                  </a:txBody>
                  <a:tcPr/>
                </a:tc>
                <a:tc>
                  <a:txBody>
                    <a:bodyPr/>
                    <a:lstStyle/>
                    <a:p>
                      <a:r>
                        <a:rPr lang="es-MX" sz="1100" baseline="0" dirty="0" smtClean="0"/>
                        <a:t>Grupal </a:t>
                      </a:r>
                    </a:p>
                    <a:p>
                      <a:r>
                        <a:rPr lang="es-MX" sz="1100" baseline="0" dirty="0" smtClean="0"/>
                        <a:t>20 minutos  </a:t>
                      </a:r>
                    </a:p>
                    <a:p>
                      <a:r>
                        <a:rPr lang="es-MX" sz="1100" baseline="0" dirty="0" smtClean="0"/>
                        <a:t>Salón de clases</a:t>
                      </a: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568429245"/>
              </p:ext>
            </p:extLst>
          </p:nvPr>
        </p:nvGraphicFramePr>
        <p:xfrm>
          <a:off x="179512" y="4653136"/>
          <a:ext cx="8712968" cy="1051560"/>
        </p:xfrm>
        <a:graphic>
          <a:graphicData uri="http://schemas.openxmlformats.org/drawingml/2006/table">
            <a:tbl>
              <a:tblPr firstRow="1" bandRow="1">
                <a:tableStyleId>{5940675A-B579-460E-94D1-54222C63F5DA}</a:tableStyleId>
              </a:tblPr>
              <a:tblGrid>
                <a:gridCol w="1188336"/>
                <a:gridCol w="5364392"/>
                <a:gridCol w="1152128"/>
                <a:gridCol w="1008112"/>
              </a:tblGrid>
              <a:tr h="780153">
                <a:tc>
                  <a:txBody>
                    <a:bodyPr/>
                    <a:lstStyle/>
                    <a:p>
                      <a:pPr algn="ctr"/>
                      <a:r>
                        <a:rPr lang="es-MX" sz="1000" dirty="0" smtClean="0">
                          <a:latin typeface="+mn-lt"/>
                        </a:rPr>
                        <a:t>Expresión y apreciación artística </a:t>
                      </a:r>
                    </a:p>
                    <a:p>
                      <a:pPr algn="ctr"/>
                      <a:r>
                        <a:rPr lang="es-MX" sz="1000" dirty="0" smtClean="0">
                          <a:latin typeface="+mn-lt"/>
                        </a:rPr>
                        <a:t>Expresión corporal</a:t>
                      </a:r>
                    </a:p>
                    <a:p>
                      <a:pPr algn="ctr"/>
                      <a:r>
                        <a:rPr lang="es-MX" sz="1000" dirty="0" smtClean="0">
                          <a:latin typeface="+mn-lt"/>
                        </a:rPr>
                        <a:t>y apreciación de la danza</a:t>
                      </a:r>
                    </a:p>
                  </a:txBody>
                  <a:tcPr/>
                </a:tc>
                <a:tc>
                  <a:txBody>
                    <a:bodyPr/>
                    <a:lstStyle/>
                    <a:p>
                      <a:pPr algn="ctr"/>
                      <a:r>
                        <a:rPr lang="es-MX" sz="1050" b="1" dirty="0" err="1" smtClean="0">
                          <a:latin typeface="+mn-lt"/>
                        </a:rPr>
                        <a:t>Act</a:t>
                      </a:r>
                      <a:r>
                        <a:rPr lang="es-MX" sz="1050" b="1" baseline="0" dirty="0" smtClean="0">
                          <a:latin typeface="+mn-lt"/>
                        </a:rPr>
                        <a:t> </a:t>
                      </a:r>
                      <a:r>
                        <a:rPr lang="es-MX" sz="1050" b="1" dirty="0" smtClean="0">
                          <a:latin typeface="+mn-lt"/>
                        </a:rPr>
                        <a:t>3. Las catrinas</a:t>
                      </a:r>
                      <a:r>
                        <a:rPr lang="es-MX" sz="1050" b="1" baseline="0" dirty="0" smtClean="0">
                          <a:latin typeface="+mn-lt"/>
                        </a:rPr>
                        <a:t> bailan</a:t>
                      </a:r>
                      <a:endParaRPr lang="es-MX" sz="1050" b="1" dirty="0" smtClean="0">
                        <a:latin typeface="+mn-lt"/>
                      </a:endParaRPr>
                    </a:p>
                    <a:p>
                      <a:r>
                        <a:rPr lang="es-MX" sz="1050" b="1" dirty="0" smtClean="0">
                          <a:latin typeface="+mn-lt"/>
                        </a:rPr>
                        <a:t>Inicio: </a:t>
                      </a:r>
                      <a:r>
                        <a:rPr lang="es-MX" sz="1050" b="0" dirty="0" smtClean="0">
                          <a:latin typeface="+mn-lt"/>
                        </a:rPr>
                        <a:t>comentar que música ha escuchado</a:t>
                      </a:r>
                      <a:r>
                        <a:rPr lang="es-MX" sz="1050" b="0" baseline="0" dirty="0" smtClean="0">
                          <a:latin typeface="+mn-lt"/>
                        </a:rPr>
                        <a:t> sobre el día de muertos.</a:t>
                      </a:r>
                      <a:endParaRPr lang="es-MX" sz="1050" dirty="0" smtClean="0">
                        <a:latin typeface="+mn-lt"/>
                      </a:endParaRPr>
                    </a:p>
                    <a:p>
                      <a:r>
                        <a:rPr lang="es-MX" sz="1050" b="1" dirty="0" smtClean="0">
                          <a:latin typeface="+mn-lt"/>
                        </a:rPr>
                        <a:t>Desarrollo: </a:t>
                      </a:r>
                      <a:r>
                        <a:rPr lang="es-MX" sz="1050" b="0" dirty="0" smtClean="0">
                          <a:latin typeface="+mn-lt"/>
                        </a:rPr>
                        <a:t>bailar</a:t>
                      </a:r>
                      <a:r>
                        <a:rPr lang="es-MX" sz="1050" b="0" baseline="0" dirty="0" smtClean="0">
                          <a:latin typeface="+mn-lt"/>
                        </a:rPr>
                        <a:t> al ritmo de la música </a:t>
                      </a:r>
                      <a:endParaRPr lang="es-MX" sz="1050" b="0" dirty="0" smtClean="0">
                        <a:latin typeface="+mn-lt"/>
                      </a:endParaRPr>
                    </a:p>
                    <a:p>
                      <a:r>
                        <a:rPr lang="es-MX" sz="1050" b="1" dirty="0" smtClean="0">
                          <a:latin typeface="+mn-lt"/>
                        </a:rPr>
                        <a:t>Cierre:  </a:t>
                      </a:r>
                      <a:r>
                        <a:rPr lang="es-MX" sz="1050" b="0" dirty="0" smtClean="0">
                          <a:latin typeface="+mn-lt"/>
                        </a:rPr>
                        <a:t>comentar</a:t>
                      </a:r>
                      <a:r>
                        <a:rPr lang="es-MX" sz="1050" b="0" baseline="0" dirty="0" smtClean="0">
                          <a:latin typeface="+mn-lt"/>
                        </a:rPr>
                        <a:t> ¿cual  canción le  gusto mas?, ¿Cuál menos?, ¿Por qué?</a:t>
                      </a:r>
                    </a:p>
                    <a:p>
                      <a:r>
                        <a:rPr lang="es-MX" sz="1050" b="0" baseline="0" dirty="0" smtClean="0">
                          <a:latin typeface="+mn-lt"/>
                        </a:rPr>
                        <a:t>Evaluación: muestra interés por participar, siente seguridad, convive sanamente.</a:t>
                      </a:r>
                      <a:endParaRPr lang="es-MX" sz="1050" dirty="0" smtClean="0">
                        <a:latin typeface="+mn-lt"/>
                      </a:endParaRPr>
                    </a:p>
                    <a:p>
                      <a:r>
                        <a:rPr lang="es-MX" sz="1050" dirty="0" smtClean="0">
                          <a:latin typeface="+mn-lt"/>
                        </a:rPr>
                        <a:t>Adecuación curricular: elige la canción para</a:t>
                      </a:r>
                      <a:r>
                        <a:rPr lang="es-MX" sz="1050" baseline="0" dirty="0" smtClean="0">
                          <a:latin typeface="+mn-lt"/>
                        </a:rPr>
                        <a:t> empezar.</a:t>
                      </a:r>
                      <a:endParaRPr lang="es-MX" sz="1050" dirty="0" smtClean="0">
                        <a:latin typeface="+mn-lt"/>
                      </a:endParaRPr>
                    </a:p>
                  </a:txBody>
                  <a:tcPr/>
                </a:tc>
                <a:tc>
                  <a:txBody>
                    <a:bodyPr/>
                    <a:lstStyle/>
                    <a:p>
                      <a:r>
                        <a:rPr lang="es-MX" sz="1100" baseline="0" dirty="0" smtClean="0"/>
                        <a:t>Música</a:t>
                      </a:r>
                    </a:p>
                    <a:p>
                      <a:r>
                        <a:rPr lang="es-MX" sz="1100" baseline="0" dirty="0" smtClean="0"/>
                        <a:t>Bocina </a:t>
                      </a:r>
                    </a:p>
                    <a:p>
                      <a:r>
                        <a:rPr lang="es-MX" sz="1100" baseline="0" dirty="0" smtClean="0"/>
                        <a:t>Mascara de calavera  </a:t>
                      </a:r>
                    </a:p>
                    <a:p>
                      <a:endParaRPr lang="es-MX" sz="1100" baseline="0" dirty="0" smtClean="0"/>
                    </a:p>
                  </a:txBody>
                  <a:tcPr/>
                </a:tc>
                <a:tc>
                  <a:txBody>
                    <a:bodyPr/>
                    <a:lstStyle/>
                    <a:p>
                      <a:r>
                        <a:rPr lang="es-MX" sz="1100" baseline="0" dirty="0" smtClean="0"/>
                        <a:t>Grupal </a:t>
                      </a:r>
                    </a:p>
                    <a:p>
                      <a:r>
                        <a:rPr lang="es-MX" sz="1100" baseline="0" dirty="0" smtClean="0"/>
                        <a:t>20 minutos </a:t>
                      </a:r>
                    </a:p>
                    <a:p>
                      <a:r>
                        <a:rPr lang="es-MX" sz="1100" baseline="0" dirty="0" smtClean="0"/>
                        <a:t>Salón de clases </a:t>
                      </a:r>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295341702"/>
              </p:ext>
            </p:extLst>
          </p:nvPr>
        </p:nvGraphicFramePr>
        <p:xfrm>
          <a:off x="179512" y="5733256"/>
          <a:ext cx="8712968" cy="1051560"/>
        </p:xfrm>
        <a:graphic>
          <a:graphicData uri="http://schemas.openxmlformats.org/drawingml/2006/table">
            <a:tbl>
              <a:tblPr firstRow="1" bandRow="1">
                <a:tableStyleId>{5940675A-B579-460E-94D1-54222C63F5DA}</a:tableStyleId>
              </a:tblPr>
              <a:tblGrid>
                <a:gridCol w="1170672"/>
                <a:gridCol w="5382056"/>
                <a:gridCol w="1152128"/>
                <a:gridCol w="1008112"/>
              </a:tblGrid>
              <a:tr h="550224">
                <a:tc>
                  <a:txBody>
                    <a:bodyPr/>
                    <a:lstStyle/>
                    <a:p>
                      <a:pPr algn="ctr"/>
                      <a:r>
                        <a:rPr lang="es-MX" sz="900" dirty="0" smtClean="0">
                          <a:latin typeface="+mn-lt"/>
                          <a:cs typeface="Arial" pitchFamily="34" charset="0"/>
                        </a:rPr>
                        <a:t>Lenguaje y comunicación</a:t>
                      </a:r>
                    </a:p>
                    <a:p>
                      <a:pPr algn="ctr"/>
                      <a:r>
                        <a:rPr lang="es-MX" sz="900" dirty="0" smtClean="0">
                          <a:latin typeface="+mn-lt"/>
                          <a:cs typeface="Arial" pitchFamily="34" charset="0"/>
                        </a:rPr>
                        <a:t>Lenguaje oral </a:t>
                      </a:r>
                      <a:endParaRPr lang="es-MX" sz="900" dirty="0">
                        <a:latin typeface="+mn-lt"/>
                        <a:cs typeface="Arial" pitchFamily="34" charset="0"/>
                      </a:endParaRPr>
                    </a:p>
                  </a:txBody>
                  <a:tcPr/>
                </a:tc>
                <a:tc>
                  <a:txBody>
                    <a:bodyPr/>
                    <a:lstStyle/>
                    <a:p>
                      <a:pPr algn="ctr"/>
                      <a:r>
                        <a:rPr lang="es-MX" sz="900" b="1" dirty="0" err="1" smtClean="0">
                          <a:latin typeface="+mn-lt"/>
                        </a:rPr>
                        <a:t>Act</a:t>
                      </a:r>
                      <a:r>
                        <a:rPr lang="es-MX" sz="900" b="1" dirty="0" smtClean="0">
                          <a:latin typeface="+mn-lt"/>
                        </a:rPr>
                        <a:t> 4. El niño el día de muertos. </a:t>
                      </a:r>
                    </a:p>
                    <a:p>
                      <a:r>
                        <a:rPr lang="es-MX" sz="900" b="1" dirty="0" smtClean="0">
                          <a:latin typeface="+mn-lt"/>
                        </a:rPr>
                        <a:t>Inicio: </a:t>
                      </a:r>
                      <a:r>
                        <a:rPr lang="es-MX" sz="900" b="0" dirty="0" smtClean="0">
                          <a:latin typeface="+mn-lt"/>
                        </a:rPr>
                        <a:t>escuchar</a:t>
                      </a:r>
                      <a:r>
                        <a:rPr lang="es-MX" sz="900" b="0" baseline="0" dirty="0" smtClean="0">
                          <a:latin typeface="+mn-lt"/>
                        </a:rPr>
                        <a:t> la narración </a:t>
                      </a:r>
                      <a:endParaRPr lang="es-MX" sz="900" dirty="0" smtClean="0">
                        <a:latin typeface="+mn-lt"/>
                      </a:endParaRPr>
                    </a:p>
                    <a:p>
                      <a:r>
                        <a:rPr lang="es-MX" sz="900" b="1" dirty="0" smtClean="0">
                          <a:latin typeface="+mn-lt"/>
                        </a:rPr>
                        <a:t>Desarrollo: </a:t>
                      </a:r>
                      <a:r>
                        <a:rPr lang="es-MX" sz="900" b="0" dirty="0" smtClean="0">
                          <a:latin typeface="+mn-lt"/>
                        </a:rPr>
                        <a:t>comentar</a:t>
                      </a:r>
                      <a:r>
                        <a:rPr lang="es-MX" sz="900" b="0" baseline="0" dirty="0" smtClean="0">
                          <a:latin typeface="+mn-lt"/>
                        </a:rPr>
                        <a:t> que emociones o sentimientos le provoco el cuento, de que se trato, que le gusto.</a:t>
                      </a:r>
                      <a:endParaRPr lang="es-MX" sz="900" b="0" dirty="0" smtClean="0">
                        <a:latin typeface="+mn-lt"/>
                      </a:endParaRPr>
                    </a:p>
                    <a:p>
                      <a:r>
                        <a:rPr lang="es-MX" sz="900" b="1" dirty="0" smtClean="0">
                          <a:latin typeface="+mn-lt"/>
                        </a:rPr>
                        <a:t>Cierre:  </a:t>
                      </a:r>
                      <a:r>
                        <a:rPr lang="es-MX" sz="900" b="0" dirty="0" smtClean="0">
                          <a:latin typeface="+mn-lt"/>
                        </a:rPr>
                        <a:t>salir</a:t>
                      </a:r>
                      <a:r>
                        <a:rPr lang="es-MX" sz="900" b="0" baseline="0" dirty="0" smtClean="0">
                          <a:latin typeface="+mn-lt"/>
                        </a:rPr>
                        <a:t> a pedir calaverita (directora y manuales, ellos le harán una pregunta al niño y si contesta correctamente le dará su calaverita).</a:t>
                      </a:r>
                    </a:p>
                    <a:p>
                      <a:r>
                        <a:rPr lang="es-MX" sz="900" b="0" baseline="0" dirty="0" smtClean="0">
                          <a:latin typeface="+mn-lt"/>
                        </a:rPr>
                        <a:t>Evaluación:  Como es la expresión del niño al escuchar el cuento, escucha atento la narración, </a:t>
                      </a:r>
                    </a:p>
                    <a:p>
                      <a:r>
                        <a:rPr lang="es-MX" sz="900" b="0" baseline="0" dirty="0" smtClean="0">
                          <a:latin typeface="+mn-lt"/>
                        </a:rPr>
                        <a:t>Adecuación curricular: dirige a los  compañeros  para pedir la calaverita.</a:t>
                      </a:r>
                      <a:endParaRPr lang="es-MX" sz="900" dirty="0" smtClean="0">
                        <a:latin typeface="+mn-lt"/>
                      </a:endParaRPr>
                    </a:p>
                  </a:txBody>
                  <a:tcPr anchor="ctr"/>
                </a:tc>
                <a:tc>
                  <a:txBody>
                    <a:bodyPr/>
                    <a:lstStyle/>
                    <a:p>
                      <a:r>
                        <a:rPr lang="es-MX" sz="900" dirty="0" smtClean="0">
                          <a:latin typeface="+mn-lt"/>
                        </a:rPr>
                        <a:t>Cuento </a:t>
                      </a:r>
                    </a:p>
                    <a:p>
                      <a:r>
                        <a:rPr lang="es-MX" sz="900" dirty="0" smtClean="0">
                          <a:latin typeface="+mn-lt"/>
                        </a:rPr>
                        <a:t>Bolsita </a:t>
                      </a:r>
                    </a:p>
                    <a:p>
                      <a:r>
                        <a:rPr lang="es-MX" sz="900" dirty="0" smtClean="0">
                          <a:latin typeface="+mn-lt"/>
                        </a:rPr>
                        <a:t>Dulces </a:t>
                      </a:r>
                      <a:endParaRPr lang="es-MX" sz="900" dirty="0">
                        <a:latin typeface="+mn-lt"/>
                      </a:endParaRPr>
                    </a:p>
                  </a:txBody>
                  <a:tcPr/>
                </a:tc>
                <a:tc>
                  <a:txBody>
                    <a:bodyPr/>
                    <a:lstStyle/>
                    <a:p>
                      <a:r>
                        <a:rPr lang="es-MX" sz="900" dirty="0" smtClean="0">
                          <a:latin typeface="+mn-lt"/>
                        </a:rPr>
                        <a:t>Grupal</a:t>
                      </a:r>
                      <a:r>
                        <a:rPr lang="es-MX" sz="900" baseline="0" dirty="0" smtClean="0">
                          <a:latin typeface="+mn-lt"/>
                        </a:rPr>
                        <a:t> </a:t>
                      </a:r>
                    </a:p>
                    <a:p>
                      <a:r>
                        <a:rPr lang="es-MX" sz="900" baseline="0" dirty="0" smtClean="0">
                          <a:latin typeface="+mn-lt"/>
                        </a:rPr>
                        <a:t>20 minutos </a:t>
                      </a:r>
                      <a:endParaRPr lang="es-MX" sz="900" dirty="0">
                        <a:latin typeface="+mn-lt"/>
                      </a:endParaRPr>
                    </a:p>
                  </a:txBody>
                  <a:tcPr/>
                </a:tc>
              </a:tr>
            </a:tbl>
          </a:graphicData>
        </a:graphic>
      </p:graphicFrame>
    </p:spTree>
    <p:extLst>
      <p:ext uri="{BB962C8B-B14F-4D97-AF65-F5344CB8AC3E}">
        <p14:creationId xmlns:p14="http://schemas.microsoft.com/office/powerpoint/2010/main" val="31720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7670869"/>
              </p:ext>
            </p:extLst>
          </p:nvPr>
        </p:nvGraphicFramePr>
        <p:xfrm>
          <a:off x="179512" y="1006114"/>
          <a:ext cx="8712968" cy="5859918"/>
        </p:xfrm>
        <a:graphic>
          <a:graphicData uri="http://schemas.openxmlformats.org/drawingml/2006/table">
            <a:tbl>
              <a:tblPr firstRow="1" bandRow="1">
                <a:tableStyleId>{93296810-A885-4BE3-A3E7-6D5BEEA58F35}</a:tableStyleId>
              </a:tblPr>
              <a:tblGrid>
                <a:gridCol w="2232248"/>
                <a:gridCol w="2448272"/>
                <a:gridCol w="4032448"/>
              </a:tblGrid>
              <a:tr h="513942">
                <a:tc>
                  <a:txBody>
                    <a:bodyPr/>
                    <a:lstStyle/>
                    <a:p>
                      <a:pPr algn="ctr"/>
                      <a:r>
                        <a:rPr lang="es-ES_tradnl" sz="1600" dirty="0" smtClean="0">
                          <a:effectLst>
                            <a:outerShdw blurRad="38100" dist="38100" dir="2700000" algn="tl">
                              <a:srgbClr val="000000">
                                <a:alpha val="43137"/>
                              </a:srgbClr>
                            </a:outerShdw>
                          </a:effectLst>
                        </a:rPr>
                        <a:t>Semana 1 </a:t>
                      </a:r>
                      <a:endParaRPr lang="es-ES" sz="1600" dirty="0">
                        <a:effectLst>
                          <a:outerShdw blurRad="38100" dist="38100" dir="2700000" algn="tl">
                            <a:srgbClr val="000000">
                              <a:alpha val="43137"/>
                            </a:srgbClr>
                          </a:outerShdw>
                        </a:effectLst>
                      </a:endParaRPr>
                    </a:p>
                  </a:txBody>
                  <a:tcPr/>
                </a:tc>
                <a:tc>
                  <a:txBody>
                    <a:bodyPr/>
                    <a:lstStyle/>
                    <a:p>
                      <a:pPr algn="ctr"/>
                      <a:r>
                        <a:rPr lang="es-ES" sz="1600" dirty="0" smtClean="0">
                          <a:effectLst>
                            <a:outerShdw blurRad="38100" dist="38100" dir="2700000" algn="tl">
                              <a:srgbClr val="000000">
                                <a:alpha val="43137"/>
                              </a:srgbClr>
                            </a:outerShdw>
                          </a:effectLst>
                        </a:rPr>
                        <a:t>Adecuación </a:t>
                      </a:r>
                    </a:p>
                    <a:p>
                      <a:pPr algn="ctr"/>
                      <a:r>
                        <a:rPr lang="es-ES" sz="1600" baseline="0" dirty="0" smtClean="0">
                          <a:effectLst>
                            <a:outerShdw blurRad="38100" dist="38100" dir="2700000" algn="tl">
                              <a:srgbClr val="000000">
                                <a:alpha val="43137"/>
                              </a:srgbClr>
                            </a:outerShdw>
                          </a:effectLst>
                        </a:rPr>
                        <a:t>Estrategia  </a:t>
                      </a:r>
                      <a:endParaRPr lang="es-ES" sz="1600" dirty="0">
                        <a:effectLst>
                          <a:outerShdw blurRad="38100" dist="38100" dir="2700000" algn="tl">
                            <a:srgbClr val="000000">
                              <a:alpha val="43137"/>
                            </a:srgbClr>
                          </a:outerShdw>
                        </a:effectLst>
                      </a:endParaRPr>
                    </a:p>
                  </a:txBody>
                  <a:tcPr/>
                </a:tc>
                <a:tc>
                  <a:txBody>
                    <a:bodyPr/>
                    <a:lstStyle/>
                    <a:p>
                      <a:pPr algn="ctr"/>
                      <a:r>
                        <a:rPr lang="es-ES_tradnl" sz="1600" dirty="0" smtClean="0">
                          <a:effectLst>
                            <a:outerShdw blurRad="38100" dist="38100" dir="2700000" algn="tl">
                              <a:srgbClr val="000000">
                                <a:alpha val="43137"/>
                              </a:srgbClr>
                            </a:outerShdw>
                          </a:effectLst>
                        </a:rPr>
                        <a:t>Evaluación</a:t>
                      </a:r>
                      <a:r>
                        <a:rPr lang="es-ES_tradnl" sz="1600" baseline="0" dirty="0" smtClean="0">
                          <a:effectLst>
                            <a:outerShdw blurRad="38100" dist="38100" dir="2700000" algn="tl">
                              <a:srgbClr val="000000">
                                <a:alpha val="43137"/>
                              </a:srgbClr>
                            </a:outerShdw>
                          </a:effectLst>
                        </a:rPr>
                        <a:t> </a:t>
                      </a:r>
                      <a:endParaRPr lang="es-ES" sz="1600" dirty="0">
                        <a:effectLst>
                          <a:outerShdw blurRad="38100" dist="38100" dir="2700000" algn="tl">
                            <a:srgbClr val="000000">
                              <a:alpha val="43137"/>
                            </a:srgbClr>
                          </a:outerShdw>
                        </a:effectLst>
                      </a:endParaRPr>
                    </a:p>
                  </a:txBody>
                  <a:tcPr/>
                </a:tc>
              </a:tr>
              <a:tr h="915424">
                <a:tc>
                  <a:txBody>
                    <a:bodyPr/>
                    <a:lstStyle/>
                    <a:p>
                      <a:pPr algn="ctr"/>
                      <a:r>
                        <a:rPr lang="es-ES" sz="1100" dirty="0" smtClean="0"/>
                        <a:t>Lunes</a:t>
                      </a:r>
                      <a:r>
                        <a:rPr lang="es-ES" sz="1100" baseline="0" dirty="0" smtClean="0"/>
                        <a:t> 30 de Octubre </a:t>
                      </a:r>
                    </a:p>
                    <a:p>
                      <a:pPr algn="ctr"/>
                      <a:r>
                        <a:rPr lang="es-ES" sz="1100" baseline="0" dirty="0" smtClean="0"/>
                        <a:t>Cuento el día de muertos </a:t>
                      </a:r>
                      <a:endParaRPr lang="es-ES" sz="1100" dirty="0"/>
                    </a:p>
                  </a:txBody>
                  <a:tcPr anchor="ctr"/>
                </a:tc>
                <a:tc>
                  <a:txBody>
                    <a:bodyPr/>
                    <a:lstStyle/>
                    <a:p>
                      <a:r>
                        <a:rPr lang="es-MX" sz="1100" dirty="0" smtClean="0"/>
                        <a:t>Pedir a Fátima  sentarse al frente y que escuche el cuento con algún objeto que ella se sienta segura.</a:t>
                      </a:r>
                    </a:p>
                    <a:p>
                      <a:r>
                        <a:rPr lang="es-MX" sz="1100" dirty="0" smtClean="0"/>
                        <a:t>Propósito: sienta seguridad en el salón.</a:t>
                      </a:r>
                    </a:p>
                  </a:txBody>
                  <a:tcPr/>
                </a:tc>
                <a:tc>
                  <a:txBody>
                    <a:bodyPr/>
                    <a:lstStyle/>
                    <a:p>
                      <a:r>
                        <a:rPr lang="es-ES" sz="1100" dirty="0" smtClean="0"/>
                        <a:t>Presta atención</a:t>
                      </a:r>
                      <a:r>
                        <a:rPr lang="es-ES" sz="1100" baseline="0" dirty="0" smtClean="0"/>
                        <a:t> a la narración.</a:t>
                      </a:r>
                    </a:p>
                    <a:p>
                      <a:r>
                        <a:rPr lang="es-ES" sz="1100" baseline="0" dirty="0" smtClean="0"/>
                        <a:t>Como es su conducta.  </a:t>
                      </a:r>
                    </a:p>
                    <a:p>
                      <a:r>
                        <a:rPr lang="es-ES" sz="1100" baseline="0" dirty="0" smtClean="0"/>
                        <a:t>Expresa sus sentimientos en función de lo narrado</a:t>
                      </a:r>
                    </a:p>
                    <a:p>
                      <a:endParaRPr lang="es-ES" sz="1100" baseline="0" dirty="0" smtClean="0"/>
                    </a:p>
                    <a:p>
                      <a:r>
                        <a:rPr lang="es-ES" sz="1100" baseline="0" dirty="0" smtClean="0"/>
                        <a:t>* Esta estrategia me funcionó para mantener a Fátima concentrada y sin distraerse,  al termino de la lectura del cuento participo activamente comentando lo que le gustó del cuento y lo que no. Muestra una actitud de respeto y compañerismo. </a:t>
                      </a:r>
                      <a:endParaRPr lang="es-ES" sz="1100" dirty="0"/>
                    </a:p>
                  </a:txBody>
                  <a:tcPr/>
                </a:tc>
              </a:tr>
              <a:tr h="1070395">
                <a:tc>
                  <a:txBody>
                    <a:bodyPr/>
                    <a:lstStyle/>
                    <a:p>
                      <a:pPr algn="ctr"/>
                      <a:r>
                        <a:rPr lang="es-ES" sz="1100" dirty="0" smtClean="0"/>
                        <a:t>Martes 31 de Octubre </a:t>
                      </a:r>
                    </a:p>
                    <a:p>
                      <a:pPr algn="ctr"/>
                      <a:r>
                        <a:rPr lang="es-ES" sz="1100" dirty="0" smtClean="0"/>
                        <a:t>Calaverita</a:t>
                      </a:r>
                      <a:r>
                        <a:rPr lang="es-ES" sz="1100" baseline="0" dirty="0" smtClean="0"/>
                        <a:t> literaria </a:t>
                      </a:r>
                      <a:endParaRPr lang="es-ES" sz="1100" dirty="0"/>
                    </a:p>
                  </a:txBody>
                  <a:tcPr anchor="ctr"/>
                </a:tc>
                <a:tc>
                  <a:txBody>
                    <a:bodyPr/>
                    <a:lstStyle/>
                    <a:p>
                      <a:r>
                        <a:rPr lang="es-MX" sz="1100" dirty="0" smtClean="0"/>
                        <a:t>Pedir a Fátima que comience a narrar su calaverita y que al final ella va elegir una de sus compañeros para premiarla.</a:t>
                      </a:r>
                    </a:p>
                    <a:p>
                      <a:r>
                        <a:rPr lang="es-MX" sz="1100" dirty="0" smtClean="0"/>
                        <a:t>Propósito: </a:t>
                      </a:r>
                      <a:r>
                        <a:rPr lang="es-MX" sz="1100" baseline="0" dirty="0" smtClean="0"/>
                        <a:t> este atenta a las narraciones de sus compañeros, promover el valor del respeto. </a:t>
                      </a:r>
                      <a:endParaRPr lang="es-MX" sz="1100" dirty="0" smtClean="0"/>
                    </a:p>
                  </a:txBody>
                  <a:tcPr/>
                </a:tc>
                <a:tc>
                  <a:txBody>
                    <a:bodyPr/>
                    <a:lstStyle/>
                    <a:p>
                      <a:r>
                        <a:rPr lang="es-MX" sz="1100" dirty="0" smtClean="0"/>
                        <a:t>Escucha</a:t>
                      </a:r>
                      <a:r>
                        <a:rPr lang="es-MX" sz="1100" baseline="0" dirty="0" smtClean="0"/>
                        <a:t> </a:t>
                      </a:r>
                      <a:r>
                        <a:rPr lang="es-MX" sz="1100" dirty="0" smtClean="0"/>
                        <a:t>a sus compañeros, presta atención a la narración, expresa que sentimientos le provocan las calaveritas narradas.</a:t>
                      </a:r>
                    </a:p>
                    <a:p>
                      <a:r>
                        <a:rPr lang="es-ES" sz="1100" dirty="0" smtClean="0"/>
                        <a:t>* El</a:t>
                      </a:r>
                      <a:r>
                        <a:rPr lang="es-ES" sz="1100" baseline="0" dirty="0" smtClean="0"/>
                        <a:t> que ella comenzara a platicar su claverita, fue una estrategia que ayudo  a que se involucrará en las actividades y que además la motivara las opiniones de sus compañeros; prestó atención a todas las narraciones. </a:t>
                      </a:r>
                      <a:endParaRPr lang="es-ES" sz="1100" dirty="0"/>
                    </a:p>
                  </a:txBody>
                  <a:tcPr/>
                </a:tc>
              </a:tr>
              <a:tr h="1294408">
                <a:tc>
                  <a:txBody>
                    <a:bodyPr/>
                    <a:lstStyle/>
                    <a:p>
                      <a:pPr algn="ctr"/>
                      <a:r>
                        <a:rPr lang="es-ES" sz="1100" dirty="0" smtClean="0"/>
                        <a:t>Miércoles 1 de</a:t>
                      </a:r>
                      <a:r>
                        <a:rPr lang="es-ES" sz="1100" baseline="0" dirty="0" smtClean="0"/>
                        <a:t> Noviembre</a:t>
                      </a:r>
                    </a:p>
                    <a:p>
                      <a:pPr algn="ctr"/>
                      <a:r>
                        <a:rPr lang="es-ES" sz="1100" baseline="0" dirty="0" smtClean="0"/>
                        <a:t>Las catrinas bailan  </a:t>
                      </a:r>
                      <a:endParaRPr lang="es-ES" sz="1100" dirty="0"/>
                    </a:p>
                  </a:txBody>
                  <a:tcPr anchor="ctr"/>
                </a:tc>
                <a:tc>
                  <a:txBody>
                    <a:bodyPr/>
                    <a:lstStyle/>
                    <a:p>
                      <a:r>
                        <a:rPr lang="es-ES" sz="1100" dirty="0" smtClean="0"/>
                        <a:t>Fátima elige la canción para bailar.</a:t>
                      </a:r>
                    </a:p>
                    <a:p>
                      <a:r>
                        <a:rPr lang="es-ES" sz="1100" dirty="0" smtClean="0"/>
                        <a:t>Propósito: es que se sienta importante en la toma de decisiones y favorezca</a:t>
                      </a:r>
                      <a:r>
                        <a:rPr lang="es-ES" sz="1100" baseline="0" dirty="0" smtClean="0"/>
                        <a:t> en su seguridad  confianza.</a:t>
                      </a:r>
                    </a:p>
                    <a:p>
                      <a:endParaRPr lang="es-ES" sz="1100" dirty="0"/>
                    </a:p>
                  </a:txBody>
                  <a:tcPr/>
                </a:tc>
                <a:tc>
                  <a:txBody>
                    <a:bodyPr/>
                    <a:lstStyle/>
                    <a:p>
                      <a:r>
                        <a:rPr lang="es-MX" sz="1100" dirty="0" smtClean="0"/>
                        <a:t>muestra interés por participar, siente seguridad, convive sanamente.</a:t>
                      </a:r>
                    </a:p>
                    <a:p>
                      <a:endParaRPr lang="es-MX" sz="1100" dirty="0" smtClean="0"/>
                    </a:p>
                    <a:p>
                      <a:r>
                        <a:rPr lang="es-MX" sz="1100" dirty="0" smtClean="0"/>
                        <a:t>* Fue una actividad que no se pudo realizar ya que a la hora que se tenia planeada la actividad</a:t>
                      </a:r>
                      <a:r>
                        <a:rPr lang="es-MX" sz="1100" baseline="0" dirty="0" smtClean="0"/>
                        <a:t>, se suspendió las clases, para escuchar al cuenta cuentos.  Pero se pudo evaluar en la rutina y ahora la niña se ve más segura y tiene confianza con participar en las rondas con sus compañeros  y con la practicante, ahora juega sin agredir. </a:t>
                      </a:r>
                      <a:endParaRPr lang="es-MX" sz="1100" dirty="0"/>
                    </a:p>
                  </a:txBody>
                  <a:tcPr/>
                </a:tc>
              </a:tr>
              <a:tr h="1318398">
                <a:tc>
                  <a:txBody>
                    <a:bodyPr/>
                    <a:lstStyle/>
                    <a:p>
                      <a:pPr algn="ctr"/>
                      <a:r>
                        <a:rPr lang="es-ES" sz="1100" dirty="0" smtClean="0"/>
                        <a:t>Viernes</a:t>
                      </a:r>
                      <a:r>
                        <a:rPr lang="es-ES" sz="1100" baseline="0" dirty="0" smtClean="0"/>
                        <a:t> 3 de Noviembre</a:t>
                      </a:r>
                    </a:p>
                    <a:p>
                      <a:pPr algn="ctr"/>
                      <a:r>
                        <a:rPr lang="es-ES" sz="1100" baseline="0" dirty="0" smtClean="0"/>
                        <a:t>El niño el día de muertos  </a:t>
                      </a:r>
                      <a:endParaRPr lang="es-ES" sz="1100" dirty="0"/>
                    </a:p>
                  </a:txBody>
                  <a:tcPr anchor="ctr"/>
                </a:tc>
                <a:tc>
                  <a:txBody>
                    <a:bodyPr/>
                    <a:lstStyle/>
                    <a:p>
                      <a:r>
                        <a:rPr lang="es-MX" sz="1100" dirty="0" smtClean="0"/>
                        <a:t>Fátima</a:t>
                      </a:r>
                      <a:r>
                        <a:rPr lang="es-MX" sz="1100" baseline="0" dirty="0" smtClean="0"/>
                        <a:t> </a:t>
                      </a:r>
                      <a:r>
                        <a:rPr lang="es-MX" sz="1100" dirty="0" smtClean="0"/>
                        <a:t>dirige a los  compañeros  para pedir la calaverita.</a:t>
                      </a:r>
                    </a:p>
                    <a:p>
                      <a:r>
                        <a:rPr lang="es-MX" sz="1100" dirty="0" smtClean="0"/>
                        <a:t>Propósito:  vea la importancia de que todos participen</a:t>
                      </a:r>
                      <a:r>
                        <a:rPr lang="es-MX" sz="1100" baseline="0" dirty="0" smtClean="0"/>
                        <a:t> en las actividades.</a:t>
                      </a:r>
                      <a:endParaRPr lang="es-MX" sz="1100" dirty="0" smtClean="0"/>
                    </a:p>
                    <a:p>
                      <a:endParaRPr lang="es-ES" sz="1100" dirty="0"/>
                    </a:p>
                  </a:txBody>
                  <a:tcPr/>
                </a:tc>
                <a:tc>
                  <a:txBody>
                    <a:bodyPr/>
                    <a:lstStyle/>
                    <a:p>
                      <a:r>
                        <a:rPr lang="es-MX" sz="1100" dirty="0" smtClean="0"/>
                        <a:t> Como es la expresión del niño al escuchar el cuento, escucha atento la narración, </a:t>
                      </a:r>
                    </a:p>
                    <a:p>
                      <a:r>
                        <a:rPr lang="es-ES" sz="1100" dirty="0" smtClean="0"/>
                        <a:t>* En esta actividad Fátima</a:t>
                      </a:r>
                      <a:r>
                        <a:rPr lang="es-ES" sz="1100" baseline="0" dirty="0" smtClean="0"/>
                        <a:t> se sintió importante al ver que ella dirigía a sus compañeros, anteriormente se recostó en su mesa para escuchar el cuento  y menciono que ella no pide Halloween porque no es una tradición de México, por lo que comprobé que su atención si estuvo centrada en la narración. </a:t>
                      </a:r>
                      <a:endParaRPr lang="es-ES" sz="1100"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87124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CuadroTexto"/>
          <p:cNvSpPr txBox="1"/>
          <p:nvPr/>
        </p:nvSpPr>
        <p:spPr>
          <a:xfrm>
            <a:off x="3563888" y="365485"/>
            <a:ext cx="2098651" cy="523220"/>
          </a:xfrm>
          <a:prstGeom prst="rect">
            <a:avLst/>
          </a:prstGeom>
          <a:solidFill>
            <a:srgbClr val="66FFFF"/>
          </a:solidFill>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MX" sz="2800" b="1" dirty="0" smtClean="0">
                <a:latin typeface="Comic Sans MS" pitchFamily="66" charset="0"/>
              </a:rPr>
              <a:t>Evidencias </a:t>
            </a:r>
            <a:endParaRPr lang="es-MX" sz="2800" b="1" dirty="0">
              <a:latin typeface="Comic Sans MS" pitchFamily="66" charset="0"/>
            </a:endParaRPr>
          </a:p>
        </p:txBody>
      </p:sp>
      <p:pic>
        <p:nvPicPr>
          <p:cNvPr id="2050" name="Picture 2" descr="C:\Users\DC\Downloads\IMG_20171101_0855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76" t="7105" r="7068" b="16952"/>
          <a:stretch/>
        </p:blipFill>
        <p:spPr bwMode="auto">
          <a:xfrm>
            <a:off x="395536" y="625480"/>
            <a:ext cx="3168352" cy="60972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C\Downloads\IMG_20171101_084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775" y="908720"/>
            <a:ext cx="5561225" cy="51298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C\Downloads\IMG_20171130_163208_84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74" b="8989"/>
          <a:stretch/>
        </p:blipFill>
        <p:spPr bwMode="auto">
          <a:xfrm>
            <a:off x="629897" y="3674097"/>
            <a:ext cx="3023281" cy="347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1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265536582"/>
              </p:ext>
            </p:extLst>
          </p:nvPr>
        </p:nvGraphicFramePr>
        <p:xfrm>
          <a:off x="188999" y="1340768"/>
          <a:ext cx="8928992" cy="5535920"/>
        </p:xfrm>
        <a:graphic>
          <a:graphicData uri="http://schemas.openxmlformats.org/drawingml/2006/table">
            <a:tbl>
              <a:tblPr firstRow="1" bandRow="1">
                <a:tableStyleId>{5940675A-B579-460E-94D1-54222C63F5DA}</a:tableStyleId>
              </a:tblPr>
              <a:tblGrid>
                <a:gridCol w="936104"/>
                <a:gridCol w="1296144"/>
                <a:gridCol w="1296144"/>
                <a:gridCol w="3528392"/>
                <a:gridCol w="792088"/>
                <a:gridCol w="1080120"/>
              </a:tblGrid>
              <a:tr h="720080">
                <a:tc>
                  <a:txBody>
                    <a:bodyPr/>
                    <a:lstStyle/>
                    <a:p>
                      <a:r>
                        <a:rPr lang="es-MX" sz="700" b="1" dirty="0" smtClean="0">
                          <a:latin typeface="Arial" pitchFamily="34" charset="0"/>
                          <a:cs typeface="Arial" pitchFamily="34" charset="0"/>
                        </a:rPr>
                        <a:t>Campo formativo </a:t>
                      </a:r>
                    </a:p>
                    <a:p>
                      <a:r>
                        <a:rPr lang="es-MX" sz="700" b="1" dirty="0" smtClean="0">
                          <a:latin typeface="Arial" pitchFamily="34" charset="0"/>
                          <a:cs typeface="Arial" pitchFamily="34" charset="0"/>
                        </a:rPr>
                        <a:t>Aspecto </a:t>
                      </a:r>
                      <a:endParaRPr lang="es-MX" sz="700" b="1" dirty="0">
                        <a:latin typeface="Arial" pitchFamily="34" charset="0"/>
                        <a:cs typeface="Arial" pitchFamily="34" charset="0"/>
                      </a:endParaRPr>
                    </a:p>
                  </a:txBody>
                  <a:tcPr/>
                </a:tc>
                <a:tc>
                  <a:txBody>
                    <a:bodyPr/>
                    <a:lstStyle/>
                    <a:p>
                      <a:r>
                        <a:rPr lang="es-MX" sz="700" b="1" dirty="0" smtClean="0">
                          <a:latin typeface="Arial" pitchFamily="34" charset="0"/>
                          <a:cs typeface="Arial" pitchFamily="34" charset="0"/>
                        </a:rPr>
                        <a:t>Competencia </a:t>
                      </a:r>
                      <a:endParaRPr lang="es-MX" sz="700" b="1" dirty="0">
                        <a:latin typeface="Arial" pitchFamily="34" charset="0"/>
                        <a:cs typeface="Arial" pitchFamily="34" charset="0"/>
                      </a:endParaRPr>
                    </a:p>
                  </a:txBody>
                  <a:tcPr/>
                </a:tc>
                <a:tc>
                  <a:txBody>
                    <a:bodyPr/>
                    <a:lstStyle/>
                    <a:p>
                      <a:r>
                        <a:rPr lang="es-MX" sz="700" b="1" dirty="0" smtClean="0">
                          <a:latin typeface="Arial" pitchFamily="34" charset="0"/>
                          <a:cs typeface="Arial" pitchFamily="34" charset="0"/>
                        </a:rPr>
                        <a:t>Aprendizaje esperado </a:t>
                      </a:r>
                      <a:endParaRPr lang="es-MX" sz="700" b="1" dirty="0">
                        <a:latin typeface="Arial" pitchFamily="34" charset="0"/>
                        <a:cs typeface="Arial" pitchFamily="34" charset="0"/>
                      </a:endParaRPr>
                    </a:p>
                  </a:txBody>
                  <a:tcPr/>
                </a:tc>
                <a:tc>
                  <a:txBody>
                    <a:bodyPr/>
                    <a:lstStyle/>
                    <a:p>
                      <a:pPr algn="ctr"/>
                      <a:r>
                        <a:rPr lang="es-MX" sz="700" b="1" dirty="0" smtClean="0">
                          <a:latin typeface="Arial" pitchFamily="34" charset="0"/>
                          <a:cs typeface="Arial" pitchFamily="34" charset="0"/>
                        </a:rPr>
                        <a:t>Actividad </a:t>
                      </a:r>
                      <a:endParaRPr lang="es-MX" sz="700" b="1" dirty="0">
                        <a:latin typeface="Arial" pitchFamily="34" charset="0"/>
                        <a:cs typeface="Arial" pitchFamily="34" charset="0"/>
                      </a:endParaRPr>
                    </a:p>
                  </a:txBody>
                  <a:tcPr/>
                </a:tc>
                <a:tc>
                  <a:txBody>
                    <a:bodyPr/>
                    <a:lstStyle/>
                    <a:p>
                      <a:r>
                        <a:rPr lang="es-MX" sz="700" b="1" dirty="0" smtClean="0">
                          <a:latin typeface="Arial" pitchFamily="34" charset="0"/>
                          <a:cs typeface="Arial" pitchFamily="34" charset="0"/>
                        </a:rPr>
                        <a:t>Recursos </a:t>
                      </a:r>
                      <a:endParaRPr lang="es-MX" sz="700" b="1" dirty="0">
                        <a:latin typeface="Arial" pitchFamily="34" charset="0"/>
                        <a:cs typeface="Arial" pitchFamily="34" charset="0"/>
                      </a:endParaRPr>
                    </a:p>
                  </a:txBody>
                  <a:tcPr/>
                </a:tc>
                <a:tc>
                  <a:txBody>
                    <a:bodyPr/>
                    <a:lstStyle/>
                    <a:p>
                      <a:r>
                        <a:rPr lang="es-MX" sz="700" b="1" dirty="0" smtClean="0">
                          <a:latin typeface="Arial" pitchFamily="34" charset="0"/>
                          <a:cs typeface="Arial" pitchFamily="34" charset="0"/>
                        </a:rPr>
                        <a:t>Organización </a:t>
                      </a:r>
                    </a:p>
                    <a:p>
                      <a:r>
                        <a:rPr lang="es-MX" sz="700" b="1" dirty="0" smtClean="0">
                          <a:latin typeface="Arial" pitchFamily="34" charset="0"/>
                          <a:cs typeface="Arial" pitchFamily="34" charset="0"/>
                        </a:rPr>
                        <a:t>Tiempo </a:t>
                      </a:r>
                    </a:p>
                    <a:p>
                      <a:r>
                        <a:rPr lang="es-MX" sz="700" b="1" dirty="0" smtClean="0">
                          <a:latin typeface="Arial" pitchFamily="34" charset="0"/>
                          <a:cs typeface="Arial" pitchFamily="34" charset="0"/>
                        </a:rPr>
                        <a:t>espacio</a:t>
                      </a:r>
                      <a:endParaRPr lang="es-MX" sz="700" b="1" dirty="0">
                        <a:latin typeface="Arial" pitchFamily="34" charset="0"/>
                        <a:cs typeface="Arial" pitchFamily="34" charset="0"/>
                      </a:endParaRPr>
                    </a:p>
                  </a:txBody>
                  <a:tcPr/>
                </a:tc>
              </a:tr>
              <a:tr h="648072">
                <a:tc>
                  <a:txBody>
                    <a:bodyPr/>
                    <a:lstStyle/>
                    <a:p>
                      <a:r>
                        <a:rPr lang="es-MX" sz="800" dirty="0" smtClean="0">
                          <a:latin typeface="Arial" pitchFamily="34" charset="0"/>
                          <a:cs typeface="Arial" pitchFamily="34" charset="0"/>
                        </a:rPr>
                        <a:t>Pensamiento matemático </a:t>
                      </a:r>
                    </a:p>
                    <a:p>
                      <a:endParaRPr lang="es-MX" sz="800" dirty="0" smtClean="0">
                        <a:latin typeface="Arial" pitchFamily="34" charset="0"/>
                        <a:cs typeface="Arial" pitchFamily="34" charset="0"/>
                      </a:endParaRPr>
                    </a:p>
                    <a:p>
                      <a:r>
                        <a:rPr lang="es-MX" sz="800" dirty="0" smtClean="0">
                          <a:latin typeface="Arial" pitchFamily="34" charset="0"/>
                          <a:cs typeface="Arial" pitchFamily="34" charset="0"/>
                        </a:rPr>
                        <a:t>Número </a:t>
                      </a:r>
                      <a:endParaRPr lang="es-MX" sz="800" dirty="0">
                        <a:latin typeface="Arial" pitchFamily="34" charset="0"/>
                        <a:cs typeface="Arial" pitchFamily="34" charset="0"/>
                      </a:endParaRPr>
                    </a:p>
                  </a:txBody>
                  <a:tcPr/>
                </a:tc>
                <a:tc>
                  <a:txBody>
                    <a:bodyPr/>
                    <a:lstStyle/>
                    <a:p>
                      <a:pPr algn="l"/>
                      <a:r>
                        <a:rPr lang="es-MX" sz="800" dirty="0" smtClean="0">
                          <a:latin typeface="Arial" pitchFamily="34" charset="0"/>
                          <a:cs typeface="Arial" pitchFamily="34" charset="0"/>
                        </a:rPr>
                        <a:t>  Utiliza los números en situaciones variadas que implican poner en práctica</a:t>
                      </a:r>
                    </a:p>
                    <a:p>
                      <a:pPr algn="l"/>
                      <a:r>
                        <a:rPr lang="es-MX" sz="800" dirty="0" smtClean="0">
                          <a:latin typeface="Arial" pitchFamily="34" charset="0"/>
                          <a:cs typeface="Arial" pitchFamily="34" charset="0"/>
                        </a:rPr>
                        <a:t>los principios del conteo</a:t>
                      </a:r>
                      <a:endParaRPr lang="es-MX" sz="800" dirty="0"/>
                    </a:p>
                  </a:txBody>
                  <a:tcPr/>
                </a:tc>
                <a:tc>
                  <a:txBody>
                    <a:bodyPr/>
                    <a:lstStyle/>
                    <a:p>
                      <a:r>
                        <a:rPr lang="es-MX" sz="800" dirty="0" smtClean="0">
                          <a:latin typeface="Arial" pitchFamily="34" charset="0"/>
                          <a:cs typeface="Arial" pitchFamily="34" charset="0"/>
                        </a:rPr>
                        <a:t>Identifica los números en revistas, cuentos, recetas, anuncios publicitarios y entiende qué significan.</a:t>
                      </a:r>
                      <a:endParaRPr lang="es-MX" sz="800" dirty="0">
                        <a:latin typeface="Arial" pitchFamily="34" charset="0"/>
                        <a:cs typeface="Arial" pitchFamily="34" charset="0"/>
                      </a:endParaRPr>
                    </a:p>
                  </a:txBody>
                  <a:tcPr/>
                </a:tc>
                <a:tc>
                  <a:txBody>
                    <a:bodyPr/>
                    <a:lstStyle/>
                    <a:p>
                      <a:pPr algn="ctr"/>
                      <a:r>
                        <a:rPr lang="es-MX" sz="800" b="1" dirty="0" smtClean="0">
                          <a:latin typeface="Arial" pitchFamily="34" charset="0"/>
                          <a:cs typeface="Arial" pitchFamily="34" charset="0"/>
                        </a:rPr>
                        <a:t>Actividad 6</a:t>
                      </a:r>
                      <a:r>
                        <a:rPr lang="es-MX" sz="800" b="1" baseline="0" dirty="0" smtClean="0">
                          <a:latin typeface="Arial" pitchFamily="34" charset="0"/>
                          <a:cs typeface="Arial" pitchFamily="34" charset="0"/>
                        </a:rPr>
                        <a:t> de noviembre del 2017 </a:t>
                      </a:r>
                      <a:endParaRPr lang="es-MX" sz="800" b="1" dirty="0" smtClean="0">
                        <a:latin typeface="Arial" pitchFamily="34" charset="0"/>
                        <a:cs typeface="Arial" pitchFamily="34" charset="0"/>
                      </a:endParaRPr>
                    </a:p>
                    <a:p>
                      <a:pPr algn="ctr"/>
                      <a:r>
                        <a:rPr lang="es-MX" sz="800" b="1" dirty="0" smtClean="0">
                          <a:latin typeface="Arial" pitchFamily="34" charset="0"/>
                          <a:cs typeface="Arial" pitchFamily="34" charset="0"/>
                        </a:rPr>
                        <a:t>Encontrando el número </a:t>
                      </a:r>
                    </a:p>
                    <a:p>
                      <a:r>
                        <a:rPr lang="es-MX" sz="800" b="1" dirty="0" smtClean="0">
                          <a:latin typeface="Arial" pitchFamily="34" charset="0"/>
                          <a:cs typeface="Arial" pitchFamily="34" charset="0"/>
                        </a:rPr>
                        <a:t>Inicio: </a:t>
                      </a:r>
                      <a:r>
                        <a:rPr lang="es-MX" sz="800" b="0" baseline="0" dirty="0" smtClean="0">
                          <a:latin typeface="Arial" pitchFamily="34" charset="0"/>
                          <a:cs typeface="Arial" pitchFamily="34" charset="0"/>
                        </a:rPr>
                        <a:t> observar el cartel con números </a:t>
                      </a:r>
                    </a:p>
                    <a:p>
                      <a:r>
                        <a:rPr lang="es-MX" sz="800" b="1" dirty="0" smtClean="0">
                          <a:latin typeface="Arial" pitchFamily="34" charset="0"/>
                          <a:cs typeface="Arial" pitchFamily="34" charset="0"/>
                        </a:rPr>
                        <a:t>desarrollo: </a:t>
                      </a:r>
                      <a:r>
                        <a:rPr lang="es-MX" sz="800" b="0" dirty="0" smtClean="0">
                          <a:latin typeface="Arial" pitchFamily="34" charset="0"/>
                          <a:cs typeface="Arial" pitchFamily="34" charset="0"/>
                        </a:rPr>
                        <a:t>jugar por competencia. Asocia el vaso</a:t>
                      </a:r>
                      <a:r>
                        <a:rPr lang="es-MX" sz="800" b="0" baseline="0" dirty="0" smtClean="0">
                          <a:latin typeface="Arial" pitchFamily="34" charset="0"/>
                          <a:cs typeface="Arial" pitchFamily="34" charset="0"/>
                        </a:rPr>
                        <a:t> numerado </a:t>
                      </a:r>
                      <a:r>
                        <a:rPr lang="es-MX" sz="800" b="0" dirty="0" smtClean="0">
                          <a:latin typeface="Arial" pitchFamily="34" charset="0"/>
                          <a:cs typeface="Arial" pitchFamily="34" charset="0"/>
                        </a:rPr>
                        <a:t>con el numero del  cartel en el menor tiempo posible </a:t>
                      </a:r>
                    </a:p>
                    <a:p>
                      <a:pPr marL="0" marR="0" indent="0" algn="l" defTabSz="914400" rtl="0" eaLnBrk="1" fontAlgn="auto" latinLnBrk="0" hangingPunct="1">
                        <a:lnSpc>
                          <a:spcPct val="100000"/>
                        </a:lnSpc>
                        <a:spcBef>
                          <a:spcPts val="0"/>
                        </a:spcBef>
                        <a:spcAft>
                          <a:spcPts val="0"/>
                        </a:spcAft>
                        <a:buClrTx/>
                        <a:buSzTx/>
                        <a:buFontTx/>
                        <a:buNone/>
                        <a:tabLst/>
                        <a:defRPr/>
                      </a:pPr>
                      <a:r>
                        <a:rPr lang="es-MX" sz="800" b="1" dirty="0" smtClean="0">
                          <a:latin typeface="Arial" pitchFamily="34" charset="0"/>
                          <a:cs typeface="Arial" pitchFamily="34" charset="0"/>
                        </a:rPr>
                        <a:t>cierre: </a:t>
                      </a:r>
                      <a:r>
                        <a:rPr lang="es-MX" sz="800" b="0" dirty="0" smtClean="0">
                          <a:latin typeface="Arial" pitchFamily="34" charset="0"/>
                          <a:cs typeface="Arial" pitchFamily="34" charset="0"/>
                        </a:rPr>
                        <a:t>corrobora sus resultados. </a:t>
                      </a:r>
                    </a:p>
                    <a:p>
                      <a:pPr marL="0" marR="0" indent="0" algn="l" defTabSz="914400" rtl="0" eaLnBrk="1" fontAlgn="auto" latinLnBrk="0" hangingPunct="1">
                        <a:lnSpc>
                          <a:spcPct val="100000"/>
                        </a:lnSpc>
                        <a:spcBef>
                          <a:spcPts val="0"/>
                        </a:spcBef>
                        <a:spcAft>
                          <a:spcPts val="0"/>
                        </a:spcAft>
                        <a:buClrTx/>
                        <a:buSzTx/>
                        <a:buFontTx/>
                        <a:buNone/>
                        <a:tabLst/>
                        <a:defRPr/>
                      </a:pPr>
                      <a:r>
                        <a:rPr lang="es-MX" sz="800" b="1" dirty="0" smtClean="0">
                          <a:latin typeface="Arial" pitchFamily="34" charset="0"/>
                          <a:cs typeface="Arial" pitchFamily="34" charset="0"/>
                        </a:rPr>
                        <a:t>Evaluación</a:t>
                      </a:r>
                      <a:r>
                        <a:rPr lang="es-MX" sz="800" b="0" dirty="0" smtClean="0">
                          <a:latin typeface="Arial" pitchFamily="34" charset="0"/>
                          <a:cs typeface="Arial" pitchFamily="34" charset="0"/>
                        </a:rPr>
                        <a:t>:</a:t>
                      </a:r>
                      <a:r>
                        <a:rPr lang="es-MX" sz="800" b="0" baseline="0" dirty="0" smtClean="0">
                          <a:latin typeface="Arial" pitchFamily="34" charset="0"/>
                          <a:cs typeface="Arial" pitchFamily="34" charset="0"/>
                        </a:rPr>
                        <a:t> dificultad en identificar los números, identifico que no estaban ordenados de forma ascendente, asocio los números correctamente. </a:t>
                      </a:r>
                    </a:p>
                    <a:p>
                      <a:pPr marL="0" marR="0" indent="0" algn="l" defTabSz="914400" rtl="0" eaLnBrk="1" fontAlgn="auto" latinLnBrk="0" hangingPunct="1">
                        <a:lnSpc>
                          <a:spcPct val="100000"/>
                        </a:lnSpc>
                        <a:spcBef>
                          <a:spcPts val="0"/>
                        </a:spcBef>
                        <a:spcAft>
                          <a:spcPts val="0"/>
                        </a:spcAft>
                        <a:buClrTx/>
                        <a:buSzTx/>
                        <a:buFontTx/>
                        <a:buNone/>
                        <a:tabLst/>
                        <a:defRPr/>
                      </a:pPr>
                      <a:r>
                        <a:rPr lang="es-MX" sz="800" b="0" baseline="0" dirty="0" smtClean="0">
                          <a:latin typeface="Arial" pitchFamily="34" charset="0"/>
                          <a:cs typeface="Arial" pitchFamily="34" charset="0"/>
                        </a:rPr>
                        <a:t>Adecuación curricular: pedir a Fátima que elija con quien quiere participar. </a:t>
                      </a:r>
                      <a:endParaRPr lang="es-MX" sz="800" b="0" dirty="0" smtClean="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2 Cartel con números </a:t>
                      </a:r>
                    </a:p>
                    <a:p>
                      <a:r>
                        <a:rPr lang="es-MX" sz="800" dirty="0" smtClean="0">
                          <a:latin typeface="Arial" pitchFamily="34" charset="0"/>
                          <a:cs typeface="Arial" pitchFamily="34" charset="0"/>
                        </a:rPr>
                        <a:t>2 juegos de vasos con números  (1-12)</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Equipos </a:t>
                      </a:r>
                    </a:p>
                    <a:p>
                      <a:r>
                        <a:rPr lang="es-MX" sz="800" dirty="0" smtClean="0">
                          <a:latin typeface="Arial" pitchFamily="34" charset="0"/>
                          <a:cs typeface="Arial" pitchFamily="34" charset="0"/>
                        </a:rPr>
                        <a:t>15 minutos </a:t>
                      </a:r>
                    </a:p>
                    <a:p>
                      <a:r>
                        <a:rPr lang="es-MX" sz="800" dirty="0" smtClean="0">
                          <a:latin typeface="Arial" pitchFamily="34" charset="0"/>
                          <a:cs typeface="Arial" pitchFamily="34" charset="0"/>
                        </a:rPr>
                        <a:t>Salón</a:t>
                      </a:r>
                      <a:r>
                        <a:rPr lang="es-MX" sz="800" baseline="0" dirty="0" smtClean="0">
                          <a:latin typeface="Arial" pitchFamily="34" charset="0"/>
                          <a:cs typeface="Arial" pitchFamily="34" charset="0"/>
                        </a:rPr>
                        <a:t> de clases </a:t>
                      </a:r>
                      <a:r>
                        <a:rPr lang="es-MX" sz="800" dirty="0" smtClean="0">
                          <a:latin typeface="Arial" pitchFamily="34" charset="0"/>
                          <a:cs typeface="Arial" pitchFamily="34" charset="0"/>
                        </a:rPr>
                        <a:t> </a:t>
                      </a:r>
                    </a:p>
                  </a:txBody>
                  <a:tcPr/>
                </a:tc>
              </a:tr>
              <a:tr h="956280">
                <a:tc>
                  <a:txBody>
                    <a:bodyPr/>
                    <a:lstStyle/>
                    <a:p>
                      <a:r>
                        <a:rPr lang="es-MX" sz="800" dirty="0" smtClean="0">
                          <a:latin typeface="Arial" pitchFamily="34" charset="0"/>
                          <a:cs typeface="Arial" pitchFamily="34" charset="0"/>
                        </a:rPr>
                        <a:t>Desarrollo personal  social</a:t>
                      </a:r>
                    </a:p>
                    <a:p>
                      <a:r>
                        <a:rPr lang="es-MX" sz="800" dirty="0" smtClean="0">
                          <a:latin typeface="Arial" pitchFamily="34" charset="0"/>
                          <a:cs typeface="Arial" pitchFamily="34" charset="0"/>
                        </a:rPr>
                        <a:t>Aspecto: relaciones interpersonales </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Establece relaciones positivas con otros, basadas en el entendimiento, la aceptación y la empatía.</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Identifica que los seres humanos son distintos y que la participación de todos es importante para la vida en sociedad.</a:t>
                      </a:r>
                      <a:endParaRPr lang="es-MX" sz="800" dirty="0">
                        <a:latin typeface="Arial" pitchFamily="34" charset="0"/>
                        <a:cs typeface="Arial" pitchFamily="34" charset="0"/>
                      </a:endParaRPr>
                    </a:p>
                  </a:txBody>
                  <a:tcPr/>
                </a:tc>
                <a:tc>
                  <a:txBody>
                    <a:bodyPr/>
                    <a:lstStyle/>
                    <a:p>
                      <a:pPr algn="ctr"/>
                      <a:r>
                        <a:rPr lang="es-MX" sz="800" b="1" i="1" kern="1200" dirty="0" smtClean="0">
                          <a:solidFill>
                            <a:schemeClr val="tx1"/>
                          </a:solidFill>
                          <a:effectLst/>
                          <a:latin typeface="Arial" pitchFamily="34" charset="0"/>
                          <a:ea typeface="+mn-ea"/>
                          <a:cs typeface="Arial" pitchFamily="34" charset="0"/>
                        </a:rPr>
                        <a:t>Actividad 7 de noviembre del 2017 </a:t>
                      </a:r>
                    </a:p>
                    <a:p>
                      <a:pPr algn="ctr"/>
                      <a:r>
                        <a:rPr lang="es-MX" sz="800" b="1" i="1" kern="1200" dirty="0" smtClean="0">
                          <a:solidFill>
                            <a:schemeClr val="tx1"/>
                          </a:solidFill>
                          <a:effectLst/>
                          <a:latin typeface="Arial" pitchFamily="34" charset="0"/>
                          <a:ea typeface="+mn-ea"/>
                          <a:cs typeface="Arial" pitchFamily="34" charset="0"/>
                        </a:rPr>
                        <a:t>Construyamos juntos</a:t>
                      </a:r>
                      <a:r>
                        <a:rPr lang="es-MX" sz="800" b="1" i="1" kern="1200" baseline="0" dirty="0" smtClean="0">
                          <a:solidFill>
                            <a:schemeClr val="tx1"/>
                          </a:solidFill>
                          <a:effectLst/>
                          <a:latin typeface="Arial" pitchFamily="34" charset="0"/>
                          <a:ea typeface="+mn-ea"/>
                          <a:cs typeface="Arial" pitchFamily="34" charset="0"/>
                        </a:rPr>
                        <a:t> una casa </a:t>
                      </a:r>
                      <a:endParaRPr lang="es-MX" sz="800" b="1" i="1" kern="1200" dirty="0" smtClean="0">
                        <a:solidFill>
                          <a:schemeClr val="tx1"/>
                        </a:solidFill>
                        <a:effectLst/>
                        <a:latin typeface="Arial" pitchFamily="34" charset="0"/>
                        <a:ea typeface="+mn-ea"/>
                        <a:cs typeface="Arial" pitchFamily="34" charset="0"/>
                      </a:endParaRPr>
                    </a:p>
                    <a:p>
                      <a:r>
                        <a:rPr lang="es-MX" sz="800" b="1" i="1" kern="1200" dirty="0" smtClean="0">
                          <a:solidFill>
                            <a:schemeClr val="tx1"/>
                          </a:solidFill>
                          <a:effectLst/>
                          <a:latin typeface="Arial" pitchFamily="34" charset="0"/>
                          <a:ea typeface="+mn-ea"/>
                          <a:cs typeface="Arial" pitchFamily="34" charset="0"/>
                        </a:rPr>
                        <a:t>Inicio: </a:t>
                      </a:r>
                      <a:r>
                        <a:rPr lang="es-MX" sz="800" kern="1200" dirty="0" smtClean="0">
                          <a:solidFill>
                            <a:schemeClr val="tx1"/>
                          </a:solidFill>
                          <a:effectLst/>
                          <a:latin typeface="Arial" pitchFamily="34" charset="0"/>
                          <a:ea typeface="+mn-ea"/>
                          <a:cs typeface="Arial" pitchFamily="34" charset="0"/>
                        </a:rPr>
                        <a:t>responder a cuestionamientos: ¿saben que es la cooperación?, ¿Qué es la cooperación?, ¿creen que es importante la cooperación?,¿Por qué?</a:t>
                      </a:r>
                    </a:p>
                    <a:p>
                      <a:r>
                        <a:rPr lang="es-MX" sz="800" b="1" i="1" kern="1200" dirty="0" smtClean="0">
                          <a:solidFill>
                            <a:schemeClr val="tx1"/>
                          </a:solidFill>
                          <a:effectLst/>
                          <a:latin typeface="Arial" pitchFamily="34" charset="0"/>
                          <a:ea typeface="+mn-ea"/>
                          <a:cs typeface="Arial" pitchFamily="34" charset="0"/>
                        </a:rPr>
                        <a:t>Desarrollo: </a:t>
                      </a:r>
                      <a:r>
                        <a:rPr lang="es-MX" sz="800" kern="1200" dirty="0" smtClean="0">
                          <a:solidFill>
                            <a:schemeClr val="tx1"/>
                          </a:solidFill>
                          <a:effectLst/>
                          <a:latin typeface="Arial" pitchFamily="34" charset="0"/>
                          <a:ea typeface="+mn-ea"/>
                          <a:cs typeface="Arial" pitchFamily="34" charset="0"/>
                        </a:rPr>
                        <a:t>observar el material (sabanas), pedir que construyan una casa con ellas de forma grupal.  </a:t>
                      </a:r>
                    </a:p>
                    <a:p>
                      <a:r>
                        <a:rPr lang="es-MX" sz="800" b="1" i="1" kern="1200" dirty="0" smtClean="0">
                          <a:solidFill>
                            <a:schemeClr val="tx1"/>
                          </a:solidFill>
                          <a:effectLst/>
                          <a:latin typeface="Arial" pitchFamily="34" charset="0"/>
                          <a:ea typeface="+mn-ea"/>
                          <a:cs typeface="Arial" pitchFamily="34" charset="0"/>
                        </a:rPr>
                        <a:t>Cierre: </a:t>
                      </a:r>
                      <a:r>
                        <a:rPr lang="es-MX" sz="800" kern="1200" dirty="0" smtClean="0">
                          <a:solidFill>
                            <a:schemeClr val="tx1"/>
                          </a:solidFill>
                          <a:effectLst/>
                          <a:latin typeface="Arial" pitchFamily="34" charset="0"/>
                          <a:ea typeface="+mn-ea"/>
                          <a:cs typeface="Arial" pitchFamily="34" charset="0"/>
                        </a:rPr>
                        <a:t>escuchar el cuento de colaboración,  metidos en la casita que construyeron y comentar sobre que trato el cuento y como lo relacionan con la actividad que ellos realizaron de construir una casa. ¿Creen que fue buena idea que todos colaboraran en elaborar la casa?, ¿si solo una persona hubiera elaborado la casa la habría hecho rápido?, ¿creen que es importante la participación de todos?, ¿Por qué?, ¿Qué les gusto del cuento? ¿Porque?, ¿Qué sentimientos les provoco?, ¿Cómo eran los personajes del cuento?, ¿eran iguales?, </a:t>
                      </a:r>
                    </a:p>
                    <a:p>
                      <a:r>
                        <a:rPr lang="es-MX" sz="800" b="0" kern="1200" dirty="0" smtClean="0">
                          <a:solidFill>
                            <a:schemeClr val="tx1"/>
                          </a:solidFill>
                          <a:effectLst/>
                          <a:latin typeface="Arial" pitchFamily="34" charset="0"/>
                          <a:ea typeface="+mn-ea"/>
                          <a:cs typeface="Arial" pitchFamily="34" charset="0"/>
                        </a:rPr>
                        <a:t>Evaluación:  Por medio de la observación se evaluará la conducta del niño al relacionarse con sus compañeros,  acepta los comentarios de sus compañeros, trabaja colaborativamente, muestra una actitud egocéntrica, identifica que la colaboración es importante para todos.</a:t>
                      </a:r>
                    </a:p>
                    <a:p>
                      <a:r>
                        <a:rPr lang="es-MX" sz="800" b="0" kern="1200" dirty="0" smtClean="0">
                          <a:solidFill>
                            <a:schemeClr val="tx1"/>
                          </a:solidFill>
                          <a:effectLst/>
                          <a:latin typeface="Arial" pitchFamily="34" charset="0"/>
                          <a:ea typeface="+mn-ea"/>
                          <a:cs typeface="Arial" pitchFamily="34" charset="0"/>
                        </a:rPr>
                        <a:t>Comenta que le gusto de la narración y porque, escucha atento a la narración, muestra seguridad al expresar sus sentimientos.</a:t>
                      </a:r>
                    </a:p>
                    <a:p>
                      <a:r>
                        <a:rPr lang="es-MX" sz="800" b="0" kern="1200" dirty="0" smtClean="0">
                          <a:solidFill>
                            <a:schemeClr val="tx1"/>
                          </a:solidFill>
                          <a:effectLst/>
                          <a:latin typeface="Arial" pitchFamily="34" charset="0"/>
                          <a:ea typeface="+mn-ea"/>
                          <a:cs typeface="Arial" pitchFamily="34" charset="0"/>
                        </a:rPr>
                        <a:t>Adecuación curricular:</a:t>
                      </a:r>
                    </a:p>
                    <a:p>
                      <a:r>
                        <a:rPr lang="es-MX" sz="800" b="0" kern="1200" dirty="0" smtClean="0">
                          <a:solidFill>
                            <a:schemeClr val="tx1"/>
                          </a:solidFill>
                          <a:effectLst/>
                          <a:latin typeface="Arial" pitchFamily="34" charset="0"/>
                          <a:ea typeface="+mn-ea"/>
                          <a:cs typeface="Arial" pitchFamily="34" charset="0"/>
                        </a:rPr>
                        <a:t> Fátima, Miguel, </a:t>
                      </a:r>
                      <a:r>
                        <a:rPr lang="es-MX" sz="800" b="0" kern="1200" dirty="0" err="1" smtClean="0">
                          <a:solidFill>
                            <a:schemeClr val="tx1"/>
                          </a:solidFill>
                          <a:effectLst/>
                          <a:latin typeface="Arial" pitchFamily="34" charset="0"/>
                          <a:ea typeface="+mn-ea"/>
                          <a:cs typeface="Arial" pitchFamily="34" charset="0"/>
                        </a:rPr>
                        <a:t>Dilan</a:t>
                      </a:r>
                      <a:r>
                        <a:rPr lang="es-MX" sz="800" b="0" kern="1200" dirty="0" smtClean="0">
                          <a:solidFill>
                            <a:schemeClr val="tx1"/>
                          </a:solidFill>
                          <a:effectLst/>
                          <a:latin typeface="Arial" pitchFamily="34" charset="0"/>
                          <a:ea typeface="+mn-ea"/>
                          <a:cs typeface="Arial" pitchFamily="34" charset="0"/>
                        </a:rPr>
                        <a:t>, </a:t>
                      </a:r>
                      <a:r>
                        <a:rPr lang="es-MX" sz="800" b="0" kern="1200" dirty="0" err="1" smtClean="0">
                          <a:solidFill>
                            <a:schemeClr val="tx1"/>
                          </a:solidFill>
                          <a:effectLst/>
                          <a:latin typeface="Arial" pitchFamily="34" charset="0"/>
                          <a:ea typeface="+mn-ea"/>
                          <a:cs typeface="Arial" pitchFamily="34" charset="0"/>
                        </a:rPr>
                        <a:t>Jostin</a:t>
                      </a:r>
                      <a:r>
                        <a:rPr lang="es-MX" sz="800" b="0" kern="1200" dirty="0" smtClean="0">
                          <a:solidFill>
                            <a:schemeClr val="tx1"/>
                          </a:solidFill>
                          <a:effectLst/>
                          <a:latin typeface="Arial" pitchFamily="34" charset="0"/>
                          <a:ea typeface="+mn-ea"/>
                          <a:cs typeface="Arial" pitchFamily="34" charset="0"/>
                        </a:rPr>
                        <a:t>, Emily y Raúl (alumnos que tienen más dificultad en la convivencia) serán líderes y evaluaran la conducta de sus compañeros</a:t>
                      </a:r>
                    </a:p>
                    <a:p>
                      <a:endParaRPr lang="es-MX" sz="800" b="0" kern="1200" dirty="0" smtClean="0">
                        <a:solidFill>
                          <a:schemeClr val="tx1"/>
                        </a:solidFill>
                        <a:effectLst/>
                        <a:latin typeface="Arial" pitchFamily="34" charset="0"/>
                        <a:ea typeface="+mn-ea"/>
                        <a:cs typeface="Arial" pitchFamily="34" charset="0"/>
                      </a:endParaRPr>
                    </a:p>
                    <a:p>
                      <a:r>
                        <a:rPr lang="es-MX" sz="800" b="0" kern="1200" dirty="0" smtClean="0">
                          <a:solidFill>
                            <a:schemeClr val="tx1"/>
                          </a:solidFill>
                          <a:effectLst/>
                          <a:latin typeface="Arial" pitchFamily="34" charset="0"/>
                          <a:ea typeface="+mn-ea"/>
                          <a:cs typeface="Arial" pitchFamily="34" charset="0"/>
                        </a:rPr>
                        <a:t> </a:t>
                      </a:r>
                    </a:p>
                  </a:txBody>
                  <a:tcPr/>
                </a:tc>
                <a:tc>
                  <a:txBody>
                    <a:bodyPr/>
                    <a:lstStyle/>
                    <a:p>
                      <a:r>
                        <a:rPr lang="es-MX" sz="800" dirty="0" smtClean="0">
                          <a:latin typeface="Arial" pitchFamily="34" charset="0"/>
                          <a:cs typeface="Arial" pitchFamily="34" charset="0"/>
                        </a:rPr>
                        <a:t>Sabanas </a:t>
                      </a:r>
                    </a:p>
                    <a:p>
                      <a:r>
                        <a:rPr lang="es-MX" sz="800" dirty="0" smtClean="0">
                          <a:latin typeface="Arial" pitchFamily="34" charset="0"/>
                          <a:cs typeface="Arial" pitchFamily="34" charset="0"/>
                        </a:rPr>
                        <a:t>Cuento grande sobre cooperación </a:t>
                      </a:r>
                    </a:p>
                    <a:p>
                      <a:r>
                        <a:rPr lang="es-MX" sz="800" dirty="0" smtClean="0">
                          <a:latin typeface="Arial" pitchFamily="34" charset="0"/>
                          <a:cs typeface="Arial" pitchFamily="34" charset="0"/>
                        </a:rPr>
                        <a:t>Cobijas de los niños </a:t>
                      </a:r>
                    </a:p>
                    <a:p>
                      <a:r>
                        <a:rPr lang="es-MX" sz="800" dirty="0" smtClean="0">
                          <a:latin typeface="Arial" pitchFamily="34" charset="0"/>
                          <a:cs typeface="Arial" pitchFamily="34" charset="0"/>
                        </a:rPr>
                        <a:t>Mesas </a:t>
                      </a:r>
                    </a:p>
                    <a:p>
                      <a:r>
                        <a:rPr lang="es-MX" sz="800" dirty="0" smtClean="0">
                          <a:latin typeface="Arial" pitchFamily="34" charset="0"/>
                          <a:cs typeface="Arial" pitchFamily="34" charset="0"/>
                        </a:rPr>
                        <a:t>Pinzas de ropa </a:t>
                      </a:r>
                      <a:endParaRPr lang="es-MX" sz="800" dirty="0">
                        <a:latin typeface="Arial" pitchFamily="34" charset="0"/>
                        <a:cs typeface="Arial" pitchFamily="34" charset="0"/>
                      </a:endParaRPr>
                    </a:p>
                  </a:txBody>
                  <a:tcPr/>
                </a:tc>
                <a:tc>
                  <a:txBody>
                    <a:bodyPr/>
                    <a:lstStyle/>
                    <a:p>
                      <a:r>
                        <a:rPr lang="es-MX" sz="800" dirty="0" smtClean="0">
                          <a:latin typeface="Arial" pitchFamily="34" charset="0"/>
                          <a:cs typeface="Arial" pitchFamily="34" charset="0"/>
                        </a:rPr>
                        <a:t>Grupal </a:t>
                      </a:r>
                    </a:p>
                    <a:p>
                      <a:r>
                        <a:rPr lang="es-MX" sz="800" dirty="0" smtClean="0">
                          <a:latin typeface="Arial" pitchFamily="34" charset="0"/>
                          <a:cs typeface="Arial" pitchFamily="34" charset="0"/>
                        </a:rPr>
                        <a:t>25 minutos </a:t>
                      </a:r>
                    </a:p>
                    <a:p>
                      <a:r>
                        <a:rPr lang="es-MX" sz="800" dirty="0" smtClean="0">
                          <a:latin typeface="Arial" pitchFamily="34" charset="0"/>
                          <a:cs typeface="Arial" pitchFamily="34" charset="0"/>
                        </a:rPr>
                        <a:t>Salón de clases.</a:t>
                      </a:r>
                      <a:r>
                        <a:rPr lang="es-MX" sz="800" baseline="0" dirty="0" smtClean="0">
                          <a:latin typeface="Arial" pitchFamily="34" charset="0"/>
                          <a:cs typeface="Arial" pitchFamily="34" charset="0"/>
                        </a:rPr>
                        <a:t> </a:t>
                      </a:r>
                      <a:endParaRPr lang="es-MX" sz="800" dirty="0" smtClean="0">
                        <a:latin typeface="Arial" pitchFamily="34" charset="0"/>
                        <a:cs typeface="Arial" pitchFamily="34" charset="0"/>
                      </a:endParaRPr>
                    </a:p>
                  </a:txBody>
                  <a:tcPr/>
                </a:tc>
              </a:tr>
            </a:tbl>
          </a:graphicData>
        </a:graphic>
      </p:graphicFrame>
      <p:sp>
        <p:nvSpPr>
          <p:cNvPr id="5" name="4 CuadroTexto"/>
          <p:cNvSpPr txBox="1"/>
          <p:nvPr/>
        </p:nvSpPr>
        <p:spPr>
          <a:xfrm>
            <a:off x="3059832" y="436728"/>
            <a:ext cx="3579827" cy="646331"/>
          </a:xfrm>
          <a:prstGeom prst="rect">
            <a:avLst/>
          </a:prstGeom>
          <a:noFill/>
        </p:spPr>
        <p:txBody>
          <a:bodyPr wrap="none" rtlCol="0">
            <a:spAutoFit/>
          </a:bodyPr>
          <a:lstStyle/>
          <a:p>
            <a:pPr algn="ctr"/>
            <a:r>
              <a:rPr lang="es-MX" sz="3600" dirty="0" smtClean="0"/>
              <a:t>Segunda semana. </a:t>
            </a:r>
            <a:endParaRPr lang="es-MX" sz="3600" dirty="0"/>
          </a:p>
        </p:txBody>
      </p:sp>
    </p:spTree>
    <p:extLst>
      <p:ext uri="{BB962C8B-B14F-4D97-AF65-F5344CB8AC3E}">
        <p14:creationId xmlns:p14="http://schemas.microsoft.com/office/powerpoint/2010/main" val="203167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01693032"/>
              </p:ext>
            </p:extLst>
          </p:nvPr>
        </p:nvGraphicFramePr>
        <p:xfrm>
          <a:off x="179512" y="1006114"/>
          <a:ext cx="8712968" cy="3947160"/>
        </p:xfrm>
        <a:graphic>
          <a:graphicData uri="http://schemas.openxmlformats.org/drawingml/2006/table">
            <a:tbl>
              <a:tblPr firstRow="1" bandRow="1">
                <a:tableStyleId>{93296810-A885-4BE3-A3E7-6D5BEEA58F35}</a:tableStyleId>
              </a:tblPr>
              <a:tblGrid>
                <a:gridCol w="2232248"/>
                <a:gridCol w="2448272"/>
                <a:gridCol w="4032448"/>
              </a:tblGrid>
              <a:tr h="513942">
                <a:tc>
                  <a:txBody>
                    <a:bodyPr/>
                    <a:lstStyle/>
                    <a:p>
                      <a:pPr algn="ctr"/>
                      <a:r>
                        <a:rPr lang="es-ES_tradnl" sz="1600" dirty="0" smtClean="0">
                          <a:effectLst>
                            <a:outerShdw blurRad="38100" dist="38100" dir="2700000" algn="tl">
                              <a:srgbClr val="000000">
                                <a:alpha val="43137"/>
                              </a:srgbClr>
                            </a:outerShdw>
                          </a:effectLst>
                        </a:rPr>
                        <a:t>Semana 2 </a:t>
                      </a:r>
                      <a:endParaRPr lang="es-ES" sz="1600" dirty="0">
                        <a:effectLst>
                          <a:outerShdw blurRad="38100" dist="38100" dir="2700000" algn="tl">
                            <a:srgbClr val="000000">
                              <a:alpha val="43137"/>
                            </a:srgbClr>
                          </a:outerShdw>
                        </a:effectLst>
                      </a:endParaRPr>
                    </a:p>
                  </a:txBody>
                  <a:tcPr/>
                </a:tc>
                <a:tc>
                  <a:txBody>
                    <a:bodyPr/>
                    <a:lstStyle/>
                    <a:p>
                      <a:pPr algn="ctr"/>
                      <a:r>
                        <a:rPr lang="es-ES" sz="1600" dirty="0" smtClean="0">
                          <a:effectLst>
                            <a:outerShdw blurRad="38100" dist="38100" dir="2700000" algn="tl">
                              <a:srgbClr val="000000">
                                <a:alpha val="43137"/>
                              </a:srgbClr>
                            </a:outerShdw>
                          </a:effectLst>
                        </a:rPr>
                        <a:t>Adecuación </a:t>
                      </a:r>
                    </a:p>
                    <a:p>
                      <a:pPr algn="ctr"/>
                      <a:r>
                        <a:rPr lang="es-ES" sz="1600" baseline="0" dirty="0" smtClean="0">
                          <a:effectLst>
                            <a:outerShdw blurRad="38100" dist="38100" dir="2700000" algn="tl">
                              <a:srgbClr val="000000">
                                <a:alpha val="43137"/>
                              </a:srgbClr>
                            </a:outerShdw>
                          </a:effectLst>
                        </a:rPr>
                        <a:t>Estrategia  </a:t>
                      </a:r>
                      <a:endParaRPr lang="es-ES" sz="1600" dirty="0">
                        <a:effectLst>
                          <a:outerShdw blurRad="38100" dist="38100" dir="2700000" algn="tl">
                            <a:srgbClr val="000000">
                              <a:alpha val="43137"/>
                            </a:srgbClr>
                          </a:outerShdw>
                        </a:effectLst>
                      </a:endParaRPr>
                    </a:p>
                  </a:txBody>
                  <a:tcPr/>
                </a:tc>
                <a:tc>
                  <a:txBody>
                    <a:bodyPr/>
                    <a:lstStyle/>
                    <a:p>
                      <a:pPr algn="ctr"/>
                      <a:r>
                        <a:rPr lang="es-ES_tradnl" sz="1600" dirty="0" smtClean="0">
                          <a:effectLst>
                            <a:outerShdw blurRad="38100" dist="38100" dir="2700000" algn="tl">
                              <a:srgbClr val="000000">
                                <a:alpha val="43137"/>
                              </a:srgbClr>
                            </a:outerShdw>
                          </a:effectLst>
                        </a:rPr>
                        <a:t>Evaluación</a:t>
                      </a:r>
                      <a:r>
                        <a:rPr lang="es-ES_tradnl" sz="1600" baseline="0" dirty="0" smtClean="0">
                          <a:effectLst>
                            <a:outerShdw blurRad="38100" dist="38100" dir="2700000" algn="tl">
                              <a:srgbClr val="000000">
                                <a:alpha val="43137"/>
                              </a:srgbClr>
                            </a:outerShdw>
                          </a:effectLst>
                        </a:rPr>
                        <a:t> </a:t>
                      </a:r>
                      <a:endParaRPr lang="es-ES" sz="1600" dirty="0">
                        <a:effectLst>
                          <a:outerShdw blurRad="38100" dist="38100" dir="2700000" algn="tl">
                            <a:srgbClr val="000000">
                              <a:alpha val="43137"/>
                            </a:srgbClr>
                          </a:outerShdw>
                        </a:effectLst>
                      </a:endParaRPr>
                    </a:p>
                  </a:txBody>
                  <a:tcPr/>
                </a:tc>
              </a:tr>
              <a:tr h="915424">
                <a:tc>
                  <a:txBody>
                    <a:bodyPr/>
                    <a:lstStyle/>
                    <a:p>
                      <a:pPr algn="ctr"/>
                      <a:r>
                        <a:rPr lang="es-ES" sz="1100" dirty="0" smtClean="0"/>
                        <a:t>Lunes</a:t>
                      </a:r>
                      <a:r>
                        <a:rPr lang="es-ES" sz="1100" baseline="0" dirty="0" smtClean="0"/>
                        <a:t> 6 de Noviembre</a:t>
                      </a:r>
                    </a:p>
                    <a:p>
                      <a:pPr algn="ctr"/>
                      <a:r>
                        <a:rPr lang="es-ES" sz="1100" baseline="0" dirty="0" smtClean="0"/>
                        <a:t>Encontrando el número  </a:t>
                      </a:r>
                      <a:endParaRPr lang="es-ES" sz="1100" dirty="0"/>
                    </a:p>
                  </a:txBody>
                  <a:tcPr anchor="ctr"/>
                </a:tc>
                <a:tc>
                  <a:txBody>
                    <a:bodyPr/>
                    <a:lstStyle/>
                    <a:p>
                      <a:r>
                        <a:rPr lang="es-MX" sz="1100" dirty="0" smtClean="0"/>
                        <a:t>Pedir a Fátima que elija con quien quiere participar. </a:t>
                      </a:r>
                    </a:p>
                    <a:p>
                      <a:r>
                        <a:rPr lang="es-MX" sz="1100" dirty="0" smtClean="0"/>
                        <a:t>Propósito: sienta seguridad al</a:t>
                      </a:r>
                      <a:r>
                        <a:rPr lang="es-MX" sz="1100" baseline="0" dirty="0" smtClean="0"/>
                        <a:t> participar </a:t>
                      </a:r>
                      <a:r>
                        <a:rPr lang="es-MX" sz="1100" dirty="0" smtClean="0"/>
                        <a:t>.</a:t>
                      </a:r>
                    </a:p>
                  </a:txBody>
                  <a:tcPr/>
                </a:tc>
                <a:tc>
                  <a:txBody>
                    <a:bodyPr/>
                    <a:lstStyle/>
                    <a:p>
                      <a:r>
                        <a:rPr lang="es-ES" sz="1100" dirty="0" smtClean="0"/>
                        <a:t>Como es su conducta al elegir a su compañero.</a:t>
                      </a:r>
                    </a:p>
                    <a:p>
                      <a:r>
                        <a:rPr lang="es-ES" sz="1100" baseline="0" dirty="0" smtClean="0"/>
                        <a:t>Como se desenvuelve en la actividad.</a:t>
                      </a:r>
                    </a:p>
                    <a:p>
                      <a:endParaRPr lang="es-ES" sz="1100" baseline="0" dirty="0" smtClean="0"/>
                    </a:p>
                    <a:p>
                      <a:r>
                        <a:rPr lang="es-ES" sz="1100" baseline="0" dirty="0" smtClean="0"/>
                        <a:t>* Esta estrategia me funcionó porque ella eligió a una persona con la que ella además de sentirse segura tendría mas posibilidades de ganar el reto.  Durante la actividad los dos alumnos empataron en el juego, por lo que Fátima propuso la revancha en el juego donde  ella ganó.</a:t>
                      </a:r>
                      <a:endParaRPr lang="es-ES" sz="1100" dirty="0"/>
                    </a:p>
                  </a:txBody>
                  <a:tcPr/>
                </a:tc>
              </a:tr>
              <a:tr h="1070395">
                <a:tc>
                  <a:txBody>
                    <a:bodyPr/>
                    <a:lstStyle/>
                    <a:p>
                      <a:pPr algn="ctr"/>
                      <a:r>
                        <a:rPr lang="es-ES" sz="1100" dirty="0" smtClean="0"/>
                        <a:t>Martes</a:t>
                      </a:r>
                      <a:r>
                        <a:rPr lang="es-ES" sz="1100" baseline="0" dirty="0" smtClean="0"/>
                        <a:t> 7 de noviembre </a:t>
                      </a:r>
                    </a:p>
                    <a:p>
                      <a:pPr algn="ctr"/>
                      <a:r>
                        <a:rPr lang="es-ES" sz="1100" baseline="0" dirty="0" smtClean="0"/>
                        <a:t>Construyamos  juntos una casa  </a:t>
                      </a:r>
                      <a:endParaRPr lang="es-ES" sz="1100" dirty="0"/>
                    </a:p>
                  </a:txBody>
                  <a:tcPr anchor="ctr"/>
                </a:tc>
                <a:tc>
                  <a:txBody>
                    <a:bodyPr/>
                    <a:lstStyle/>
                    <a:p>
                      <a:r>
                        <a:rPr lang="es-MX" sz="1100" dirty="0" smtClean="0"/>
                        <a:t>Pedir a Fátima (alumna</a:t>
                      </a:r>
                      <a:r>
                        <a:rPr lang="es-MX" sz="1100" baseline="0" dirty="0" smtClean="0"/>
                        <a:t> </a:t>
                      </a:r>
                      <a:r>
                        <a:rPr lang="es-MX" sz="1100" dirty="0" smtClean="0"/>
                        <a:t>que tienen más dificultad en la convivencia) será</a:t>
                      </a:r>
                      <a:r>
                        <a:rPr lang="es-MX" sz="1100" baseline="0" dirty="0" smtClean="0"/>
                        <a:t> </a:t>
                      </a:r>
                      <a:r>
                        <a:rPr lang="es-MX" sz="1100" dirty="0" smtClean="0"/>
                        <a:t>líder</a:t>
                      </a:r>
                      <a:r>
                        <a:rPr lang="es-MX" sz="1100" baseline="0" dirty="0" smtClean="0"/>
                        <a:t> </a:t>
                      </a:r>
                      <a:r>
                        <a:rPr lang="es-MX" sz="1100" dirty="0" smtClean="0"/>
                        <a:t>y evaluaran la conducta de sus compañeros  según su comportamiento en la actividad. </a:t>
                      </a:r>
                    </a:p>
                    <a:p>
                      <a:r>
                        <a:rPr lang="es-MX" sz="1100" dirty="0" smtClean="0"/>
                        <a:t>Propósito: </a:t>
                      </a:r>
                      <a:r>
                        <a:rPr lang="es-MX" sz="1100" baseline="0" dirty="0" smtClean="0"/>
                        <a:t> este atenta y participe colaborativamente en la construcción de la casa y regule su conducta, para que ella pueda evaluar a los demás. </a:t>
                      </a:r>
                      <a:endParaRPr lang="es-MX" sz="1100" dirty="0" smtClean="0"/>
                    </a:p>
                  </a:txBody>
                  <a:tcPr/>
                </a:tc>
                <a:tc>
                  <a:txBody>
                    <a:bodyPr/>
                    <a:lstStyle/>
                    <a:p>
                      <a:r>
                        <a:rPr lang="es-MX" sz="1100" dirty="0" smtClean="0"/>
                        <a:t>Como se relaciona </a:t>
                      </a:r>
                    </a:p>
                    <a:p>
                      <a:r>
                        <a:rPr lang="es-MX" sz="1100" dirty="0" smtClean="0"/>
                        <a:t>Es justa con</a:t>
                      </a:r>
                      <a:r>
                        <a:rPr lang="es-MX" sz="1100" baseline="0" dirty="0" smtClean="0"/>
                        <a:t> sus compañeros.</a:t>
                      </a:r>
                    </a:p>
                    <a:p>
                      <a:r>
                        <a:rPr lang="es-MX" sz="1100" baseline="0" dirty="0" smtClean="0"/>
                        <a:t>Expresa lo que siente ante una situación. </a:t>
                      </a:r>
                    </a:p>
                    <a:p>
                      <a:endParaRPr lang="es-MX" sz="1100" dirty="0" smtClean="0"/>
                    </a:p>
                    <a:p>
                      <a:r>
                        <a:rPr lang="es-ES" sz="1100" dirty="0" smtClean="0"/>
                        <a:t>* En esta actividad al</a:t>
                      </a:r>
                      <a:r>
                        <a:rPr lang="es-ES" sz="1100" baseline="0" dirty="0" smtClean="0"/>
                        <a:t> decirle que la elegí porque vi que mejoro mucho su conducta y que así como yo a ella la evalué de como se comportaba en las actividades, ahora ella  tomaría ese papel con sus compañeros. El mencionarle esto fue una estrategia que ayudo mucho a que ella fuera una líder del comportamiento y sobre todo al tener la seguridad de expresar lo que ella vio sin miedo al rechazo o al reclamo. </a:t>
                      </a:r>
                      <a:endParaRPr lang="es-ES" sz="1100"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28102984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4982</Words>
  <Application>Microsoft Office PowerPoint</Application>
  <PresentationFormat>Presentación en pantalla (4:3)</PresentationFormat>
  <Paragraphs>456</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Estudio de caso  Fátima </vt:lpstr>
      <vt:lpstr>Jardín de Niños Ninfa Dávila Flores TM. Grupo de 3°A Alumna: Fátima Violetta De la Paz Avalos.   Edad: 5 años  Ritmo de trabajo: rápido   Forma de motivación: Promoviendo la seguridad y confianza.  </vt:lpstr>
      <vt:lpstr>Muestra un comportamiento de rebeldía, (actitudes de jóvenes de secundaria),  falta de respeto, dificultad en relacionarse con los demás, dificultad en centrar la atención en actividades. Se observa interés en actividades de expresión como canto y baile así como el juego.  Actividades que implican mayor tiempo o esfuerzo: Actividades que implique Comunicarse.</vt:lpstr>
      <vt:lpstr>Necesidad: (justificación del caso) Dificultades que presenta </vt:lpstr>
      <vt:lpstr>Presentación de PowerPoint</vt:lpstr>
      <vt:lpstr>Adecuaciones aplicadas</vt:lpstr>
      <vt:lpstr>Presentación de PowerPoint</vt:lpstr>
      <vt:lpstr>Presentación de PowerPoint</vt:lpstr>
      <vt:lpstr>Adecuaciones aplicadas</vt:lpstr>
      <vt:lpstr>Presentación de PowerPoint</vt:lpstr>
      <vt:lpstr>Presentación de PowerPoint</vt:lpstr>
      <vt:lpstr>Presentación de PowerPoint</vt:lpstr>
      <vt:lpstr>Adecuaciones aplicadas</vt:lpstr>
      <vt:lpstr>Presentación de PowerPoint</vt:lpstr>
      <vt:lpstr>Presentación de PowerPoint</vt:lpstr>
      <vt:lpstr>Presentación de PowerPoint</vt:lpstr>
      <vt:lpstr>Adecuaciones aplicadas</vt:lpstr>
      <vt:lpstr>Presentación de PowerPoint</vt:lpstr>
      <vt:lpstr>Presentación de PowerPoint</vt:lpstr>
      <vt:lpstr>Reflexión en función de las competencias profesionales. </vt:lpstr>
      <vt:lpstr>Reflexión en función de las competencias profesionales. </vt:lpstr>
      <vt:lpstr>Reflexión en función de las competencias profesionales. </vt:lpstr>
      <vt:lpstr>Reflexión en función de las competencias profesionales.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Isabel Aguirre</dc:creator>
  <cp:lastModifiedBy>DC</cp:lastModifiedBy>
  <cp:revision>21</cp:revision>
  <dcterms:created xsi:type="dcterms:W3CDTF">2008-02-11T15:30:29Z</dcterms:created>
  <dcterms:modified xsi:type="dcterms:W3CDTF">2017-11-30T22:57:55Z</dcterms:modified>
</cp:coreProperties>
</file>