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9" r:id="rId4"/>
    <p:sldId id="260" r:id="rId5"/>
    <p:sldId id="258" r:id="rId6"/>
    <p:sldId id="261" r:id="rId7"/>
    <p:sldId id="262" r:id="rId8"/>
    <p:sldId id="263" r:id="rId9"/>
    <p:sldId id="265" r:id="rId10"/>
    <p:sldId id="266" r:id="rId11"/>
    <p:sldId id="267" r:id="rId12"/>
    <p:sldId id="271" r:id="rId13"/>
    <p:sldId id="268" r:id="rId14"/>
    <p:sldId id="272" r:id="rId15"/>
    <p:sldId id="273" r:id="rId16"/>
    <p:sldId id="274" r:id="rId17"/>
    <p:sldId id="276" r:id="rId18"/>
    <p:sldId id="277" r:id="rId19"/>
    <p:sldId id="283" r:id="rId20"/>
    <p:sldId id="284" r:id="rId21"/>
    <p:sldId id="278" r:id="rId22"/>
    <p:sldId id="279" r:id="rId23"/>
    <p:sldId id="280" r:id="rId24"/>
    <p:sldId id="281" r:id="rId25"/>
    <p:sldId id="282" r:id="rId2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62" d="100"/>
          <a:sy n="62" d="100"/>
        </p:scale>
        <p:origin x="42"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6EECB8-9256-4F15-884E-36AFB4499B0A}" type="doc">
      <dgm:prSet loTypeId="urn:microsoft.com/office/officeart/2005/8/layout/vList3" loCatId="picture" qsTypeId="urn:microsoft.com/office/officeart/2005/8/quickstyle/3d3" qsCatId="3D" csTypeId="urn:microsoft.com/office/officeart/2005/8/colors/colorful5" csCatId="colorful" phldr="1"/>
      <dgm:spPr/>
    </dgm:pt>
    <dgm:pt modelId="{151D7E4D-F31D-4EAF-B921-5350DF40E2DB}">
      <dgm:prSet phldrT="[Texto]" custT="1"/>
      <dgm:spPr/>
      <dgm:t>
        <a:bodyPr/>
        <a:lstStyle/>
        <a:p>
          <a:pPr algn="l"/>
          <a:r>
            <a:rPr lang="es-ES_tradnl" sz="3200" baseline="0" dirty="0">
              <a:effectLst>
                <a:outerShdw blurRad="38100" dist="38100" dir="2700000" algn="tl">
                  <a:srgbClr val="000000">
                    <a:alpha val="43137"/>
                  </a:srgbClr>
                </a:outerShdw>
              </a:effectLst>
            </a:rPr>
            <a:t>Victoria </a:t>
          </a:r>
          <a:endParaRPr lang="es-ES_tradnl" sz="3200" dirty="0">
            <a:effectLst>
              <a:outerShdw blurRad="38100" dist="38100" dir="2700000" algn="tl">
                <a:srgbClr val="000000">
                  <a:alpha val="43137"/>
                </a:srgbClr>
              </a:outerShdw>
            </a:effectLst>
          </a:endParaRPr>
        </a:p>
      </dgm:t>
    </dgm:pt>
    <dgm:pt modelId="{BCEB200D-A340-42B1-AFEC-A95359163DDA}" type="parTrans" cxnId="{D69FA53D-7883-4D0C-B340-DC2EB223BEC5}">
      <dgm:prSet/>
      <dgm:spPr/>
      <dgm:t>
        <a:bodyPr/>
        <a:lstStyle/>
        <a:p>
          <a:endParaRPr lang="es-ES">
            <a:effectLst>
              <a:outerShdw blurRad="38100" dist="38100" dir="2700000" algn="tl">
                <a:srgbClr val="000000">
                  <a:alpha val="43137"/>
                </a:srgbClr>
              </a:outerShdw>
            </a:effectLst>
          </a:endParaRPr>
        </a:p>
      </dgm:t>
    </dgm:pt>
    <dgm:pt modelId="{ED845F88-47DC-4557-B909-AF3C6F1920D2}" type="sibTrans" cxnId="{D69FA53D-7883-4D0C-B340-DC2EB223BEC5}">
      <dgm:prSet/>
      <dgm:spPr/>
      <dgm:t>
        <a:bodyPr/>
        <a:lstStyle/>
        <a:p>
          <a:endParaRPr lang="es-ES">
            <a:effectLst>
              <a:outerShdw blurRad="38100" dist="38100" dir="2700000" algn="tl">
                <a:srgbClr val="000000">
                  <a:alpha val="43137"/>
                </a:srgbClr>
              </a:outerShdw>
            </a:effectLst>
          </a:endParaRPr>
        </a:p>
      </dgm:t>
    </dgm:pt>
    <dgm:pt modelId="{C7EF8DC8-E8AB-46AB-B4C5-C4C0D230798E}">
      <dgm:prSet phldrT="[Texto]" custT="1"/>
      <dgm:spPr/>
      <dgm:t>
        <a:bodyPr/>
        <a:lstStyle/>
        <a:p>
          <a:pPr algn="l"/>
          <a:r>
            <a:rPr lang="es-ES_tradnl" sz="3200" dirty="0">
              <a:effectLst>
                <a:outerShdw blurRad="38100" dist="38100" dir="2700000" algn="tl">
                  <a:srgbClr val="000000">
                    <a:alpha val="43137"/>
                  </a:srgbClr>
                </a:outerShdw>
              </a:effectLst>
            </a:rPr>
            <a:t>Edad cronológica: 5 años </a:t>
          </a:r>
          <a:endParaRPr lang="es-ES_tradnl" sz="4800" dirty="0">
            <a:effectLst>
              <a:outerShdw blurRad="38100" dist="38100" dir="2700000" algn="tl">
                <a:srgbClr val="000000">
                  <a:alpha val="43137"/>
                </a:srgbClr>
              </a:outerShdw>
            </a:effectLst>
          </a:endParaRPr>
        </a:p>
      </dgm:t>
    </dgm:pt>
    <dgm:pt modelId="{5F2901DB-E9A4-4481-9F8B-1A8A61E66FCD}" type="parTrans" cxnId="{6EF16D89-3B6C-4102-ABD1-01A521C5289E}">
      <dgm:prSet/>
      <dgm:spPr/>
      <dgm:t>
        <a:bodyPr/>
        <a:lstStyle/>
        <a:p>
          <a:endParaRPr lang="es-ES">
            <a:effectLst>
              <a:outerShdw blurRad="38100" dist="38100" dir="2700000" algn="tl">
                <a:srgbClr val="000000">
                  <a:alpha val="43137"/>
                </a:srgbClr>
              </a:outerShdw>
            </a:effectLst>
          </a:endParaRPr>
        </a:p>
      </dgm:t>
    </dgm:pt>
    <dgm:pt modelId="{952AA512-A0B7-4AF7-9FF5-51FB453146F2}" type="sibTrans" cxnId="{6EF16D89-3B6C-4102-ABD1-01A521C5289E}">
      <dgm:prSet/>
      <dgm:spPr/>
      <dgm:t>
        <a:bodyPr/>
        <a:lstStyle/>
        <a:p>
          <a:endParaRPr lang="es-ES">
            <a:effectLst>
              <a:outerShdw blurRad="38100" dist="38100" dir="2700000" algn="tl">
                <a:srgbClr val="000000">
                  <a:alpha val="43137"/>
                </a:srgbClr>
              </a:outerShdw>
            </a:effectLst>
          </a:endParaRPr>
        </a:p>
      </dgm:t>
    </dgm:pt>
    <dgm:pt modelId="{3C26C005-B6FD-4FB7-ADF8-481AD831D341}">
      <dgm:prSet phldrT="[Texto]" custT="1"/>
      <dgm:spPr/>
      <dgm:t>
        <a:bodyPr/>
        <a:lstStyle/>
        <a:p>
          <a:pPr algn="l"/>
          <a:r>
            <a:rPr lang="es-ES_tradnl" sz="3600" b="1" dirty="0">
              <a:effectLst>
                <a:outerShdw blurRad="38100" dist="38100" dir="2700000" algn="tl">
                  <a:srgbClr val="000000">
                    <a:alpha val="43137"/>
                  </a:srgbClr>
                </a:outerShdw>
              </a:effectLst>
            </a:rPr>
            <a:t>Necesidad: Síndrome de Larsen </a:t>
          </a:r>
          <a:endParaRPr lang="es-ES" sz="3600" dirty="0">
            <a:effectLst>
              <a:outerShdw blurRad="38100" dist="38100" dir="2700000" algn="tl">
                <a:srgbClr val="000000">
                  <a:alpha val="43137"/>
                </a:srgbClr>
              </a:outerShdw>
            </a:effectLst>
          </a:endParaRPr>
        </a:p>
      </dgm:t>
    </dgm:pt>
    <dgm:pt modelId="{BB36BBA1-09DD-4C1F-A91D-06E11707A82D}" type="parTrans" cxnId="{64BB4C40-AAAD-411A-85B8-2046669795E3}">
      <dgm:prSet/>
      <dgm:spPr/>
      <dgm:t>
        <a:bodyPr/>
        <a:lstStyle/>
        <a:p>
          <a:endParaRPr lang="es-ES">
            <a:effectLst>
              <a:outerShdw blurRad="38100" dist="38100" dir="2700000" algn="tl">
                <a:srgbClr val="000000">
                  <a:alpha val="43137"/>
                </a:srgbClr>
              </a:outerShdw>
            </a:effectLst>
          </a:endParaRPr>
        </a:p>
      </dgm:t>
    </dgm:pt>
    <dgm:pt modelId="{F61B49A2-46AB-4F69-A671-D67DB70DC867}" type="sibTrans" cxnId="{64BB4C40-AAAD-411A-85B8-2046669795E3}">
      <dgm:prSet/>
      <dgm:spPr/>
      <dgm:t>
        <a:bodyPr/>
        <a:lstStyle/>
        <a:p>
          <a:endParaRPr lang="es-ES">
            <a:effectLst>
              <a:outerShdw blurRad="38100" dist="38100" dir="2700000" algn="tl">
                <a:srgbClr val="000000">
                  <a:alpha val="43137"/>
                </a:srgbClr>
              </a:outerShdw>
            </a:effectLst>
          </a:endParaRPr>
        </a:p>
      </dgm:t>
    </dgm:pt>
    <dgm:pt modelId="{1548EFB4-BDB7-42EA-972D-317A9EE00358}" type="pres">
      <dgm:prSet presAssocID="{A36EECB8-9256-4F15-884E-36AFB4499B0A}" presName="linearFlow" presStyleCnt="0">
        <dgm:presLayoutVars>
          <dgm:dir/>
          <dgm:resizeHandles val="exact"/>
        </dgm:presLayoutVars>
      </dgm:prSet>
      <dgm:spPr/>
    </dgm:pt>
    <dgm:pt modelId="{7CAA23AD-2CCA-4505-9B49-6C26D1E9A3F6}" type="pres">
      <dgm:prSet presAssocID="{151D7E4D-F31D-4EAF-B921-5350DF40E2DB}" presName="composite" presStyleCnt="0"/>
      <dgm:spPr/>
    </dgm:pt>
    <dgm:pt modelId="{F32044BA-44DA-4337-BFFF-DB9F4057FE3D}" type="pres">
      <dgm:prSet presAssocID="{151D7E4D-F31D-4EAF-B921-5350DF40E2DB}" presName="imgShp" presStyleLbl="fgImgPlace1" presStyleIdx="0" presStyleCnt="3" custLinFactNeighborX="-5659" custLinFactNeighborY="-943"/>
      <dgm:spPr>
        <a:blipFill>
          <a:blip xmlns:r="http://schemas.openxmlformats.org/officeDocument/2006/relationships" r:embed="rId1">
            <a:extLst>
              <a:ext uri="{28A0092B-C50C-407E-A947-70E740481C1C}">
                <a14:useLocalDpi xmlns:a14="http://schemas.microsoft.com/office/drawing/2010/main" val="0"/>
              </a:ext>
            </a:extLst>
          </a:blip>
          <a:srcRect/>
          <a:stretch>
            <a:fillRect t="-33000" b="-33000"/>
          </a:stretch>
        </a:blipFill>
      </dgm:spPr>
    </dgm:pt>
    <dgm:pt modelId="{DD558A22-EAE4-4006-B81B-292D7461026E}" type="pres">
      <dgm:prSet presAssocID="{151D7E4D-F31D-4EAF-B921-5350DF40E2DB}" presName="txShp" presStyleLbl="node1" presStyleIdx="0" presStyleCnt="3">
        <dgm:presLayoutVars>
          <dgm:bulletEnabled val="1"/>
        </dgm:presLayoutVars>
      </dgm:prSet>
      <dgm:spPr/>
    </dgm:pt>
    <dgm:pt modelId="{FC37BAE9-5F20-4BF5-A52A-CC065D34BE72}" type="pres">
      <dgm:prSet presAssocID="{ED845F88-47DC-4557-B909-AF3C6F1920D2}" presName="spacing" presStyleCnt="0"/>
      <dgm:spPr/>
    </dgm:pt>
    <dgm:pt modelId="{0E82CB10-2893-4D66-9E5E-1457AA78E8CB}" type="pres">
      <dgm:prSet presAssocID="{C7EF8DC8-E8AB-46AB-B4C5-C4C0D230798E}" presName="composite" presStyleCnt="0"/>
      <dgm:spPr/>
    </dgm:pt>
    <dgm:pt modelId="{3352164D-A65A-4005-9222-E0EB00B70DD2}" type="pres">
      <dgm:prSet presAssocID="{C7EF8DC8-E8AB-46AB-B4C5-C4C0D230798E}" presName="imgShp" presStyleLbl="fgImgPlace1" presStyleIdx="1" presStyleCnt="3" custLinFactNeighborX="-14655" custLinFactNeighborY="0"/>
      <dgm:spPr>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dgm:spPr>
    </dgm:pt>
    <dgm:pt modelId="{5F683BAB-399A-4589-B9C5-3F9F1773789D}" type="pres">
      <dgm:prSet presAssocID="{C7EF8DC8-E8AB-46AB-B4C5-C4C0D230798E}" presName="txShp" presStyleLbl="node1" presStyleIdx="1" presStyleCnt="3">
        <dgm:presLayoutVars>
          <dgm:bulletEnabled val="1"/>
        </dgm:presLayoutVars>
      </dgm:prSet>
      <dgm:spPr/>
    </dgm:pt>
    <dgm:pt modelId="{CD976653-BC4C-46AA-A78C-3AD55BBC09E5}" type="pres">
      <dgm:prSet presAssocID="{952AA512-A0B7-4AF7-9FF5-51FB453146F2}" presName="spacing" presStyleCnt="0"/>
      <dgm:spPr/>
    </dgm:pt>
    <dgm:pt modelId="{AC97D143-96E3-43E1-87CB-26B44CC22BC6}" type="pres">
      <dgm:prSet presAssocID="{3C26C005-B6FD-4FB7-ADF8-481AD831D341}" presName="composite" presStyleCnt="0"/>
      <dgm:spPr/>
    </dgm:pt>
    <dgm:pt modelId="{A55773A3-5BC8-493C-81B0-02E6B2F1A45C}" type="pres">
      <dgm:prSet presAssocID="{3C26C005-B6FD-4FB7-ADF8-481AD831D341}" presName="imgShp" presStyleLbl="fgImgPlace1" presStyleIdx="2" presStyleCnt="3" custLinFactNeighborX="-14146" custLinFactNeighborY="1007"/>
      <dgm:spPr>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dgm:spPr>
    </dgm:pt>
    <dgm:pt modelId="{C56C5857-F507-4B85-A08E-37078FC334B5}" type="pres">
      <dgm:prSet presAssocID="{3C26C005-B6FD-4FB7-ADF8-481AD831D341}" presName="txShp" presStyleLbl="node1" presStyleIdx="2" presStyleCnt="3">
        <dgm:presLayoutVars>
          <dgm:bulletEnabled val="1"/>
        </dgm:presLayoutVars>
      </dgm:prSet>
      <dgm:spPr/>
    </dgm:pt>
  </dgm:ptLst>
  <dgm:cxnLst>
    <dgm:cxn modelId="{D69FA53D-7883-4D0C-B340-DC2EB223BEC5}" srcId="{A36EECB8-9256-4F15-884E-36AFB4499B0A}" destId="{151D7E4D-F31D-4EAF-B921-5350DF40E2DB}" srcOrd="0" destOrd="0" parTransId="{BCEB200D-A340-42B1-AFEC-A95359163DDA}" sibTransId="{ED845F88-47DC-4557-B909-AF3C6F1920D2}"/>
    <dgm:cxn modelId="{64BB4C40-AAAD-411A-85B8-2046669795E3}" srcId="{A36EECB8-9256-4F15-884E-36AFB4499B0A}" destId="{3C26C005-B6FD-4FB7-ADF8-481AD831D341}" srcOrd="2" destOrd="0" parTransId="{BB36BBA1-09DD-4C1F-A91D-06E11707A82D}" sibTransId="{F61B49A2-46AB-4F69-A671-D67DB70DC867}"/>
    <dgm:cxn modelId="{1A431970-A20F-421F-B201-E4C97E63E5BB}" type="presOf" srcId="{C7EF8DC8-E8AB-46AB-B4C5-C4C0D230798E}" destId="{5F683BAB-399A-4589-B9C5-3F9F1773789D}" srcOrd="0" destOrd="0" presId="urn:microsoft.com/office/officeart/2005/8/layout/vList3"/>
    <dgm:cxn modelId="{63549979-4821-4019-85F6-DF74082B5832}" type="presOf" srcId="{151D7E4D-F31D-4EAF-B921-5350DF40E2DB}" destId="{DD558A22-EAE4-4006-B81B-292D7461026E}" srcOrd="0" destOrd="0" presId="urn:microsoft.com/office/officeart/2005/8/layout/vList3"/>
    <dgm:cxn modelId="{6EF16D89-3B6C-4102-ABD1-01A521C5289E}" srcId="{A36EECB8-9256-4F15-884E-36AFB4499B0A}" destId="{C7EF8DC8-E8AB-46AB-B4C5-C4C0D230798E}" srcOrd="1" destOrd="0" parTransId="{5F2901DB-E9A4-4481-9F8B-1A8A61E66FCD}" sibTransId="{952AA512-A0B7-4AF7-9FF5-51FB453146F2}"/>
    <dgm:cxn modelId="{6CA77E94-4322-40F9-ABB4-CD811D8A3D5C}" type="presOf" srcId="{3C26C005-B6FD-4FB7-ADF8-481AD831D341}" destId="{C56C5857-F507-4B85-A08E-37078FC334B5}" srcOrd="0" destOrd="0" presId="urn:microsoft.com/office/officeart/2005/8/layout/vList3"/>
    <dgm:cxn modelId="{DE3F1EB0-9BEE-4427-BF97-142DA671879F}" type="presOf" srcId="{A36EECB8-9256-4F15-884E-36AFB4499B0A}" destId="{1548EFB4-BDB7-42EA-972D-317A9EE00358}" srcOrd="0" destOrd="0" presId="urn:microsoft.com/office/officeart/2005/8/layout/vList3"/>
    <dgm:cxn modelId="{83431E62-D02B-40E8-8A64-6CC8F70A40A3}" type="presParOf" srcId="{1548EFB4-BDB7-42EA-972D-317A9EE00358}" destId="{7CAA23AD-2CCA-4505-9B49-6C26D1E9A3F6}" srcOrd="0" destOrd="0" presId="urn:microsoft.com/office/officeart/2005/8/layout/vList3"/>
    <dgm:cxn modelId="{D97A2F7D-5AF4-4370-A161-27FAF33C7491}" type="presParOf" srcId="{7CAA23AD-2CCA-4505-9B49-6C26D1E9A3F6}" destId="{F32044BA-44DA-4337-BFFF-DB9F4057FE3D}" srcOrd="0" destOrd="0" presId="urn:microsoft.com/office/officeart/2005/8/layout/vList3"/>
    <dgm:cxn modelId="{EF23F915-61F5-458B-B985-9199B39F7848}" type="presParOf" srcId="{7CAA23AD-2CCA-4505-9B49-6C26D1E9A3F6}" destId="{DD558A22-EAE4-4006-B81B-292D7461026E}" srcOrd="1" destOrd="0" presId="urn:microsoft.com/office/officeart/2005/8/layout/vList3"/>
    <dgm:cxn modelId="{59069F98-7A44-42E1-A806-0957ED16FD63}" type="presParOf" srcId="{1548EFB4-BDB7-42EA-972D-317A9EE00358}" destId="{FC37BAE9-5F20-4BF5-A52A-CC065D34BE72}" srcOrd="1" destOrd="0" presId="urn:microsoft.com/office/officeart/2005/8/layout/vList3"/>
    <dgm:cxn modelId="{DF5A48F2-4442-4B8A-BBB2-C5D96BA19ABB}" type="presParOf" srcId="{1548EFB4-BDB7-42EA-972D-317A9EE00358}" destId="{0E82CB10-2893-4D66-9E5E-1457AA78E8CB}" srcOrd="2" destOrd="0" presId="urn:microsoft.com/office/officeart/2005/8/layout/vList3"/>
    <dgm:cxn modelId="{FFFFE610-61F8-49E4-AB3D-17020A765D07}" type="presParOf" srcId="{0E82CB10-2893-4D66-9E5E-1457AA78E8CB}" destId="{3352164D-A65A-4005-9222-E0EB00B70DD2}" srcOrd="0" destOrd="0" presId="urn:microsoft.com/office/officeart/2005/8/layout/vList3"/>
    <dgm:cxn modelId="{12D06CE5-5B4D-4C60-8F1A-60357C5F1FFB}" type="presParOf" srcId="{0E82CB10-2893-4D66-9E5E-1457AA78E8CB}" destId="{5F683BAB-399A-4589-B9C5-3F9F1773789D}" srcOrd="1" destOrd="0" presId="urn:microsoft.com/office/officeart/2005/8/layout/vList3"/>
    <dgm:cxn modelId="{FA168EA9-19D6-4768-B507-440C4811E0F5}" type="presParOf" srcId="{1548EFB4-BDB7-42EA-972D-317A9EE00358}" destId="{CD976653-BC4C-46AA-A78C-3AD55BBC09E5}" srcOrd="3" destOrd="0" presId="urn:microsoft.com/office/officeart/2005/8/layout/vList3"/>
    <dgm:cxn modelId="{57870695-7FA5-4A38-97BC-0B9A2EA4CBF5}" type="presParOf" srcId="{1548EFB4-BDB7-42EA-972D-317A9EE00358}" destId="{AC97D143-96E3-43E1-87CB-26B44CC22BC6}" srcOrd="4" destOrd="0" presId="urn:microsoft.com/office/officeart/2005/8/layout/vList3"/>
    <dgm:cxn modelId="{BF224F54-E7E3-4229-A038-5CE5D184F24E}" type="presParOf" srcId="{AC97D143-96E3-43E1-87CB-26B44CC22BC6}" destId="{A55773A3-5BC8-493C-81B0-02E6B2F1A45C}" srcOrd="0" destOrd="0" presId="urn:microsoft.com/office/officeart/2005/8/layout/vList3"/>
    <dgm:cxn modelId="{44E4C0EC-A05F-47CF-9FC8-52BB06DD332F}" type="presParOf" srcId="{AC97D143-96E3-43E1-87CB-26B44CC22BC6}" destId="{C56C5857-F507-4B85-A08E-37078FC334B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58A22-EAE4-4006-B81B-292D7461026E}">
      <dsp:nvSpPr>
        <dsp:cNvPr id="0" name=""/>
        <dsp:cNvSpPr/>
      </dsp:nvSpPr>
      <dsp:spPr>
        <a:xfrm rot="10800000">
          <a:off x="1955459" y="896"/>
          <a:ext cx="6368747" cy="1405205"/>
        </a:xfrm>
        <a:prstGeom prst="homePlat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19656" tIns="121920" rIns="227584" bIns="121920" numCol="1" spcCol="1270" anchor="ctr" anchorCtr="0">
          <a:noAutofit/>
        </a:bodyPr>
        <a:lstStyle/>
        <a:p>
          <a:pPr marL="0" lvl="0" indent="0" algn="l" defTabSz="1422400">
            <a:lnSpc>
              <a:spcPct val="90000"/>
            </a:lnSpc>
            <a:spcBef>
              <a:spcPct val="0"/>
            </a:spcBef>
            <a:spcAft>
              <a:spcPct val="35000"/>
            </a:spcAft>
            <a:buNone/>
          </a:pPr>
          <a:r>
            <a:rPr lang="es-ES_tradnl" sz="3200" kern="1200" baseline="0" dirty="0">
              <a:effectLst>
                <a:outerShdw blurRad="38100" dist="38100" dir="2700000" algn="tl">
                  <a:srgbClr val="000000">
                    <a:alpha val="43137"/>
                  </a:srgbClr>
                </a:outerShdw>
              </a:effectLst>
            </a:rPr>
            <a:t>Victoria </a:t>
          </a:r>
          <a:endParaRPr lang="es-ES_tradnl" sz="3200" kern="1200" dirty="0">
            <a:effectLst>
              <a:outerShdw blurRad="38100" dist="38100" dir="2700000" algn="tl">
                <a:srgbClr val="000000">
                  <a:alpha val="43137"/>
                </a:srgbClr>
              </a:outerShdw>
            </a:effectLst>
          </a:endParaRPr>
        </a:p>
      </dsp:txBody>
      <dsp:txXfrm rot="10800000">
        <a:off x="2306760" y="896"/>
        <a:ext cx="6017446" cy="1405205"/>
      </dsp:txXfrm>
    </dsp:sp>
    <dsp:sp modelId="{F32044BA-44DA-4337-BFFF-DB9F4057FE3D}">
      <dsp:nvSpPr>
        <dsp:cNvPr id="0" name=""/>
        <dsp:cNvSpPr/>
      </dsp:nvSpPr>
      <dsp:spPr>
        <a:xfrm>
          <a:off x="1173336" y="0"/>
          <a:ext cx="1405205" cy="140520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3000" b="-3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F683BAB-399A-4589-B9C5-3F9F1773789D}">
      <dsp:nvSpPr>
        <dsp:cNvPr id="0" name=""/>
        <dsp:cNvSpPr/>
      </dsp:nvSpPr>
      <dsp:spPr>
        <a:xfrm rot="10800000">
          <a:off x="1955459" y="1825565"/>
          <a:ext cx="6368747" cy="1405205"/>
        </a:xfrm>
        <a:prstGeom prst="homePlate">
          <a:avLst/>
        </a:prstGeom>
        <a:solidFill>
          <a:schemeClr val="accent5">
            <a:hueOff val="-3379271"/>
            <a:satOff val="-8710"/>
            <a:lumOff val="-5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19656" tIns="121920" rIns="227584" bIns="121920" numCol="1" spcCol="1270" anchor="ctr" anchorCtr="0">
          <a:noAutofit/>
        </a:bodyPr>
        <a:lstStyle/>
        <a:p>
          <a:pPr marL="0" lvl="0" indent="0" algn="l" defTabSz="1422400">
            <a:lnSpc>
              <a:spcPct val="90000"/>
            </a:lnSpc>
            <a:spcBef>
              <a:spcPct val="0"/>
            </a:spcBef>
            <a:spcAft>
              <a:spcPct val="35000"/>
            </a:spcAft>
            <a:buNone/>
          </a:pPr>
          <a:r>
            <a:rPr lang="es-ES_tradnl" sz="3200" kern="1200" dirty="0">
              <a:effectLst>
                <a:outerShdw blurRad="38100" dist="38100" dir="2700000" algn="tl">
                  <a:srgbClr val="000000">
                    <a:alpha val="43137"/>
                  </a:srgbClr>
                </a:outerShdw>
              </a:effectLst>
            </a:rPr>
            <a:t>Edad cronológica: 5 años </a:t>
          </a:r>
          <a:endParaRPr lang="es-ES_tradnl" sz="4800" kern="1200" dirty="0">
            <a:effectLst>
              <a:outerShdw blurRad="38100" dist="38100" dir="2700000" algn="tl">
                <a:srgbClr val="000000">
                  <a:alpha val="43137"/>
                </a:srgbClr>
              </a:outerShdw>
            </a:effectLst>
          </a:endParaRPr>
        </a:p>
      </dsp:txBody>
      <dsp:txXfrm rot="10800000">
        <a:off x="2306760" y="1825565"/>
        <a:ext cx="6017446" cy="1405205"/>
      </dsp:txXfrm>
    </dsp:sp>
    <dsp:sp modelId="{3352164D-A65A-4005-9222-E0EB00B70DD2}">
      <dsp:nvSpPr>
        <dsp:cNvPr id="0" name=""/>
        <dsp:cNvSpPr/>
      </dsp:nvSpPr>
      <dsp:spPr>
        <a:xfrm>
          <a:off x="1046924" y="1825565"/>
          <a:ext cx="1405205" cy="140520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56C5857-F507-4B85-A08E-37078FC334B5}">
      <dsp:nvSpPr>
        <dsp:cNvPr id="0" name=""/>
        <dsp:cNvSpPr/>
      </dsp:nvSpPr>
      <dsp:spPr>
        <a:xfrm rot="10800000">
          <a:off x="1955459" y="3650234"/>
          <a:ext cx="6368747" cy="1405205"/>
        </a:xfrm>
        <a:prstGeom prst="homePlate">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19656" tIns="137160" rIns="256032" bIns="137160" numCol="1" spcCol="1270" anchor="ctr" anchorCtr="0">
          <a:noAutofit/>
        </a:bodyPr>
        <a:lstStyle/>
        <a:p>
          <a:pPr marL="0" lvl="0" indent="0" algn="l" defTabSz="1600200">
            <a:lnSpc>
              <a:spcPct val="90000"/>
            </a:lnSpc>
            <a:spcBef>
              <a:spcPct val="0"/>
            </a:spcBef>
            <a:spcAft>
              <a:spcPct val="35000"/>
            </a:spcAft>
            <a:buNone/>
          </a:pPr>
          <a:r>
            <a:rPr lang="es-ES_tradnl" sz="3600" b="1" kern="1200" dirty="0">
              <a:effectLst>
                <a:outerShdw blurRad="38100" dist="38100" dir="2700000" algn="tl">
                  <a:srgbClr val="000000">
                    <a:alpha val="43137"/>
                  </a:srgbClr>
                </a:outerShdw>
              </a:effectLst>
            </a:rPr>
            <a:t>Necesidad: Síndrome de Larsen </a:t>
          </a:r>
          <a:endParaRPr lang="es-ES" sz="3600" kern="1200" dirty="0">
            <a:effectLst>
              <a:outerShdw blurRad="38100" dist="38100" dir="2700000" algn="tl">
                <a:srgbClr val="000000">
                  <a:alpha val="43137"/>
                </a:srgbClr>
              </a:outerShdw>
            </a:effectLst>
          </a:endParaRPr>
        </a:p>
      </dsp:txBody>
      <dsp:txXfrm rot="10800000">
        <a:off x="2306760" y="3650234"/>
        <a:ext cx="6017446" cy="1405205"/>
      </dsp:txXfrm>
    </dsp:sp>
    <dsp:sp modelId="{A55773A3-5BC8-493C-81B0-02E6B2F1A45C}">
      <dsp:nvSpPr>
        <dsp:cNvPr id="0" name=""/>
        <dsp:cNvSpPr/>
      </dsp:nvSpPr>
      <dsp:spPr>
        <a:xfrm>
          <a:off x="1054076" y="3651130"/>
          <a:ext cx="1405205" cy="140520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FCCE7F-831D-451C-B099-19046C56A59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06962856-3539-4705-8ACF-7C2D63D645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917043B0-9DD6-45C5-A27B-0D734C330426}"/>
              </a:ext>
            </a:extLst>
          </p:cNvPr>
          <p:cNvSpPr>
            <a:spLocks noGrp="1"/>
          </p:cNvSpPr>
          <p:nvPr>
            <p:ph type="dt" sz="half" idx="10"/>
          </p:nvPr>
        </p:nvSpPr>
        <p:spPr/>
        <p:txBody>
          <a:bodyPr/>
          <a:lstStyle/>
          <a:p>
            <a:fld id="{68BA9BA2-55AD-48F3-9E69-A593B1F74783}" type="datetimeFigureOut">
              <a:rPr lang="es-MX" smtClean="0"/>
              <a:t>27/11/2017</a:t>
            </a:fld>
            <a:endParaRPr lang="es-MX"/>
          </a:p>
        </p:txBody>
      </p:sp>
      <p:sp>
        <p:nvSpPr>
          <p:cNvPr id="5" name="Marcador de pie de página 4">
            <a:extLst>
              <a:ext uri="{FF2B5EF4-FFF2-40B4-BE49-F238E27FC236}">
                <a16:creationId xmlns:a16="http://schemas.microsoft.com/office/drawing/2014/main" id="{DE3B1D26-8B6C-4F5B-99F3-1C5DD91F174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35FAD99-00E5-4B72-B613-ADDFB89908A4}"/>
              </a:ext>
            </a:extLst>
          </p:cNvPr>
          <p:cNvSpPr>
            <a:spLocks noGrp="1"/>
          </p:cNvSpPr>
          <p:nvPr>
            <p:ph type="sldNum" sz="quarter" idx="12"/>
          </p:nvPr>
        </p:nvSpPr>
        <p:spPr/>
        <p:txBody>
          <a:bodyPr/>
          <a:lstStyle/>
          <a:p>
            <a:fld id="{D9AC76C5-5FD9-4CC0-93D5-7438E064C0B5}" type="slidenum">
              <a:rPr lang="es-MX" smtClean="0"/>
              <a:t>‹Nº›</a:t>
            </a:fld>
            <a:endParaRPr lang="es-MX"/>
          </a:p>
        </p:txBody>
      </p:sp>
    </p:spTree>
    <p:extLst>
      <p:ext uri="{BB962C8B-B14F-4D97-AF65-F5344CB8AC3E}">
        <p14:creationId xmlns:p14="http://schemas.microsoft.com/office/powerpoint/2010/main" val="138108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71F282-EACF-4923-9E9E-7A5D53C4F50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39980FB-A921-45AC-862E-8FB050EE40A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A49929D-9A50-41BF-9014-127A6B629C68}"/>
              </a:ext>
            </a:extLst>
          </p:cNvPr>
          <p:cNvSpPr>
            <a:spLocks noGrp="1"/>
          </p:cNvSpPr>
          <p:nvPr>
            <p:ph type="dt" sz="half" idx="10"/>
          </p:nvPr>
        </p:nvSpPr>
        <p:spPr/>
        <p:txBody>
          <a:bodyPr/>
          <a:lstStyle/>
          <a:p>
            <a:fld id="{68BA9BA2-55AD-48F3-9E69-A593B1F74783}" type="datetimeFigureOut">
              <a:rPr lang="es-MX" smtClean="0"/>
              <a:t>27/11/2017</a:t>
            </a:fld>
            <a:endParaRPr lang="es-MX"/>
          </a:p>
        </p:txBody>
      </p:sp>
      <p:sp>
        <p:nvSpPr>
          <p:cNvPr id="5" name="Marcador de pie de página 4">
            <a:extLst>
              <a:ext uri="{FF2B5EF4-FFF2-40B4-BE49-F238E27FC236}">
                <a16:creationId xmlns:a16="http://schemas.microsoft.com/office/drawing/2014/main" id="{48834CE1-15DB-46EF-A67B-F6D6FC5072D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DA64FDC-D9B2-43B5-A616-C3FC4786C759}"/>
              </a:ext>
            </a:extLst>
          </p:cNvPr>
          <p:cNvSpPr>
            <a:spLocks noGrp="1"/>
          </p:cNvSpPr>
          <p:nvPr>
            <p:ph type="sldNum" sz="quarter" idx="12"/>
          </p:nvPr>
        </p:nvSpPr>
        <p:spPr/>
        <p:txBody>
          <a:bodyPr/>
          <a:lstStyle/>
          <a:p>
            <a:fld id="{D9AC76C5-5FD9-4CC0-93D5-7438E064C0B5}" type="slidenum">
              <a:rPr lang="es-MX" smtClean="0"/>
              <a:t>‹Nº›</a:t>
            </a:fld>
            <a:endParaRPr lang="es-MX"/>
          </a:p>
        </p:txBody>
      </p:sp>
    </p:spTree>
    <p:extLst>
      <p:ext uri="{BB962C8B-B14F-4D97-AF65-F5344CB8AC3E}">
        <p14:creationId xmlns:p14="http://schemas.microsoft.com/office/powerpoint/2010/main" val="318668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CA0A638-4266-474A-A1CA-D579D173BD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492147E-2883-483A-B8FD-294F3F76770B}"/>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6679BA8-B036-48CD-9CD2-7583091D98DD}"/>
              </a:ext>
            </a:extLst>
          </p:cNvPr>
          <p:cNvSpPr>
            <a:spLocks noGrp="1"/>
          </p:cNvSpPr>
          <p:nvPr>
            <p:ph type="dt" sz="half" idx="10"/>
          </p:nvPr>
        </p:nvSpPr>
        <p:spPr/>
        <p:txBody>
          <a:bodyPr/>
          <a:lstStyle/>
          <a:p>
            <a:fld id="{68BA9BA2-55AD-48F3-9E69-A593B1F74783}" type="datetimeFigureOut">
              <a:rPr lang="es-MX" smtClean="0"/>
              <a:t>27/11/2017</a:t>
            </a:fld>
            <a:endParaRPr lang="es-MX"/>
          </a:p>
        </p:txBody>
      </p:sp>
      <p:sp>
        <p:nvSpPr>
          <p:cNvPr id="5" name="Marcador de pie de página 4">
            <a:extLst>
              <a:ext uri="{FF2B5EF4-FFF2-40B4-BE49-F238E27FC236}">
                <a16:creationId xmlns:a16="http://schemas.microsoft.com/office/drawing/2014/main" id="{0D905FCD-2833-471B-AC22-73506C7B469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9B1670B-195A-49D5-AD1B-254D0EA3E3D5}"/>
              </a:ext>
            </a:extLst>
          </p:cNvPr>
          <p:cNvSpPr>
            <a:spLocks noGrp="1"/>
          </p:cNvSpPr>
          <p:nvPr>
            <p:ph type="sldNum" sz="quarter" idx="12"/>
          </p:nvPr>
        </p:nvSpPr>
        <p:spPr/>
        <p:txBody>
          <a:bodyPr/>
          <a:lstStyle/>
          <a:p>
            <a:fld id="{D9AC76C5-5FD9-4CC0-93D5-7438E064C0B5}" type="slidenum">
              <a:rPr lang="es-MX" smtClean="0"/>
              <a:t>‹Nº›</a:t>
            </a:fld>
            <a:endParaRPr lang="es-MX"/>
          </a:p>
        </p:txBody>
      </p:sp>
    </p:spTree>
    <p:extLst>
      <p:ext uri="{BB962C8B-B14F-4D97-AF65-F5344CB8AC3E}">
        <p14:creationId xmlns:p14="http://schemas.microsoft.com/office/powerpoint/2010/main" val="291997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78FE8-DDBE-4D8C-A241-FA3BFFECCA5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9185BF4-8250-4DDD-AF1B-D1417E10527D}"/>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BFA889D-3005-4853-B69D-5C85B83D1C1F}"/>
              </a:ext>
            </a:extLst>
          </p:cNvPr>
          <p:cNvSpPr>
            <a:spLocks noGrp="1"/>
          </p:cNvSpPr>
          <p:nvPr>
            <p:ph type="dt" sz="half" idx="10"/>
          </p:nvPr>
        </p:nvSpPr>
        <p:spPr/>
        <p:txBody>
          <a:bodyPr/>
          <a:lstStyle/>
          <a:p>
            <a:fld id="{68BA9BA2-55AD-48F3-9E69-A593B1F74783}" type="datetimeFigureOut">
              <a:rPr lang="es-MX" smtClean="0"/>
              <a:t>27/11/2017</a:t>
            </a:fld>
            <a:endParaRPr lang="es-MX"/>
          </a:p>
        </p:txBody>
      </p:sp>
      <p:sp>
        <p:nvSpPr>
          <p:cNvPr id="5" name="Marcador de pie de página 4">
            <a:extLst>
              <a:ext uri="{FF2B5EF4-FFF2-40B4-BE49-F238E27FC236}">
                <a16:creationId xmlns:a16="http://schemas.microsoft.com/office/drawing/2014/main" id="{09E69FC1-4A78-46A1-BEEA-45A5311903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DAC0300-041A-453A-ADC7-F799AEED1146}"/>
              </a:ext>
            </a:extLst>
          </p:cNvPr>
          <p:cNvSpPr>
            <a:spLocks noGrp="1"/>
          </p:cNvSpPr>
          <p:nvPr>
            <p:ph type="sldNum" sz="quarter" idx="12"/>
          </p:nvPr>
        </p:nvSpPr>
        <p:spPr/>
        <p:txBody>
          <a:bodyPr/>
          <a:lstStyle/>
          <a:p>
            <a:fld id="{D9AC76C5-5FD9-4CC0-93D5-7438E064C0B5}" type="slidenum">
              <a:rPr lang="es-MX" smtClean="0"/>
              <a:t>‹Nº›</a:t>
            </a:fld>
            <a:endParaRPr lang="es-MX"/>
          </a:p>
        </p:txBody>
      </p:sp>
    </p:spTree>
    <p:extLst>
      <p:ext uri="{BB962C8B-B14F-4D97-AF65-F5344CB8AC3E}">
        <p14:creationId xmlns:p14="http://schemas.microsoft.com/office/powerpoint/2010/main" val="837861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86B099-1F7F-43FE-AE96-2286A02E880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79C3E9D-2401-4F91-B5DB-7965999CF0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B9B6D901-6EDC-4F5B-99F3-BC34E88C12F8}"/>
              </a:ext>
            </a:extLst>
          </p:cNvPr>
          <p:cNvSpPr>
            <a:spLocks noGrp="1"/>
          </p:cNvSpPr>
          <p:nvPr>
            <p:ph type="dt" sz="half" idx="10"/>
          </p:nvPr>
        </p:nvSpPr>
        <p:spPr/>
        <p:txBody>
          <a:bodyPr/>
          <a:lstStyle/>
          <a:p>
            <a:fld id="{68BA9BA2-55AD-48F3-9E69-A593B1F74783}" type="datetimeFigureOut">
              <a:rPr lang="es-MX" smtClean="0"/>
              <a:t>27/11/2017</a:t>
            </a:fld>
            <a:endParaRPr lang="es-MX"/>
          </a:p>
        </p:txBody>
      </p:sp>
      <p:sp>
        <p:nvSpPr>
          <p:cNvPr id="5" name="Marcador de pie de página 4">
            <a:extLst>
              <a:ext uri="{FF2B5EF4-FFF2-40B4-BE49-F238E27FC236}">
                <a16:creationId xmlns:a16="http://schemas.microsoft.com/office/drawing/2014/main" id="{A5BE89B3-3217-4B7C-8E4A-DBA942E5515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1BE86AF-4837-4965-9FF5-E42C58BAA306}"/>
              </a:ext>
            </a:extLst>
          </p:cNvPr>
          <p:cNvSpPr>
            <a:spLocks noGrp="1"/>
          </p:cNvSpPr>
          <p:nvPr>
            <p:ph type="sldNum" sz="quarter" idx="12"/>
          </p:nvPr>
        </p:nvSpPr>
        <p:spPr/>
        <p:txBody>
          <a:bodyPr/>
          <a:lstStyle/>
          <a:p>
            <a:fld id="{D9AC76C5-5FD9-4CC0-93D5-7438E064C0B5}" type="slidenum">
              <a:rPr lang="es-MX" smtClean="0"/>
              <a:t>‹Nº›</a:t>
            </a:fld>
            <a:endParaRPr lang="es-MX"/>
          </a:p>
        </p:txBody>
      </p:sp>
    </p:spTree>
    <p:extLst>
      <p:ext uri="{BB962C8B-B14F-4D97-AF65-F5344CB8AC3E}">
        <p14:creationId xmlns:p14="http://schemas.microsoft.com/office/powerpoint/2010/main" val="422800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9CB38B-5958-4D47-A5EF-77F5F49DD37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85E4D20-DDC2-4346-B155-E7C6C0D812D2}"/>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C77E75E7-3878-4366-BDBF-66AD0397BAEA}"/>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C9EA0761-374B-4ED2-A3E9-6E178A40C71C}"/>
              </a:ext>
            </a:extLst>
          </p:cNvPr>
          <p:cNvSpPr>
            <a:spLocks noGrp="1"/>
          </p:cNvSpPr>
          <p:nvPr>
            <p:ph type="dt" sz="half" idx="10"/>
          </p:nvPr>
        </p:nvSpPr>
        <p:spPr/>
        <p:txBody>
          <a:bodyPr/>
          <a:lstStyle/>
          <a:p>
            <a:fld id="{68BA9BA2-55AD-48F3-9E69-A593B1F74783}" type="datetimeFigureOut">
              <a:rPr lang="es-MX" smtClean="0"/>
              <a:t>27/11/2017</a:t>
            </a:fld>
            <a:endParaRPr lang="es-MX"/>
          </a:p>
        </p:txBody>
      </p:sp>
      <p:sp>
        <p:nvSpPr>
          <p:cNvPr id="6" name="Marcador de pie de página 5">
            <a:extLst>
              <a:ext uri="{FF2B5EF4-FFF2-40B4-BE49-F238E27FC236}">
                <a16:creationId xmlns:a16="http://schemas.microsoft.com/office/drawing/2014/main" id="{A6B4C46C-98CE-4533-A7F8-6ABBDBC0472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8CA8D5F-F6DA-49E6-8123-2160EF7CD4C6}"/>
              </a:ext>
            </a:extLst>
          </p:cNvPr>
          <p:cNvSpPr>
            <a:spLocks noGrp="1"/>
          </p:cNvSpPr>
          <p:nvPr>
            <p:ph type="sldNum" sz="quarter" idx="12"/>
          </p:nvPr>
        </p:nvSpPr>
        <p:spPr/>
        <p:txBody>
          <a:bodyPr/>
          <a:lstStyle/>
          <a:p>
            <a:fld id="{D9AC76C5-5FD9-4CC0-93D5-7438E064C0B5}" type="slidenum">
              <a:rPr lang="es-MX" smtClean="0"/>
              <a:t>‹Nº›</a:t>
            </a:fld>
            <a:endParaRPr lang="es-MX"/>
          </a:p>
        </p:txBody>
      </p:sp>
    </p:spTree>
    <p:extLst>
      <p:ext uri="{BB962C8B-B14F-4D97-AF65-F5344CB8AC3E}">
        <p14:creationId xmlns:p14="http://schemas.microsoft.com/office/powerpoint/2010/main" val="83028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F832DA-811F-40EC-9DBF-D455A102B6B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F768F03-B348-48C3-933A-861BA07B0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296226A9-E2F7-440F-9467-C8A1BC673197}"/>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C5751EF-0349-4C80-931B-34E851474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B1077F0C-912E-4879-A22C-6B69761C2E0C}"/>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1B5E78F3-1D3D-49F2-B10F-3161328C9AEE}"/>
              </a:ext>
            </a:extLst>
          </p:cNvPr>
          <p:cNvSpPr>
            <a:spLocks noGrp="1"/>
          </p:cNvSpPr>
          <p:nvPr>
            <p:ph type="dt" sz="half" idx="10"/>
          </p:nvPr>
        </p:nvSpPr>
        <p:spPr/>
        <p:txBody>
          <a:bodyPr/>
          <a:lstStyle/>
          <a:p>
            <a:fld id="{68BA9BA2-55AD-48F3-9E69-A593B1F74783}" type="datetimeFigureOut">
              <a:rPr lang="es-MX" smtClean="0"/>
              <a:t>27/11/2017</a:t>
            </a:fld>
            <a:endParaRPr lang="es-MX"/>
          </a:p>
        </p:txBody>
      </p:sp>
      <p:sp>
        <p:nvSpPr>
          <p:cNvPr id="8" name="Marcador de pie de página 7">
            <a:extLst>
              <a:ext uri="{FF2B5EF4-FFF2-40B4-BE49-F238E27FC236}">
                <a16:creationId xmlns:a16="http://schemas.microsoft.com/office/drawing/2014/main" id="{87E83956-B597-42B7-996C-BE026A7AC9E8}"/>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7E64F17B-0F7A-4661-BA1A-37D12A837377}"/>
              </a:ext>
            </a:extLst>
          </p:cNvPr>
          <p:cNvSpPr>
            <a:spLocks noGrp="1"/>
          </p:cNvSpPr>
          <p:nvPr>
            <p:ph type="sldNum" sz="quarter" idx="12"/>
          </p:nvPr>
        </p:nvSpPr>
        <p:spPr/>
        <p:txBody>
          <a:bodyPr/>
          <a:lstStyle/>
          <a:p>
            <a:fld id="{D9AC76C5-5FD9-4CC0-93D5-7438E064C0B5}" type="slidenum">
              <a:rPr lang="es-MX" smtClean="0"/>
              <a:t>‹Nº›</a:t>
            </a:fld>
            <a:endParaRPr lang="es-MX"/>
          </a:p>
        </p:txBody>
      </p:sp>
    </p:spTree>
    <p:extLst>
      <p:ext uri="{BB962C8B-B14F-4D97-AF65-F5344CB8AC3E}">
        <p14:creationId xmlns:p14="http://schemas.microsoft.com/office/powerpoint/2010/main" val="74161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FD597-03E0-405B-944D-BF180338E6C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EFCE2C9B-F53B-4A7D-959B-CE70849A81DA}"/>
              </a:ext>
            </a:extLst>
          </p:cNvPr>
          <p:cNvSpPr>
            <a:spLocks noGrp="1"/>
          </p:cNvSpPr>
          <p:nvPr>
            <p:ph type="dt" sz="half" idx="10"/>
          </p:nvPr>
        </p:nvSpPr>
        <p:spPr/>
        <p:txBody>
          <a:bodyPr/>
          <a:lstStyle/>
          <a:p>
            <a:fld id="{68BA9BA2-55AD-48F3-9E69-A593B1F74783}" type="datetimeFigureOut">
              <a:rPr lang="es-MX" smtClean="0"/>
              <a:t>27/11/2017</a:t>
            </a:fld>
            <a:endParaRPr lang="es-MX"/>
          </a:p>
        </p:txBody>
      </p:sp>
      <p:sp>
        <p:nvSpPr>
          <p:cNvPr id="4" name="Marcador de pie de página 3">
            <a:extLst>
              <a:ext uri="{FF2B5EF4-FFF2-40B4-BE49-F238E27FC236}">
                <a16:creationId xmlns:a16="http://schemas.microsoft.com/office/drawing/2014/main" id="{50A35A3D-CC66-41A5-B152-E960678D42A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862E2A0A-543C-44F7-876B-F7B8872BF51F}"/>
              </a:ext>
            </a:extLst>
          </p:cNvPr>
          <p:cNvSpPr>
            <a:spLocks noGrp="1"/>
          </p:cNvSpPr>
          <p:nvPr>
            <p:ph type="sldNum" sz="quarter" idx="12"/>
          </p:nvPr>
        </p:nvSpPr>
        <p:spPr/>
        <p:txBody>
          <a:bodyPr/>
          <a:lstStyle/>
          <a:p>
            <a:fld id="{D9AC76C5-5FD9-4CC0-93D5-7438E064C0B5}" type="slidenum">
              <a:rPr lang="es-MX" smtClean="0"/>
              <a:t>‹Nº›</a:t>
            </a:fld>
            <a:endParaRPr lang="es-MX"/>
          </a:p>
        </p:txBody>
      </p:sp>
    </p:spTree>
    <p:extLst>
      <p:ext uri="{BB962C8B-B14F-4D97-AF65-F5344CB8AC3E}">
        <p14:creationId xmlns:p14="http://schemas.microsoft.com/office/powerpoint/2010/main" val="215678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69BD6D9-7678-495E-8DE8-B453D9F57315}"/>
              </a:ext>
            </a:extLst>
          </p:cNvPr>
          <p:cNvSpPr>
            <a:spLocks noGrp="1"/>
          </p:cNvSpPr>
          <p:nvPr>
            <p:ph type="dt" sz="half" idx="10"/>
          </p:nvPr>
        </p:nvSpPr>
        <p:spPr/>
        <p:txBody>
          <a:bodyPr/>
          <a:lstStyle/>
          <a:p>
            <a:fld id="{68BA9BA2-55AD-48F3-9E69-A593B1F74783}" type="datetimeFigureOut">
              <a:rPr lang="es-MX" smtClean="0"/>
              <a:t>27/11/2017</a:t>
            </a:fld>
            <a:endParaRPr lang="es-MX"/>
          </a:p>
        </p:txBody>
      </p:sp>
      <p:sp>
        <p:nvSpPr>
          <p:cNvPr id="3" name="Marcador de pie de página 2">
            <a:extLst>
              <a:ext uri="{FF2B5EF4-FFF2-40B4-BE49-F238E27FC236}">
                <a16:creationId xmlns:a16="http://schemas.microsoft.com/office/drawing/2014/main" id="{16C2D949-7581-4866-A577-A46B49D08179}"/>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8C989FF8-BFD3-4392-B829-25FBEE5ED80E}"/>
              </a:ext>
            </a:extLst>
          </p:cNvPr>
          <p:cNvSpPr>
            <a:spLocks noGrp="1"/>
          </p:cNvSpPr>
          <p:nvPr>
            <p:ph type="sldNum" sz="quarter" idx="12"/>
          </p:nvPr>
        </p:nvSpPr>
        <p:spPr/>
        <p:txBody>
          <a:bodyPr/>
          <a:lstStyle/>
          <a:p>
            <a:fld id="{D9AC76C5-5FD9-4CC0-93D5-7438E064C0B5}" type="slidenum">
              <a:rPr lang="es-MX" smtClean="0"/>
              <a:t>‹Nº›</a:t>
            </a:fld>
            <a:endParaRPr lang="es-MX"/>
          </a:p>
        </p:txBody>
      </p:sp>
    </p:spTree>
    <p:extLst>
      <p:ext uri="{BB962C8B-B14F-4D97-AF65-F5344CB8AC3E}">
        <p14:creationId xmlns:p14="http://schemas.microsoft.com/office/powerpoint/2010/main" val="21503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226C3-057A-4544-9174-1A1F2C47B36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F53178F-3840-4DD2-8BFF-FDB22181E6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50F0C442-1A83-45DB-913C-83A2B1061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1324E5CE-74AB-4D6F-ADCC-72AF77B7CF00}"/>
              </a:ext>
            </a:extLst>
          </p:cNvPr>
          <p:cNvSpPr>
            <a:spLocks noGrp="1"/>
          </p:cNvSpPr>
          <p:nvPr>
            <p:ph type="dt" sz="half" idx="10"/>
          </p:nvPr>
        </p:nvSpPr>
        <p:spPr/>
        <p:txBody>
          <a:bodyPr/>
          <a:lstStyle/>
          <a:p>
            <a:fld id="{68BA9BA2-55AD-48F3-9E69-A593B1F74783}" type="datetimeFigureOut">
              <a:rPr lang="es-MX" smtClean="0"/>
              <a:t>27/11/2017</a:t>
            </a:fld>
            <a:endParaRPr lang="es-MX"/>
          </a:p>
        </p:txBody>
      </p:sp>
      <p:sp>
        <p:nvSpPr>
          <p:cNvPr id="6" name="Marcador de pie de página 5">
            <a:extLst>
              <a:ext uri="{FF2B5EF4-FFF2-40B4-BE49-F238E27FC236}">
                <a16:creationId xmlns:a16="http://schemas.microsoft.com/office/drawing/2014/main" id="{188E79C7-B397-4FE6-9B51-2C081069EC7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BB11CD7-A672-4B2D-BCF1-02996837DFE0}"/>
              </a:ext>
            </a:extLst>
          </p:cNvPr>
          <p:cNvSpPr>
            <a:spLocks noGrp="1"/>
          </p:cNvSpPr>
          <p:nvPr>
            <p:ph type="sldNum" sz="quarter" idx="12"/>
          </p:nvPr>
        </p:nvSpPr>
        <p:spPr/>
        <p:txBody>
          <a:bodyPr/>
          <a:lstStyle/>
          <a:p>
            <a:fld id="{D9AC76C5-5FD9-4CC0-93D5-7438E064C0B5}" type="slidenum">
              <a:rPr lang="es-MX" smtClean="0"/>
              <a:t>‹Nº›</a:t>
            </a:fld>
            <a:endParaRPr lang="es-MX"/>
          </a:p>
        </p:txBody>
      </p:sp>
    </p:spTree>
    <p:extLst>
      <p:ext uri="{BB962C8B-B14F-4D97-AF65-F5344CB8AC3E}">
        <p14:creationId xmlns:p14="http://schemas.microsoft.com/office/powerpoint/2010/main" val="78239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2CF7DF-4668-4860-A9F8-106AB4AD582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4A6437E-F407-475A-917B-930E92E250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C000E0B0-09E6-4A4A-B529-19E48CC4F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3749E28-FF90-41E7-9A31-E120460B998A}"/>
              </a:ext>
            </a:extLst>
          </p:cNvPr>
          <p:cNvSpPr>
            <a:spLocks noGrp="1"/>
          </p:cNvSpPr>
          <p:nvPr>
            <p:ph type="dt" sz="half" idx="10"/>
          </p:nvPr>
        </p:nvSpPr>
        <p:spPr/>
        <p:txBody>
          <a:bodyPr/>
          <a:lstStyle/>
          <a:p>
            <a:fld id="{68BA9BA2-55AD-48F3-9E69-A593B1F74783}" type="datetimeFigureOut">
              <a:rPr lang="es-MX" smtClean="0"/>
              <a:t>27/11/2017</a:t>
            </a:fld>
            <a:endParaRPr lang="es-MX"/>
          </a:p>
        </p:txBody>
      </p:sp>
      <p:sp>
        <p:nvSpPr>
          <p:cNvPr id="6" name="Marcador de pie de página 5">
            <a:extLst>
              <a:ext uri="{FF2B5EF4-FFF2-40B4-BE49-F238E27FC236}">
                <a16:creationId xmlns:a16="http://schemas.microsoft.com/office/drawing/2014/main" id="{4C330FEF-1CB3-4584-866D-5801772E8C2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596053C-239E-403E-B8B9-CAAE3DCEF976}"/>
              </a:ext>
            </a:extLst>
          </p:cNvPr>
          <p:cNvSpPr>
            <a:spLocks noGrp="1"/>
          </p:cNvSpPr>
          <p:nvPr>
            <p:ph type="sldNum" sz="quarter" idx="12"/>
          </p:nvPr>
        </p:nvSpPr>
        <p:spPr/>
        <p:txBody>
          <a:bodyPr/>
          <a:lstStyle/>
          <a:p>
            <a:fld id="{D9AC76C5-5FD9-4CC0-93D5-7438E064C0B5}" type="slidenum">
              <a:rPr lang="es-MX" smtClean="0"/>
              <a:t>‹Nº›</a:t>
            </a:fld>
            <a:endParaRPr lang="es-MX"/>
          </a:p>
        </p:txBody>
      </p:sp>
    </p:spTree>
    <p:extLst>
      <p:ext uri="{BB962C8B-B14F-4D97-AF65-F5344CB8AC3E}">
        <p14:creationId xmlns:p14="http://schemas.microsoft.com/office/powerpoint/2010/main" val="23954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4255AEF-E194-4FCD-8F73-4D719A27CF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A704C2B-FF07-4285-859C-1CC08FB6DB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11D0391-96A7-4741-89BC-1405B63334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A9BA2-55AD-48F3-9E69-A593B1F74783}" type="datetimeFigureOut">
              <a:rPr lang="es-MX" smtClean="0"/>
              <a:t>27/11/2017</a:t>
            </a:fld>
            <a:endParaRPr lang="es-MX"/>
          </a:p>
        </p:txBody>
      </p:sp>
      <p:sp>
        <p:nvSpPr>
          <p:cNvPr id="5" name="Marcador de pie de página 4">
            <a:extLst>
              <a:ext uri="{FF2B5EF4-FFF2-40B4-BE49-F238E27FC236}">
                <a16:creationId xmlns:a16="http://schemas.microsoft.com/office/drawing/2014/main" id="{753E1511-4DAC-48D1-925D-C51FEDA21F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5C7C28E-43CB-4359-AF03-6D1A57224E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C76C5-5FD9-4CC0-93D5-7438E064C0B5}" type="slidenum">
              <a:rPr lang="es-MX" smtClean="0"/>
              <a:t>‹Nº›</a:t>
            </a:fld>
            <a:endParaRPr lang="es-MX"/>
          </a:p>
        </p:txBody>
      </p:sp>
    </p:spTree>
    <p:extLst>
      <p:ext uri="{BB962C8B-B14F-4D97-AF65-F5344CB8AC3E}">
        <p14:creationId xmlns:p14="http://schemas.microsoft.com/office/powerpoint/2010/main" val="25217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a:extLst>
              <a:ext uri="{FF2B5EF4-FFF2-40B4-BE49-F238E27FC236}">
                <a16:creationId xmlns:a16="http://schemas.microsoft.com/office/drawing/2014/main" id="{1EE6F6B8-55AD-4619-AF9F-720976DA9E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4">
            <a:extLst>
              <a:ext uri="{FF2B5EF4-FFF2-40B4-BE49-F238E27FC236}">
                <a16:creationId xmlns:a16="http://schemas.microsoft.com/office/drawing/2014/main" id="{09C0CCB9-4374-4BEF-BD39-8897E9304090}"/>
              </a:ext>
            </a:extLst>
          </p:cNvPr>
          <p:cNvSpPr/>
          <p:nvPr/>
        </p:nvSpPr>
        <p:spPr>
          <a:xfrm>
            <a:off x="2219873" y="1115730"/>
            <a:ext cx="8423143" cy="1323439"/>
          </a:xfrm>
          <a:prstGeom prst="rect">
            <a:avLst/>
          </a:prstGeom>
        </p:spPr>
        <p:txBody>
          <a:bodyPr wrap="square">
            <a:spAutoFit/>
          </a:bodyPr>
          <a:lstStyle/>
          <a:p>
            <a:pPr lvl="0" algn="ctr"/>
            <a:r>
              <a:rPr lang="es-MX" sz="4000" b="1" cap="all" dirty="0">
                <a:solidFill>
                  <a:srgbClr val="000000"/>
                </a:solidFill>
                <a:latin typeface="Cambria"/>
                <a:ea typeface="Times New Roman"/>
                <a:cs typeface="Times New Roman"/>
              </a:rPr>
              <a:t>Escuela normal de educación PREESCOLAR</a:t>
            </a:r>
          </a:p>
        </p:txBody>
      </p:sp>
      <p:sp>
        <p:nvSpPr>
          <p:cNvPr id="2" name="CuadroTexto 1">
            <a:extLst>
              <a:ext uri="{FF2B5EF4-FFF2-40B4-BE49-F238E27FC236}">
                <a16:creationId xmlns:a16="http://schemas.microsoft.com/office/drawing/2014/main" id="{E535370C-BD5A-4D6E-8E73-F5C0BCB68232}"/>
              </a:ext>
            </a:extLst>
          </p:cNvPr>
          <p:cNvSpPr txBox="1"/>
          <p:nvPr/>
        </p:nvSpPr>
        <p:spPr>
          <a:xfrm>
            <a:off x="2092660" y="2560711"/>
            <a:ext cx="7688625" cy="1200329"/>
          </a:xfrm>
          <a:prstGeom prst="rect">
            <a:avLst/>
          </a:prstGeom>
          <a:noFill/>
        </p:spPr>
        <p:txBody>
          <a:bodyPr wrap="square" rtlCol="0">
            <a:spAutoFit/>
          </a:bodyPr>
          <a:lstStyle/>
          <a:p>
            <a:pPr algn="ctr"/>
            <a:r>
              <a:rPr lang="es-MX" sz="3600" dirty="0"/>
              <a:t>Atención Educativa para la inclusión</a:t>
            </a:r>
          </a:p>
          <a:p>
            <a:pPr algn="ctr"/>
            <a:r>
              <a:rPr lang="es-MX" sz="3600" dirty="0"/>
              <a:t>Estudio de caso </a:t>
            </a:r>
          </a:p>
        </p:txBody>
      </p:sp>
      <p:pic>
        <p:nvPicPr>
          <p:cNvPr id="6" name="Imagen 5" descr="https://valeriaenep135.files.wordpress.com/2014/06/escuela-normal-de-educacic3b3n-preescolar-del-estado-de-coahuila.gif">
            <a:extLst>
              <a:ext uri="{FF2B5EF4-FFF2-40B4-BE49-F238E27FC236}">
                <a16:creationId xmlns:a16="http://schemas.microsoft.com/office/drawing/2014/main" id="{971A20FB-FD7E-4349-B02F-6E5199DA0B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36931" y="3882582"/>
            <a:ext cx="2318137" cy="1781754"/>
          </a:xfrm>
          <a:prstGeom prst="rect">
            <a:avLst/>
          </a:prstGeom>
          <a:noFill/>
        </p:spPr>
      </p:pic>
    </p:spTree>
    <p:extLst>
      <p:ext uri="{BB962C8B-B14F-4D97-AF65-F5344CB8AC3E}">
        <p14:creationId xmlns:p14="http://schemas.microsoft.com/office/powerpoint/2010/main" val="3335871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2AB301C8-2976-46FF-ACF3-FF9D51A877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42"/>
            <a:ext cx="12192000" cy="6858000"/>
          </a:xfrm>
          <a:prstGeom prst="rect">
            <a:avLst/>
          </a:prstGeom>
        </p:spPr>
      </p:pic>
      <p:sp>
        <p:nvSpPr>
          <p:cNvPr id="3" name="Rectángulo 2">
            <a:extLst>
              <a:ext uri="{FF2B5EF4-FFF2-40B4-BE49-F238E27FC236}">
                <a16:creationId xmlns:a16="http://schemas.microsoft.com/office/drawing/2014/main" id="{573BFEA0-B52F-4327-B8B0-7B9D32025214}"/>
              </a:ext>
            </a:extLst>
          </p:cNvPr>
          <p:cNvSpPr/>
          <p:nvPr/>
        </p:nvSpPr>
        <p:spPr>
          <a:xfrm>
            <a:off x="568270" y="1125918"/>
            <a:ext cx="11055459" cy="4886979"/>
          </a:xfrm>
          <a:prstGeom prst="rect">
            <a:avLst/>
          </a:prstGeom>
        </p:spPr>
        <p:txBody>
          <a:bodyPr wrap="square">
            <a:spAutoFit/>
          </a:bodyPr>
          <a:lstStyle/>
          <a:p>
            <a:pPr>
              <a:lnSpc>
                <a:spcPct val="115000"/>
              </a:lnSpc>
              <a:spcBef>
                <a:spcPts val="1000"/>
              </a:spcBef>
              <a:spcAft>
                <a:spcPts val="0"/>
              </a:spcAft>
            </a:pPr>
            <a:r>
              <a:rPr lang="es-MX" sz="2000" b="1" dirty="0">
                <a:solidFill>
                  <a:srgbClr val="4A66AC"/>
                </a:solidFill>
                <a:latin typeface="Calibri" panose="020F0502020204030204" pitchFamily="34" charset="0"/>
                <a:ea typeface="SimSun" panose="02010600030101010101" pitchFamily="2" charset="-122"/>
                <a:cs typeface="Times New Roman" panose="02020603050405020304" pitchFamily="18" charset="0"/>
              </a:rPr>
              <a:t>Actividades que le implican mayor tiempo o esfuerzo</a:t>
            </a:r>
          </a:p>
          <a:p>
            <a:pPr marL="457200" algn="just">
              <a:lnSpc>
                <a:spcPct val="150000"/>
              </a:lnSpc>
              <a:spcAft>
                <a:spcPts val="0"/>
              </a:spcAft>
            </a:pPr>
            <a:r>
              <a:rPr lang="es-MX" dirty="0">
                <a:solidFill>
                  <a:srgbClr val="222222"/>
                </a:solidFill>
                <a:latin typeface="Arial" panose="020B0604020202020204" pitchFamily="34" charset="0"/>
                <a:ea typeface="SimSun" panose="02010600030101010101" pitchFamily="2" charset="-122"/>
                <a:cs typeface="Times New Roman" panose="02020603050405020304" pitchFamily="18" charset="0"/>
              </a:rPr>
              <a:t>Las actividades que demandan mayor tiempo son aquellas que implican </a:t>
            </a:r>
            <a:r>
              <a:rPr lang="es-MX" b="1" dirty="0">
                <a:solidFill>
                  <a:srgbClr val="222222"/>
                </a:solidFill>
                <a:latin typeface="Arial" panose="020B0604020202020204" pitchFamily="34" charset="0"/>
                <a:ea typeface="SimSun" panose="02010600030101010101" pitchFamily="2" charset="-122"/>
                <a:cs typeface="Times New Roman" panose="02020603050405020304" pitchFamily="18" charset="0"/>
              </a:rPr>
              <a:t>motricidad (fina y gruesa), </a:t>
            </a:r>
            <a:r>
              <a:rPr lang="es-MX" dirty="0">
                <a:solidFill>
                  <a:srgbClr val="222222"/>
                </a:solidFill>
                <a:latin typeface="Arial" panose="020B0604020202020204" pitchFamily="34" charset="0"/>
                <a:ea typeface="SimSun" panose="02010600030101010101" pitchFamily="2" charset="-122"/>
                <a:cs typeface="Times New Roman" panose="02020603050405020304" pitchFamily="18" charset="0"/>
              </a:rPr>
              <a:t>las actividades de conteo (pensamiento matemático) y actividades lingüísticas (hablar, escuchar, escribir).</a:t>
            </a:r>
            <a:endParaRPr lang="es-MX" sz="1600" dirty="0">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Bef>
                <a:spcPts val="1000"/>
              </a:spcBef>
              <a:spcAft>
                <a:spcPts val="0"/>
              </a:spcAft>
            </a:pPr>
            <a:r>
              <a:rPr lang="es-MX" sz="2000" b="1" dirty="0">
                <a:solidFill>
                  <a:srgbClr val="4A66AC"/>
                </a:solidFill>
                <a:latin typeface="Calibri" panose="020F0502020204030204" pitchFamily="34" charset="0"/>
                <a:ea typeface="SimSun" panose="02010600030101010101" pitchFamily="2" charset="-122"/>
                <a:cs typeface="Times New Roman" panose="02020603050405020304" pitchFamily="18" charset="0"/>
              </a:rPr>
              <a:t>Dificultades que presenta </a:t>
            </a:r>
          </a:p>
          <a:p>
            <a:pPr marL="342900" lvl="0" indent="-342900" algn="just">
              <a:lnSpc>
                <a:spcPct val="115000"/>
              </a:lnSpc>
              <a:spcAft>
                <a:spcPts val="0"/>
              </a:spcAft>
              <a:buFont typeface="Symbol" panose="05050102010706020507" pitchFamily="18" charset="2"/>
              <a:buChar char=""/>
            </a:pPr>
            <a:r>
              <a:rPr lang="es-MX" dirty="0">
                <a:solidFill>
                  <a:srgbClr val="222222"/>
                </a:solidFill>
                <a:latin typeface="Arial" panose="020B0604020202020204" pitchFamily="34" charset="0"/>
                <a:ea typeface="SimSun" panose="02010600030101010101" pitchFamily="2" charset="-122"/>
                <a:cs typeface="Times New Roman" panose="02020603050405020304" pitchFamily="18" charset="0"/>
              </a:rPr>
              <a:t>Motrices: lanzar, atrapar, botar la pelota, saltar, reptar, tomar las tijeras, tomar colores o lápiz. </a:t>
            </a:r>
            <a:endParaRPr lang="es-MX" sz="1600" dirty="0">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MX" dirty="0">
                <a:solidFill>
                  <a:srgbClr val="222222"/>
                </a:solidFill>
                <a:latin typeface="Arial" panose="020B0604020202020204" pitchFamily="34" charset="0"/>
                <a:ea typeface="SimSun" panose="02010600030101010101" pitchFamily="2" charset="-122"/>
                <a:cs typeface="Times New Roman" panose="02020603050405020304" pitchFamily="18" charset="0"/>
              </a:rPr>
              <a:t>Comunicativas: orales y escritas</a:t>
            </a:r>
            <a:endParaRPr lang="es-MX" sz="1600" dirty="0">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MX" dirty="0">
                <a:solidFill>
                  <a:srgbClr val="222222"/>
                </a:solidFill>
                <a:latin typeface="Arial" panose="020B0604020202020204" pitchFamily="34" charset="0"/>
                <a:ea typeface="SimSun" panose="02010600030101010101" pitchFamily="2" charset="-122"/>
                <a:cs typeface="Times New Roman" panose="02020603050405020304" pitchFamily="18" charset="0"/>
              </a:rPr>
              <a:t>Pedagógicas</a:t>
            </a:r>
            <a:endParaRPr lang="es-MX" sz="1600" dirty="0">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Bef>
                <a:spcPts val="1000"/>
              </a:spcBef>
              <a:spcAft>
                <a:spcPts val="0"/>
              </a:spcAft>
            </a:pPr>
            <a:r>
              <a:rPr lang="es-MX" sz="2000" b="1" dirty="0">
                <a:solidFill>
                  <a:srgbClr val="4A66AC"/>
                </a:solidFill>
                <a:latin typeface="Calibri" panose="020F0502020204030204" pitchFamily="34" charset="0"/>
                <a:ea typeface="SimSun" panose="02010600030101010101" pitchFamily="2" charset="-122"/>
                <a:cs typeface="Times New Roman" panose="02020603050405020304" pitchFamily="18" charset="0"/>
              </a:rPr>
              <a:t>Formas de motivación</a:t>
            </a:r>
          </a:p>
          <a:p>
            <a:pPr marL="342900" lvl="0" indent="-342900" algn="just">
              <a:lnSpc>
                <a:spcPct val="115000"/>
              </a:lnSpc>
              <a:spcAft>
                <a:spcPts val="0"/>
              </a:spcAft>
              <a:buFont typeface="Symbol" panose="05050102010706020507" pitchFamily="18" charset="2"/>
              <a:buChar char=""/>
            </a:pPr>
            <a:r>
              <a:rPr lang="es-MX" dirty="0">
                <a:solidFill>
                  <a:srgbClr val="222222"/>
                </a:solidFill>
                <a:latin typeface="Arial" panose="020B0604020202020204" pitchFamily="34" charset="0"/>
                <a:ea typeface="SimSun" panose="02010600030101010101" pitchFamily="2" charset="-122"/>
                <a:cs typeface="Times New Roman" panose="02020603050405020304" pitchFamily="18" charset="0"/>
              </a:rPr>
              <a:t>A través de la inclusión en todas las actividades</a:t>
            </a:r>
            <a:endParaRPr lang="es-MX" sz="1600" dirty="0">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MX" dirty="0">
                <a:solidFill>
                  <a:srgbClr val="222222"/>
                </a:solidFill>
                <a:latin typeface="Arial" panose="020B0604020202020204" pitchFamily="34" charset="0"/>
                <a:ea typeface="SimSun" panose="02010600030101010101" pitchFamily="2" charset="-122"/>
                <a:cs typeface="Times New Roman" panose="02020603050405020304" pitchFamily="18" charset="0"/>
              </a:rPr>
              <a:t>Por medio de otros niños, en el caso de victoria la amistad con Larry, Luna y Gabriela han sido la mejor motivación.</a:t>
            </a:r>
            <a:endParaRPr lang="es-MX" sz="1600" dirty="0">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s-MX" dirty="0">
                <a:solidFill>
                  <a:srgbClr val="222222"/>
                </a:solidFill>
                <a:latin typeface="Arial" panose="020B0604020202020204" pitchFamily="34" charset="0"/>
                <a:ea typeface="SimSun" panose="02010600030101010101" pitchFamily="2" charset="-122"/>
                <a:cs typeface="Times New Roman" panose="02020603050405020304" pitchFamily="18" charset="0"/>
              </a:rPr>
              <a:t> En esta jornada se pudo observar un avance utilizando de tutora a una alumna sobresaliente</a:t>
            </a:r>
            <a:endParaRPr lang="es-MX" sz="16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75708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2AB301C8-2976-46FF-ACF3-FF9D51A877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33A2FA9D-7318-4EFB-8054-FE707B6EB46F}"/>
              </a:ext>
            </a:extLst>
          </p:cNvPr>
          <p:cNvSpPr/>
          <p:nvPr/>
        </p:nvSpPr>
        <p:spPr>
          <a:xfrm>
            <a:off x="1350935" y="1022890"/>
            <a:ext cx="9978326" cy="4394023"/>
          </a:xfrm>
          <a:prstGeom prst="rect">
            <a:avLst/>
          </a:prstGeom>
        </p:spPr>
        <p:txBody>
          <a:bodyPr wrap="square">
            <a:spAutoFit/>
          </a:bodyPr>
          <a:lstStyle/>
          <a:p>
            <a:pPr algn="ctr">
              <a:lnSpc>
                <a:spcPct val="115000"/>
              </a:lnSpc>
              <a:spcBef>
                <a:spcPts val="2400"/>
              </a:spcBef>
              <a:spcAft>
                <a:spcPts val="0"/>
              </a:spcAft>
            </a:pPr>
            <a:r>
              <a:rPr lang="es-MX" sz="2800" b="1" kern="0" dirty="0">
                <a:solidFill>
                  <a:srgbClr val="374C80"/>
                </a:solidFill>
                <a:latin typeface="Calibri" panose="020F0502020204030204" pitchFamily="34" charset="0"/>
                <a:ea typeface="SimSun" panose="02010600030101010101" pitchFamily="2" charset="-122"/>
                <a:cs typeface="Times New Roman" panose="02020603050405020304" pitchFamily="18" charset="0"/>
              </a:rPr>
              <a:t>Victoria hacia la inclusión</a:t>
            </a:r>
          </a:p>
          <a:p>
            <a:pPr>
              <a:lnSpc>
                <a:spcPct val="115000"/>
              </a:lnSpc>
              <a:spcAft>
                <a:spcPts val="1000"/>
              </a:spcAft>
            </a:pPr>
            <a:r>
              <a:rPr lang="es-MX" sz="2000" dirty="0">
                <a:latin typeface="Calibri" panose="020F0502020204030204" pitchFamily="34" charset="0"/>
                <a:ea typeface="SimSun" panose="02010600030101010101" pitchFamily="2" charset="-122"/>
                <a:cs typeface="Times New Roman" panose="02020603050405020304" pitchFamily="18" charset="0"/>
              </a:rPr>
              <a:t> </a:t>
            </a:r>
          </a:p>
          <a:p>
            <a:pPr algn="just">
              <a:lnSpc>
                <a:spcPct val="150000"/>
              </a:lnSpc>
              <a:spcAft>
                <a:spcPts val="1000"/>
              </a:spcAft>
            </a:pPr>
            <a:r>
              <a:rPr lang="es-MX" sz="2400" dirty="0">
                <a:latin typeface="Arial" panose="020B0604020202020204" pitchFamily="34" charset="0"/>
                <a:ea typeface="SimSun" panose="02010600030101010101" pitchFamily="2" charset="-122"/>
                <a:cs typeface="Times New Roman" panose="02020603050405020304" pitchFamily="18" charset="0"/>
              </a:rPr>
              <a:t>Modificar la planeación, buscando estrategias, en donde cada alumno observado participe y no se excluye en ningún proceso de enseñanza - aprendizaje. Localizar a los niños(as) en situación vulnerable a ser excluidos y focalizar las problemáticas al desarrollar un plan de acción que erradique la exclusión definitiva, alumno -alumno, docente- alumno, contexto-alumno-docentes.</a:t>
            </a:r>
            <a:endParaRPr lang="es-MX" sz="20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82370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2AB301C8-2976-46FF-ACF3-FF9D51A877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B105DE17-337C-497B-AE17-1D453B23D027}"/>
              </a:ext>
            </a:extLst>
          </p:cNvPr>
          <p:cNvSpPr txBox="1"/>
          <p:nvPr/>
        </p:nvSpPr>
        <p:spPr>
          <a:xfrm>
            <a:off x="814137" y="2478505"/>
            <a:ext cx="10563726" cy="1446550"/>
          </a:xfrm>
          <a:prstGeom prst="rect">
            <a:avLst/>
          </a:prstGeom>
          <a:noFill/>
        </p:spPr>
        <p:txBody>
          <a:bodyPr wrap="square" rtlCol="0">
            <a:spAutoFit/>
          </a:bodyPr>
          <a:lstStyle/>
          <a:p>
            <a:pPr algn="ctr"/>
            <a:r>
              <a:rPr lang="es-MX" sz="8800" b="1" dirty="0"/>
              <a:t>Actividad aplicada </a:t>
            </a:r>
          </a:p>
        </p:txBody>
      </p:sp>
    </p:spTree>
    <p:extLst>
      <p:ext uri="{BB962C8B-B14F-4D97-AF65-F5344CB8AC3E}">
        <p14:creationId xmlns:p14="http://schemas.microsoft.com/office/powerpoint/2010/main" val="128056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2AB301C8-2976-46FF-ACF3-FF9D51A877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n 2">
            <a:extLst>
              <a:ext uri="{FF2B5EF4-FFF2-40B4-BE49-F238E27FC236}">
                <a16:creationId xmlns:a16="http://schemas.microsoft.com/office/drawing/2014/main" id="{B0DED5CC-9EB5-485C-B645-8941FD2B04F6}"/>
              </a:ext>
            </a:extLst>
          </p:cNvPr>
          <p:cNvPicPr/>
          <p:nvPr/>
        </p:nvPicPr>
        <p:blipFill>
          <a:blip r:embed="rId3">
            <a:extLst>
              <a:ext uri="{28A0092B-C50C-407E-A947-70E740481C1C}">
                <a14:useLocalDpi xmlns:a14="http://schemas.microsoft.com/office/drawing/2010/main" val="0"/>
              </a:ext>
            </a:extLst>
          </a:blip>
          <a:stretch>
            <a:fillRect/>
          </a:stretch>
        </p:blipFill>
        <p:spPr>
          <a:xfrm>
            <a:off x="7449798" y="449451"/>
            <a:ext cx="4003449" cy="5329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ángulo 3">
            <a:extLst>
              <a:ext uri="{FF2B5EF4-FFF2-40B4-BE49-F238E27FC236}">
                <a16:creationId xmlns:a16="http://schemas.microsoft.com/office/drawing/2014/main" id="{CF5B9FCF-BE76-4536-88C2-1CC4E9BA404A}"/>
              </a:ext>
            </a:extLst>
          </p:cNvPr>
          <p:cNvSpPr/>
          <p:nvPr/>
        </p:nvSpPr>
        <p:spPr>
          <a:xfrm>
            <a:off x="1227903" y="889843"/>
            <a:ext cx="4993993" cy="5078313"/>
          </a:xfrm>
          <a:prstGeom prst="rect">
            <a:avLst/>
          </a:prstGeom>
        </p:spPr>
        <p:txBody>
          <a:bodyPr wrap="square">
            <a:spAutoFit/>
          </a:bodyPr>
          <a:lstStyle/>
          <a:p>
            <a:pPr lvl="1" algn="just">
              <a:lnSpc>
                <a:spcPct val="150000"/>
              </a:lnSpc>
            </a:pPr>
            <a:r>
              <a:rPr lang="es-MX" sz="2400" dirty="0">
                <a:latin typeface="Arial" panose="020B0604020202020204" pitchFamily="34" charset="0"/>
                <a:ea typeface="SimSun" panose="02010600030101010101" pitchFamily="2" charset="-122"/>
              </a:rPr>
              <a:t>Se pretende desarrollar en los niños una concientización con el ejercicio de los valores fundamentales, para vivir en paz y convivencia, basado en el respeto a la dignidad humana. Lo cual contribuye a mejorar al alumno y a relacionarlo con la sociedad donde vive</a:t>
            </a:r>
            <a:endParaRPr lang="es-MX" sz="2400" dirty="0"/>
          </a:p>
        </p:txBody>
      </p:sp>
    </p:spTree>
    <p:extLst>
      <p:ext uri="{BB962C8B-B14F-4D97-AF65-F5344CB8AC3E}">
        <p14:creationId xmlns:p14="http://schemas.microsoft.com/office/powerpoint/2010/main" val="2902943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2AB301C8-2976-46FF-ACF3-FF9D51A877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Tabla 4">
            <a:extLst>
              <a:ext uri="{FF2B5EF4-FFF2-40B4-BE49-F238E27FC236}">
                <a16:creationId xmlns:a16="http://schemas.microsoft.com/office/drawing/2014/main" id="{2449DF07-78E9-4004-A177-61F6F538D7CC}"/>
              </a:ext>
            </a:extLst>
          </p:cNvPr>
          <p:cNvGraphicFramePr>
            <a:graphicFrameLocks noGrp="1"/>
          </p:cNvGraphicFramePr>
          <p:nvPr>
            <p:extLst>
              <p:ext uri="{D42A27DB-BD31-4B8C-83A1-F6EECF244321}">
                <p14:modId xmlns:p14="http://schemas.microsoft.com/office/powerpoint/2010/main" val="1727390204"/>
              </p:ext>
            </p:extLst>
          </p:nvPr>
        </p:nvGraphicFramePr>
        <p:xfrm>
          <a:off x="3313609" y="211837"/>
          <a:ext cx="6254496" cy="2179663"/>
        </p:xfrm>
        <a:graphic>
          <a:graphicData uri="http://schemas.openxmlformats.org/drawingml/2006/table">
            <a:tbl>
              <a:tblPr firstRow="1" firstCol="1" bandRow="1"/>
              <a:tblGrid>
                <a:gridCol w="3533037">
                  <a:extLst>
                    <a:ext uri="{9D8B030D-6E8A-4147-A177-3AD203B41FA5}">
                      <a16:colId xmlns:a16="http://schemas.microsoft.com/office/drawing/2014/main" val="1714993704"/>
                    </a:ext>
                  </a:extLst>
                </a:gridCol>
                <a:gridCol w="2721459">
                  <a:extLst>
                    <a:ext uri="{9D8B030D-6E8A-4147-A177-3AD203B41FA5}">
                      <a16:colId xmlns:a16="http://schemas.microsoft.com/office/drawing/2014/main" val="3456814634"/>
                    </a:ext>
                  </a:extLst>
                </a:gridCol>
              </a:tblGrid>
              <a:tr h="399084">
                <a:tc>
                  <a:txBody>
                    <a:bodyPr/>
                    <a:lstStyle/>
                    <a:p>
                      <a:pPr algn="just">
                        <a:lnSpc>
                          <a:spcPct val="115000"/>
                        </a:lnSpc>
                        <a:spcAft>
                          <a:spcPts val="0"/>
                        </a:spcAft>
                      </a:pPr>
                      <a:r>
                        <a:rPr lang="es-MX"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Nombre de la actividad: Canción de las calaveritas </a:t>
                      </a:r>
                    </a:p>
                  </a:txBody>
                  <a:tcPr marL="43277" marR="43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Fecha de ejecución:30 de octubre </a:t>
                      </a:r>
                    </a:p>
                    <a:p>
                      <a:pPr algn="just">
                        <a:lnSpc>
                          <a:spcPct val="115000"/>
                        </a:lnSpc>
                        <a:spcAft>
                          <a:spcPts val="0"/>
                        </a:spcAft>
                      </a:pPr>
                      <a:endParaRPr lang="es-MX"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s-MX"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Espacio: Aula </a:t>
                      </a:r>
                    </a:p>
                    <a:p>
                      <a:pPr algn="just">
                        <a:lnSpc>
                          <a:spcPct val="115000"/>
                        </a:lnSpc>
                        <a:spcAft>
                          <a:spcPts val="0"/>
                        </a:spcAft>
                      </a:pPr>
                      <a:endParaRPr lang="es-MX"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s-MX"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Tiempo: </a:t>
                      </a:r>
                    </a:p>
                    <a:p>
                      <a:pPr algn="just">
                        <a:lnSpc>
                          <a:spcPct val="115000"/>
                        </a:lnSpc>
                        <a:spcAft>
                          <a:spcPts val="0"/>
                        </a:spcAft>
                      </a:pPr>
                      <a:r>
                        <a:rPr lang="es-MX"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15 minutos </a:t>
                      </a:r>
                    </a:p>
                    <a:p>
                      <a:pPr algn="just">
                        <a:lnSpc>
                          <a:spcPct val="115000"/>
                        </a:lnSpc>
                        <a:spcAft>
                          <a:spcPts val="0"/>
                        </a:spcAft>
                      </a:pPr>
                      <a:endParaRPr lang="es-MX"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277" marR="43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4570284"/>
                  </a:ext>
                </a:extLst>
              </a:tr>
              <a:tr h="830161">
                <a:tc gridSpan="2">
                  <a:txBody>
                    <a:bodyPr/>
                    <a:lstStyle/>
                    <a:p>
                      <a:pPr algn="just">
                        <a:lnSpc>
                          <a:spcPct val="115000"/>
                        </a:lnSpc>
                        <a:spcAft>
                          <a:spcPts val="0"/>
                        </a:spcAft>
                      </a:pPr>
                      <a:r>
                        <a:rPr lang="es-MX"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Evaluación: observación (los niños cantan la canción y se acompañan de sus palmas y movimientos)</a:t>
                      </a:r>
                    </a:p>
                  </a:txBody>
                  <a:tcPr marL="43277" marR="43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980823834"/>
                  </a:ext>
                </a:extLst>
              </a:tr>
            </a:tbl>
          </a:graphicData>
        </a:graphic>
      </p:graphicFrame>
      <p:graphicFrame>
        <p:nvGraphicFramePr>
          <p:cNvPr id="6" name="Tabla 5">
            <a:extLst>
              <a:ext uri="{FF2B5EF4-FFF2-40B4-BE49-F238E27FC236}">
                <a16:creationId xmlns:a16="http://schemas.microsoft.com/office/drawing/2014/main" id="{3DDBD2B9-5DE2-4F73-9D93-6317352C0B9E}"/>
              </a:ext>
            </a:extLst>
          </p:cNvPr>
          <p:cNvGraphicFramePr>
            <a:graphicFrameLocks noGrp="1"/>
          </p:cNvGraphicFramePr>
          <p:nvPr>
            <p:extLst>
              <p:ext uri="{D42A27DB-BD31-4B8C-83A1-F6EECF244321}">
                <p14:modId xmlns:p14="http://schemas.microsoft.com/office/powerpoint/2010/main" val="2546221603"/>
              </p:ext>
            </p:extLst>
          </p:nvPr>
        </p:nvGraphicFramePr>
        <p:xfrm>
          <a:off x="3320108" y="2065254"/>
          <a:ext cx="6257635" cy="3978275"/>
        </p:xfrm>
        <a:graphic>
          <a:graphicData uri="http://schemas.openxmlformats.org/drawingml/2006/table">
            <a:tbl>
              <a:tblPr firstRow="1" firstCol="1" bandRow="1"/>
              <a:tblGrid>
                <a:gridCol w="1611857">
                  <a:extLst>
                    <a:ext uri="{9D8B030D-6E8A-4147-A177-3AD203B41FA5}">
                      <a16:colId xmlns:a16="http://schemas.microsoft.com/office/drawing/2014/main" val="1882128271"/>
                    </a:ext>
                  </a:extLst>
                </a:gridCol>
                <a:gridCol w="1693774">
                  <a:extLst>
                    <a:ext uri="{9D8B030D-6E8A-4147-A177-3AD203B41FA5}">
                      <a16:colId xmlns:a16="http://schemas.microsoft.com/office/drawing/2014/main" val="1992023498"/>
                    </a:ext>
                  </a:extLst>
                </a:gridCol>
                <a:gridCol w="1016263">
                  <a:extLst>
                    <a:ext uri="{9D8B030D-6E8A-4147-A177-3AD203B41FA5}">
                      <a16:colId xmlns:a16="http://schemas.microsoft.com/office/drawing/2014/main" val="2617999876"/>
                    </a:ext>
                  </a:extLst>
                </a:gridCol>
                <a:gridCol w="1064657">
                  <a:extLst>
                    <a:ext uri="{9D8B030D-6E8A-4147-A177-3AD203B41FA5}">
                      <a16:colId xmlns:a16="http://schemas.microsoft.com/office/drawing/2014/main" val="2666783333"/>
                    </a:ext>
                  </a:extLst>
                </a:gridCol>
                <a:gridCol w="871084">
                  <a:extLst>
                    <a:ext uri="{9D8B030D-6E8A-4147-A177-3AD203B41FA5}">
                      <a16:colId xmlns:a16="http://schemas.microsoft.com/office/drawing/2014/main" val="1204926966"/>
                    </a:ext>
                  </a:extLst>
                </a:gridCol>
              </a:tblGrid>
              <a:tr h="394335">
                <a:tc>
                  <a:txBody>
                    <a:bodyPr/>
                    <a:lstStyle/>
                    <a:p>
                      <a:pPr algn="ctr">
                        <a:lnSpc>
                          <a:spcPct val="115000"/>
                        </a:lnSpc>
                        <a:spcAft>
                          <a:spcPts val="1000"/>
                        </a:spcAft>
                      </a:pPr>
                      <a:r>
                        <a:rPr lang="es-MX" sz="1100" b="1" dirty="0">
                          <a:effectLst/>
                          <a:latin typeface="Arial" panose="020B0604020202020204" pitchFamily="34" charset="0"/>
                          <a:ea typeface="Calibri" panose="020F0502020204030204" pitchFamily="34" charset="0"/>
                          <a:cs typeface="Arial" panose="020B0604020202020204" pitchFamily="34" charset="0"/>
                        </a:rPr>
                        <a:t>Actividad</a:t>
                      </a: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100" b="1" dirty="0">
                          <a:effectLst/>
                          <a:latin typeface="Arial" panose="020B0604020202020204" pitchFamily="34" charset="0"/>
                          <a:ea typeface="Calibri" panose="020F0502020204030204" pitchFamily="34" charset="0"/>
                          <a:cs typeface="Arial" panose="020B0604020202020204" pitchFamily="34" charset="0"/>
                        </a:rPr>
                        <a:t>competencia</a:t>
                      </a: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100" b="1" dirty="0">
                          <a:effectLst/>
                          <a:latin typeface="Arial" panose="020B0604020202020204" pitchFamily="34" charset="0"/>
                          <a:ea typeface="Calibri" panose="020F0502020204030204" pitchFamily="34" charset="0"/>
                          <a:cs typeface="Arial" panose="020B0604020202020204" pitchFamily="34" charset="0"/>
                        </a:rPr>
                        <a:t>Aprendizaje esperado</a:t>
                      </a: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100" b="1" dirty="0">
                          <a:effectLst/>
                          <a:latin typeface="Arial" panose="020B0604020202020204" pitchFamily="34" charset="0"/>
                          <a:ea typeface="Calibri" panose="020F0502020204030204" pitchFamily="34" charset="0"/>
                          <a:cs typeface="Arial" panose="020B0604020202020204" pitchFamily="34" charset="0"/>
                        </a:rPr>
                        <a:t>Organización</a:t>
                      </a: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100" b="1" dirty="0">
                          <a:effectLst/>
                          <a:latin typeface="Arial" panose="020B0604020202020204" pitchFamily="34" charset="0"/>
                          <a:ea typeface="Calibri" panose="020F0502020204030204" pitchFamily="34" charset="0"/>
                          <a:cs typeface="Arial" panose="020B0604020202020204" pitchFamily="34" charset="0"/>
                        </a:rPr>
                        <a:t>Materiales</a:t>
                      </a: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9094430"/>
                  </a:ext>
                </a:extLst>
              </a:tr>
              <a:tr h="2598815">
                <a:tc>
                  <a:txBody>
                    <a:bodyPr/>
                    <a:lstStyle/>
                    <a:p>
                      <a:pPr algn="just">
                        <a:lnSpc>
                          <a:spcPct val="115000"/>
                        </a:lnSpc>
                        <a:spcAft>
                          <a:spcPts val="1000"/>
                        </a:spcAft>
                      </a:pPr>
                      <a:r>
                        <a:rPr lang="es-MX" sz="1000" dirty="0">
                          <a:effectLst/>
                          <a:latin typeface="Arial" panose="020B0604020202020204" pitchFamily="34" charset="0"/>
                          <a:ea typeface="Calibri" panose="020F0502020204030204" pitchFamily="34" charset="0"/>
                          <a:cs typeface="Arial" panose="020B0604020202020204" pitchFamily="34" charset="0"/>
                        </a:rPr>
                        <a:t>Inicio: Escucha las indicaciones que se le dan, escucha la canción y responde a cuestionamientos como: ¿Conoces la canción? ¿Alguna vez la has escuchado? </a:t>
                      </a:r>
                      <a:endParaRPr lang="es-MX" sz="1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s-MX" sz="1000" dirty="0">
                          <a:effectLst/>
                          <a:latin typeface="Arial" panose="020B0604020202020204" pitchFamily="34" charset="0"/>
                          <a:ea typeface="Calibri" panose="020F0502020204030204" pitchFamily="34" charset="0"/>
                          <a:cs typeface="Arial" panose="020B0604020202020204" pitchFamily="34" charset="0"/>
                        </a:rPr>
                        <a:t>Desarrollo: Escucha la canción, aprende la canción, memoriza la canción  y la canta junto a sus compañeros, realiza los movimientos que demanda la canción, canta la canción y participa en ella</a:t>
                      </a:r>
                      <a:endParaRPr lang="es-MX" sz="1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s-MX" sz="1000" dirty="0">
                          <a:effectLst/>
                          <a:latin typeface="Arial" panose="020B0604020202020204" pitchFamily="34" charset="0"/>
                          <a:ea typeface="Calibri" panose="020F0502020204030204" pitchFamily="34" charset="0"/>
                          <a:cs typeface="Arial" panose="020B0604020202020204" pitchFamily="34" charset="0"/>
                        </a:rPr>
                        <a:t>Cierre: Canta la canción siguiendo la música </a:t>
                      </a:r>
                      <a:endParaRPr lang="es-MX"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000" dirty="0">
                          <a:effectLst/>
                          <a:latin typeface="Arial" panose="020B0604020202020204" pitchFamily="34" charset="0"/>
                          <a:ea typeface="Calibri" panose="020F0502020204030204" pitchFamily="34" charset="0"/>
                          <a:cs typeface="Arial" panose="020B0604020202020204" pitchFamily="34" charset="0"/>
                        </a:rPr>
                        <a:t> </a:t>
                      </a:r>
                      <a:r>
                        <a:rPr lang="es-MX" sz="1000" b="0" i="1" dirty="0">
                          <a:effectLst/>
                          <a:latin typeface="Arial" panose="020B0604020202020204" pitchFamily="34" charset="0"/>
                          <a:ea typeface="Calibri" panose="020F0502020204030204" pitchFamily="34" charset="0"/>
                          <a:cs typeface="Arial" panose="020B0604020202020204" pitchFamily="34" charset="0"/>
                        </a:rPr>
                        <a:t> </a:t>
                      </a:r>
                      <a:r>
                        <a:rPr lang="es-MX" sz="1000" b="0" dirty="0">
                          <a:effectLst/>
                          <a:latin typeface="Arial" panose="020B0604020202020204" pitchFamily="34" charset="0"/>
                          <a:ea typeface="Calibri" panose="020F0502020204030204" pitchFamily="34" charset="0"/>
                          <a:cs typeface="Arial" panose="020B0604020202020204" pitchFamily="34" charset="0"/>
                        </a:rPr>
                        <a:t>Escucha y cuenta relatos literarios que forman parte de la tradición oral</a:t>
                      </a:r>
                      <a:endParaRPr lang="es-MX" sz="1100" b="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s-MX" sz="1000" b="0" i="1" dirty="0">
                          <a:effectLst/>
                          <a:latin typeface="Arial" panose="020B0604020202020204" pitchFamily="34" charset="0"/>
                          <a:ea typeface="Calibri" panose="020F0502020204030204" pitchFamily="34" charset="0"/>
                          <a:cs typeface="Arial" panose="020B0604020202020204" pitchFamily="34" charset="0"/>
                        </a:rPr>
                        <a:t> </a:t>
                      </a:r>
                      <a:endParaRPr lang="es-MX" sz="1100" b="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s-MX" sz="1000" i="1" dirty="0">
                          <a:effectLst/>
                          <a:latin typeface="Arial" panose="020B0604020202020204" pitchFamily="34" charset="0"/>
                          <a:ea typeface="Calibri" panose="020F0502020204030204" pitchFamily="34" charset="0"/>
                          <a:cs typeface="Arial" panose="020B0604020202020204" pitchFamily="34" charset="0"/>
                        </a:rPr>
                        <a:t> </a:t>
                      </a:r>
                      <a:endParaRPr lang="es-MX" sz="1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s-MX" sz="1000" i="1" dirty="0">
                          <a:effectLst/>
                          <a:latin typeface="Arial" panose="020B0604020202020204" pitchFamily="34" charset="0"/>
                          <a:ea typeface="Calibri" panose="020F0502020204030204" pitchFamily="34" charset="0"/>
                          <a:cs typeface="Arial" panose="020B0604020202020204" pitchFamily="34" charset="0"/>
                        </a:rPr>
                        <a:t> </a:t>
                      </a:r>
                      <a:endParaRPr lang="es-MX" sz="1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s-MX" sz="1000" dirty="0">
                          <a:effectLst/>
                          <a:latin typeface="Arial" panose="020B0604020202020204" pitchFamily="34" charset="0"/>
                          <a:ea typeface="Calibri" panose="020F0502020204030204" pitchFamily="34" charset="0"/>
                          <a:cs typeface="Arial" panose="020B0604020202020204" pitchFamily="34" charset="0"/>
                        </a:rPr>
                        <a:t> </a:t>
                      </a:r>
                      <a:endParaRPr lang="es-MX" sz="1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s-MX" sz="1000" dirty="0">
                          <a:effectLst/>
                          <a:latin typeface="Arial" panose="020B0604020202020204" pitchFamily="34" charset="0"/>
                          <a:ea typeface="Calibri" panose="020F0502020204030204" pitchFamily="34" charset="0"/>
                          <a:cs typeface="Arial" panose="020B0604020202020204" pitchFamily="34" charset="0"/>
                        </a:rPr>
                        <a:t> </a:t>
                      </a:r>
                      <a:endParaRPr lang="es-MX"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1000" dirty="0">
                          <a:effectLst/>
                          <a:latin typeface="Arial" panose="020B0604020202020204" pitchFamily="34" charset="0"/>
                          <a:ea typeface="Calibri" panose="020F0502020204030204" pitchFamily="34" charset="0"/>
                          <a:cs typeface="Arial" panose="020B0604020202020204" pitchFamily="34" charset="0"/>
                        </a:rPr>
                        <a:t>Escucha, memoriza y comparte poemas, canciones, adivinanzas, trabalenguas y chistes</a:t>
                      </a:r>
                      <a:endParaRPr lang="es-MX" sz="1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s-MX" sz="1000" dirty="0">
                          <a:effectLst/>
                          <a:latin typeface="Arial" panose="020B0604020202020204" pitchFamily="34" charset="0"/>
                          <a:ea typeface="Calibri" panose="020F0502020204030204" pitchFamily="34" charset="0"/>
                          <a:cs typeface="Arial" panose="020B0604020202020204" pitchFamily="34" charset="0"/>
                        </a:rPr>
                        <a:t> </a:t>
                      </a:r>
                      <a:endParaRPr lang="es-MX"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1000" dirty="0">
                          <a:effectLst/>
                          <a:latin typeface="Arial" panose="020B0604020202020204" pitchFamily="34" charset="0"/>
                          <a:ea typeface="Calibri" panose="020F0502020204030204" pitchFamily="34" charset="0"/>
                          <a:cs typeface="Arial" panose="020B0604020202020204" pitchFamily="34" charset="0"/>
                        </a:rPr>
                        <a:t>Grupal-individual </a:t>
                      </a:r>
                      <a:endParaRPr lang="es-MX"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1000" dirty="0">
                          <a:effectLst/>
                          <a:latin typeface="Arial" panose="020B0604020202020204" pitchFamily="34" charset="0"/>
                          <a:ea typeface="Calibri" panose="020F0502020204030204" pitchFamily="34" charset="0"/>
                          <a:cs typeface="Arial" panose="020B0604020202020204" pitchFamily="34" charset="0"/>
                        </a:rPr>
                        <a:t>-canción</a:t>
                      </a:r>
                      <a:endParaRPr lang="es-MX" sz="1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s-ES" sz="1000" dirty="0">
                          <a:effectLst/>
                          <a:latin typeface="Arial" panose="020B0604020202020204" pitchFamily="34" charset="0"/>
                          <a:ea typeface="Calibri" panose="020F0502020204030204" pitchFamily="34" charset="0"/>
                          <a:cs typeface="Arial" panose="020B0604020202020204" pitchFamily="34" charset="0"/>
                        </a:rPr>
                        <a:t>-laptop</a:t>
                      </a:r>
                      <a:endParaRPr lang="es-MX" sz="1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s-ES" sz="1000" dirty="0">
                          <a:effectLst/>
                          <a:latin typeface="Arial" panose="020B0604020202020204" pitchFamily="34" charset="0"/>
                          <a:ea typeface="Calibri" panose="020F0502020204030204" pitchFamily="34" charset="0"/>
                          <a:cs typeface="Arial" panose="020B0604020202020204" pitchFamily="34" charset="0"/>
                        </a:rPr>
                        <a:t>-bocina </a:t>
                      </a:r>
                      <a:endParaRPr lang="es-MX"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844848"/>
                  </a:ext>
                </a:extLst>
              </a:tr>
            </a:tbl>
          </a:graphicData>
        </a:graphic>
      </p:graphicFrame>
      <p:graphicFrame>
        <p:nvGraphicFramePr>
          <p:cNvPr id="7" name="Tabla 6">
            <a:extLst>
              <a:ext uri="{FF2B5EF4-FFF2-40B4-BE49-F238E27FC236}">
                <a16:creationId xmlns:a16="http://schemas.microsoft.com/office/drawing/2014/main" id="{759145AE-817E-4F68-BDB4-BAE7447F3CF0}"/>
              </a:ext>
            </a:extLst>
          </p:cNvPr>
          <p:cNvGraphicFramePr>
            <a:graphicFrameLocks noGrp="1"/>
          </p:cNvGraphicFramePr>
          <p:nvPr>
            <p:extLst>
              <p:ext uri="{D42A27DB-BD31-4B8C-83A1-F6EECF244321}">
                <p14:modId xmlns:p14="http://schemas.microsoft.com/office/powerpoint/2010/main" val="1137223875"/>
              </p:ext>
            </p:extLst>
          </p:nvPr>
        </p:nvGraphicFramePr>
        <p:xfrm>
          <a:off x="3329723" y="831775"/>
          <a:ext cx="3516923" cy="556212"/>
        </p:xfrm>
        <a:graphic>
          <a:graphicData uri="http://schemas.openxmlformats.org/drawingml/2006/table">
            <a:tbl>
              <a:tblPr/>
              <a:tblGrid>
                <a:gridCol w="3516923">
                  <a:extLst>
                    <a:ext uri="{9D8B030D-6E8A-4147-A177-3AD203B41FA5}">
                      <a16:colId xmlns:a16="http://schemas.microsoft.com/office/drawing/2014/main" val="96723363"/>
                    </a:ext>
                  </a:extLst>
                </a:gridCol>
              </a:tblGrid>
              <a:tr h="5562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MX" b="1" dirty="0"/>
                        <a:t>Campo: </a:t>
                      </a:r>
                      <a:r>
                        <a:rPr lang="es-MX" sz="1100" b="0" dirty="0">
                          <a:effectLst/>
                          <a:latin typeface="Arial" panose="020B0604020202020204" pitchFamily="34" charset="0"/>
                          <a:ea typeface="Calibri" panose="020F0502020204030204" pitchFamily="34" charset="0"/>
                          <a:cs typeface="Arial" panose="020B0604020202020204" pitchFamily="34" charset="0"/>
                        </a:rPr>
                        <a:t>Lenguaje y comunicación (Lenguaje oral)</a:t>
                      </a:r>
                      <a:endParaRPr lang="es-MX" sz="1400" b="0" dirty="0">
                        <a:effectLst/>
                        <a:latin typeface="Calibri" panose="020F0502020204030204" pitchFamily="34" charset="0"/>
                        <a:ea typeface="Calibri" panose="020F0502020204030204" pitchFamily="34" charset="0"/>
                        <a:cs typeface="Arial" panose="020B0604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620183671"/>
                  </a:ext>
                </a:extLst>
              </a:tr>
            </a:tbl>
          </a:graphicData>
        </a:graphic>
      </p:graphicFrame>
      <p:cxnSp>
        <p:nvCxnSpPr>
          <p:cNvPr id="8" name="Conector recto 7">
            <a:extLst>
              <a:ext uri="{FF2B5EF4-FFF2-40B4-BE49-F238E27FC236}">
                <a16:creationId xmlns:a16="http://schemas.microsoft.com/office/drawing/2014/main" id="{6E1C9E0C-BDDD-49A2-B9DC-CBE25D9B7EE8}"/>
              </a:ext>
            </a:extLst>
          </p:cNvPr>
          <p:cNvCxnSpPr/>
          <p:nvPr/>
        </p:nvCxnSpPr>
        <p:spPr>
          <a:xfrm>
            <a:off x="6846646" y="568424"/>
            <a:ext cx="27310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7EE34AC7-F0BE-439D-9F5D-602B6ACF1A79}"/>
              </a:ext>
            </a:extLst>
          </p:cNvPr>
          <p:cNvCxnSpPr/>
          <p:nvPr/>
        </p:nvCxnSpPr>
        <p:spPr>
          <a:xfrm>
            <a:off x="6846646" y="831775"/>
            <a:ext cx="27214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48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2AB301C8-2976-46FF-ACF3-FF9D51A877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10" name="Tabla 9">
            <a:extLst>
              <a:ext uri="{FF2B5EF4-FFF2-40B4-BE49-F238E27FC236}">
                <a16:creationId xmlns:a16="http://schemas.microsoft.com/office/drawing/2014/main" id="{4C476BC1-B6E4-44E1-9ECA-D2AF96B1BA76}"/>
              </a:ext>
            </a:extLst>
          </p:cNvPr>
          <p:cNvGraphicFramePr>
            <a:graphicFrameLocks noGrp="1"/>
          </p:cNvGraphicFramePr>
          <p:nvPr>
            <p:extLst>
              <p:ext uri="{D42A27DB-BD31-4B8C-83A1-F6EECF244321}">
                <p14:modId xmlns:p14="http://schemas.microsoft.com/office/powerpoint/2010/main" val="3059599838"/>
              </p:ext>
            </p:extLst>
          </p:nvPr>
        </p:nvGraphicFramePr>
        <p:xfrm>
          <a:off x="1963130" y="1118937"/>
          <a:ext cx="8265740" cy="4620126"/>
        </p:xfrm>
        <a:graphic>
          <a:graphicData uri="http://schemas.openxmlformats.org/drawingml/2006/table">
            <a:tbl>
              <a:tblPr firstRow="1" firstCol="1" bandRow="1"/>
              <a:tblGrid>
                <a:gridCol w="8265740">
                  <a:extLst>
                    <a:ext uri="{9D8B030D-6E8A-4147-A177-3AD203B41FA5}">
                      <a16:colId xmlns:a16="http://schemas.microsoft.com/office/drawing/2014/main" val="1428581990"/>
                    </a:ext>
                  </a:extLst>
                </a:gridCol>
              </a:tblGrid>
              <a:tr h="4620126">
                <a:tc>
                  <a:txBody>
                    <a:bodyPr/>
                    <a:lstStyle/>
                    <a:p>
                      <a:pPr algn="just">
                        <a:lnSpc>
                          <a:spcPct val="115000"/>
                        </a:lnSpc>
                        <a:spcAft>
                          <a:spcPts val="0"/>
                        </a:spcAft>
                      </a:pPr>
                      <a:r>
                        <a:rPr lang="es-MX" sz="1200" b="1" dirty="0">
                          <a:effectLst/>
                          <a:latin typeface="Calibri" panose="020F0502020204030204" pitchFamily="34" charset="0"/>
                          <a:ea typeface="Calibri" panose="020F0502020204030204" pitchFamily="34" charset="0"/>
                          <a:cs typeface="Times New Roman" panose="02020603050405020304" pitchFamily="18" charset="0"/>
                        </a:rPr>
                        <a:t>OBSERVACIONES:</a:t>
                      </a:r>
                      <a:endParaRPr lang="es-MX"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es-MX" sz="12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0"/>
                        </a:spcAft>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MX" sz="1200" b="1" dirty="0">
                          <a:effectLst/>
                          <a:latin typeface="Calibri" panose="020F0502020204030204" pitchFamily="34" charset="0"/>
                          <a:ea typeface="Calibri" panose="020F0502020204030204" pitchFamily="34" charset="0"/>
                          <a:cs typeface="Times New Roman" panose="02020603050405020304" pitchFamily="18" charset="0"/>
                        </a:rPr>
                        <a:t>ADECUACIÓN</a:t>
                      </a:r>
                      <a:r>
                        <a:rPr lang="es-MX" sz="1200" b="1" baseline="0" dirty="0">
                          <a:effectLst/>
                          <a:latin typeface="Calibri" panose="020F0502020204030204" pitchFamily="34" charset="0"/>
                          <a:ea typeface="Calibri" panose="020F0502020204030204" pitchFamily="34" charset="0"/>
                          <a:cs typeface="Times New Roman" panose="02020603050405020304" pitchFamily="18" charset="0"/>
                        </a:rPr>
                        <a:t>: </a:t>
                      </a:r>
                      <a:endParaRPr lang="es-MX" sz="1200" b="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es-MX" sz="12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es-MX" sz="700" dirty="0">
                          <a:effectLst/>
                          <a:latin typeface="Calibri" panose="020F0502020204030204" pitchFamily="34" charset="0"/>
                          <a:ea typeface="Calibri" panose="020F0502020204030204" pitchFamily="34" charset="0"/>
                          <a:cs typeface="Times New Roman" panose="02020603050405020304" pitchFamily="18" charset="0"/>
                        </a:rPr>
                        <a:t> </a:t>
                      </a:r>
                      <a:endParaRPr lang="es-MX" sz="7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15000"/>
                        </a:lnSpc>
                        <a:spcAft>
                          <a:spcPts val="0"/>
                        </a:spcAft>
                        <a:buFont typeface="Arial" panose="020B0604020202020204" pitchFamily="34" charset="0"/>
                        <a:buChar char="•"/>
                      </a:pPr>
                      <a:r>
                        <a:rPr lang="es-MX" sz="1400" dirty="0">
                          <a:effectLst/>
                          <a:latin typeface="Calibri" panose="020F0502020204030204" pitchFamily="34" charset="0"/>
                          <a:ea typeface="Calibri" panose="020F0502020204030204" pitchFamily="34" charset="0"/>
                          <a:cs typeface="Times New Roman" panose="02020603050405020304" pitchFamily="18" charset="0"/>
                        </a:rPr>
                        <a:t>Para la actividad, se entregará a Ana  Victoria la canción un día antes para que practique en casa, la alumna necesita apoyo en lenguaje y comunicación</a:t>
                      </a:r>
                    </a:p>
                    <a:p>
                      <a:pPr marL="285750" indent="-285750" algn="just">
                        <a:lnSpc>
                          <a:spcPct val="115000"/>
                        </a:lnSpc>
                        <a:spcAft>
                          <a:spcPts val="0"/>
                        </a:spcAft>
                        <a:buFont typeface="Arial" panose="020B0604020202020204" pitchFamily="34" charset="0"/>
                        <a:buChar char="•"/>
                      </a:pPr>
                      <a:r>
                        <a:rPr lang="es-MX" sz="1400" dirty="0">
                          <a:effectLst/>
                          <a:latin typeface="Calibri" panose="020F0502020204030204" pitchFamily="34" charset="0"/>
                          <a:ea typeface="Calibri" panose="020F0502020204030204" pitchFamily="34" charset="0"/>
                          <a:cs typeface="Times New Roman" panose="02020603050405020304" pitchFamily="18" charset="0"/>
                        </a:rPr>
                        <a:t> Se necesita apoyo en casa para su participación y se favorezca </a:t>
                      </a:r>
                      <a:endParaRPr lang="es-MX"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es-MX" sz="700" dirty="0">
                          <a:effectLst/>
                          <a:latin typeface="Calibri" panose="020F0502020204030204" pitchFamily="34" charset="0"/>
                          <a:ea typeface="Calibri" panose="020F0502020204030204" pitchFamily="34" charset="0"/>
                          <a:cs typeface="Times New Roman" panose="02020603050405020304" pitchFamily="18" charset="0"/>
                        </a:rPr>
                        <a:t> </a:t>
                      </a:r>
                      <a:endParaRPr lang="es-MX" sz="7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es-MX" sz="700" dirty="0">
                          <a:effectLst/>
                          <a:latin typeface="Calibri" panose="020F0502020204030204" pitchFamily="34" charset="0"/>
                          <a:ea typeface="Calibri" panose="020F0502020204030204" pitchFamily="34" charset="0"/>
                          <a:cs typeface="Times New Roman" panose="02020603050405020304" pitchFamily="18" charset="0"/>
                        </a:rPr>
                        <a:t> </a:t>
                      </a:r>
                      <a:endParaRPr lang="es-MX" sz="7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es-MX" sz="700" dirty="0">
                          <a:effectLst/>
                          <a:latin typeface="Calibri" panose="020F0502020204030204" pitchFamily="34" charset="0"/>
                          <a:ea typeface="Calibri" panose="020F0502020204030204" pitchFamily="34" charset="0"/>
                          <a:cs typeface="Times New Roman" panose="02020603050405020304" pitchFamily="18" charset="0"/>
                        </a:rPr>
                        <a:t> </a:t>
                      </a:r>
                      <a:endParaRPr lang="es-MX" sz="7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es-MX" sz="700" dirty="0">
                          <a:effectLst/>
                          <a:latin typeface="Calibri" panose="020F0502020204030204" pitchFamily="34" charset="0"/>
                          <a:ea typeface="Calibri" panose="020F0502020204030204" pitchFamily="34" charset="0"/>
                          <a:cs typeface="Times New Roman" panose="02020603050405020304" pitchFamily="18" charset="0"/>
                        </a:rPr>
                        <a:t> </a:t>
                      </a:r>
                      <a:endParaRPr lang="es-MX" sz="7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es-MX" sz="700" dirty="0">
                          <a:effectLst/>
                          <a:latin typeface="Calibri" panose="020F0502020204030204" pitchFamily="34" charset="0"/>
                          <a:ea typeface="Calibri" panose="020F0502020204030204" pitchFamily="34" charset="0"/>
                          <a:cs typeface="Times New Roman" panose="02020603050405020304" pitchFamily="18" charset="0"/>
                        </a:rPr>
                        <a:t> </a:t>
                      </a:r>
                      <a:endParaRPr lang="es-MX" sz="700" dirty="0">
                        <a:effectLst/>
                        <a:latin typeface="Calibri" panose="020F0502020204030204" pitchFamily="34" charset="0"/>
                        <a:ea typeface="Calibri" panose="020F0502020204030204" pitchFamily="34" charset="0"/>
                        <a:cs typeface="Arial" panose="020B0604020202020204" pitchFamily="34" charset="0"/>
                      </a:endParaRPr>
                    </a:p>
                  </a:txBody>
                  <a:tcPr marL="46500" marR="46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5948954"/>
                  </a:ext>
                </a:extLst>
              </a:tr>
            </a:tbl>
          </a:graphicData>
        </a:graphic>
      </p:graphicFrame>
    </p:spTree>
    <p:extLst>
      <p:ext uri="{BB962C8B-B14F-4D97-AF65-F5344CB8AC3E}">
        <p14:creationId xmlns:p14="http://schemas.microsoft.com/office/powerpoint/2010/main" val="372027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2AB301C8-2976-46FF-ACF3-FF9D51A877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992"/>
            <a:ext cx="12192000" cy="6858000"/>
          </a:xfrm>
          <a:prstGeom prst="rect">
            <a:avLst/>
          </a:prstGeom>
        </p:spPr>
      </p:pic>
      <p:sp>
        <p:nvSpPr>
          <p:cNvPr id="4" name="1 Título">
            <a:extLst>
              <a:ext uri="{FF2B5EF4-FFF2-40B4-BE49-F238E27FC236}">
                <a16:creationId xmlns:a16="http://schemas.microsoft.com/office/drawing/2014/main" id="{C887A090-50D8-418E-9DF6-8643EF8B479F}"/>
              </a:ext>
            </a:extLst>
          </p:cNvPr>
          <p:cNvSpPr txBox="1">
            <a:spLocks/>
          </p:cNvSpPr>
          <p:nvPr/>
        </p:nvSpPr>
        <p:spPr>
          <a:xfrm>
            <a:off x="3224463" y="1164974"/>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b="1">
                <a:effectLst>
                  <a:outerShdw blurRad="38100" dist="38100" dir="2700000" algn="tl">
                    <a:srgbClr val="000000">
                      <a:alpha val="43137"/>
                    </a:srgbClr>
                  </a:outerShdw>
                </a:effectLst>
              </a:rPr>
              <a:t>Evaluación de la actividad</a:t>
            </a:r>
            <a:endParaRPr lang="es-ES" b="1" dirty="0">
              <a:effectLst>
                <a:outerShdw blurRad="38100" dist="38100" dir="2700000" algn="tl">
                  <a:srgbClr val="000000">
                    <a:alpha val="43137"/>
                  </a:srgbClr>
                </a:outerShdw>
              </a:effectLst>
            </a:endParaRPr>
          </a:p>
        </p:txBody>
      </p:sp>
      <p:sp>
        <p:nvSpPr>
          <p:cNvPr id="5" name="2 Marcador de contenido">
            <a:extLst>
              <a:ext uri="{FF2B5EF4-FFF2-40B4-BE49-F238E27FC236}">
                <a16:creationId xmlns:a16="http://schemas.microsoft.com/office/drawing/2014/main" id="{13CAD2BB-900A-4542-9E0A-64B3F217889D}"/>
              </a:ext>
            </a:extLst>
          </p:cNvPr>
          <p:cNvSpPr txBox="1">
            <a:spLocks/>
          </p:cNvSpPr>
          <p:nvPr/>
        </p:nvSpPr>
        <p:spPr>
          <a:xfrm>
            <a:off x="737937" y="2287045"/>
            <a:ext cx="10716126"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dirty="0"/>
              <a:t>Escucha, memoriza y comparte la canción con sus compañeros, realizando movimientos correspondientes, se registra en el diario y se evalúa por medio de la observación </a:t>
            </a:r>
          </a:p>
        </p:txBody>
      </p:sp>
    </p:spTree>
    <p:extLst>
      <p:ext uri="{BB962C8B-B14F-4D97-AF65-F5344CB8AC3E}">
        <p14:creationId xmlns:p14="http://schemas.microsoft.com/office/powerpoint/2010/main" val="4035444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2 Imagen">
            <a:extLst>
              <a:ext uri="{FF2B5EF4-FFF2-40B4-BE49-F238E27FC236}">
                <a16:creationId xmlns:a16="http://schemas.microsoft.com/office/drawing/2014/main" id="{0A04BBBA-4A2C-4338-9967-CB686E90C1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992"/>
            <a:ext cx="12192000" cy="6858000"/>
          </a:xfrm>
          <a:prstGeom prst="rect">
            <a:avLst/>
          </a:prstGeom>
        </p:spPr>
      </p:pic>
      <p:sp>
        <p:nvSpPr>
          <p:cNvPr id="2" name="1 Título"/>
          <p:cNvSpPr>
            <a:spLocks noGrp="1"/>
          </p:cNvSpPr>
          <p:nvPr>
            <p:ph type="title"/>
          </p:nvPr>
        </p:nvSpPr>
        <p:spPr>
          <a:xfrm>
            <a:off x="3581400" y="152734"/>
            <a:ext cx="8229600" cy="1143000"/>
          </a:xfrm>
        </p:spPr>
        <p:txBody>
          <a:bodyPr/>
          <a:lstStyle/>
          <a:p>
            <a:r>
              <a:rPr lang="es-ES_tradnl" b="1" dirty="0">
                <a:effectLst>
                  <a:outerShdw blurRad="38100" dist="38100" dir="2700000" algn="tl">
                    <a:srgbClr val="000000">
                      <a:alpha val="43137"/>
                    </a:srgbClr>
                  </a:outerShdw>
                </a:effectLst>
              </a:rPr>
              <a:t>Adecuaciones aplicadas</a:t>
            </a:r>
            <a:endParaRPr lang="es-ES" b="1" dirty="0">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016971435"/>
              </p:ext>
            </p:extLst>
          </p:nvPr>
        </p:nvGraphicFramePr>
        <p:xfrm>
          <a:off x="0" y="1206573"/>
          <a:ext cx="12192001" cy="5718048"/>
        </p:xfrm>
        <a:graphic>
          <a:graphicData uri="http://schemas.openxmlformats.org/drawingml/2006/table">
            <a:tbl>
              <a:tblPr firstRow="1" bandRow="1">
                <a:tableStyleId>{93296810-A885-4BE3-A3E7-6D5BEEA58F35}</a:tableStyleId>
              </a:tblPr>
              <a:tblGrid>
                <a:gridCol w="3999044">
                  <a:extLst>
                    <a:ext uri="{9D8B030D-6E8A-4147-A177-3AD203B41FA5}">
                      <a16:colId xmlns:a16="http://schemas.microsoft.com/office/drawing/2014/main" val="20000"/>
                    </a:ext>
                  </a:extLst>
                </a:gridCol>
                <a:gridCol w="3999044">
                  <a:extLst>
                    <a:ext uri="{9D8B030D-6E8A-4147-A177-3AD203B41FA5}">
                      <a16:colId xmlns:a16="http://schemas.microsoft.com/office/drawing/2014/main" val="20001"/>
                    </a:ext>
                  </a:extLst>
                </a:gridCol>
                <a:gridCol w="4193913">
                  <a:extLst>
                    <a:ext uri="{9D8B030D-6E8A-4147-A177-3AD203B41FA5}">
                      <a16:colId xmlns:a16="http://schemas.microsoft.com/office/drawing/2014/main" val="20002"/>
                    </a:ext>
                  </a:extLst>
                </a:gridCol>
              </a:tblGrid>
              <a:tr h="778795">
                <a:tc>
                  <a:txBody>
                    <a:bodyPr/>
                    <a:lstStyle/>
                    <a:p>
                      <a:pPr algn="ctr"/>
                      <a:r>
                        <a:rPr lang="es-ES_tradnl" sz="2800" dirty="0">
                          <a:effectLst>
                            <a:outerShdw blurRad="38100" dist="38100" dir="2700000" algn="tl">
                              <a:srgbClr val="000000">
                                <a:alpha val="43137"/>
                              </a:srgbClr>
                            </a:outerShdw>
                          </a:effectLst>
                        </a:rPr>
                        <a:t>Semana</a:t>
                      </a:r>
                      <a:endParaRPr lang="es-ES" sz="2800" dirty="0">
                        <a:effectLst>
                          <a:outerShdw blurRad="38100" dist="38100" dir="2700000" algn="tl">
                            <a:srgbClr val="000000">
                              <a:alpha val="43137"/>
                            </a:srgbClr>
                          </a:outerShdw>
                        </a:effectLst>
                      </a:endParaRPr>
                    </a:p>
                  </a:txBody>
                  <a:tcPr/>
                </a:tc>
                <a:tc>
                  <a:txBody>
                    <a:bodyPr/>
                    <a:lstStyle/>
                    <a:p>
                      <a:pPr algn="ctr"/>
                      <a:r>
                        <a:rPr lang="es-ES" sz="2800" dirty="0">
                          <a:effectLst>
                            <a:outerShdw blurRad="38100" dist="38100" dir="2700000" algn="tl">
                              <a:srgbClr val="000000">
                                <a:alpha val="43137"/>
                              </a:srgbClr>
                            </a:outerShdw>
                          </a:effectLst>
                        </a:rPr>
                        <a:t>Adecuación </a:t>
                      </a:r>
                    </a:p>
                    <a:p>
                      <a:pPr algn="ctr"/>
                      <a:r>
                        <a:rPr lang="es-ES" sz="2800" baseline="0" dirty="0">
                          <a:effectLst>
                            <a:outerShdw blurRad="38100" dist="38100" dir="2700000" algn="tl">
                              <a:srgbClr val="000000">
                                <a:alpha val="43137"/>
                              </a:srgbClr>
                            </a:outerShdw>
                          </a:effectLst>
                        </a:rPr>
                        <a:t>Estrategia  </a:t>
                      </a:r>
                      <a:endParaRPr lang="es-ES" sz="2800" dirty="0">
                        <a:effectLst>
                          <a:outerShdw blurRad="38100" dist="38100" dir="2700000" algn="tl">
                            <a:srgbClr val="000000">
                              <a:alpha val="43137"/>
                            </a:srgbClr>
                          </a:outerShdw>
                        </a:effectLst>
                      </a:endParaRPr>
                    </a:p>
                  </a:txBody>
                  <a:tcPr/>
                </a:tc>
                <a:tc>
                  <a:txBody>
                    <a:bodyPr/>
                    <a:lstStyle/>
                    <a:p>
                      <a:pPr algn="ctr"/>
                      <a:r>
                        <a:rPr lang="es-ES_tradnl" sz="2800" dirty="0">
                          <a:effectLst>
                            <a:outerShdw blurRad="38100" dist="38100" dir="2700000" algn="tl">
                              <a:srgbClr val="000000">
                                <a:alpha val="43137"/>
                              </a:srgbClr>
                            </a:outerShdw>
                          </a:effectLst>
                        </a:rPr>
                        <a:t>Evaluación</a:t>
                      </a:r>
                      <a:r>
                        <a:rPr lang="es-ES_tradnl" sz="2800" baseline="0" dirty="0">
                          <a:effectLst>
                            <a:outerShdw blurRad="38100" dist="38100" dir="2700000" algn="tl">
                              <a:srgbClr val="000000">
                                <a:alpha val="43137"/>
                              </a:srgbClr>
                            </a:outerShdw>
                          </a:effectLst>
                        </a:rPr>
                        <a:t> </a:t>
                      </a:r>
                      <a:endParaRPr lang="es-ES" sz="28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r h="3231999">
                <a:tc>
                  <a:txBody>
                    <a:bodyPr/>
                    <a:lstStyle/>
                    <a:p>
                      <a:pPr algn="ctr"/>
                      <a:r>
                        <a:rPr lang="es-ES" sz="1400" dirty="0"/>
                        <a:t>30 de octubre al 3 de noviembre </a:t>
                      </a:r>
                    </a:p>
                    <a:p>
                      <a:pPr marL="285750" indent="-285750" algn="ctr">
                        <a:buFont typeface="Arial" panose="020B0604020202020204" pitchFamily="34" charset="0"/>
                        <a:buChar char="•"/>
                      </a:pPr>
                      <a:r>
                        <a:rPr lang="es-ES" sz="1400" dirty="0"/>
                        <a:t>30 de octubre </a:t>
                      </a:r>
                    </a:p>
                    <a:p>
                      <a:pPr marL="285750" indent="-285750" algn="ctr">
                        <a:buFont typeface="Arial" panose="020B0604020202020204" pitchFamily="34" charset="0"/>
                        <a:buChar char="•"/>
                      </a:pPr>
                      <a:endParaRPr lang="es-ES" sz="1400" dirty="0"/>
                    </a:p>
                    <a:p>
                      <a:pPr marL="285750" indent="-285750" algn="ctr">
                        <a:buFont typeface="Arial" panose="020B0604020202020204" pitchFamily="34" charset="0"/>
                        <a:buChar char="•"/>
                      </a:pPr>
                      <a:endParaRPr lang="es-ES" sz="1400" dirty="0"/>
                    </a:p>
                    <a:p>
                      <a:pPr marL="285750" indent="-285750" algn="ctr">
                        <a:buFont typeface="Arial" panose="020B0604020202020204" pitchFamily="34" charset="0"/>
                        <a:buChar char="•"/>
                      </a:pPr>
                      <a:endParaRPr lang="es-ES" sz="1400" dirty="0"/>
                    </a:p>
                    <a:p>
                      <a:pPr marL="285750" indent="-285750" algn="ctr">
                        <a:buFont typeface="Arial" panose="020B0604020202020204" pitchFamily="34" charset="0"/>
                        <a:buChar char="•"/>
                      </a:pPr>
                      <a:endParaRPr lang="es-ES" sz="1400" dirty="0"/>
                    </a:p>
                    <a:p>
                      <a:pPr marL="285750" indent="-285750" algn="ctr">
                        <a:buFont typeface="Arial" panose="020B0604020202020204" pitchFamily="34" charset="0"/>
                        <a:buChar char="•"/>
                      </a:pPr>
                      <a:r>
                        <a:rPr lang="es-ES" sz="1400" dirty="0"/>
                        <a:t>31 de octubre </a:t>
                      </a:r>
                    </a:p>
                  </a:txBody>
                  <a:tcPr anchor="ctr"/>
                </a:tc>
                <a:tc>
                  <a:txBody>
                    <a:bodyPr/>
                    <a:lstStyle/>
                    <a:p>
                      <a:endParaRPr lang="es-ES" sz="1400" dirty="0"/>
                    </a:p>
                    <a:p>
                      <a:endParaRPr lang="es-ES" sz="1400" dirty="0"/>
                    </a:p>
                    <a:p>
                      <a:pPr marL="285750" indent="-285750" algn="just">
                        <a:lnSpc>
                          <a:spcPct val="115000"/>
                        </a:lnSpc>
                        <a:spcAft>
                          <a:spcPts val="0"/>
                        </a:spcAft>
                        <a:buFont typeface="Arial" panose="020B0604020202020204" pitchFamily="34" charset="0"/>
                        <a:buChar char="•"/>
                      </a:pPr>
                      <a:r>
                        <a:rPr lang="es-MX" sz="1400" dirty="0">
                          <a:effectLst/>
                          <a:latin typeface="Calibri" panose="020F0502020204030204" pitchFamily="34" charset="0"/>
                          <a:ea typeface="Calibri" panose="020F0502020204030204" pitchFamily="34" charset="0"/>
                          <a:cs typeface="Times New Roman" panose="02020603050405020304" pitchFamily="18" charset="0"/>
                        </a:rPr>
                        <a:t>Para la actividad, se entregará a Ana  Victoria la canción un día antes para que practique en casa, la alumna necesita apoyo en lenguaje y comunicación</a:t>
                      </a:r>
                    </a:p>
                    <a:p>
                      <a:pPr marL="285750" indent="-285750" algn="just">
                        <a:lnSpc>
                          <a:spcPct val="115000"/>
                        </a:lnSpc>
                        <a:spcAft>
                          <a:spcPts val="0"/>
                        </a:spcAft>
                        <a:buFont typeface="Arial" panose="020B0604020202020204" pitchFamily="34" charset="0"/>
                        <a:buChar char="•"/>
                      </a:pPr>
                      <a:r>
                        <a:rPr lang="es-MX" sz="1400" dirty="0">
                          <a:effectLst/>
                          <a:latin typeface="Calibri" panose="020F0502020204030204" pitchFamily="34" charset="0"/>
                          <a:ea typeface="Calibri" panose="020F0502020204030204" pitchFamily="34" charset="0"/>
                          <a:cs typeface="Times New Roman" panose="02020603050405020304" pitchFamily="18" charset="0"/>
                        </a:rPr>
                        <a:t> Se necesita apoyo en casa para su participación y se favorezca </a:t>
                      </a:r>
                    </a:p>
                    <a:p>
                      <a:pPr marL="0" indent="0" algn="just">
                        <a:lnSpc>
                          <a:spcPct val="115000"/>
                        </a:lnSpc>
                        <a:spcAft>
                          <a:spcPts val="0"/>
                        </a:spcAft>
                        <a:buFont typeface="Arial" panose="020B0604020202020204" pitchFamily="34" charset="0"/>
                        <a:buNone/>
                      </a:pPr>
                      <a:endParaRPr lang="es-MX"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En las estaciones 3 y 4 la adecuación para la alumna Ana vitoria es: </a:t>
                      </a:r>
                    </a:p>
                    <a:p>
                      <a:pPr algn="just">
                        <a:lnSpc>
                          <a:spcPct val="115000"/>
                        </a:lnSpc>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Estación 3: Salta en dos pies por los aros</a:t>
                      </a:r>
                    </a:p>
                    <a:p>
                      <a:pPr algn="just">
                        <a:lnSpc>
                          <a:spcPct val="115000"/>
                        </a:lnSpc>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Estación 4: Camina por los obstáculos en lugar de reptar para llegar al otro lado</a:t>
                      </a:r>
                      <a:endParaRPr lang="es-MX" sz="14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s-ES" sz="1400" dirty="0"/>
                    </a:p>
                  </a:txBody>
                  <a:tcPr/>
                </a:tc>
                <a:tc>
                  <a:txBody>
                    <a:bodyPr/>
                    <a:lstStyle/>
                    <a:p>
                      <a:endParaRPr lang="es-ES" dirty="0"/>
                    </a:p>
                    <a:p>
                      <a:endParaRPr lang="es-E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dirty="0"/>
                        <a:t>Escucha, memoriza y comparte la canción con sus compañeros, realizando movimientos correspondientes, se registra en el diario y se evalúa por medio de la observación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Evaluación: realiza movimientos como lanzar, patear, reptar y saltar (lista de cotejo) </a:t>
                      </a:r>
                    </a:p>
                    <a:p>
                      <a:pPr marL="285750" indent="-285750">
                        <a:buFont typeface="Arial" panose="020B0604020202020204" pitchFamily="34" charset="0"/>
                        <a:buChar char="•"/>
                      </a:pPr>
                      <a:endParaRPr lang="es-ES" dirty="0"/>
                    </a:p>
                  </a:txBody>
                  <a:tcPr/>
                </a:tc>
                <a:extLst>
                  <a:ext uri="{0D108BD9-81ED-4DB2-BD59-A6C34878D82A}">
                    <a16:rowId xmlns:a16="http://schemas.microsoft.com/office/drawing/2014/main" val="10001"/>
                  </a:ext>
                </a:extLst>
              </a:tr>
              <a:tr h="301469">
                <a:tc>
                  <a:txBody>
                    <a:bodyPr/>
                    <a:lstStyle/>
                    <a:p>
                      <a:pPr algn="ctr"/>
                      <a:endParaRPr lang="es-ES" dirty="0"/>
                    </a:p>
                  </a:txBody>
                  <a:tcPr anchor="ct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0002"/>
                  </a:ext>
                </a:extLst>
              </a:tr>
              <a:tr h="301469">
                <a:tc>
                  <a:txBody>
                    <a:bodyPr/>
                    <a:lstStyle/>
                    <a:p>
                      <a:pPr algn="ctr"/>
                      <a:endParaRPr lang="es-ES" dirty="0"/>
                    </a:p>
                  </a:txBody>
                  <a:tcPr anchor="ctr"/>
                </a:tc>
                <a:tc>
                  <a:txBody>
                    <a:bodyPr/>
                    <a:lstStyle/>
                    <a:p>
                      <a:endParaRPr lang="es-ES" dirty="0"/>
                    </a:p>
                  </a:txBody>
                  <a:tcPr/>
                </a:tc>
                <a:tc>
                  <a:txBody>
                    <a:bodyPr/>
                    <a:lstStyle/>
                    <a:p>
                      <a:endParaRPr lang="es-ES"/>
                    </a:p>
                  </a:txBody>
                  <a:tcPr/>
                </a:tc>
                <a:extLst>
                  <a:ext uri="{0D108BD9-81ED-4DB2-BD59-A6C34878D82A}">
                    <a16:rowId xmlns:a16="http://schemas.microsoft.com/office/drawing/2014/main" val="10003"/>
                  </a:ext>
                </a:extLst>
              </a:tr>
              <a:tr h="301469">
                <a:tc>
                  <a:txBody>
                    <a:bodyPr/>
                    <a:lstStyle/>
                    <a:p>
                      <a:pPr algn="ctr"/>
                      <a:endParaRPr lang="es-ES" dirty="0"/>
                    </a:p>
                  </a:txBody>
                  <a:tcPr anchor="ct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0004"/>
                  </a:ext>
                </a:extLst>
              </a:tr>
            </a:tbl>
          </a:graphicData>
        </a:graphic>
      </p:graphicFrame>
      <p:sp>
        <p:nvSpPr>
          <p:cNvPr id="4" name="3 Marcador de fecha"/>
          <p:cNvSpPr>
            <a:spLocks noGrp="1"/>
          </p:cNvSpPr>
          <p:nvPr>
            <p:ph type="dt" sz="half" idx="10"/>
          </p:nvPr>
        </p:nvSpPr>
        <p:spPr/>
        <p:txBody>
          <a:bodyPr/>
          <a:lstStyle/>
          <a:p>
            <a:fld id="{C995B96E-DCB9-4C5D-8B1B-1B374EA29D33}" type="datetime1">
              <a:rPr lang="es-ES" smtClean="0"/>
              <a:pPr/>
              <a:t>27/11/2017</a:t>
            </a:fld>
            <a:endParaRPr lang="es-ES"/>
          </a:p>
        </p:txBody>
      </p:sp>
    </p:spTree>
    <p:extLst>
      <p:ext uri="{BB962C8B-B14F-4D97-AF65-F5344CB8AC3E}">
        <p14:creationId xmlns:p14="http://schemas.microsoft.com/office/powerpoint/2010/main" val="559048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2 Imagen">
            <a:extLst>
              <a:ext uri="{FF2B5EF4-FFF2-40B4-BE49-F238E27FC236}">
                <a16:creationId xmlns:a16="http://schemas.microsoft.com/office/drawing/2014/main" id="{0A04BBBA-4A2C-4338-9967-CB686E90C1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992"/>
            <a:ext cx="12192000" cy="6858000"/>
          </a:xfrm>
          <a:prstGeom prst="rect">
            <a:avLst/>
          </a:prstGeom>
        </p:spPr>
      </p:pic>
      <p:sp>
        <p:nvSpPr>
          <p:cNvPr id="2" name="1 Título"/>
          <p:cNvSpPr>
            <a:spLocks noGrp="1"/>
          </p:cNvSpPr>
          <p:nvPr>
            <p:ph type="title"/>
          </p:nvPr>
        </p:nvSpPr>
        <p:spPr>
          <a:xfrm>
            <a:off x="3581400" y="152734"/>
            <a:ext cx="8229600" cy="1143000"/>
          </a:xfrm>
        </p:spPr>
        <p:txBody>
          <a:bodyPr/>
          <a:lstStyle/>
          <a:p>
            <a:r>
              <a:rPr lang="es-ES_tradnl" b="1" dirty="0">
                <a:effectLst>
                  <a:outerShdw blurRad="38100" dist="38100" dir="2700000" algn="tl">
                    <a:srgbClr val="000000">
                      <a:alpha val="43137"/>
                    </a:srgbClr>
                  </a:outerShdw>
                </a:effectLst>
              </a:rPr>
              <a:t>Adecuaciones aplicadas</a:t>
            </a:r>
            <a:endParaRPr lang="es-ES" b="1" dirty="0">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668590496"/>
              </p:ext>
            </p:extLst>
          </p:nvPr>
        </p:nvGraphicFramePr>
        <p:xfrm>
          <a:off x="0" y="1206572"/>
          <a:ext cx="12192001" cy="5696418"/>
        </p:xfrm>
        <a:graphic>
          <a:graphicData uri="http://schemas.openxmlformats.org/drawingml/2006/table">
            <a:tbl>
              <a:tblPr firstRow="1" bandRow="1">
                <a:tableStyleId>{93296810-A885-4BE3-A3E7-6D5BEEA58F35}</a:tableStyleId>
              </a:tblPr>
              <a:tblGrid>
                <a:gridCol w="3999044">
                  <a:extLst>
                    <a:ext uri="{9D8B030D-6E8A-4147-A177-3AD203B41FA5}">
                      <a16:colId xmlns:a16="http://schemas.microsoft.com/office/drawing/2014/main" val="20000"/>
                    </a:ext>
                  </a:extLst>
                </a:gridCol>
                <a:gridCol w="3999044">
                  <a:extLst>
                    <a:ext uri="{9D8B030D-6E8A-4147-A177-3AD203B41FA5}">
                      <a16:colId xmlns:a16="http://schemas.microsoft.com/office/drawing/2014/main" val="20001"/>
                    </a:ext>
                  </a:extLst>
                </a:gridCol>
                <a:gridCol w="4193913">
                  <a:extLst>
                    <a:ext uri="{9D8B030D-6E8A-4147-A177-3AD203B41FA5}">
                      <a16:colId xmlns:a16="http://schemas.microsoft.com/office/drawing/2014/main" val="20002"/>
                    </a:ext>
                  </a:extLst>
                </a:gridCol>
              </a:tblGrid>
              <a:tr h="1020529">
                <a:tc>
                  <a:txBody>
                    <a:bodyPr/>
                    <a:lstStyle/>
                    <a:p>
                      <a:pPr algn="ctr"/>
                      <a:r>
                        <a:rPr lang="es-ES_tradnl" sz="2800" dirty="0">
                          <a:effectLst>
                            <a:outerShdw blurRad="38100" dist="38100" dir="2700000" algn="tl">
                              <a:srgbClr val="000000">
                                <a:alpha val="43137"/>
                              </a:srgbClr>
                            </a:outerShdw>
                          </a:effectLst>
                        </a:rPr>
                        <a:t>Semana</a:t>
                      </a:r>
                      <a:endParaRPr lang="es-ES" sz="2800" dirty="0">
                        <a:effectLst>
                          <a:outerShdw blurRad="38100" dist="38100" dir="2700000" algn="tl">
                            <a:srgbClr val="000000">
                              <a:alpha val="43137"/>
                            </a:srgbClr>
                          </a:outerShdw>
                        </a:effectLst>
                      </a:endParaRPr>
                    </a:p>
                  </a:txBody>
                  <a:tcPr/>
                </a:tc>
                <a:tc>
                  <a:txBody>
                    <a:bodyPr/>
                    <a:lstStyle/>
                    <a:p>
                      <a:pPr algn="ctr"/>
                      <a:r>
                        <a:rPr lang="es-ES" sz="2800" dirty="0">
                          <a:effectLst>
                            <a:outerShdw blurRad="38100" dist="38100" dir="2700000" algn="tl">
                              <a:srgbClr val="000000">
                                <a:alpha val="43137"/>
                              </a:srgbClr>
                            </a:outerShdw>
                          </a:effectLst>
                        </a:rPr>
                        <a:t>Adecuación </a:t>
                      </a:r>
                    </a:p>
                    <a:p>
                      <a:pPr algn="ctr"/>
                      <a:r>
                        <a:rPr lang="es-ES" sz="2800" baseline="0" dirty="0">
                          <a:effectLst>
                            <a:outerShdw blurRad="38100" dist="38100" dir="2700000" algn="tl">
                              <a:srgbClr val="000000">
                                <a:alpha val="43137"/>
                              </a:srgbClr>
                            </a:outerShdw>
                          </a:effectLst>
                        </a:rPr>
                        <a:t>Estrategia  </a:t>
                      </a:r>
                      <a:endParaRPr lang="es-ES" sz="2800" dirty="0">
                        <a:effectLst>
                          <a:outerShdw blurRad="38100" dist="38100" dir="2700000" algn="tl">
                            <a:srgbClr val="000000">
                              <a:alpha val="43137"/>
                            </a:srgbClr>
                          </a:outerShdw>
                        </a:effectLst>
                      </a:endParaRPr>
                    </a:p>
                  </a:txBody>
                  <a:tcPr/>
                </a:tc>
                <a:tc>
                  <a:txBody>
                    <a:bodyPr/>
                    <a:lstStyle/>
                    <a:p>
                      <a:pPr algn="ctr"/>
                      <a:r>
                        <a:rPr lang="es-ES_tradnl" sz="2800" dirty="0">
                          <a:effectLst>
                            <a:outerShdw blurRad="38100" dist="38100" dir="2700000" algn="tl">
                              <a:srgbClr val="000000">
                                <a:alpha val="43137"/>
                              </a:srgbClr>
                            </a:outerShdw>
                          </a:effectLst>
                        </a:rPr>
                        <a:t>Evaluación</a:t>
                      </a:r>
                      <a:r>
                        <a:rPr lang="es-ES_tradnl" sz="2800" baseline="0" dirty="0">
                          <a:effectLst>
                            <a:outerShdw blurRad="38100" dist="38100" dir="2700000" algn="tl">
                              <a:srgbClr val="000000">
                                <a:alpha val="43137"/>
                              </a:srgbClr>
                            </a:outerShdw>
                          </a:effectLst>
                        </a:rPr>
                        <a:t> </a:t>
                      </a:r>
                      <a:endParaRPr lang="es-ES" sz="28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r h="3490760">
                <a:tc>
                  <a:txBody>
                    <a:bodyPr/>
                    <a:lstStyle/>
                    <a:p>
                      <a:pPr algn="ctr"/>
                      <a:r>
                        <a:rPr lang="es-ES" sz="1400" dirty="0"/>
                        <a:t>6-11 de noviembre </a:t>
                      </a:r>
                    </a:p>
                    <a:p>
                      <a:pPr algn="ctr"/>
                      <a:endParaRPr lang="es-ES" sz="1400" dirty="0"/>
                    </a:p>
                    <a:p>
                      <a:pPr algn="ctr"/>
                      <a:r>
                        <a:rPr lang="es-ES" sz="1400" dirty="0"/>
                        <a:t>7 de noviembre </a:t>
                      </a:r>
                    </a:p>
                  </a:txBody>
                  <a:tcPr anchor="ctr"/>
                </a:tc>
                <a:tc>
                  <a:txBody>
                    <a:bodyPr/>
                    <a:lstStyle/>
                    <a:p>
                      <a:endParaRPr lang="es-ES" sz="1400" dirty="0"/>
                    </a:p>
                    <a:p>
                      <a:endParaRPr lang="es-ES" sz="1400" dirty="0"/>
                    </a:p>
                    <a:p>
                      <a:pPr marL="285750" indent="-285750" algn="just">
                        <a:buFont typeface="Arial" panose="020B0604020202020204" pitchFamily="34" charset="0"/>
                        <a:buChar char="•"/>
                      </a:pPr>
                      <a:r>
                        <a:rPr lang="es-ES" sz="1400" dirty="0"/>
                        <a:t>Para el desarrollo de la actividad “Cuéntame una leyenda de Saltillo”, se pretende que la alumna Ana Victoria  y los alumnos Iker Santiago, Gabriela, Larry y Denisse participen contando una leyenda. Solicitar apoyo de los padres de familia para que los niños con incidencias en cuanto al lenguaje oral, tengan participación,. Pedir la colaboración de los niños para escuchar a sus compañeros.</a:t>
                      </a:r>
                    </a:p>
                  </a:txBody>
                  <a:tcPr/>
                </a:tc>
                <a:tc>
                  <a:txBody>
                    <a:bodyPr/>
                    <a:lstStyle/>
                    <a:p>
                      <a:endParaRPr lang="es-ES" dirty="0"/>
                    </a:p>
                    <a:p>
                      <a:endParaRPr lang="es-ES" dirty="0"/>
                    </a:p>
                    <a:p>
                      <a:pPr marL="285750" indent="-285750" algn="just">
                        <a:buFont typeface="Arial" panose="020B0604020202020204" pitchFamily="34" charset="0"/>
                        <a:buChar char="•"/>
                      </a:pPr>
                      <a:r>
                        <a:rPr lang="es-ES" dirty="0"/>
                        <a:t>Exposición sobre las leyendas de saltillo, organiza sus ideas, articula de manera correcta para la pronunciación de palabras y modula su voz </a:t>
                      </a:r>
                    </a:p>
                  </a:txBody>
                  <a:tcPr/>
                </a:tc>
                <a:extLst>
                  <a:ext uri="{0D108BD9-81ED-4DB2-BD59-A6C34878D82A}">
                    <a16:rowId xmlns:a16="http://schemas.microsoft.com/office/drawing/2014/main" val="10001"/>
                  </a:ext>
                </a:extLst>
              </a:tr>
              <a:tr h="395043">
                <a:tc>
                  <a:txBody>
                    <a:bodyPr/>
                    <a:lstStyle/>
                    <a:p>
                      <a:pPr algn="ctr"/>
                      <a:endParaRPr lang="es-ES" dirty="0"/>
                    </a:p>
                  </a:txBody>
                  <a:tcPr anchor="ct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0002"/>
                  </a:ext>
                </a:extLst>
              </a:tr>
              <a:tr h="395043">
                <a:tc>
                  <a:txBody>
                    <a:bodyPr/>
                    <a:lstStyle/>
                    <a:p>
                      <a:pPr algn="ctr"/>
                      <a:endParaRPr lang="es-ES" dirty="0"/>
                    </a:p>
                  </a:txBody>
                  <a:tcPr anchor="ctr"/>
                </a:tc>
                <a:tc>
                  <a:txBody>
                    <a:bodyPr/>
                    <a:lstStyle/>
                    <a:p>
                      <a:endParaRPr lang="es-ES" dirty="0"/>
                    </a:p>
                  </a:txBody>
                  <a:tcPr/>
                </a:tc>
                <a:tc>
                  <a:txBody>
                    <a:bodyPr/>
                    <a:lstStyle/>
                    <a:p>
                      <a:endParaRPr lang="es-ES"/>
                    </a:p>
                  </a:txBody>
                  <a:tcPr/>
                </a:tc>
                <a:extLst>
                  <a:ext uri="{0D108BD9-81ED-4DB2-BD59-A6C34878D82A}">
                    <a16:rowId xmlns:a16="http://schemas.microsoft.com/office/drawing/2014/main" val="10003"/>
                  </a:ext>
                </a:extLst>
              </a:tr>
              <a:tr h="395043">
                <a:tc>
                  <a:txBody>
                    <a:bodyPr/>
                    <a:lstStyle/>
                    <a:p>
                      <a:pPr algn="ctr"/>
                      <a:endParaRPr lang="es-ES" dirty="0"/>
                    </a:p>
                  </a:txBody>
                  <a:tcPr anchor="ct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0004"/>
                  </a:ext>
                </a:extLst>
              </a:tr>
            </a:tbl>
          </a:graphicData>
        </a:graphic>
      </p:graphicFrame>
      <p:sp>
        <p:nvSpPr>
          <p:cNvPr id="4" name="3 Marcador de fecha"/>
          <p:cNvSpPr>
            <a:spLocks noGrp="1"/>
          </p:cNvSpPr>
          <p:nvPr>
            <p:ph type="dt" sz="half" idx="10"/>
          </p:nvPr>
        </p:nvSpPr>
        <p:spPr/>
        <p:txBody>
          <a:bodyPr/>
          <a:lstStyle/>
          <a:p>
            <a:fld id="{C995B96E-DCB9-4C5D-8B1B-1B374EA29D33}" type="datetime1">
              <a:rPr lang="es-ES" smtClean="0"/>
              <a:pPr/>
              <a:t>27/11/2017</a:t>
            </a:fld>
            <a:endParaRPr lang="es-ES"/>
          </a:p>
        </p:txBody>
      </p:sp>
    </p:spTree>
    <p:extLst>
      <p:ext uri="{BB962C8B-B14F-4D97-AF65-F5344CB8AC3E}">
        <p14:creationId xmlns:p14="http://schemas.microsoft.com/office/powerpoint/2010/main" val="2901542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2 Imagen">
            <a:extLst>
              <a:ext uri="{FF2B5EF4-FFF2-40B4-BE49-F238E27FC236}">
                <a16:creationId xmlns:a16="http://schemas.microsoft.com/office/drawing/2014/main" id="{0A04BBBA-4A2C-4338-9967-CB686E90C1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992"/>
            <a:ext cx="12192000" cy="6858000"/>
          </a:xfrm>
          <a:prstGeom prst="rect">
            <a:avLst/>
          </a:prstGeom>
        </p:spPr>
      </p:pic>
      <p:sp>
        <p:nvSpPr>
          <p:cNvPr id="2" name="1 Título"/>
          <p:cNvSpPr>
            <a:spLocks noGrp="1"/>
          </p:cNvSpPr>
          <p:nvPr>
            <p:ph type="title"/>
          </p:nvPr>
        </p:nvSpPr>
        <p:spPr>
          <a:xfrm>
            <a:off x="3581400" y="152734"/>
            <a:ext cx="8229600" cy="1143000"/>
          </a:xfrm>
        </p:spPr>
        <p:txBody>
          <a:bodyPr/>
          <a:lstStyle/>
          <a:p>
            <a:r>
              <a:rPr lang="es-ES_tradnl" b="1" dirty="0">
                <a:effectLst>
                  <a:outerShdw blurRad="38100" dist="38100" dir="2700000" algn="tl">
                    <a:srgbClr val="000000">
                      <a:alpha val="43137"/>
                    </a:srgbClr>
                  </a:outerShdw>
                </a:effectLst>
              </a:rPr>
              <a:t>Adecuaciones aplicadas</a:t>
            </a:r>
            <a:endParaRPr lang="es-ES" b="1" dirty="0">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734637753"/>
              </p:ext>
            </p:extLst>
          </p:nvPr>
        </p:nvGraphicFramePr>
        <p:xfrm>
          <a:off x="0" y="1206572"/>
          <a:ext cx="12192001" cy="5696418"/>
        </p:xfrm>
        <a:graphic>
          <a:graphicData uri="http://schemas.openxmlformats.org/drawingml/2006/table">
            <a:tbl>
              <a:tblPr firstRow="1" bandRow="1">
                <a:tableStyleId>{93296810-A885-4BE3-A3E7-6D5BEEA58F35}</a:tableStyleId>
              </a:tblPr>
              <a:tblGrid>
                <a:gridCol w="3999044">
                  <a:extLst>
                    <a:ext uri="{9D8B030D-6E8A-4147-A177-3AD203B41FA5}">
                      <a16:colId xmlns:a16="http://schemas.microsoft.com/office/drawing/2014/main" val="20000"/>
                    </a:ext>
                  </a:extLst>
                </a:gridCol>
                <a:gridCol w="3999044">
                  <a:extLst>
                    <a:ext uri="{9D8B030D-6E8A-4147-A177-3AD203B41FA5}">
                      <a16:colId xmlns:a16="http://schemas.microsoft.com/office/drawing/2014/main" val="20001"/>
                    </a:ext>
                  </a:extLst>
                </a:gridCol>
                <a:gridCol w="4193913">
                  <a:extLst>
                    <a:ext uri="{9D8B030D-6E8A-4147-A177-3AD203B41FA5}">
                      <a16:colId xmlns:a16="http://schemas.microsoft.com/office/drawing/2014/main" val="20002"/>
                    </a:ext>
                  </a:extLst>
                </a:gridCol>
              </a:tblGrid>
              <a:tr h="1020529">
                <a:tc>
                  <a:txBody>
                    <a:bodyPr/>
                    <a:lstStyle/>
                    <a:p>
                      <a:pPr algn="ctr"/>
                      <a:r>
                        <a:rPr lang="es-ES_tradnl" sz="2800" dirty="0">
                          <a:effectLst>
                            <a:outerShdw blurRad="38100" dist="38100" dir="2700000" algn="tl">
                              <a:srgbClr val="000000">
                                <a:alpha val="43137"/>
                              </a:srgbClr>
                            </a:outerShdw>
                          </a:effectLst>
                        </a:rPr>
                        <a:t>Semana</a:t>
                      </a:r>
                      <a:endParaRPr lang="es-ES" sz="2800" dirty="0">
                        <a:effectLst>
                          <a:outerShdw blurRad="38100" dist="38100" dir="2700000" algn="tl">
                            <a:srgbClr val="000000">
                              <a:alpha val="43137"/>
                            </a:srgbClr>
                          </a:outerShdw>
                        </a:effectLst>
                      </a:endParaRPr>
                    </a:p>
                  </a:txBody>
                  <a:tcPr/>
                </a:tc>
                <a:tc>
                  <a:txBody>
                    <a:bodyPr/>
                    <a:lstStyle/>
                    <a:p>
                      <a:pPr algn="ctr"/>
                      <a:r>
                        <a:rPr lang="es-ES" sz="2800" dirty="0">
                          <a:effectLst>
                            <a:outerShdw blurRad="38100" dist="38100" dir="2700000" algn="tl">
                              <a:srgbClr val="000000">
                                <a:alpha val="43137"/>
                              </a:srgbClr>
                            </a:outerShdw>
                          </a:effectLst>
                        </a:rPr>
                        <a:t>Adecuación </a:t>
                      </a:r>
                    </a:p>
                    <a:p>
                      <a:pPr algn="ctr"/>
                      <a:r>
                        <a:rPr lang="es-ES" sz="2800" baseline="0" dirty="0">
                          <a:effectLst>
                            <a:outerShdw blurRad="38100" dist="38100" dir="2700000" algn="tl">
                              <a:srgbClr val="000000">
                                <a:alpha val="43137"/>
                              </a:srgbClr>
                            </a:outerShdw>
                          </a:effectLst>
                        </a:rPr>
                        <a:t>Estrategia  </a:t>
                      </a:r>
                      <a:endParaRPr lang="es-ES" sz="2800" dirty="0">
                        <a:effectLst>
                          <a:outerShdw blurRad="38100" dist="38100" dir="2700000" algn="tl">
                            <a:srgbClr val="000000">
                              <a:alpha val="43137"/>
                            </a:srgbClr>
                          </a:outerShdw>
                        </a:effectLst>
                      </a:endParaRPr>
                    </a:p>
                  </a:txBody>
                  <a:tcPr/>
                </a:tc>
                <a:tc>
                  <a:txBody>
                    <a:bodyPr/>
                    <a:lstStyle/>
                    <a:p>
                      <a:pPr algn="ctr"/>
                      <a:r>
                        <a:rPr lang="es-ES_tradnl" sz="2800" dirty="0">
                          <a:effectLst>
                            <a:outerShdw blurRad="38100" dist="38100" dir="2700000" algn="tl">
                              <a:srgbClr val="000000">
                                <a:alpha val="43137"/>
                              </a:srgbClr>
                            </a:outerShdw>
                          </a:effectLst>
                        </a:rPr>
                        <a:t>Evaluación</a:t>
                      </a:r>
                      <a:r>
                        <a:rPr lang="es-ES_tradnl" sz="2800" baseline="0" dirty="0">
                          <a:effectLst>
                            <a:outerShdw blurRad="38100" dist="38100" dir="2700000" algn="tl">
                              <a:srgbClr val="000000">
                                <a:alpha val="43137"/>
                              </a:srgbClr>
                            </a:outerShdw>
                          </a:effectLst>
                        </a:rPr>
                        <a:t> </a:t>
                      </a:r>
                      <a:endParaRPr lang="es-ES" sz="28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r h="3490760">
                <a:tc>
                  <a:txBody>
                    <a:bodyPr/>
                    <a:lstStyle/>
                    <a:p>
                      <a:pPr algn="ctr"/>
                      <a:r>
                        <a:rPr lang="es-ES" sz="1400" dirty="0"/>
                        <a:t>13-18 de noviembre </a:t>
                      </a:r>
                    </a:p>
                    <a:p>
                      <a:pPr algn="ctr"/>
                      <a:endParaRPr lang="es-ES" sz="1400" dirty="0"/>
                    </a:p>
                    <a:p>
                      <a:pPr algn="ctr"/>
                      <a:r>
                        <a:rPr lang="es-ES" sz="1400" dirty="0"/>
                        <a:t>13 de noviembre del 2017 </a:t>
                      </a:r>
                    </a:p>
                  </a:txBody>
                  <a:tcPr anchor="ctr"/>
                </a:tc>
                <a:tc>
                  <a:txBody>
                    <a:bodyPr/>
                    <a:lstStyle/>
                    <a:p>
                      <a:endParaRPr lang="es-ES" sz="1400" dirty="0"/>
                    </a:p>
                    <a:p>
                      <a:endParaRPr lang="es-ES" sz="1400" dirty="0"/>
                    </a:p>
                    <a:p>
                      <a:pPr marL="285750" indent="-285750" algn="just">
                        <a:buFont typeface="Arial" panose="020B0604020202020204" pitchFamily="34" charset="0"/>
                        <a:buChar char="•"/>
                      </a:pPr>
                      <a:r>
                        <a:rPr lang="es-ES" sz="1400" dirty="0"/>
                        <a:t>Para la actividad se observan a los alumnos Denisse, Ana Victoria y Josafat, la actividad “calendario de noviembre”, se entrega con la adecuación de colocar números faltantes y completando palabras para dichos alumnos. Se observa en los alumnos si realizan la secuencia escrita de números y si diferencian entre letras y números en la escritura de los días de la semana y la escritura convencional de números. Registra con ayuda del docente eventos especiales (el docente les muestra las imágenes grandes de los eventos, cuestionando ¿Cuándo o que </a:t>
                      </a:r>
                      <a:r>
                        <a:rPr lang="es-ES" sz="1400" dirty="0" err="1"/>
                        <a:t>dia</a:t>
                      </a:r>
                      <a:r>
                        <a:rPr lang="es-ES" sz="1400" dirty="0"/>
                        <a:t> se celebra…?</a:t>
                      </a:r>
                    </a:p>
                  </a:txBody>
                  <a:tcPr/>
                </a:tc>
                <a:tc>
                  <a:txBody>
                    <a:bodyPr/>
                    <a:lstStyle/>
                    <a:p>
                      <a:endParaRPr lang="es-ES" dirty="0"/>
                    </a:p>
                    <a:p>
                      <a:endParaRPr lang="es-ES" dirty="0"/>
                    </a:p>
                    <a:p>
                      <a:pPr marL="285750" indent="-285750" algn="just">
                        <a:buFont typeface="Arial" panose="020B0604020202020204" pitchFamily="34" charset="0"/>
                        <a:buChar char="•"/>
                      </a:pPr>
                      <a:r>
                        <a:rPr lang="es-ES" dirty="0"/>
                        <a:t>Cuestionar ¿sabes que es el calendario?, ¿para que sirve?, distingue la escritura de números convencionales y la escritura de los días de la semana. Registra eventos especiales </a:t>
                      </a:r>
                    </a:p>
                  </a:txBody>
                  <a:tcPr/>
                </a:tc>
                <a:extLst>
                  <a:ext uri="{0D108BD9-81ED-4DB2-BD59-A6C34878D82A}">
                    <a16:rowId xmlns:a16="http://schemas.microsoft.com/office/drawing/2014/main" val="10001"/>
                  </a:ext>
                </a:extLst>
              </a:tr>
              <a:tr h="395043">
                <a:tc>
                  <a:txBody>
                    <a:bodyPr/>
                    <a:lstStyle/>
                    <a:p>
                      <a:pPr algn="ctr"/>
                      <a:endParaRPr lang="es-ES" dirty="0"/>
                    </a:p>
                  </a:txBody>
                  <a:tcPr anchor="ct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0002"/>
                  </a:ext>
                </a:extLst>
              </a:tr>
              <a:tr h="395043">
                <a:tc>
                  <a:txBody>
                    <a:bodyPr/>
                    <a:lstStyle/>
                    <a:p>
                      <a:pPr algn="ctr"/>
                      <a:endParaRPr lang="es-ES" dirty="0"/>
                    </a:p>
                  </a:txBody>
                  <a:tcPr anchor="ctr"/>
                </a:tc>
                <a:tc>
                  <a:txBody>
                    <a:bodyPr/>
                    <a:lstStyle/>
                    <a:p>
                      <a:endParaRPr lang="es-ES" dirty="0"/>
                    </a:p>
                  </a:txBody>
                  <a:tcPr/>
                </a:tc>
                <a:tc>
                  <a:txBody>
                    <a:bodyPr/>
                    <a:lstStyle/>
                    <a:p>
                      <a:endParaRPr lang="es-ES"/>
                    </a:p>
                  </a:txBody>
                  <a:tcPr/>
                </a:tc>
                <a:extLst>
                  <a:ext uri="{0D108BD9-81ED-4DB2-BD59-A6C34878D82A}">
                    <a16:rowId xmlns:a16="http://schemas.microsoft.com/office/drawing/2014/main" val="10003"/>
                  </a:ext>
                </a:extLst>
              </a:tr>
              <a:tr h="395043">
                <a:tc>
                  <a:txBody>
                    <a:bodyPr/>
                    <a:lstStyle/>
                    <a:p>
                      <a:pPr algn="ctr"/>
                      <a:endParaRPr lang="es-ES" dirty="0"/>
                    </a:p>
                  </a:txBody>
                  <a:tcPr anchor="ct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0004"/>
                  </a:ext>
                </a:extLst>
              </a:tr>
            </a:tbl>
          </a:graphicData>
        </a:graphic>
      </p:graphicFrame>
      <p:sp>
        <p:nvSpPr>
          <p:cNvPr id="4" name="3 Marcador de fecha"/>
          <p:cNvSpPr>
            <a:spLocks noGrp="1"/>
          </p:cNvSpPr>
          <p:nvPr>
            <p:ph type="dt" sz="half" idx="10"/>
          </p:nvPr>
        </p:nvSpPr>
        <p:spPr/>
        <p:txBody>
          <a:bodyPr/>
          <a:lstStyle/>
          <a:p>
            <a:fld id="{C995B96E-DCB9-4C5D-8B1B-1B374EA29D33}" type="datetime1">
              <a:rPr lang="es-ES" smtClean="0"/>
              <a:pPr/>
              <a:t>27/11/2017</a:t>
            </a:fld>
            <a:endParaRPr lang="es-ES"/>
          </a:p>
        </p:txBody>
      </p:sp>
    </p:spTree>
    <p:extLst>
      <p:ext uri="{BB962C8B-B14F-4D97-AF65-F5344CB8AC3E}">
        <p14:creationId xmlns:p14="http://schemas.microsoft.com/office/powerpoint/2010/main" val="1593763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a:extLst>
              <a:ext uri="{FF2B5EF4-FFF2-40B4-BE49-F238E27FC236}">
                <a16:creationId xmlns:a16="http://schemas.microsoft.com/office/drawing/2014/main" id="{1EE6F6B8-55AD-4619-AF9F-720976DA9E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4">
            <a:extLst>
              <a:ext uri="{FF2B5EF4-FFF2-40B4-BE49-F238E27FC236}">
                <a16:creationId xmlns:a16="http://schemas.microsoft.com/office/drawing/2014/main" id="{09C0CCB9-4374-4BEF-BD39-8897E9304090}"/>
              </a:ext>
            </a:extLst>
          </p:cNvPr>
          <p:cNvSpPr/>
          <p:nvPr/>
        </p:nvSpPr>
        <p:spPr>
          <a:xfrm>
            <a:off x="2219873" y="1115730"/>
            <a:ext cx="8423143" cy="1323439"/>
          </a:xfrm>
          <a:prstGeom prst="rect">
            <a:avLst/>
          </a:prstGeom>
        </p:spPr>
        <p:txBody>
          <a:bodyPr wrap="square">
            <a:spAutoFit/>
          </a:bodyPr>
          <a:lstStyle/>
          <a:p>
            <a:pPr lvl="0" algn="ctr"/>
            <a:r>
              <a:rPr lang="es-MX" sz="4000" b="1" cap="all" dirty="0">
                <a:solidFill>
                  <a:srgbClr val="000000"/>
                </a:solidFill>
                <a:latin typeface="Cambria"/>
                <a:ea typeface="Times New Roman"/>
                <a:cs typeface="Times New Roman"/>
              </a:rPr>
              <a:t>Escuela normal de educación PREESCOLAR</a:t>
            </a:r>
          </a:p>
        </p:txBody>
      </p:sp>
      <p:sp>
        <p:nvSpPr>
          <p:cNvPr id="2" name="CuadroTexto 1">
            <a:extLst>
              <a:ext uri="{FF2B5EF4-FFF2-40B4-BE49-F238E27FC236}">
                <a16:creationId xmlns:a16="http://schemas.microsoft.com/office/drawing/2014/main" id="{E535370C-BD5A-4D6E-8E73-F5C0BCB68232}"/>
              </a:ext>
            </a:extLst>
          </p:cNvPr>
          <p:cNvSpPr txBox="1"/>
          <p:nvPr/>
        </p:nvSpPr>
        <p:spPr>
          <a:xfrm>
            <a:off x="2219873" y="4220923"/>
            <a:ext cx="7688625" cy="707886"/>
          </a:xfrm>
          <a:prstGeom prst="rect">
            <a:avLst/>
          </a:prstGeom>
          <a:noFill/>
        </p:spPr>
        <p:txBody>
          <a:bodyPr wrap="square" rtlCol="0">
            <a:spAutoFit/>
          </a:bodyPr>
          <a:lstStyle/>
          <a:p>
            <a:pPr algn="ctr"/>
            <a:r>
              <a:rPr lang="es-MX" sz="4000" b="1" dirty="0"/>
              <a:t>Estudio de caso </a:t>
            </a:r>
          </a:p>
        </p:txBody>
      </p:sp>
      <p:pic>
        <p:nvPicPr>
          <p:cNvPr id="6" name="Imagen 5" descr="https://valeriaenep135.files.wordpress.com/2014/06/escuela-normal-de-educacic3b3n-preescolar-del-estado-de-coahuila.gif">
            <a:extLst>
              <a:ext uri="{FF2B5EF4-FFF2-40B4-BE49-F238E27FC236}">
                <a16:creationId xmlns:a16="http://schemas.microsoft.com/office/drawing/2014/main" id="{971A20FB-FD7E-4349-B02F-6E5199DA0B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36931" y="2439169"/>
            <a:ext cx="2318137" cy="1781754"/>
          </a:xfrm>
          <a:prstGeom prst="rect">
            <a:avLst/>
          </a:prstGeom>
          <a:noFill/>
        </p:spPr>
      </p:pic>
    </p:spTree>
    <p:extLst>
      <p:ext uri="{BB962C8B-B14F-4D97-AF65-F5344CB8AC3E}">
        <p14:creationId xmlns:p14="http://schemas.microsoft.com/office/powerpoint/2010/main" val="496305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2 Imagen">
            <a:extLst>
              <a:ext uri="{FF2B5EF4-FFF2-40B4-BE49-F238E27FC236}">
                <a16:creationId xmlns:a16="http://schemas.microsoft.com/office/drawing/2014/main" id="{0A04BBBA-4A2C-4338-9967-CB686E90C1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992"/>
            <a:ext cx="12192000" cy="6858000"/>
          </a:xfrm>
          <a:prstGeom prst="rect">
            <a:avLst/>
          </a:prstGeom>
        </p:spPr>
      </p:pic>
      <p:sp>
        <p:nvSpPr>
          <p:cNvPr id="2" name="1 Título"/>
          <p:cNvSpPr>
            <a:spLocks noGrp="1"/>
          </p:cNvSpPr>
          <p:nvPr>
            <p:ph type="title"/>
          </p:nvPr>
        </p:nvSpPr>
        <p:spPr>
          <a:xfrm>
            <a:off x="3581400" y="152734"/>
            <a:ext cx="8229600" cy="1143000"/>
          </a:xfrm>
        </p:spPr>
        <p:txBody>
          <a:bodyPr/>
          <a:lstStyle/>
          <a:p>
            <a:r>
              <a:rPr lang="es-ES_tradnl" b="1" dirty="0">
                <a:effectLst>
                  <a:outerShdw blurRad="38100" dist="38100" dir="2700000" algn="tl">
                    <a:srgbClr val="000000">
                      <a:alpha val="43137"/>
                    </a:srgbClr>
                  </a:outerShdw>
                </a:effectLst>
              </a:rPr>
              <a:t>Adecuaciones aplicadas</a:t>
            </a:r>
            <a:endParaRPr lang="es-ES" b="1" dirty="0">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433358559"/>
              </p:ext>
            </p:extLst>
          </p:nvPr>
        </p:nvGraphicFramePr>
        <p:xfrm>
          <a:off x="0" y="1206572"/>
          <a:ext cx="12192001" cy="5696418"/>
        </p:xfrm>
        <a:graphic>
          <a:graphicData uri="http://schemas.openxmlformats.org/drawingml/2006/table">
            <a:tbl>
              <a:tblPr firstRow="1" bandRow="1">
                <a:tableStyleId>{93296810-A885-4BE3-A3E7-6D5BEEA58F35}</a:tableStyleId>
              </a:tblPr>
              <a:tblGrid>
                <a:gridCol w="3999044">
                  <a:extLst>
                    <a:ext uri="{9D8B030D-6E8A-4147-A177-3AD203B41FA5}">
                      <a16:colId xmlns:a16="http://schemas.microsoft.com/office/drawing/2014/main" val="20000"/>
                    </a:ext>
                  </a:extLst>
                </a:gridCol>
                <a:gridCol w="3999044">
                  <a:extLst>
                    <a:ext uri="{9D8B030D-6E8A-4147-A177-3AD203B41FA5}">
                      <a16:colId xmlns:a16="http://schemas.microsoft.com/office/drawing/2014/main" val="20001"/>
                    </a:ext>
                  </a:extLst>
                </a:gridCol>
                <a:gridCol w="4193913">
                  <a:extLst>
                    <a:ext uri="{9D8B030D-6E8A-4147-A177-3AD203B41FA5}">
                      <a16:colId xmlns:a16="http://schemas.microsoft.com/office/drawing/2014/main" val="20002"/>
                    </a:ext>
                  </a:extLst>
                </a:gridCol>
              </a:tblGrid>
              <a:tr h="1020529">
                <a:tc>
                  <a:txBody>
                    <a:bodyPr/>
                    <a:lstStyle/>
                    <a:p>
                      <a:pPr algn="ctr"/>
                      <a:r>
                        <a:rPr lang="es-ES_tradnl" sz="2800" dirty="0">
                          <a:effectLst>
                            <a:outerShdw blurRad="38100" dist="38100" dir="2700000" algn="tl">
                              <a:srgbClr val="000000">
                                <a:alpha val="43137"/>
                              </a:srgbClr>
                            </a:outerShdw>
                          </a:effectLst>
                        </a:rPr>
                        <a:t>Semana</a:t>
                      </a:r>
                      <a:endParaRPr lang="es-ES" sz="2800" dirty="0">
                        <a:effectLst>
                          <a:outerShdw blurRad="38100" dist="38100" dir="2700000" algn="tl">
                            <a:srgbClr val="000000">
                              <a:alpha val="43137"/>
                            </a:srgbClr>
                          </a:outerShdw>
                        </a:effectLst>
                      </a:endParaRPr>
                    </a:p>
                  </a:txBody>
                  <a:tcPr/>
                </a:tc>
                <a:tc>
                  <a:txBody>
                    <a:bodyPr/>
                    <a:lstStyle/>
                    <a:p>
                      <a:pPr algn="ctr"/>
                      <a:r>
                        <a:rPr lang="es-ES" sz="2800" dirty="0">
                          <a:effectLst>
                            <a:outerShdw blurRad="38100" dist="38100" dir="2700000" algn="tl">
                              <a:srgbClr val="000000">
                                <a:alpha val="43137"/>
                              </a:srgbClr>
                            </a:outerShdw>
                          </a:effectLst>
                        </a:rPr>
                        <a:t>Adecuación </a:t>
                      </a:r>
                    </a:p>
                    <a:p>
                      <a:pPr algn="ctr"/>
                      <a:r>
                        <a:rPr lang="es-ES" sz="2800" baseline="0" dirty="0">
                          <a:effectLst>
                            <a:outerShdw blurRad="38100" dist="38100" dir="2700000" algn="tl">
                              <a:srgbClr val="000000">
                                <a:alpha val="43137"/>
                              </a:srgbClr>
                            </a:outerShdw>
                          </a:effectLst>
                        </a:rPr>
                        <a:t>Estrategia  </a:t>
                      </a:r>
                      <a:endParaRPr lang="es-ES" sz="2800" dirty="0">
                        <a:effectLst>
                          <a:outerShdw blurRad="38100" dist="38100" dir="2700000" algn="tl">
                            <a:srgbClr val="000000">
                              <a:alpha val="43137"/>
                            </a:srgbClr>
                          </a:outerShdw>
                        </a:effectLst>
                      </a:endParaRPr>
                    </a:p>
                  </a:txBody>
                  <a:tcPr/>
                </a:tc>
                <a:tc>
                  <a:txBody>
                    <a:bodyPr/>
                    <a:lstStyle/>
                    <a:p>
                      <a:pPr algn="ctr"/>
                      <a:r>
                        <a:rPr lang="es-ES_tradnl" sz="2800" dirty="0">
                          <a:effectLst>
                            <a:outerShdw blurRad="38100" dist="38100" dir="2700000" algn="tl">
                              <a:srgbClr val="000000">
                                <a:alpha val="43137"/>
                              </a:srgbClr>
                            </a:outerShdw>
                          </a:effectLst>
                        </a:rPr>
                        <a:t>Evaluación</a:t>
                      </a:r>
                      <a:r>
                        <a:rPr lang="es-ES_tradnl" sz="2800" baseline="0" dirty="0">
                          <a:effectLst>
                            <a:outerShdw blurRad="38100" dist="38100" dir="2700000" algn="tl">
                              <a:srgbClr val="000000">
                                <a:alpha val="43137"/>
                              </a:srgbClr>
                            </a:outerShdw>
                          </a:effectLst>
                        </a:rPr>
                        <a:t> </a:t>
                      </a:r>
                      <a:endParaRPr lang="es-ES" sz="28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r h="3490760">
                <a:tc>
                  <a:txBody>
                    <a:bodyPr/>
                    <a:lstStyle/>
                    <a:p>
                      <a:pPr algn="ctr"/>
                      <a:r>
                        <a:rPr lang="es-ES" sz="1400" dirty="0"/>
                        <a:t>20-24 de noviembre </a:t>
                      </a:r>
                    </a:p>
                  </a:txBody>
                  <a:tcPr anchor="ctr"/>
                </a:tc>
                <a:tc>
                  <a:txBody>
                    <a:bodyPr/>
                    <a:lstStyle/>
                    <a:p>
                      <a:endParaRPr lang="es-ES" sz="1400" dirty="0"/>
                    </a:p>
                    <a:p>
                      <a:endParaRPr lang="es-ES" sz="1400" dirty="0"/>
                    </a:p>
                    <a:p>
                      <a:pPr marL="285750" indent="-285750" algn="just">
                        <a:buFont typeface="Arial" panose="020B0604020202020204" pitchFamily="34" charset="0"/>
                        <a:buChar char="•"/>
                      </a:pPr>
                      <a:r>
                        <a:rPr lang="es-ES" sz="1400" dirty="0"/>
                        <a:t>Para la obra “Almas Revolucionarias” en la que participaran los alumnos de tercer año se incluyen a los alumnos con necesidades en el lenguaje oral (Ana Victoria, Josafat, Denisse, Iker Santiago, Luna)</a:t>
                      </a:r>
                    </a:p>
                    <a:p>
                      <a:pPr marL="285750" indent="-285750" algn="just">
                        <a:buFont typeface="Arial" panose="020B0604020202020204" pitchFamily="34" charset="0"/>
                        <a:buChar char="•"/>
                      </a:pPr>
                      <a:r>
                        <a:rPr lang="es-ES" sz="1400" dirty="0"/>
                        <a:t>En el caso de Ana Victoria se pretende que la alumna se interese y participe, hablar previamente con el padre de familia para entregar guion teatral </a:t>
                      </a:r>
                    </a:p>
                    <a:p>
                      <a:pPr marL="285750" indent="-285750">
                        <a:buFont typeface="Arial" panose="020B0604020202020204" pitchFamily="34" charset="0"/>
                        <a:buChar char="•"/>
                      </a:pPr>
                      <a:endParaRPr lang="es-ES" sz="1400" dirty="0"/>
                    </a:p>
                  </a:txBody>
                  <a:tcPr/>
                </a:tc>
                <a:tc>
                  <a:txBody>
                    <a:bodyPr/>
                    <a:lstStyle/>
                    <a:p>
                      <a:endParaRPr lang="es-ES" dirty="0"/>
                    </a:p>
                    <a:p>
                      <a:endParaRPr lang="es-ES" dirty="0"/>
                    </a:p>
                    <a:p>
                      <a:pPr marL="285750" indent="-285750" algn="just">
                        <a:buFont typeface="Arial" panose="020B0604020202020204" pitchFamily="34" charset="0"/>
                        <a:buChar char="•"/>
                      </a:pPr>
                      <a:r>
                        <a:rPr lang="es-ES" dirty="0"/>
                        <a:t>Participa en la puesta en escena de obras expuestas en clase, utiliza su cuerpo y gesticulación al representar obras sencillas.</a:t>
                      </a:r>
                    </a:p>
                  </a:txBody>
                  <a:tcPr/>
                </a:tc>
                <a:extLst>
                  <a:ext uri="{0D108BD9-81ED-4DB2-BD59-A6C34878D82A}">
                    <a16:rowId xmlns:a16="http://schemas.microsoft.com/office/drawing/2014/main" val="10001"/>
                  </a:ext>
                </a:extLst>
              </a:tr>
              <a:tr h="395043">
                <a:tc>
                  <a:txBody>
                    <a:bodyPr/>
                    <a:lstStyle/>
                    <a:p>
                      <a:pPr algn="ctr"/>
                      <a:endParaRPr lang="es-ES" dirty="0"/>
                    </a:p>
                  </a:txBody>
                  <a:tcPr anchor="ct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0002"/>
                  </a:ext>
                </a:extLst>
              </a:tr>
              <a:tr h="395043">
                <a:tc>
                  <a:txBody>
                    <a:bodyPr/>
                    <a:lstStyle/>
                    <a:p>
                      <a:pPr algn="ctr"/>
                      <a:endParaRPr lang="es-ES" dirty="0"/>
                    </a:p>
                  </a:txBody>
                  <a:tcPr anchor="ctr"/>
                </a:tc>
                <a:tc>
                  <a:txBody>
                    <a:bodyPr/>
                    <a:lstStyle/>
                    <a:p>
                      <a:endParaRPr lang="es-ES" dirty="0"/>
                    </a:p>
                  </a:txBody>
                  <a:tcPr/>
                </a:tc>
                <a:tc>
                  <a:txBody>
                    <a:bodyPr/>
                    <a:lstStyle/>
                    <a:p>
                      <a:endParaRPr lang="es-ES"/>
                    </a:p>
                  </a:txBody>
                  <a:tcPr/>
                </a:tc>
                <a:extLst>
                  <a:ext uri="{0D108BD9-81ED-4DB2-BD59-A6C34878D82A}">
                    <a16:rowId xmlns:a16="http://schemas.microsoft.com/office/drawing/2014/main" val="10003"/>
                  </a:ext>
                </a:extLst>
              </a:tr>
              <a:tr h="395043">
                <a:tc>
                  <a:txBody>
                    <a:bodyPr/>
                    <a:lstStyle/>
                    <a:p>
                      <a:pPr algn="ctr"/>
                      <a:endParaRPr lang="es-ES" dirty="0"/>
                    </a:p>
                  </a:txBody>
                  <a:tcPr anchor="ct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0004"/>
                  </a:ext>
                </a:extLst>
              </a:tr>
            </a:tbl>
          </a:graphicData>
        </a:graphic>
      </p:graphicFrame>
      <p:sp>
        <p:nvSpPr>
          <p:cNvPr id="4" name="3 Marcador de fecha"/>
          <p:cNvSpPr>
            <a:spLocks noGrp="1"/>
          </p:cNvSpPr>
          <p:nvPr>
            <p:ph type="dt" sz="half" idx="10"/>
          </p:nvPr>
        </p:nvSpPr>
        <p:spPr/>
        <p:txBody>
          <a:bodyPr/>
          <a:lstStyle/>
          <a:p>
            <a:fld id="{C995B96E-DCB9-4C5D-8B1B-1B374EA29D33}" type="datetime1">
              <a:rPr lang="es-ES" smtClean="0"/>
              <a:pPr/>
              <a:t>27/11/2017</a:t>
            </a:fld>
            <a:endParaRPr lang="es-ES"/>
          </a:p>
        </p:txBody>
      </p:sp>
    </p:spTree>
    <p:extLst>
      <p:ext uri="{BB962C8B-B14F-4D97-AF65-F5344CB8AC3E}">
        <p14:creationId xmlns:p14="http://schemas.microsoft.com/office/powerpoint/2010/main" val="229679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 Imagen">
            <a:extLst>
              <a:ext uri="{FF2B5EF4-FFF2-40B4-BE49-F238E27FC236}">
                <a16:creationId xmlns:a16="http://schemas.microsoft.com/office/drawing/2014/main" id="{44B6F360-D24F-45C8-84B7-661D7C67E2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Título"/>
          <p:cNvSpPr>
            <a:spLocks noGrp="1"/>
          </p:cNvSpPr>
          <p:nvPr>
            <p:ph type="title"/>
          </p:nvPr>
        </p:nvSpPr>
        <p:spPr>
          <a:xfrm>
            <a:off x="838200" y="1162843"/>
            <a:ext cx="10515600" cy="1325563"/>
          </a:xfrm>
        </p:spPr>
        <p:txBody>
          <a:bodyPr>
            <a:normAutofit/>
          </a:bodyPr>
          <a:lstStyle/>
          <a:p>
            <a:pPr algn="ctr"/>
            <a:r>
              <a:rPr lang="es-ES_tradnl" sz="4000" b="1" dirty="0">
                <a:effectLst>
                  <a:outerShdw blurRad="38100" dist="38100" dir="2700000" algn="tl">
                    <a:srgbClr val="000000">
                      <a:alpha val="43137"/>
                    </a:srgbClr>
                  </a:outerShdw>
                </a:effectLst>
              </a:rPr>
              <a:t>Reflexión en función de las competencias profesionales. </a:t>
            </a:r>
            <a:endParaRPr lang="es-ES" sz="4000"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838200" y="2563414"/>
            <a:ext cx="10515600" cy="4351338"/>
          </a:xfrm>
        </p:spPr>
        <p:txBody>
          <a:bodyPr>
            <a:normAutofit/>
          </a:bodyPr>
          <a:lstStyle/>
          <a:p>
            <a:endParaRPr lang="es-ES" dirty="0"/>
          </a:p>
          <a:p>
            <a:r>
              <a:rPr lang="es-ES" dirty="0"/>
              <a:t>Realiza adecuaciones curriculares pertinentes en su planeación a partir de los resultados de la evaluación. </a:t>
            </a:r>
          </a:p>
          <a:p>
            <a:pPr marL="0" indent="0">
              <a:buNone/>
            </a:pPr>
            <a:endParaRPr lang="es-ES" dirty="0"/>
          </a:p>
        </p:txBody>
      </p:sp>
      <p:sp>
        <p:nvSpPr>
          <p:cNvPr id="4" name="3 Marcador de fecha"/>
          <p:cNvSpPr>
            <a:spLocks noGrp="1"/>
          </p:cNvSpPr>
          <p:nvPr>
            <p:ph type="dt" sz="half" idx="10"/>
          </p:nvPr>
        </p:nvSpPr>
        <p:spPr/>
        <p:txBody>
          <a:bodyPr/>
          <a:lstStyle/>
          <a:p>
            <a:fld id="{C995B96E-DCB9-4C5D-8B1B-1B374EA29D33}" type="datetime1">
              <a:rPr lang="es-ES" smtClean="0"/>
              <a:pPr/>
              <a:t>27/11/2017</a:t>
            </a:fld>
            <a:endParaRPr lang="es-ES"/>
          </a:p>
        </p:txBody>
      </p:sp>
    </p:spTree>
    <p:extLst>
      <p:ext uri="{BB962C8B-B14F-4D97-AF65-F5344CB8AC3E}">
        <p14:creationId xmlns:p14="http://schemas.microsoft.com/office/powerpoint/2010/main" val="1491628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 Imagen">
            <a:extLst>
              <a:ext uri="{FF2B5EF4-FFF2-40B4-BE49-F238E27FC236}">
                <a16:creationId xmlns:a16="http://schemas.microsoft.com/office/drawing/2014/main" id="{3E907D87-DF2C-4606-B91F-E3C82C36AB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3"/>
            <a:ext cx="12192000" cy="6858000"/>
          </a:xfrm>
          <a:prstGeom prst="rect">
            <a:avLst/>
          </a:prstGeom>
        </p:spPr>
      </p:pic>
      <p:sp>
        <p:nvSpPr>
          <p:cNvPr id="2" name="1 Título"/>
          <p:cNvSpPr>
            <a:spLocks noGrp="1"/>
          </p:cNvSpPr>
          <p:nvPr>
            <p:ph type="title"/>
          </p:nvPr>
        </p:nvSpPr>
        <p:spPr>
          <a:xfrm>
            <a:off x="4526796" y="481806"/>
            <a:ext cx="10515600" cy="1325563"/>
          </a:xfrm>
        </p:spPr>
        <p:txBody>
          <a:bodyPr/>
          <a:lstStyle/>
          <a:p>
            <a:r>
              <a:rPr lang="es-ES_tradnl" b="1" dirty="0">
                <a:effectLst>
                  <a:outerShdw blurRad="38100" dist="38100" dir="2700000" algn="tl">
                    <a:srgbClr val="000000">
                      <a:alpha val="43137"/>
                    </a:srgbClr>
                  </a:outerShdw>
                </a:effectLst>
              </a:rPr>
              <a:t>EVIDENCIAS</a:t>
            </a:r>
            <a:endParaRPr lang="es-ES" b="1" dirty="0">
              <a:effectLst>
                <a:outerShdw blurRad="38100" dist="38100" dir="2700000" algn="tl">
                  <a:srgbClr val="000000">
                    <a:alpha val="43137"/>
                  </a:srgbClr>
                </a:outerShdw>
              </a:effectLst>
            </a:endParaRPr>
          </a:p>
        </p:txBody>
      </p:sp>
      <p:sp>
        <p:nvSpPr>
          <p:cNvPr id="4" name="3 Marcador de fecha"/>
          <p:cNvSpPr>
            <a:spLocks noGrp="1"/>
          </p:cNvSpPr>
          <p:nvPr>
            <p:ph type="dt" sz="half" idx="10"/>
          </p:nvPr>
        </p:nvSpPr>
        <p:spPr/>
        <p:txBody>
          <a:bodyPr/>
          <a:lstStyle/>
          <a:p>
            <a:fld id="{C995B96E-DCB9-4C5D-8B1B-1B374EA29D33}" type="datetime1">
              <a:rPr lang="es-ES" smtClean="0"/>
              <a:pPr/>
              <a:t>27/11/2017</a:t>
            </a:fld>
            <a:endParaRPr lang="es-ES"/>
          </a:p>
        </p:txBody>
      </p:sp>
      <p:pic>
        <p:nvPicPr>
          <p:cNvPr id="6" name="Picture 2" descr="https://scontent.fntr6-1.fna.fbcdn.net/v/t34.0-12/22054354_10213985593811279_413369031_n.jpg?oh=468b968e123b712c679735f78c631b31&amp;oe=59DCE024">
            <a:extLst>
              <a:ext uri="{FF2B5EF4-FFF2-40B4-BE49-F238E27FC236}">
                <a16:creationId xmlns:a16="http://schemas.microsoft.com/office/drawing/2014/main" id="{1DCC92F9-7DF2-42BC-B3FD-F1A62F2F9E0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7909" b="13672"/>
          <a:stretch/>
        </p:blipFill>
        <p:spPr bwMode="auto">
          <a:xfrm>
            <a:off x="805629" y="1461066"/>
            <a:ext cx="332929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2B9A5F1E-6797-4677-AF66-06D7FCAD09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459639" y="2000365"/>
            <a:ext cx="3198505" cy="2398879"/>
          </a:xfrm>
          <a:prstGeom prst="rect">
            <a:avLst/>
          </a:prstGeom>
        </p:spPr>
      </p:pic>
      <p:pic>
        <p:nvPicPr>
          <p:cNvPr id="10" name="Imagen 9">
            <a:extLst>
              <a:ext uri="{FF2B5EF4-FFF2-40B4-BE49-F238E27FC236}">
                <a16:creationId xmlns:a16="http://schemas.microsoft.com/office/drawing/2014/main" id="{827AD4C2-DA20-4EB3-9C2E-FC120A6A1F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910222" y="2229561"/>
            <a:ext cx="3998130" cy="2398878"/>
          </a:xfrm>
          <a:prstGeom prst="rect">
            <a:avLst/>
          </a:prstGeom>
        </p:spPr>
      </p:pic>
    </p:spTree>
    <p:extLst>
      <p:ext uri="{BB962C8B-B14F-4D97-AF65-F5344CB8AC3E}">
        <p14:creationId xmlns:p14="http://schemas.microsoft.com/office/powerpoint/2010/main" val="4175412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 Imagen">
            <a:extLst>
              <a:ext uri="{FF2B5EF4-FFF2-40B4-BE49-F238E27FC236}">
                <a16:creationId xmlns:a16="http://schemas.microsoft.com/office/drawing/2014/main" id="{041EBCDC-0CD9-4046-AF3B-81EDEE1BA7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Título"/>
          <p:cNvSpPr>
            <a:spLocks noGrp="1"/>
          </p:cNvSpPr>
          <p:nvPr>
            <p:ph type="title"/>
          </p:nvPr>
        </p:nvSpPr>
        <p:spPr>
          <a:xfrm>
            <a:off x="984198" y="1061830"/>
            <a:ext cx="10515600" cy="1325563"/>
          </a:xfrm>
        </p:spPr>
        <p:txBody>
          <a:bodyPr>
            <a:normAutofit/>
          </a:bodyPr>
          <a:lstStyle/>
          <a:p>
            <a:pPr algn="ctr"/>
            <a:r>
              <a:rPr lang="es-ES_tradnl" sz="3600" b="1" dirty="0">
                <a:effectLst>
                  <a:outerShdw blurRad="38100" dist="38100" dir="2700000" algn="tl">
                    <a:srgbClr val="000000">
                      <a:alpha val="43137"/>
                    </a:srgbClr>
                  </a:outerShdw>
                </a:effectLst>
              </a:rPr>
              <a:t>Reflexión en función de las competencias profesionales. </a:t>
            </a:r>
            <a:endParaRPr lang="es-ES" sz="3600" dirty="0"/>
          </a:p>
        </p:txBody>
      </p:sp>
      <p:sp>
        <p:nvSpPr>
          <p:cNvPr id="3" name="2 Marcador de contenido"/>
          <p:cNvSpPr>
            <a:spLocks noGrp="1"/>
          </p:cNvSpPr>
          <p:nvPr>
            <p:ph idx="1"/>
          </p:nvPr>
        </p:nvSpPr>
        <p:spPr>
          <a:xfrm>
            <a:off x="683217" y="2663824"/>
            <a:ext cx="10515600" cy="4351338"/>
          </a:xfrm>
        </p:spPr>
        <p:txBody>
          <a:bodyPr>
            <a:normAutofit/>
          </a:bodyPr>
          <a:lstStyle/>
          <a:p>
            <a:r>
              <a:rPr lang="es-ES" dirty="0"/>
              <a:t>Utiliza estrategias didácticas para promover un ambiente propicio para el aprendizaje. </a:t>
            </a:r>
          </a:p>
          <a:p>
            <a:pPr marL="0" indent="0">
              <a:buNone/>
            </a:pPr>
            <a:endParaRPr lang="es-ES" dirty="0"/>
          </a:p>
        </p:txBody>
      </p:sp>
      <p:sp>
        <p:nvSpPr>
          <p:cNvPr id="4" name="3 Marcador de fecha"/>
          <p:cNvSpPr>
            <a:spLocks noGrp="1"/>
          </p:cNvSpPr>
          <p:nvPr>
            <p:ph type="dt" sz="half" idx="10"/>
          </p:nvPr>
        </p:nvSpPr>
        <p:spPr/>
        <p:txBody>
          <a:bodyPr/>
          <a:lstStyle/>
          <a:p>
            <a:fld id="{C995B96E-DCB9-4C5D-8B1B-1B374EA29D33}" type="datetime1">
              <a:rPr lang="es-ES" smtClean="0"/>
              <a:pPr/>
              <a:t>27/11/2017</a:t>
            </a:fld>
            <a:endParaRPr lang="es-ES"/>
          </a:p>
        </p:txBody>
      </p:sp>
    </p:spTree>
    <p:extLst>
      <p:ext uri="{BB962C8B-B14F-4D97-AF65-F5344CB8AC3E}">
        <p14:creationId xmlns:p14="http://schemas.microsoft.com/office/powerpoint/2010/main" val="1275286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 Imagen">
            <a:extLst>
              <a:ext uri="{FF2B5EF4-FFF2-40B4-BE49-F238E27FC236}">
                <a16:creationId xmlns:a16="http://schemas.microsoft.com/office/drawing/2014/main" id="{A4BEF1E1-F73B-4E88-A66D-BFD633F692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Título"/>
          <p:cNvSpPr>
            <a:spLocks noGrp="1"/>
          </p:cNvSpPr>
          <p:nvPr>
            <p:ph type="title"/>
          </p:nvPr>
        </p:nvSpPr>
        <p:spPr>
          <a:xfrm>
            <a:off x="838200" y="1181099"/>
            <a:ext cx="10515600" cy="1325563"/>
          </a:xfrm>
        </p:spPr>
        <p:txBody>
          <a:bodyPr>
            <a:normAutofit/>
          </a:bodyPr>
          <a:lstStyle/>
          <a:p>
            <a:pPr algn="ctr"/>
            <a:r>
              <a:rPr lang="es-ES_tradnl" sz="3600" b="1" dirty="0">
                <a:effectLst>
                  <a:outerShdw blurRad="38100" dist="38100" dir="2700000" algn="tl">
                    <a:srgbClr val="000000">
                      <a:alpha val="43137"/>
                    </a:srgbClr>
                  </a:outerShdw>
                </a:effectLst>
              </a:rPr>
              <a:t>Reflexión en función de las competencias profesionales. </a:t>
            </a:r>
            <a:endParaRPr lang="es-ES" sz="3600" dirty="0"/>
          </a:p>
        </p:txBody>
      </p:sp>
      <p:sp>
        <p:nvSpPr>
          <p:cNvPr id="3" name="2 Marcador de contenido"/>
          <p:cNvSpPr>
            <a:spLocks noGrp="1"/>
          </p:cNvSpPr>
          <p:nvPr>
            <p:ph idx="1"/>
          </p:nvPr>
        </p:nvSpPr>
        <p:spPr>
          <a:xfrm>
            <a:off x="665922" y="2914649"/>
            <a:ext cx="10515600" cy="4351338"/>
          </a:xfrm>
        </p:spPr>
        <p:txBody>
          <a:bodyPr/>
          <a:lstStyle/>
          <a:p>
            <a:r>
              <a:rPr lang="es-ES" dirty="0"/>
              <a:t>Adecua las condiciones físicas en el aula de acuerdo al contexto y las características de los alumnos y el grupo. </a:t>
            </a:r>
          </a:p>
          <a:p>
            <a:pPr marL="0" indent="0">
              <a:buNone/>
            </a:pPr>
            <a:r>
              <a:rPr lang="es-ES" dirty="0"/>
              <a:t>	</a:t>
            </a:r>
          </a:p>
          <a:p>
            <a:endParaRPr lang="es-ES" dirty="0"/>
          </a:p>
        </p:txBody>
      </p:sp>
      <p:sp>
        <p:nvSpPr>
          <p:cNvPr id="4" name="3 Marcador de fecha"/>
          <p:cNvSpPr>
            <a:spLocks noGrp="1"/>
          </p:cNvSpPr>
          <p:nvPr>
            <p:ph type="dt" sz="half" idx="10"/>
          </p:nvPr>
        </p:nvSpPr>
        <p:spPr/>
        <p:txBody>
          <a:bodyPr/>
          <a:lstStyle/>
          <a:p>
            <a:fld id="{C995B96E-DCB9-4C5D-8B1B-1B374EA29D33}" type="datetime1">
              <a:rPr lang="es-ES" smtClean="0"/>
              <a:pPr/>
              <a:t>27/11/2017</a:t>
            </a:fld>
            <a:endParaRPr lang="es-ES"/>
          </a:p>
        </p:txBody>
      </p:sp>
    </p:spTree>
    <p:extLst>
      <p:ext uri="{BB962C8B-B14F-4D97-AF65-F5344CB8AC3E}">
        <p14:creationId xmlns:p14="http://schemas.microsoft.com/office/powerpoint/2010/main" val="375354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 Imagen">
            <a:extLst>
              <a:ext uri="{FF2B5EF4-FFF2-40B4-BE49-F238E27FC236}">
                <a16:creationId xmlns:a16="http://schemas.microsoft.com/office/drawing/2014/main" id="{3F8B09A4-DB0C-4717-9DF5-F7E45F036F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Título"/>
          <p:cNvSpPr>
            <a:spLocks noGrp="1"/>
          </p:cNvSpPr>
          <p:nvPr>
            <p:ph type="title"/>
          </p:nvPr>
        </p:nvSpPr>
        <p:spPr>
          <a:xfrm>
            <a:off x="944218" y="921716"/>
            <a:ext cx="10515600" cy="1325563"/>
          </a:xfrm>
        </p:spPr>
        <p:txBody>
          <a:bodyPr>
            <a:normAutofit/>
          </a:bodyPr>
          <a:lstStyle/>
          <a:p>
            <a:pPr algn="ctr"/>
            <a:r>
              <a:rPr lang="es-ES_tradnl" sz="3600" b="1" dirty="0">
                <a:effectLst>
                  <a:outerShdw blurRad="38100" dist="38100" dir="2700000" algn="tl">
                    <a:srgbClr val="000000">
                      <a:alpha val="43137"/>
                    </a:srgbClr>
                  </a:outerShdw>
                </a:effectLst>
              </a:rPr>
              <a:t>Reflexión en función de las competencias profesionales. </a:t>
            </a:r>
            <a:endParaRPr lang="es-ES" sz="3600" dirty="0"/>
          </a:p>
        </p:txBody>
      </p:sp>
      <p:sp>
        <p:nvSpPr>
          <p:cNvPr id="3" name="2 Marcador de contenido"/>
          <p:cNvSpPr>
            <a:spLocks noGrp="1"/>
          </p:cNvSpPr>
          <p:nvPr>
            <p:ph idx="1"/>
          </p:nvPr>
        </p:nvSpPr>
        <p:spPr>
          <a:xfrm>
            <a:off x="718930" y="2663824"/>
            <a:ext cx="10515600" cy="4351338"/>
          </a:xfrm>
        </p:spPr>
        <p:txBody>
          <a:bodyPr/>
          <a:lstStyle/>
          <a:p>
            <a:r>
              <a:rPr lang="es-ES" dirty="0"/>
              <a:t>Promueve actividades que involucran el trabajo colaborativo para impulsar el compromiso, la responsabilidad y la solidaridad de los alumnos. </a:t>
            </a:r>
          </a:p>
          <a:p>
            <a:pPr marL="0" indent="0">
              <a:buNone/>
            </a:pPr>
            <a:endParaRPr lang="es-ES" dirty="0"/>
          </a:p>
        </p:txBody>
      </p:sp>
      <p:sp>
        <p:nvSpPr>
          <p:cNvPr id="4" name="3 Marcador de fecha"/>
          <p:cNvSpPr>
            <a:spLocks noGrp="1"/>
          </p:cNvSpPr>
          <p:nvPr>
            <p:ph type="dt" sz="half" idx="10"/>
          </p:nvPr>
        </p:nvSpPr>
        <p:spPr/>
        <p:txBody>
          <a:bodyPr/>
          <a:lstStyle/>
          <a:p>
            <a:fld id="{C995B96E-DCB9-4C5D-8B1B-1B374EA29D33}" type="datetime1">
              <a:rPr lang="es-ES" smtClean="0"/>
              <a:pPr/>
              <a:t>27/11/2017</a:t>
            </a:fld>
            <a:endParaRPr lang="es-ES"/>
          </a:p>
        </p:txBody>
      </p:sp>
    </p:spTree>
    <p:extLst>
      <p:ext uri="{BB962C8B-B14F-4D97-AF65-F5344CB8AC3E}">
        <p14:creationId xmlns:p14="http://schemas.microsoft.com/office/powerpoint/2010/main" val="79399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2AB301C8-2976-46FF-ACF3-FF9D51A877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4 Diagrama">
            <a:extLst>
              <a:ext uri="{FF2B5EF4-FFF2-40B4-BE49-F238E27FC236}">
                <a16:creationId xmlns:a16="http://schemas.microsoft.com/office/drawing/2014/main" id="{B32B7570-265D-4207-B8AE-862051B33A88}"/>
              </a:ext>
            </a:extLst>
          </p:cNvPr>
          <p:cNvGraphicFramePr/>
          <p:nvPr>
            <p:extLst>
              <p:ext uri="{D42A27DB-BD31-4B8C-83A1-F6EECF244321}">
                <p14:modId xmlns:p14="http://schemas.microsoft.com/office/powerpoint/2010/main" val="3636595922"/>
              </p:ext>
            </p:extLst>
          </p:nvPr>
        </p:nvGraphicFramePr>
        <p:xfrm>
          <a:off x="1559259" y="900832"/>
          <a:ext cx="9577064"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599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2AB301C8-2976-46FF-ACF3-FF9D51A877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DE80B96F-E1A9-41CF-8A21-8C54F7C0756F}"/>
              </a:ext>
            </a:extLst>
          </p:cNvPr>
          <p:cNvSpPr/>
          <p:nvPr/>
        </p:nvSpPr>
        <p:spPr>
          <a:xfrm>
            <a:off x="1590261" y="1566496"/>
            <a:ext cx="9329530" cy="2862322"/>
          </a:xfrm>
          <a:prstGeom prst="rect">
            <a:avLst/>
          </a:prstGeom>
        </p:spPr>
        <p:txBody>
          <a:bodyPr wrap="square">
            <a:spAutoFit/>
          </a:bodyPr>
          <a:lstStyle/>
          <a:p>
            <a:pPr algn="ctr">
              <a:lnSpc>
                <a:spcPct val="150000"/>
              </a:lnSpc>
              <a:spcAft>
                <a:spcPts val="1000"/>
              </a:spcAft>
            </a:pPr>
            <a:r>
              <a:rPr lang="es-ES_tradnl" sz="2400" dirty="0">
                <a:latin typeface="Arial" panose="020B0604020202020204" pitchFamily="34" charset="0"/>
                <a:ea typeface="SimSun" panose="02010600030101010101" pitchFamily="2" charset="-122"/>
                <a:cs typeface="Times New Roman" panose="02020603050405020304" pitchFamily="18" charset="0"/>
              </a:rPr>
              <a:t>La sociedad está en constante cambio, se transforma, es por ello que las instituciones educativas, tengan que renovarse, buscando nuevas alternativas que permitan el desarrollo de sujetos competentes. Una de las demandas más importantes en los últimos años en torno a la educación inclusiva.</a:t>
            </a:r>
            <a:endParaRPr lang="es-MX" sz="20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09196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2AB301C8-2976-46FF-ACF3-FF9D51A877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EBFB0370-77A0-465A-869B-3F1F850D5ACE}"/>
              </a:ext>
            </a:extLst>
          </p:cNvPr>
          <p:cNvSpPr/>
          <p:nvPr/>
        </p:nvSpPr>
        <p:spPr>
          <a:xfrm>
            <a:off x="490330" y="982992"/>
            <a:ext cx="5605670" cy="4281172"/>
          </a:xfrm>
          <a:prstGeom prst="rect">
            <a:avLst/>
          </a:prstGeom>
        </p:spPr>
        <p:txBody>
          <a:bodyPr wrap="square">
            <a:spAutoFit/>
          </a:bodyPr>
          <a:lstStyle/>
          <a:p>
            <a:pPr>
              <a:lnSpc>
                <a:spcPct val="115000"/>
              </a:lnSpc>
              <a:spcBef>
                <a:spcPts val="1000"/>
              </a:spcBef>
              <a:spcAft>
                <a:spcPts val="0"/>
              </a:spcAft>
            </a:pPr>
            <a:r>
              <a:rPr lang="es-MX" sz="2800" b="1" dirty="0">
                <a:solidFill>
                  <a:srgbClr val="4A66AC"/>
                </a:solidFill>
                <a:latin typeface="Calibri" panose="020F0502020204030204" pitchFamily="34" charset="0"/>
                <a:ea typeface="SimSun" panose="02010600030101010101" pitchFamily="2" charset="-122"/>
                <a:cs typeface="Times New Roman" panose="02020603050405020304" pitchFamily="18" charset="0"/>
              </a:rPr>
              <a:t>Diagnostico:</a:t>
            </a:r>
          </a:p>
          <a:p>
            <a:pPr algn="just">
              <a:lnSpc>
                <a:spcPct val="150000"/>
              </a:lnSpc>
              <a:spcAft>
                <a:spcPts val="1000"/>
              </a:spcAft>
            </a:pPr>
            <a:r>
              <a:rPr lang="es-MX" sz="2000" dirty="0">
                <a:latin typeface="Arial" panose="020B0604020202020204" pitchFamily="34" charset="0"/>
                <a:ea typeface="SimSun" panose="02010600030101010101" pitchFamily="2" charset="-122"/>
                <a:cs typeface="Times New Roman" panose="02020603050405020304" pitchFamily="18" charset="0"/>
              </a:rPr>
              <a:t>De síndrome de Larsen. Antecedentes prematurez de 32 SDG. Fisura palatina (paladar blando). PO Luxación de rodillas 22-octubre-15. PO fractura fémur derecho enero 2016. PO fractura de fémur izquierdo junio 2016. Retiro de material quirúrgico, placa tercia de caña fémur izquierdo septiembre 2016. Retraso del desarrollo del lenguaje.</a:t>
            </a:r>
            <a:endParaRPr lang="es-MX"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4" name="Imagen 3">
            <a:extLst>
              <a:ext uri="{FF2B5EF4-FFF2-40B4-BE49-F238E27FC236}">
                <a16:creationId xmlns:a16="http://schemas.microsoft.com/office/drawing/2014/main" id="{BFF14446-C7E3-4E21-B9C7-2F66AE62970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85534" y="1880248"/>
            <a:ext cx="5213350" cy="2486660"/>
          </a:xfrm>
          <a:prstGeom prst="rect">
            <a:avLst/>
          </a:prstGeom>
          <a:noFill/>
        </p:spPr>
      </p:pic>
    </p:spTree>
    <p:extLst>
      <p:ext uri="{BB962C8B-B14F-4D97-AF65-F5344CB8AC3E}">
        <p14:creationId xmlns:p14="http://schemas.microsoft.com/office/powerpoint/2010/main" val="2450106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2AB301C8-2976-46FF-ACF3-FF9D51A877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6DA06520-B9E6-4F2E-ADDF-B788363E554C}"/>
              </a:ext>
            </a:extLst>
          </p:cNvPr>
          <p:cNvSpPr/>
          <p:nvPr/>
        </p:nvSpPr>
        <p:spPr>
          <a:xfrm>
            <a:off x="735495" y="1203211"/>
            <a:ext cx="10721009" cy="1938992"/>
          </a:xfrm>
          <a:prstGeom prst="rect">
            <a:avLst/>
          </a:prstGeom>
        </p:spPr>
        <p:txBody>
          <a:bodyPr wrap="square">
            <a:spAutoFit/>
          </a:bodyPr>
          <a:lstStyle/>
          <a:p>
            <a:pPr algn="just">
              <a:lnSpc>
                <a:spcPct val="150000"/>
              </a:lnSpc>
              <a:spcAft>
                <a:spcPts val="1000"/>
              </a:spcAft>
            </a:pPr>
            <a:r>
              <a:rPr lang="es-MX" sz="2000" dirty="0" err="1">
                <a:solidFill>
                  <a:srgbClr val="000000"/>
                </a:solidFill>
                <a:latin typeface="Arial" panose="020B0604020202020204" pitchFamily="34" charset="0"/>
                <a:ea typeface="SimSun" panose="02010600030101010101" pitchFamily="2" charset="-122"/>
                <a:cs typeface="Times New Roman" panose="02020603050405020304" pitchFamily="18" charset="0"/>
              </a:rPr>
              <a:t>Latta</a:t>
            </a:r>
            <a:r>
              <a:rPr lang="es-MX" sz="2000" dirty="0">
                <a:solidFill>
                  <a:srgbClr val="000000"/>
                </a:solidFill>
                <a:latin typeface="Arial" panose="020B0604020202020204" pitchFamily="34" charset="0"/>
                <a:ea typeface="SimSun" panose="02010600030101010101" pitchFamily="2" charset="-122"/>
                <a:cs typeface="Times New Roman" panose="02020603050405020304" pitchFamily="18" charset="0"/>
              </a:rPr>
              <a:t> y col </a:t>
            </a:r>
            <a:r>
              <a:rPr lang="es-MX" dirty="0">
                <a:solidFill>
                  <a:srgbClr val="000000"/>
                </a:solidFill>
                <a:latin typeface="Arial" panose="020B0604020202020204" pitchFamily="34" charset="0"/>
                <a:ea typeface="SimSun" panose="02010600030101010101" pitchFamily="2" charset="-122"/>
                <a:cs typeface="Times New Roman" panose="02020603050405020304" pitchFamily="18" charset="0"/>
              </a:rPr>
              <a:t>describen otras características de este síndrome tales como </a:t>
            </a:r>
            <a:r>
              <a:rPr lang="es-MX" sz="2000" b="1" dirty="0">
                <a:solidFill>
                  <a:srgbClr val="000000"/>
                </a:solidFill>
                <a:latin typeface="Arial" panose="020B0604020202020204" pitchFamily="34" charset="0"/>
                <a:ea typeface="SimSun" panose="02010600030101010101" pitchFamily="2" charset="-122"/>
                <a:cs typeface="Times New Roman" panose="02020603050405020304" pitchFamily="18" charset="0"/>
              </a:rPr>
              <a:t>metacarpianos cortos, anomalías en la columna vertebral cervical dorsal, defecto del paladar, disminución de la rigidez de los cartílagos </a:t>
            </a:r>
            <a:r>
              <a:rPr lang="es-MX" sz="2000" b="1" dirty="0" err="1">
                <a:solidFill>
                  <a:srgbClr val="000000"/>
                </a:solidFill>
                <a:latin typeface="Arial" panose="020B0604020202020204" pitchFamily="34" charset="0"/>
                <a:ea typeface="SimSun" panose="02010600030101010101" pitchFamily="2" charset="-122"/>
                <a:cs typeface="Times New Roman" panose="02020603050405020304" pitchFamily="18" charset="0"/>
              </a:rPr>
              <a:t>condrocostales</a:t>
            </a:r>
            <a:r>
              <a:rPr lang="es-MX" sz="2000" b="1" dirty="0">
                <a:solidFill>
                  <a:srgbClr val="000000"/>
                </a:solidFill>
                <a:latin typeface="Arial" panose="020B0604020202020204" pitchFamily="34" charset="0"/>
                <a:ea typeface="SimSun" panose="02010600030101010101" pitchFamily="2" charset="-122"/>
                <a:cs typeface="Times New Roman" panose="02020603050405020304" pitchFamily="18" charset="0"/>
              </a:rPr>
              <a:t>, de la epiglotis, las aritenoides y posiblemente de la tráquea, así como ensanchamiento de la uña del dedo pulgar.</a:t>
            </a:r>
            <a:endParaRPr lang="es-MX" sz="1600" b="1"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1026" name="Picture 2" descr="Resultado de imagen para sindrome de larsen">
            <a:extLst>
              <a:ext uri="{FF2B5EF4-FFF2-40B4-BE49-F238E27FC236}">
                <a16:creationId xmlns:a16="http://schemas.microsoft.com/office/drawing/2014/main" id="{7B5A1EC4-A3E3-49F1-8FB0-35E35AE03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015" y="3397188"/>
            <a:ext cx="3294952" cy="24712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sindrome de larsen">
            <a:extLst>
              <a:ext uri="{FF2B5EF4-FFF2-40B4-BE49-F238E27FC236}">
                <a16:creationId xmlns:a16="http://schemas.microsoft.com/office/drawing/2014/main" id="{67815981-36C1-4628-B471-35A09D292D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370" y="3429000"/>
            <a:ext cx="3092588" cy="243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763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2AB301C8-2976-46FF-ACF3-FF9D51A877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50" name="Picture 2" descr="https://scontent.fntr6-1.fna.fbcdn.net/v/t34.0-12/22278671_10214042636917321_509495900_n.jpg?oh=40ad3dc02fb9dbb36dbe6afd5960a7d5&amp;oe=59DD03C6">
            <a:extLst>
              <a:ext uri="{FF2B5EF4-FFF2-40B4-BE49-F238E27FC236}">
                <a16:creationId xmlns:a16="http://schemas.microsoft.com/office/drawing/2014/main" id="{C2F63CB0-A798-4659-8B4B-FB5161770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38238"/>
            <a:ext cx="7620000" cy="458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320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2AB301C8-2976-46FF-ACF3-FF9D51A877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61D31E4C-710B-40AA-A057-3936163380D2}"/>
              </a:ext>
            </a:extLst>
          </p:cNvPr>
          <p:cNvSpPr/>
          <p:nvPr/>
        </p:nvSpPr>
        <p:spPr>
          <a:xfrm>
            <a:off x="1524000" y="1218368"/>
            <a:ext cx="9144000" cy="4188839"/>
          </a:xfrm>
          <a:prstGeom prst="rect">
            <a:avLst/>
          </a:prstGeom>
        </p:spPr>
        <p:txBody>
          <a:bodyPr wrap="square">
            <a:spAutoFit/>
          </a:bodyPr>
          <a:lstStyle/>
          <a:p>
            <a:pPr algn="ctr">
              <a:lnSpc>
                <a:spcPct val="115000"/>
              </a:lnSpc>
              <a:spcBef>
                <a:spcPts val="1000"/>
              </a:spcBef>
              <a:spcAft>
                <a:spcPts val="0"/>
              </a:spcAft>
            </a:pPr>
            <a:r>
              <a:rPr lang="es-MX" sz="2800" b="1" dirty="0">
                <a:solidFill>
                  <a:srgbClr val="4A66AC"/>
                </a:solidFill>
                <a:latin typeface="Calibri" panose="020F0502020204030204" pitchFamily="34" charset="0"/>
                <a:ea typeface="SimSun" panose="02010600030101010101" pitchFamily="2" charset="-122"/>
                <a:cs typeface="Times New Roman" panose="02020603050405020304" pitchFamily="18" charset="0"/>
              </a:rPr>
              <a:t>Ritmo de trabajo</a:t>
            </a:r>
          </a:p>
          <a:p>
            <a:pPr marL="457200" algn="just">
              <a:lnSpc>
                <a:spcPct val="150000"/>
              </a:lnSpc>
              <a:spcAft>
                <a:spcPts val="1000"/>
              </a:spcAft>
            </a:pPr>
            <a:r>
              <a:rPr lang="es-MX" sz="2400" dirty="0">
                <a:solidFill>
                  <a:srgbClr val="222222"/>
                </a:solidFill>
                <a:latin typeface="Arial" panose="020B0604020202020204" pitchFamily="34" charset="0"/>
                <a:ea typeface="SimSun" panose="02010600030101010101" pitchFamily="2" charset="-122"/>
                <a:cs typeface="Times New Roman" panose="02020603050405020304" pitchFamily="18" charset="0"/>
              </a:rPr>
              <a:t>El ritmo de aprendizaje de la alumna es lento, la niña manifiesta necesidad de apoyo en </a:t>
            </a:r>
            <a:r>
              <a:rPr lang="es-MX" sz="2800" b="1" dirty="0">
                <a:solidFill>
                  <a:srgbClr val="222222"/>
                </a:solidFill>
                <a:latin typeface="Arial" panose="020B0604020202020204" pitchFamily="34" charset="0"/>
                <a:ea typeface="SimSun" panose="02010600030101010101" pitchFamily="2" charset="-122"/>
                <a:cs typeface="Times New Roman" panose="02020603050405020304" pitchFamily="18" charset="0"/>
              </a:rPr>
              <a:t>los campos de lenguaje y comunicación, pensamiento matemático y Desarrollo físico y salud</a:t>
            </a:r>
            <a:r>
              <a:rPr lang="es-MX" sz="2400" dirty="0">
                <a:solidFill>
                  <a:srgbClr val="222222"/>
                </a:solidFill>
                <a:latin typeface="Arial" panose="020B0604020202020204" pitchFamily="34" charset="0"/>
                <a:ea typeface="SimSun" panose="02010600030101010101" pitchFamily="2" charset="-122"/>
                <a:cs typeface="Times New Roman" panose="02020603050405020304" pitchFamily="18" charset="0"/>
              </a:rPr>
              <a:t>. Las actividades para ella deben ser guiadas y esperar un tiempo más amplio para la consecución de las actividades. </a:t>
            </a:r>
            <a:endParaRPr lang="es-MX" sz="20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5277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2AB301C8-2976-46FF-ACF3-FF9D51A877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002E194F-8AAD-431A-AA51-D2754B2E365F}"/>
              </a:ext>
            </a:extLst>
          </p:cNvPr>
          <p:cNvSpPr/>
          <p:nvPr/>
        </p:nvSpPr>
        <p:spPr>
          <a:xfrm>
            <a:off x="475280" y="1826013"/>
            <a:ext cx="10946969" cy="2585323"/>
          </a:xfrm>
          <a:prstGeom prst="rect">
            <a:avLst/>
          </a:prstGeom>
        </p:spPr>
        <p:txBody>
          <a:bodyPr wrap="square">
            <a:spAutoFit/>
          </a:bodyPr>
          <a:lstStyle/>
          <a:p>
            <a:pPr marL="457200" algn="just">
              <a:lnSpc>
                <a:spcPct val="150000"/>
              </a:lnSpc>
              <a:spcAft>
                <a:spcPts val="1000"/>
              </a:spcAft>
            </a:pPr>
            <a:r>
              <a:rPr lang="es-MX" dirty="0">
                <a:solidFill>
                  <a:srgbClr val="222222"/>
                </a:solidFill>
                <a:latin typeface="Arial" panose="020B0604020202020204" pitchFamily="34" charset="0"/>
                <a:ea typeface="SimSun" panose="02010600030101010101" pitchFamily="2" charset="-122"/>
                <a:cs typeface="Times New Roman" panose="02020603050405020304" pitchFamily="18" charset="0"/>
              </a:rPr>
              <a:t>Con respecto a la etapa madurativa en la que se encuentra la niña, se puede observar que aún no afianza la mayoría de habilidades, destrezas, conocimientos y actitudes propios de su edad. </a:t>
            </a:r>
            <a:r>
              <a:rPr lang="es-MX" b="1" dirty="0">
                <a:solidFill>
                  <a:srgbClr val="222222"/>
                </a:solidFill>
                <a:latin typeface="Arial" panose="020B0604020202020204" pitchFamily="34" charset="0"/>
                <a:ea typeface="SimSun" panose="02010600030101010101" pitchFamily="2" charset="-122"/>
                <a:cs typeface="Times New Roman" panose="02020603050405020304" pitchFamily="18" charset="0"/>
              </a:rPr>
              <a:t>La niña se encuentra en proceso de ubicarse en una etapa intermedia, </a:t>
            </a:r>
            <a:r>
              <a:rPr lang="es-MX" dirty="0">
                <a:solidFill>
                  <a:srgbClr val="222222"/>
                </a:solidFill>
                <a:latin typeface="Arial" panose="020B0604020202020204" pitchFamily="34" charset="0"/>
                <a:ea typeface="SimSun" panose="02010600030101010101" pitchFamily="2" charset="-122"/>
                <a:cs typeface="Times New Roman" panose="02020603050405020304" pitchFamily="18" charset="0"/>
              </a:rPr>
              <a:t>en el campo de desarrollo personal y social, en el aspecto de identidad personal la niña adquiere autonomía, prefiere realizar las actividades por sí misma como levantarse, correr, saltar, jugar, necesita apoyo para realizar actividades que implican atención. </a:t>
            </a:r>
            <a:endParaRPr lang="es-MX" sz="16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254758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3434</TotalTime>
  <Words>1322</Words>
  <Application>Microsoft Office PowerPoint</Application>
  <PresentationFormat>Panorámica</PresentationFormat>
  <Paragraphs>167</Paragraphs>
  <Slides>25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SimSun</vt:lpstr>
      <vt:lpstr>Arial</vt:lpstr>
      <vt:lpstr>Calibri</vt:lpstr>
      <vt:lpstr>Calibri Light</vt:lpstr>
      <vt:lpstr>Cambria</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Adecuaciones aplicadas</vt:lpstr>
      <vt:lpstr>Adecuaciones aplicadas</vt:lpstr>
      <vt:lpstr>Adecuaciones aplicadas</vt:lpstr>
      <vt:lpstr>Adecuaciones aplicadas</vt:lpstr>
      <vt:lpstr>Reflexión en función de las competencias profesionales. </vt:lpstr>
      <vt:lpstr>EVIDENCIAS</vt:lpstr>
      <vt:lpstr>Reflexión en función de las competencias profesionales. </vt:lpstr>
      <vt:lpstr>Reflexión en función de las competencias profesionales. </vt:lpstr>
      <vt:lpstr>Reflexión en función de las competencias profesionales.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Ninfa Aleman Santiago</dc:creator>
  <cp:lastModifiedBy>Ninfa Aleman Santiago</cp:lastModifiedBy>
  <cp:revision>12</cp:revision>
  <dcterms:created xsi:type="dcterms:W3CDTF">2017-10-06T18:15:01Z</dcterms:created>
  <dcterms:modified xsi:type="dcterms:W3CDTF">2017-11-27T16:45:03Z</dcterms:modified>
</cp:coreProperties>
</file>