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66" r:id="rId3"/>
    <p:sldId id="267" r:id="rId4"/>
    <p:sldId id="268" r:id="rId5"/>
    <p:sldId id="269" r:id="rId6"/>
    <p:sldId id="270" r:id="rId7"/>
    <p:sldId id="271" r:id="rId8"/>
    <p:sldId id="260" r:id="rId9"/>
    <p:sldId id="272" r:id="rId10"/>
    <p:sldId id="273" r:id="rId11"/>
    <p:sldId id="274" r:id="rId12"/>
    <p:sldId id="279" r:id="rId13"/>
    <p:sldId id="275" r:id="rId14"/>
    <p:sldId id="276" r:id="rId15"/>
    <p:sldId id="277" r:id="rId16"/>
    <p:sldId id="278" r:id="rId17"/>
    <p:sldId id="280" r:id="rId18"/>
    <p:sldId id="261" r:id="rId19"/>
    <p:sldId id="262" r:id="rId20"/>
    <p:sldId id="263" r:id="rId21"/>
    <p:sldId id="264" r:id="rId22"/>
    <p:sldId id="265"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4660"/>
  </p:normalViewPr>
  <p:slideViewPr>
    <p:cSldViewPr showGuides="1">
      <p:cViewPr>
        <p:scale>
          <a:sx n="94" d="100"/>
          <a:sy n="94" d="100"/>
        </p:scale>
        <p:origin x="-1368"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‹Nº›</a:t>
            </a:fld>
            <a:endParaRPr lang="es-ES"/>
          </a:p>
        </p:txBody>
      </p:sp>
    </p:spTree>
    <p:extLst>
      <p:ext uri="{BB962C8B-B14F-4D97-AF65-F5344CB8AC3E}">
        <p14:creationId xmlns:p14="http://schemas.microsoft.com/office/powerpoint/2010/main"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‹Nº›</a:t>
            </a:fld>
            <a:endParaRPr lang="es-ES"/>
          </a:p>
        </p:txBody>
      </p:sp>
    </p:spTree>
    <p:extLst>
      <p:ext uri="{BB962C8B-B14F-4D97-AF65-F5344CB8AC3E}">
        <p14:creationId xmlns:p14="http://schemas.microsoft.com/office/powerpoint/2010/main"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29/11/2017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29/11/2017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29/11/2017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29/11/2017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29/11/2017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‹Nº›</a:t>
            </a:fld>
            <a:endParaRPr lang="es-ES"/>
          </a:p>
        </p:txBody>
      </p:sp>
    </p:spTree>
    <p:extLst>
      <p:ext uri="{BB962C8B-B14F-4D97-AF65-F5344CB8AC3E}">
        <p14:creationId xmlns:p14="http://schemas.microsoft.com/office/powerpoint/2010/main"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29/11/2017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‹Nº›</a:t>
            </a:fld>
            <a:endParaRPr lang="es-ES"/>
          </a:p>
        </p:txBody>
      </p:sp>
    </p:spTree>
    <p:extLst>
      <p:ext uri="{BB962C8B-B14F-4D97-AF65-F5344CB8AC3E}">
        <p14:creationId xmlns:p14="http://schemas.microsoft.com/office/powerpoint/2010/main"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7E8C99FF-56FD-4F19-AB8E-2E86AE4AD998}" type="datetime1">
              <a:rPr lang="es-ES" smtClean="0"/>
              <a:pPr/>
              <a:t>29/11/2017</a:t>
            </a:fld>
            <a:endParaRPr lang="es-ES"/>
          </a:p>
        </p:txBody>
      </p:sp>
      <p:sp>
        <p:nvSpPr>
          <p:cNvPr id="11" name="Rectángulo 10"/>
          <p:cNvSpPr/>
          <p:nvPr/>
        </p:nvSpPr>
        <p:spPr>
          <a:xfrm>
            <a:off x="1332234" y="317688"/>
            <a:ext cx="6624736" cy="882678"/>
          </a:xfrm>
          <a:prstGeom prst="rect">
            <a:avLst/>
          </a:prstGeom>
        </p:spPr>
        <p:txBody>
          <a:bodyPr wrap="square">
            <a:spAutoFit/>
          </a:bodyPr>
          <a:lstStyle/>
          <a:p>
            <a:pPr algn="ctr">
              <a:lnSpc>
                <a:spcPct val="107000"/>
              </a:lnSpc>
              <a:spcAft>
                <a:spcPts val="800"/>
              </a:spcAft>
            </a:pPr>
            <a:r>
              <a:rPr lang="es-MX" sz="2400" b="1" dirty="0">
                <a:latin typeface="Arial" panose="020B0604020202020204" pitchFamily="34" charset="0"/>
                <a:ea typeface="Calibri" panose="020F0502020204030204" pitchFamily="34" charset="0"/>
                <a:cs typeface="Times New Roman" panose="02020603050405020304" pitchFamily="18" charset="0"/>
              </a:rPr>
              <a:t>ESCUELA NORMAL DE EDUCACIÓN PREESCOLAR</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Imagen 12" descr="Resultado de imagen para escudo enep saltillo"/>
          <p:cNvPicPr/>
          <p:nvPr/>
        </p:nvPicPr>
        <p:blipFill rotWithShape="1">
          <a:blip r:embed="rId3">
            <a:extLst>
              <a:ext uri="{28A0092B-C50C-407E-A947-70E740481C1C}">
                <a14:useLocalDpi xmlns:a14="http://schemas.microsoft.com/office/drawing/2010/main" val="0"/>
              </a:ext>
            </a:extLst>
          </a:blip>
          <a:srcRect l="18974" r="15897"/>
          <a:stretch/>
        </p:blipFill>
        <p:spPr bwMode="auto">
          <a:xfrm>
            <a:off x="179512" y="188640"/>
            <a:ext cx="1440160" cy="1440160"/>
          </a:xfrm>
          <a:prstGeom prst="rect">
            <a:avLst/>
          </a:prstGeom>
          <a:noFill/>
          <a:ln>
            <a:noFill/>
          </a:ln>
          <a:extLst>
            <a:ext uri="{53640926-AAD7-44D8-BBD7-CCE9431645EC}">
              <a14:shadowObscured xmlns:a14="http://schemas.microsoft.com/office/drawing/2010/main"/>
            </a:ext>
          </a:extLst>
        </p:spPr>
      </p:pic>
      <p:sp>
        <p:nvSpPr>
          <p:cNvPr id="14" name="Rectángulo redondeado 13"/>
          <p:cNvSpPr/>
          <p:nvPr/>
        </p:nvSpPr>
        <p:spPr>
          <a:xfrm>
            <a:off x="2915813" y="1329414"/>
            <a:ext cx="3457575" cy="494555"/>
          </a:xfrm>
          <a:prstGeom prst="roundRect">
            <a:avLst/>
          </a:prstGeom>
          <a:ln w="28575">
            <a:prstDash val="dashDot"/>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s-MX" sz="2000" dirty="0" smtClean="0">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000" dirty="0" smtClean="0">
                <a:effectLst/>
                <a:latin typeface="Arial" panose="020B0604020202020204" pitchFamily="34" charset="0"/>
                <a:ea typeface="Calibri" panose="020F0502020204030204" pitchFamily="34" charset="0"/>
                <a:cs typeface="Times New Roman" panose="02020603050405020304" pitchFamily="18" charset="0"/>
              </a:rPr>
              <a:t>Adecuaciones </a:t>
            </a:r>
            <a:r>
              <a:rPr lang="es-MX" sz="2000" dirty="0">
                <a:effectLst/>
                <a:latin typeface="Arial" panose="020B0604020202020204" pitchFamily="34" charset="0"/>
                <a:ea typeface="Calibri" panose="020F0502020204030204" pitchFamily="34" charset="0"/>
                <a:cs typeface="Times New Roman" panose="02020603050405020304" pitchFamily="18" charset="0"/>
              </a:rPr>
              <a:t>curriculares </a:t>
            </a:r>
            <a:endParaRPr lang="es-MX" sz="1100" dirty="0">
              <a:effectLst/>
              <a:ea typeface="Calibri" panose="020F0502020204030204" pitchFamily="34" charset="0"/>
              <a:cs typeface="Times New Roman" panose="02020603050405020304" pitchFamily="18" charset="0"/>
            </a:endParaRPr>
          </a:p>
          <a:p>
            <a:pPr algn="ctr">
              <a:lnSpc>
                <a:spcPct val="107000"/>
              </a:lnSpc>
              <a:spcAft>
                <a:spcPts val="800"/>
              </a:spcAft>
            </a:pPr>
            <a:r>
              <a:rPr lang="es-MX" sz="1100" dirty="0">
                <a:effectLst/>
                <a:ea typeface="Calibri" panose="020F0502020204030204" pitchFamily="34" charset="0"/>
                <a:cs typeface="Times New Roman" panose="02020603050405020304" pitchFamily="18" charset="0"/>
              </a:rPr>
              <a:t> </a:t>
            </a:r>
          </a:p>
        </p:txBody>
      </p:sp>
      <p:sp>
        <p:nvSpPr>
          <p:cNvPr id="12" name="Rectángulo 11"/>
          <p:cNvSpPr/>
          <p:nvPr/>
        </p:nvSpPr>
        <p:spPr>
          <a:xfrm>
            <a:off x="333249" y="2042277"/>
            <a:ext cx="8622704" cy="2464264"/>
          </a:xfrm>
          <a:prstGeom prst="rect">
            <a:avLst/>
          </a:prstGeom>
        </p:spPr>
        <p:txBody>
          <a:bodyPr wrap="square">
            <a:spAutoFit/>
          </a:bodyPr>
          <a:lstStyle/>
          <a:p>
            <a:pPr algn="ctr">
              <a:lnSpc>
                <a:spcPct val="107000"/>
              </a:lnSpc>
              <a:spcAft>
                <a:spcPts val="800"/>
              </a:spcAft>
            </a:pPr>
            <a:r>
              <a:rPr lang="es-MX" sz="2400" u="sng" dirty="0">
                <a:latin typeface="Arial" panose="020B0604020202020204" pitchFamily="34" charset="0"/>
                <a:ea typeface="Calibri" panose="020F0502020204030204" pitchFamily="34" charset="0"/>
                <a:cs typeface="Times New Roman" panose="02020603050405020304" pitchFamily="18" charset="0"/>
              </a:rPr>
              <a:t>Unidad de aprendizaje II.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latin typeface="Arial" panose="020B0604020202020204" pitchFamily="34" charset="0"/>
                <a:ea typeface="Calibri" panose="020F0502020204030204" pitchFamily="34" charset="0"/>
                <a:cs typeface="Times New Roman" panose="02020603050405020304" pitchFamily="18" charset="0"/>
              </a:rPr>
              <a:t>Competencias de Unidad</a:t>
            </a:r>
            <a:r>
              <a:rPr lang="es-MX" sz="1600" dirty="0">
                <a:latin typeface="Arial" panose="020B0604020202020204" pitchFamily="34" charset="0"/>
                <a:ea typeface="Calibri" panose="020F0502020204030204" pitchFamily="34" charset="0"/>
                <a:cs typeface="Times New Roman" panose="02020603050405020304" pitchFamily="18" charset="0"/>
              </a:rPr>
              <a:t>: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MX" sz="1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s-MX" sz="1400" dirty="0">
                <a:latin typeface="Arial" panose="020B0604020202020204" pitchFamily="34" charset="0"/>
                <a:ea typeface="Calibri" panose="020F0502020204030204" pitchFamily="34" charset="0"/>
                <a:cs typeface="Times New Roman" panose="02020603050405020304" pitchFamily="18" charset="0"/>
              </a:rPr>
              <a:t> Realiza adecuaciones curriculares pertinentes en su planeación a partir de los resultados de la evaluación.</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MX" sz="1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s-MX" sz="1400" dirty="0">
                <a:latin typeface="Arial" panose="020B0604020202020204" pitchFamily="34" charset="0"/>
                <a:ea typeface="Calibri" panose="020F0502020204030204" pitchFamily="34" charset="0"/>
                <a:cs typeface="Times New Roman" panose="02020603050405020304" pitchFamily="18" charset="0"/>
              </a:rPr>
              <a:t> Utiliza estrategias didácticas para promover un ambiente propicio para el aprendizaje</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MX" sz="1400" dirty="0">
                <a:latin typeface="Arial" panose="020B0604020202020204" pitchFamily="34" charset="0"/>
                <a:ea typeface="Calibri" panose="020F0502020204030204" pitchFamily="34" charset="0"/>
                <a:cs typeface="Times New Roman" panose="02020603050405020304" pitchFamily="18" charset="0"/>
              </a:rPr>
              <a:t>. </a:t>
            </a:r>
            <a:r>
              <a:rPr lang="es-MX" sz="1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s-MX" sz="1400" dirty="0">
                <a:latin typeface="Arial" panose="020B0604020202020204" pitchFamily="34" charset="0"/>
                <a:ea typeface="Calibri" panose="020F0502020204030204" pitchFamily="34" charset="0"/>
                <a:cs typeface="Times New Roman" panose="02020603050405020304" pitchFamily="18" charset="0"/>
              </a:rPr>
              <a:t> Adecua las condiciones físicas en el aula de acuerdo al contexto y las características de los alumnos y el grupo.</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pPr>
            <a:r>
              <a:rPr lang="es-MX" sz="1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es-MX" sz="1400" dirty="0">
                <a:latin typeface="Arial" panose="020B0604020202020204" pitchFamily="34" charset="0"/>
                <a:ea typeface="Calibri" panose="020F0502020204030204" pitchFamily="34" charset="0"/>
                <a:cs typeface="Times New Roman" panose="02020603050405020304" pitchFamily="18" charset="0"/>
              </a:rPr>
              <a:t> Promueve actividades que involucran el trabajo colaborativo para impulsar el compromiso, la responsabilidad y la solidaridad de los alumnos.</a:t>
            </a:r>
            <a:endParaRPr lang="es-MX"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ángulo 14"/>
          <p:cNvSpPr/>
          <p:nvPr/>
        </p:nvSpPr>
        <p:spPr>
          <a:xfrm>
            <a:off x="1053626" y="4597120"/>
            <a:ext cx="7181950" cy="2317750"/>
          </a:xfrm>
          <a:prstGeom prst="rect">
            <a:avLst/>
          </a:prstGeom>
        </p:spPr>
        <p:txBody>
          <a:bodyPr wrap="square">
            <a:spAutoFit/>
          </a:bodyPr>
          <a:lstStyle/>
          <a:p>
            <a:pPr algn="ctr">
              <a:lnSpc>
                <a:spcPct val="107000"/>
              </a:lnSpc>
              <a:spcAft>
                <a:spcPts val="800"/>
              </a:spcAft>
            </a:pPr>
            <a:r>
              <a:rPr lang="es-MX" sz="1600" b="1" dirty="0">
                <a:latin typeface="Arial" panose="020B0604020202020204" pitchFamily="34" charset="0"/>
                <a:ea typeface="Calibri" panose="020F0502020204030204" pitchFamily="34" charset="0"/>
                <a:cs typeface="Times New Roman" panose="02020603050405020304" pitchFamily="18" charset="0"/>
              </a:rPr>
              <a:t>Curso:</a:t>
            </a:r>
            <a:r>
              <a:rPr lang="es-MX" sz="1600" dirty="0">
                <a:latin typeface="Arial" panose="020B0604020202020204" pitchFamily="34" charset="0"/>
                <a:ea typeface="Calibri" panose="020F0502020204030204" pitchFamily="34" charset="0"/>
                <a:cs typeface="Times New Roman" panose="02020603050405020304" pitchFamily="18" charset="0"/>
              </a:rPr>
              <a:t> Atención educativa para la inclusión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latin typeface="Arial" panose="020B0604020202020204" pitchFamily="34" charset="0"/>
                <a:ea typeface="Calibri" panose="020F0502020204030204" pitchFamily="34" charset="0"/>
                <a:cs typeface="Times New Roman" panose="02020603050405020304" pitchFamily="18" charset="0"/>
              </a:rPr>
              <a:t>Docente:</a:t>
            </a:r>
            <a:r>
              <a:rPr lang="es-MX" sz="1600" dirty="0">
                <a:latin typeface="Arial" panose="020B0604020202020204" pitchFamily="34" charset="0"/>
                <a:ea typeface="Calibri" panose="020F0502020204030204" pitchFamily="34" charset="0"/>
                <a:cs typeface="Times New Roman" panose="02020603050405020304" pitchFamily="18" charset="0"/>
              </a:rPr>
              <a:t> Elizabeth Ramos Suarez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latin typeface="Arial" panose="020B0604020202020204" pitchFamily="34" charset="0"/>
                <a:ea typeface="Calibri" panose="020F0502020204030204" pitchFamily="34" charset="0"/>
                <a:cs typeface="Times New Roman" panose="02020603050405020304" pitchFamily="18" charset="0"/>
              </a:rPr>
              <a:t>Alumna:</a:t>
            </a:r>
            <a:r>
              <a:rPr lang="es-MX" sz="1600" dirty="0">
                <a:latin typeface="Arial" panose="020B0604020202020204" pitchFamily="34" charset="0"/>
                <a:ea typeface="Calibri" panose="020F0502020204030204" pitchFamily="34" charset="0"/>
                <a:cs typeface="Times New Roman" panose="02020603050405020304" pitchFamily="18" charset="0"/>
              </a:rPr>
              <a:t> Laura Hernández Rodríguez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600" b="1" dirty="0">
                <a:latin typeface="Arial" panose="020B0604020202020204" pitchFamily="34" charset="0"/>
                <a:ea typeface="Calibri" panose="020F0502020204030204" pitchFamily="34" charset="0"/>
                <a:cs typeface="Times New Roman" panose="02020603050405020304" pitchFamily="18" charset="0"/>
              </a:rPr>
              <a:t>Grado y Sección:</a:t>
            </a:r>
            <a:r>
              <a:rPr lang="es-MX" sz="1600" dirty="0">
                <a:latin typeface="Arial" panose="020B0604020202020204" pitchFamily="34" charset="0"/>
                <a:ea typeface="Calibri" panose="020F0502020204030204" pitchFamily="34" charset="0"/>
                <a:cs typeface="Times New Roman" panose="02020603050405020304" pitchFamily="18" charset="0"/>
              </a:rPr>
              <a:t> 4° “C” </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dirty="0">
                <a:latin typeface="Arial" panose="020B0604020202020204" pitchFamily="34"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800"/>
              </a:spcAft>
            </a:pPr>
            <a:r>
              <a:rPr lang="es-MX" sz="2000" b="1" dirty="0">
                <a:latin typeface="Arial" panose="020B0604020202020204" pitchFamily="34" charset="0"/>
                <a:ea typeface="Calibri" panose="020F0502020204030204" pitchFamily="34" charset="0"/>
                <a:cs typeface="Times New Roman" panose="02020603050405020304" pitchFamily="18" charset="0"/>
              </a:rPr>
              <a:t>SALTILLO, COAHUILA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071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Tabla 4"/>
          <p:cNvGraphicFramePr>
            <a:graphicFrameLocks noGrp="1"/>
          </p:cNvGraphicFramePr>
          <p:nvPr>
            <p:extLst>
              <p:ext uri="{D42A27DB-BD31-4B8C-83A1-F6EECF244321}">
                <p14:modId xmlns:p14="http://schemas.microsoft.com/office/powerpoint/2010/main" val="831680974"/>
              </p:ext>
            </p:extLst>
          </p:nvPr>
        </p:nvGraphicFramePr>
        <p:xfrm>
          <a:off x="-1" y="692696"/>
          <a:ext cx="9036496" cy="4480560"/>
        </p:xfrm>
        <a:graphic>
          <a:graphicData uri="http://schemas.openxmlformats.org/drawingml/2006/table">
            <a:tbl>
              <a:tblPr firstRow="1" bandRow="1">
                <a:tableStyleId>{93296810-A885-4BE3-A3E7-6D5BEEA58F35}</a:tableStyleId>
              </a:tblPr>
              <a:tblGrid>
                <a:gridCol w="2964021"/>
                <a:gridCol w="2964021"/>
                <a:gridCol w="310845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1294408">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3</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Enviar una carta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-Motriz</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 escrito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 </a:t>
                      </a:r>
                    </a:p>
                  </a:txBody>
                  <a:tcPr/>
                </a:tc>
                <a:tc>
                  <a:txBody>
                    <a:bodyPr/>
                    <a:lstStyle/>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La actividad que se realizo fue pertinente debido a que se</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realizo un dictado previo, las frases fueron motivadoras.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Respondió a sus necesidades e intereses. Implico un reto al momento de copiar palabras.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El material fue el adecuado, las frases tenían buen tamaño,</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claridad e imagen</a:t>
                      </a:r>
                      <a:r>
                        <a:rPr lang="es-MX" sz="1800" kern="1200" dirty="0" smtClean="0">
                          <a:solidFill>
                            <a:schemeClr val="dk1"/>
                          </a:solidFill>
                          <a:effectLst/>
                          <a:latin typeface="Arial" panose="020B0604020202020204" pitchFamily="34" charset="0"/>
                          <a:ea typeface="+mn-ea"/>
                          <a:cs typeface="Arial" panose="020B0604020202020204" pitchFamily="34" charset="0"/>
                        </a:rPr>
                        <a:t>. </a:t>
                      </a:r>
                      <a:endParaRPr lang="es-E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727971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091471229"/>
              </p:ext>
            </p:extLst>
          </p:nvPr>
        </p:nvGraphicFramePr>
        <p:xfrm>
          <a:off x="0" y="0"/>
          <a:ext cx="9144000" cy="484632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4</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Bolsas de gel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personalizada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 escrito </a:t>
                      </a:r>
                    </a:p>
                    <a:p>
                      <a:pPr algn="ct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las</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letras que se utilizaron eran de trazo fácil.</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actividad, </a:t>
                      </a:r>
                      <a:r>
                        <a:rPr lang="es-MX" sz="1400" kern="1200" dirty="0" smtClean="0">
                          <a:solidFill>
                            <a:schemeClr val="dk1"/>
                          </a:solidFill>
                          <a:effectLst/>
                          <a:latin typeface="Arial" panose="020B0604020202020204" pitchFamily="34" charset="0"/>
                          <a:ea typeface="+mn-ea"/>
                          <a:cs typeface="Arial" panose="020B0604020202020204" pitchFamily="34" charset="0"/>
                        </a:rPr>
                        <a:t>se puso en práctica el estilo de aprendizaje kinestésico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visual.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Tuvo coordinación, mostro buena conducta.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motricidad fina.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innovador.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5</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Pizarrones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escrito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Se utilizaron marcas</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graficas y letras.</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 utilizó alguna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s letras y explicaba que decía su texto.</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llamativo y de interés. </a:t>
                      </a:r>
                      <a:endParaRPr lang="es-ES" sz="1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159126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130741251"/>
              </p:ext>
            </p:extLst>
          </p:nvPr>
        </p:nvGraphicFramePr>
        <p:xfrm>
          <a:off x="0" y="764704"/>
          <a:ext cx="9144000" cy="505968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1</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Pescar</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números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personalizada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-Conteo</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-Número </a:t>
                      </a:r>
                    </a:p>
                    <a:p>
                      <a:pPr algn="ct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los</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números alcanzaban su rango de conteo.</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actividad, </a:t>
                      </a:r>
                      <a:r>
                        <a:rPr lang="es-MX" sz="1400" kern="1200" dirty="0" smtClean="0">
                          <a:solidFill>
                            <a:schemeClr val="dk1"/>
                          </a:solidFill>
                          <a:effectLst/>
                          <a:latin typeface="Arial" panose="020B0604020202020204" pitchFamily="34" charset="0"/>
                          <a:ea typeface="+mn-ea"/>
                          <a:cs typeface="Arial" panose="020B0604020202020204" pitchFamily="34" charset="0"/>
                        </a:rPr>
                        <a:t>se puso en práctica el estilo de aprendizaje kinestésico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visual.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Tuvo coordinación, mostro buena conducta.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motricidad fina.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innovador.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2</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Video-cuento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escrito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Juego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Se utilizo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un video entendible para el.</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interés en el cuento.</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llamativo y de interés. </a:t>
                      </a:r>
                      <a:endParaRPr lang="es-ES" sz="1400" dirty="0">
                        <a:latin typeface="Arial" panose="020B0604020202020204" pitchFamily="34" charset="0"/>
                        <a:cs typeface="Arial" panose="020B0604020202020204" pitchFamily="34" charset="0"/>
                      </a:endParaRPr>
                    </a:p>
                  </a:txBody>
                  <a:tcPr/>
                </a:tc>
              </a:tr>
            </a:tbl>
          </a:graphicData>
        </a:graphic>
      </p:graphicFrame>
      <p:sp>
        <p:nvSpPr>
          <p:cNvPr id="6" name="5 CuadroTexto"/>
          <p:cNvSpPr txBox="1"/>
          <p:nvPr/>
        </p:nvSpPr>
        <p:spPr>
          <a:xfrm>
            <a:off x="7081256" y="309115"/>
            <a:ext cx="2062064" cy="276999"/>
          </a:xfrm>
          <a:prstGeom prst="rect">
            <a:avLst/>
          </a:prstGeom>
          <a:noFill/>
        </p:spPr>
        <p:txBody>
          <a:bodyPr wrap="square" rtlCol="0">
            <a:spAutoFit/>
          </a:bodyPr>
          <a:lstStyle/>
          <a:p>
            <a:r>
              <a:rPr lang="es-MX" sz="1200" dirty="0" smtClean="0">
                <a:latin typeface="Arial" pitchFamily="34" charset="0"/>
                <a:cs typeface="Arial" pitchFamily="34" charset="0"/>
              </a:rPr>
              <a:t>Semana: 13 – 17 Nov</a:t>
            </a:r>
            <a:endParaRPr lang="es-MX" sz="1200" dirty="0">
              <a:latin typeface="Arial" pitchFamily="34" charset="0"/>
              <a:cs typeface="Arial" pitchFamily="34" charset="0"/>
            </a:endParaRPr>
          </a:p>
        </p:txBody>
      </p:sp>
    </p:spTree>
    <p:extLst>
      <p:ext uri="{BB962C8B-B14F-4D97-AF65-F5344CB8AC3E}">
        <p14:creationId xmlns:p14="http://schemas.microsoft.com/office/powerpoint/2010/main" val="3549349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Tabla 4"/>
          <p:cNvGraphicFramePr>
            <a:graphicFrameLocks noGrp="1"/>
          </p:cNvGraphicFramePr>
          <p:nvPr>
            <p:extLst>
              <p:ext uri="{D42A27DB-BD31-4B8C-83A1-F6EECF244321}">
                <p14:modId xmlns:p14="http://schemas.microsoft.com/office/powerpoint/2010/main" val="4041238517"/>
              </p:ext>
            </p:extLst>
          </p:nvPr>
        </p:nvGraphicFramePr>
        <p:xfrm>
          <a:off x="-1" y="692696"/>
          <a:ext cx="9036496" cy="4206240"/>
        </p:xfrm>
        <a:graphic>
          <a:graphicData uri="http://schemas.openxmlformats.org/drawingml/2006/table">
            <a:tbl>
              <a:tblPr firstRow="1" bandRow="1">
                <a:tableStyleId>{93296810-A885-4BE3-A3E7-6D5BEEA58F35}</a:tableStyleId>
              </a:tblPr>
              <a:tblGrid>
                <a:gridCol w="2964021"/>
                <a:gridCol w="2964021"/>
                <a:gridCol w="310845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1294408">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3</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Cuento de sombras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-Motriz</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-Lenguaje oral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La actividad que se realizo fue pertinente debido a que genero</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curiosidad y fue motivadora.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Respondió a sus necesidades e intereses. Implico un reto al momento de adivinar</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las sombras.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El material fue el adecuado, las imágenes tenían buen tamaño</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a:t>
                      </a:r>
                      <a:endParaRPr lang="es-E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136303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2725959516"/>
              </p:ext>
            </p:extLst>
          </p:nvPr>
        </p:nvGraphicFramePr>
        <p:xfrm>
          <a:off x="0" y="0"/>
          <a:ext cx="9144000" cy="481584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4</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Taller de títeres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personalizada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a:t>
                      </a:r>
                    </a:p>
                    <a:p>
                      <a:pPr algn="ct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le permitió relacionar cuentos.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actividad, </a:t>
                      </a:r>
                      <a:r>
                        <a:rPr lang="es-MX" sz="1400" kern="1200" dirty="0" smtClean="0">
                          <a:solidFill>
                            <a:schemeClr val="dk1"/>
                          </a:solidFill>
                          <a:effectLst/>
                          <a:latin typeface="Arial" panose="020B0604020202020204" pitchFamily="34" charset="0"/>
                          <a:ea typeface="+mn-ea"/>
                          <a:cs typeface="Arial" panose="020B0604020202020204" pitchFamily="34" charset="0"/>
                        </a:rPr>
                        <a:t>se puso en práctica el estilo de aprendizaje kinestésico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visual.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Tuvo coordinación, mostro buena conducta.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adecuado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innovador.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5</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Creación de un cuento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oral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-Imaginación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permitió la elaboración de cuentos.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 utilizó alguna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s letras y explicaba que decía su texto.</a:t>
                      </a:r>
                    </a:p>
                  </a:txBody>
                  <a:tcPr/>
                </a:tc>
              </a:tr>
            </a:tbl>
          </a:graphicData>
        </a:graphic>
      </p:graphicFrame>
    </p:spTree>
    <p:extLst>
      <p:ext uri="{BB962C8B-B14F-4D97-AF65-F5344CB8AC3E}">
        <p14:creationId xmlns:p14="http://schemas.microsoft.com/office/powerpoint/2010/main" val="278473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6" name="4 Marcador de contenido"/>
          <p:cNvGraphicFramePr>
            <a:graphicFrameLocks noGrp="1"/>
          </p:cNvGraphicFramePr>
          <p:nvPr>
            <p:ph idx="1"/>
            <p:extLst>
              <p:ext uri="{D42A27DB-BD31-4B8C-83A1-F6EECF244321}">
                <p14:modId xmlns:p14="http://schemas.microsoft.com/office/powerpoint/2010/main" val="391315485"/>
              </p:ext>
            </p:extLst>
          </p:nvPr>
        </p:nvGraphicFramePr>
        <p:xfrm>
          <a:off x="0" y="692696"/>
          <a:ext cx="9144000" cy="441960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1</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Dibujo de marionetas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personalizada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ES" sz="1600" dirty="0" smtClean="0">
                          <a:latin typeface="Arial" panose="020B0604020202020204" pitchFamily="34" charset="0"/>
                          <a:cs typeface="Arial" panose="020B0604020202020204" pitchFamily="34" charset="0"/>
                        </a:rPr>
                        <a:t>-Número</a:t>
                      </a:r>
                      <a:r>
                        <a:rPr lang="es-ES" sz="1600" baseline="0" dirty="0" smtClean="0">
                          <a:latin typeface="Arial" panose="020B0604020202020204" pitchFamily="34" charset="0"/>
                          <a:cs typeface="Arial" panose="020B0604020202020204" pitchFamily="34" charset="0"/>
                        </a:rPr>
                        <a:t> </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se utilizo un rango de conteo alcanzable.</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actividad, </a:t>
                      </a:r>
                      <a:r>
                        <a:rPr lang="es-MX" sz="1400" kern="1200" dirty="0" smtClean="0">
                          <a:solidFill>
                            <a:schemeClr val="dk1"/>
                          </a:solidFill>
                          <a:effectLst/>
                          <a:latin typeface="Arial" panose="020B0604020202020204" pitchFamily="34" charset="0"/>
                          <a:ea typeface="+mn-ea"/>
                          <a:cs typeface="Arial" panose="020B0604020202020204" pitchFamily="34" charset="0"/>
                        </a:rPr>
                        <a:t>se puso en práctica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coordinación fina. M</a:t>
                      </a:r>
                      <a:r>
                        <a:rPr lang="es-MX" sz="1400" kern="1200" dirty="0" smtClean="0">
                          <a:solidFill>
                            <a:schemeClr val="dk1"/>
                          </a:solidFill>
                          <a:effectLst/>
                          <a:latin typeface="Arial" panose="020B0604020202020204" pitchFamily="34" charset="0"/>
                          <a:ea typeface="+mn-ea"/>
                          <a:cs typeface="Arial" panose="020B0604020202020204" pitchFamily="34" charset="0"/>
                        </a:rPr>
                        <a:t>ostro buena conducta.</a:t>
                      </a:r>
                      <a:endParaRPr lang="es-MX" sz="1400" kern="1200" baseline="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innovador.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2</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Caballo</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de palo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escrito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respeto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pasos.</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a:t>
                      </a:r>
                    </a:p>
                    <a:p>
                      <a:pPr algn="just"/>
                      <a:r>
                        <a:rPr lang="es-MX" sz="1400" kern="1200" baseline="0" dirty="0" smtClean="0">
                          <a:solidFill>
                            <a:schemeClr val="dk1"/>
                          </a:solidFill>
                          <a:effectLst/>
                          <a:latin typeface="Arial" panose="020B0604020202020204" pitchFamily="34" charset="0"/>
                          <a:ea typeface="+mn-ea"/>
                          <a:cs typeface="Arial" panose="020B0604020202020204" pitchFamily="34" charset="0"/>
                        </a:rPr>
                        <a:t>Respeto material y tiempos. </a:t>
                      </a:r>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llamativo y de interés. </a:t>
                      </a:r>
                      <a:endParaRPr lang="es-ES" sz="1400" dirty="0">
                        <a:latin typeface="Arial" panose="020B0604020202020204" pitchFamily="34" charset="0"/>
                        <a:cs typeface="Arial" panose="020B0604020202020204" pitchFamily="34" charset="0"/>
                      </a:endParaRPr>
                    </a:p>
                  </a:txBody>
                  <a:tcPr/>
                </a:tc>
              </a:tr>
            </a:tbl>
          </a:graphicData>
        </a:graphic>
      </p:graphicFrame>
      <p:sp>
        <p:nvSpPr>
          <p:cNvPr id="5" name="4 CuadroTexto"/>
          <p:cNvSpPr txBox="1"/>
          <p:nvPr/>
        </p:nvSpPr>
        <p:spPr>
          <a:xfrm>
            <a:off x="7164288" y="170616"/>
            <a:ext cx="2062064" cy="276999"/>
          </a:xfrm>
          <a:prstGeom prst="rect">
            <a:avLst/>
          </a:prstGeom>
          <a:noFill/>
        </p:spPr>
        <p:txBody>
          <a:bodyPr wrap="square" rtlCol="0">
            <a:spAutoFit/>
          </a:bodyPr>
          <a:lstStyle/>
          <a:p>
            <a:r>
              <a:rPr lang="es-MX" sz="1200" dirty="0" smtClean="0">
                <a:latin typeface="Arial" pitchFamily="34" charset="0"/>
                <a:cs typeface="Arial" pitchFamily="34" charset="0"/>
              </a:rPr>
              <a:t>Semana: 20  – 24 Nov</a:t>
            </a:r>
            <a:endParaRPr lang="es-MX" sz="1200" dirty="0">
              <a:latin typeface="Arial" pitchFamily="34" charset="0"/>
              <a:cs typeface="Arial" pitchFamily="34" charset="0"/>
            </a:endParaRPr>
          </a:p>
        </p:txBody>
      </p:sp>
    </p:spTree>
    <p:extLst>
      <p:ext uri="{BB962C8B-B14F-4D97-AF65-F5344CB8AC3E}">
        <p14:creationId xmlns:p14="http://schemas.microsoft.com/office/powerpoint/2010/main" val="597508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6" name="Tabla 5"/>
          <p:cNvGraphicFramePr>
            <a:graphicFrameLocks noGrp="1"/>
          </p:cNvGraphicFramePr>
          <p:nvPr>
            <p:extLst>
              <p:ext uri="{D42A27DB-BD31-4B8C-83A1-F6EECF244321}">
                <p14:modId xmlns:p14="http://schemas.microsoft.com/office/powerpoint/2010/main" val="1653521204"/>
              </p:ext>
            </p:extLst>
          </p:nvPr>
        </p:nvGraphicFramePr>
        <p:xfrm>
          <a:off x="-1" y="692696"/>
          <a:ext cx="9036496" cy="3931920"/>
        </p:xfrm>
        <a:graphic>
          <a:graphicData uri="http://schemas.openxmlformats.org/drawingml/2006/table">
            <a:tbl>
              <a:tblPr firstRow="1" bandRow="1">
                <a:tableStyleId>{93296810-A885-4BE3-A3E7-6D5BEEA58F35}</a:tableStyleId>
              </a:tblPr>
              <a:tblGrid>
                <a:gridCol w="2964021"/>
                <a:gridCol w="2964021"/>
                <a:gridCol w="310845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1294408">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3</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Cuento colaborativo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-Motriz</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 oral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-Imaginación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a:t>
                      </a:r>
                    </a:p>
                    <a:p>
                      <a:pPr algn="ct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La actividad que se realizo fue pertinente debido a que se</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escucharon cuentos diarios y genero imaginación.</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Respondió a sus necesidades e intereses. Implico un reto al momento de crear</a:t>
                      </a:r>
                      <a:r>
                        <a:rPr lang="es-MX" sz="1800" kern="1200" baseline="0" dirty="0" smtClean="0">
                          <a:solidFill>
                            <a:schemeClr val="dk1"/>
                          </a:solidFill>
                          <a:effectLst/>
                          <a:latin typeface="Arial" panose="020B0604020202020204" pitchFamily="34" charset="0"/>
                          <a:ea typeface="+mn-ea"/>
                          <a:cs typeface="Arial" panose="020B0604020202020204" pitchFamily="34" charset="0"/>
                        </a:rPr>
                        <a:t> una historia.</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El material fue el adecuado.</a:t>
                      </a:r>
                      <a:endParaRPr lang="es-E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530931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137743102"/>
              </p:ext>
            </p:extLst>
          </p:nvPr>
        </p:nvGraphicFramePr>
        <p:xfrm>
          <a:off x="0" y="0"/>
          <a:ext cx="9144000" cy="527304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4</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Tendedero</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de personajes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personalizada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ES" sz="1600" dirty="0" smtClean="0">
                          <a:latin typeface="Arial" panose="020B0604020202020204" pitchFamily="34" charset="0"/>
                          <a:cs typeface="Arial" panose="020B0604020202020204" pitchFamily="34" charset="0"/>
                        </a:rPr>
                        <a:t>-Número</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los</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dibujos y los números estuvieron dentro del rango.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la actividad, </a:t>
                      </a:r>
                      <a:r>
                        <a:rPr lang="es-MX" sz="1400" kern="1200" dirty="0" smtClean="0">
                          <a:solidFill>
                            <a:schemeClr val="dk1"/>
                          </a:solidFill>
                          <a:effectLst/>
                          <a:latin typeface="Arial" panose="020B0604020202020204" pitchFamily="34" charset="0"/>
                          <a:ea typeface="+mn-ea"/>
                          <a:cs typeface="Arial" panose="020B0604020202020204" pitchFamily="34" charset="0"/>
                        </a:rPr>
                        <a:t>se puso en práctica el estilo de aprendizaje kinestésico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visual.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Tuvo coordinación, mostro buena conducta.</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Y motricidad fina. </a:t>
                      </a:r>
                      <a:endParaRPr lang="es-MX" sz="1400" kern="1200" dirty="0" smtClean="0">
                        <a:solidFill>
                          <a:schemeClr val="dk1"/>
                        </a:solidFill>
                        <a:effectLst/>
                        <a:latin typeface="Arial" panose="020B0604020202020204" pitchFamily="34" charset="0"/>
                        <a:ea typeface="+mn-ea"/>
                        <a:cs typeface="Arial" panose="020B0604020202020204" pitchFamily="34" charset="0"/>
                      </a:endParaRP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e innovador.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5</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Cuento de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la Revolución Mexicana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escrito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Se utilizaron un</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cuento que llamo la atención.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 escuchó</a:t>
                      </a:r>
                      <a:r>
                        <a:rPr lang="es-MX" sz="1400" kern="1200" baseline="0" dirty="0" smtClean="0">
                          <a:solidFill>
                            <a:schemeClr val="dk1"/>
                          </a:solidFill>
                          <a:effectLst/>
                          <a:latin typeface="Arial" panose="020B0604020202020204" pitchFamily="34" charset="0"/>
                          <a:ea typeface="+mn-ea"/>
                          <a:cs typeface="Arial" panose="020B0604020202020204" pitchFamily="34" charset="0"/>
                        </a:rPr>
                        <a:t> con atención.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llamativo y de interés. </a:t>
                      </a:r>
                      <a:endParaRPr lang="es-ES" sz="1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197693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pic>
        <p:nvPicPr>
          <p:cNvPr id="6" name="Picture 2" descr="Resultado de imagen para fondos escolares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31" y="-7000"/>
            <a:ext cx="9109969" cy="6843752"/>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a:xfrm>
            <a:off x="467544" y="1484784"/>
            <a:ext cx="8229600" cy="4525963"/>
          </a:xfrm>
        </p:spPr>
        <p:txBody>
          <a:bodyPr>
            <a:normAutofit/>
          </a:bodyPr>
          <a:lstStyle/>
          <a:p>
            <a:pPr marL="0" indent="0" algn="ctr">
              <a:buNone/>
            </a:pPr>
            <a:r>
              <a:rPr lang="es-ES" sz="2800" dirty="0" smtClean="0">
                <a:latin typeface="Arial" pitchFamily="34" charset="0"/>
                <a:cs typeface="Arial" pitchFamily="34" charset="0"/>
              </a:rPr>
              <a:t>Realiza </a:t>
            </a:r>
            <a:r>
              <a:rPr lang="es-ES" sz="2800" dirty="0">
                <a:latin typeface="Arial" pitchFamily="34" charset="0"/>
                <a:cs typeface="Arial" pitchFamily="34" charset="0"/>
              </a:rPr>
              <a:t>adecuaciones curriculares pertinentes en su planeación a partir de los resultados de la evaluación. </a:t>
            </a:r>
          </a:p>
          <a:p>
            <a:pPr marL="0" indent="0">
              <a:buNone/>
            </a:pPr>
            <a:endParaRPr lang="es-ES" sz="2400" dirty="0">
              <a:latin typeface="Arial" pitchFamily="34" charset="0"/>
              <a:cs typeface="Arial" pitchFamily="34" charset="0"/>
            </a:endParaRPr>
          </a:p>
          <a:p>
            <a:pPr marL="0" indent="0">
              <a:buNone/>
            </a:pPr>
            <a:r>
              <a:rPr lang="es-ES" sz="2400" dirty="0" smtClean="0">
                <a:latin typeface="Arial" pitchFamily="34" charset="0"/>
                <a:cs typeface="Arial" pitchFamily="34" charset="0"/>
              </a:rPr>
              <a:t>-Es importante realizar adecuaciones después de los resultados obtenidos ya que te permite reestructurarlas para implementarse en otro tiempo establecido, que éstas te arrojen nuevos resultados.  </a:t>
            </a:r>
          </a:p>
          <a:p>
            <a:pPr marL="0" indent="0">
              <a:buNone/>
            </a:pPr>
            <a:r>
              <a:rPr lang="es-ES" sz="2400" dirty="0" smtClean="0">
                <a:latin typeface="Arial" pitchFamily="34" charset="0"/>
                <a:cs typeface="Arial" pitchFamily="34" charset="0"/>
              </a:rPr>
              <a:t>Se realizaron adecuaciones para bajar el nivel de actividades de conteo, de materiales, temas y cuentos de interés, lugares de trabajo, etc. </a:t>
            </a:r>
            <a:endParaRPr lang="es-ES" sz="2400" dirty="0">
              <a:latin typeface="Arial" pitchFamily="34" charset="0"/>
              <a:cs typeface="Arial" pitchFamily="34" charset="0"/>
            </a:endParaRPr>
          </a:p>
        </p:txBody>
      </p:sp>
      <p:sp>
        <p:nvSpPr>
          <p:cNvPr id="2" name="1 Título"/>
          <p:cNvSpPr>
            <a:spLocks noGrp="1"/>
          </p:cNvSpPr>
          <p:nvPr>
            <p:ph type="title"/>
          </p:nvPr>
        </p:nvSpPr>
        <p:spPr/>
        <p:txBody>
          <a:bodyPr>
            <a:noAutofit/>
          </a:bodyPr>
          <a:lstStyle/>
          <a:p>
            <a:r>
              <a:rPr lang="es-ES_tradnl" sz="3600" b="1" dirty="0" smtClean="0">
                <a:effectLst>
                  <a:outerShdw blurRad="38100" dist="38100" dir="2700000" algn="tl">
                    <a:srgbClr val="000000">
                      <a:alpha val="43137"/>
                    </a:srgbClr>
                  </a:outerShdw>
                </a:effectLst>
                <a:latin typeface="Arial" pitchFamily="34" charset="0"/>
                <a:cs typeface="Arial" pitchFamily="34" charset="0"/>
              </a:rPr>
              <a:t>Reflexión en función de las competencias profesionales. </a:t>
            </a:r>
            <a:endParaRPr lang="es-ES" sz="3600" b="1"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491628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pic>
        <p:nvPicPr>
          <p:cNvPr id="5" name="Picture 2" descr="Resultado de imagen para fondos escolares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392"/>
            <a:ext cx="9109969" cy="6843752"/>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p:txBody>
          <a:bodyPr>
            <a:normAutofit lnSpcReduction="10000"/>
          </a:bodyPr>
          <a:lstStyle/>
          <a:p>
            <a:pPr marL="0" indent="0" algn="ctr">
              <a:buNone/>
            </a:pPr>
            <a:r>
              <a:rPr lang="es-ES" sz="2400" dirty="0" smtClean="0">
                <a:latin typeface="Arial" pitchFamily="34" charset="0"/>
                <a:cs typeface="Arial" pitchFamily="34" charset="0"/>
              </a:rPr>
              <a:t>Utiliza estrategias didácticas para promover un ambiente propicio para el aprendizaje. </a:t>
            </a:r>
          </a:p>
          <a:p>
            <a:pPr marL="0" indent="0">
              <a:buNone/>
            </a:pPr>
            <a:endParaRPr lang="es-ES" dirty="0" smtClean="0"/>
          </a:p>
          <a:p>
            <a:pPr marL="0" indent="0">
              <a:buNone/>
            </a:pPr>
            <a:r>
              <a:rPr lang="es-ES" dirty="0" smtClean="0"/>
              <a:t>-El ambiente que se promueve en el aula es fundamental para que los aprendizajes sean mas significativos, genera motivación por aprender. </a:t>
            </a:r>
          </a:p>
          <a:p>
            <a:pPr marL="0" indent="0">
              <a:buNone/>
            </a:pPr>
            <a:r>
              <a:rPr lang="es-ES" dirty="0" smtClean="0"/>
              <a:t>En las actividades implementadas se usaron los títulos de las situaciones didácticas con apoyo de dos o tres imágenes. </a:t>
            </a:r>
            <a:endParaRPr lang="es-ES" dirty="0"/>
          </a:p>
        </p:txBody>
      </p:sp>
      <p:sp>
        <p:nvSpPr>
          <p:cNvPr id="2" name="1 Título"/>
          <p:cNvSpPr>
            <a:spLocks noGrp="1"/>
          </p:cNvSpPr>
          <p:nvPr>
            <p:ph type="title"/>
          </p:nvPr>
        </p:nvSpPr>
        <p:spPr/>
        <p:txBody>
          <a:bodyPr>
            <a:noAutofit/>
          </a:bodyPr>
          <a:lstStyle/>
          <a:p>
            <a:r>
              <a:rPr lang="es-ES_tradnl" sz="3600" b="1" dirty="0" smtClean="0">
                <a:effectLst>
                  <a:outerShdw blurRad="38100" dist="38100" dir="2700000" algn="tl">
                    <a:srgbClr val="000000">
                      <a:alpha val="43137"/>
                    </a:srgbClr>
                  </a:outerShdw>
                </a:effectLst>
                <a:latin typeface="Arial" pitchFamily="34" charset="0"/>
                <a:cs typeface="Arial" pitchFamily="34" charset="0"/>
              </a:rPr>
              <a:t>Reflexión en función de las competencias profesionales. </a:t>
            </a:r>
            <a:endParaRPr lang="es-ES" sz="3600" dirty="0">
              <a:latin typeface="Arial" pitchFamily="34" charset="0"/>
              <a:cs typeface="Arial" pitchFamily="34" charset="0"/>
            </a:endParaRPr>
          </a:p>
        </p:txBody>
      </p:sp>
    </p:spTree>
    <p:extLst>
      <p:ext uri="{BB962C8B-B14F-4D97-AF65-F5344CB8AC3E}">
        <p14:creationId xmlns:p14="http://schemas.microsoft.com/office/powerpoint/2010/main" val="1275286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sp>
        <p:nvSpPr>
          <p:cNvPr id="5" name="Rectángulo 4"/>
          <p:cNvSpPr/>
          <p:nvPr/>
        </p:nvSpPr>
        <p:spPr>
          <a:xfrm>
            <a:off x="179512" y="54205"/>
            <a:ext cx="8738120" cy="6654963"/>
          </a:xfrm>
          <a:prstGeom prst="rect">
            <a:avLst/>
          </a:prstGeom>
        </p:spPr>
        <p:txBody>
          <a:bodyPr wrap="square">
            <a:spAutoFit/>
          </a:bodyPr>
          <a:lstStyle/>
          <a:p>
            <a:pPr algn="ctr">
              <a:lnSpc>
                <a:spcPct val="107000"/>
              </a:lnSpc>
              <a:spcAft>
                <a:spcPts val="800"/>
              </a:spcAft>
            </a:pPr>
            <a:r>
              <a:rPr lang="es-MX" sz="2800" b="1" dirty="0">
                <a:solidFill>
                  <a:srgbClr val="222222"/>
                </a:solidFill>
                <a:latin typeface="Arial" panose="020B0604020202020204" pitchFamily="34" charset="0"/>
                <a:ea typeface="Calibri" panose="020F0502020204030204" pitchFamily="34" charset="0"/>
                <a:cs typeface="Times New Roman" panose="02020603050405020304" pitchFamily="18" charset="0"/>
              </a:rPr>
              <a:t>D</a:t>
            </a:r>
            <a:r>
              <a:rPr lang="es-MX" sz="28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atos generales del niño </a:t>
            </a:r>
          </a:p>
          <a:p>
            <a:pPr>
              <a:lnSpc>
                <a:spcPct val="107000"/>
              </a:lnSpc>
              <a:spcAft>
                <a:spcPts val="800"/>
              </a:spcAft>
            </a:pPr>
            <a:r>
              <a:rPr lang="es-MX" sz="1400" dirty="0" smtClean="0">
                <a:solidFill>
                  <a:srgbClr val="222222"/>
                </a:solidFill>
                <a:latin typeface="Arial" panose="020B0604020202020204" pitchFamily="34" charset="0"/>
                <a:ea typeface="Calibri" panose="020F0502020204030204" pitchFamily="34" charset="0"/>
                <a:cs typeface="Arial" panose="020B0604020202020204" pitchFamily="34" charset="0"/>
              </a:rPr>
              <a:t>El </a:t>
            </a: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siguiente estudio de caso se realizó en la primera Jornada de Práctica en el Jardín de Niños “Anita del Bosque de López”, ubicado en Sierra del cuatro #1620 col. Zapalinamé en Saltillo Coahuila.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Nombre del alumno: Edson Daniel Zapata Moreno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Fecha de nacimiento: 06/Julio/2013</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Edad: 4 años</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Antecedentes generales de desarrollo: Expresa frecuentemente lo que le molesta. Regularmente habla de sí mismo con agrado y brinda ayuda a sus compañeros. En cuanto a los hábitos, come por si solo todo tipo de alimentos, no tiene alteraciones en el sueño, trata de ponerse su ropa al derecho aunque implique mayor dificultad y controla esfínteres de día y de noche. Presenta agresividad con sus compañeros al momento de compartir. En ocasiones tiene bajo rendimiento en actividades y tareas asignadas.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Nombre de la Madre: Abigail Moreno Martínez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Edad: 22 años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Ocupación: Ama de casa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Nombre de la Padre: Jorge Reyes Santana </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Edad: 23</a:t>
            </a:r>
            <a:endParaRPr lang="es-MX" sz="1400" dirty="0">
              <a:latin typeface="Arial" panose="020B0604020202020204" pitchFamily="34" charset="0"/>
              <a:ea typeface="Calibri" panose="020F0502020204030204" pitchFamily="34" charset="0"/>
              <a:cs typeface="Arial" panose="020B0604020202020204" pitchFamily="34" charset="0"/>
            </a:endParaRPr>
          </a:p>
          <a:p>
            <a:pPr>
              <a:lnSpc>
                <a:spcPct val="150000"/>
              </a:lnSpc>
              <a:spcAft>
                <a:spcPts val="800"/>
              </a:spcAft>
            </a:pPr>
            <a:r>
              <a:rPr lang="es-MX" sz="1400" dirty="0">
                <a:solidFill>
                  <a:srgbClr val="222222"/>
                </a:solidFill>
                <a:latin typeface="Arial" panose="020B0604020202020204" pitchFamily="34" charset="0"/>
                <a:ea typeface="Calibri" panose="020F0502020204030204" pitchFamily="34" charset="0"/>
                <a:cs typeface="Arial" panose="020B0604020202020204" pitchFamily="34" charset="0"/>
              </a:rPr>
              <a:t>Ocupación: Vendedor</a:t>
            </a:r>
            <a:endParaRPr lang="es-MX" sz="1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452262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pic>
        <p:nvPicPr>
          <p:cNvPr id="5" name="Picture 2" descr="Resultado de imagen para fondos escolares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31" y="14248"/>
            <a:ext cx="9109969" cy="6843752"/>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p:txBody>
          <a:bodyPr>
            <a:normAutofit fontScale="92500" lnSpcReduction="10000"/>
          </a:bodyPr>
          <a:lstStyle/>
          <a:p>
            <a:pPr marL="0" indent="0" algn="ctr">
              <a:buNone/>
            </a:pPr>
            <a:r>
              <a:rPr lang="es-ES" sz="2800" dirty="0" smtClean="0">
                <a:latin typeface="Arial" pitchFamily="34" charset="0"/>
                <a:cs typeface="Arial" pitchFamily="34" charset="0"/>
              </a:rPr>
              <a:t>Adecua las condiciones físicas en el aula de acuerdo al contexto y las características de los alumnos y el grupo. </a:t>
            </a:r>
          </a:p>
          <a:p>
            <a:pPr marL="0" indent="0" algn="ctr">
              <a:buNone/>
            </a:pPr>
            <a:r>
              <a:rPr lang="es-ES" sz="2800" dirty="0" smtClean="0"/>
              <a:t>	</a:t>
            </a:r>
          </a:p>
          <a:p>
            <a:pPr marL="0" indent="0">
              <a:buNone/>
            </a:pPr>
            <a:r>
              <a:rPr lang="es-ES" dirty="0" smtClean="0">
                <a:latin typeface="Arial" pitchFamily="34" charset="0"/>
                <a:cs typeface="Arial" pitchFamily="34" charset="0"/>
              </a:rPr>
              <a:t>-</a:t>
            </a:r>
            <a:r>
              <a:rPr lang="es-ES" sz="2800" dirty="0" smtClean="0">
                <a:latin typeface="Arial" pitchFamily="34" charset="0"/>
                <a:cs typeface="Arial" pitchFamily="34" charset="0"/>
              </a:rPr>
              <a:t>Es importante que los niños al trabajar se sientan cómodos, en confianza y motivados para esto es fundamental que se realicen movimientos de mobiliario, que se cambien los contextos en algunas actividades, por ejemplo: que escuchen un cuento acostados, salir al patio y observar objetos, siempre y cuando no cause una distracción en el grupo. </a:t>
            </a:r>
            <a:endParaRPr lang="es-ES" sz="2800" dirty="0">
              <a:latin typeface="Arial" pitchFamily="34" charset="0"/>
              <a:cs typeface="Arial" pitchFamily="34" charset="0"/>
            </a:endParaRPr>
          </a:p>
        </p:txBody>
      </p:sp>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Tree>
    <p:extLst>
      <p:ext uri="{BB962C8B-B14F-4D97-AF65-F5344CB8AC3E}">
        <p14:creationId xmlns:p14="http://schemas.microsoft.com/office/powerpoint/2010/main" val="375354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pic>
        <p:nvPicPr>
          <p:cNvPr id="5" name="Picture 2" descr="Resultado de imagen para fondos escolares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44"/>
            <a:ext cx="9109969" cy="6843752"/>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p:txBody>
          <a:bodyPr>
            <a:normAutofit fontScale="92500" lnSpcReduction="20000"/>
          </a:bodyPr>
          <a:lstStyle/>
          <a:p>
            <a:pPr marL="0" indent="0" algn="ctr">
              <a:buNone/>
            </a:pPr>
            <a:r>
              <a:rPr lang="es-ES" sz="2400" dirty="0" smtClean="0"/>
              <a:t>Promueve actividades que involucran el trabajo colaborativo para impulsar el compromiso, la responsabilidad y la solidaridad de los alumnos. </a:t>
            </a:r>
          </a:p>
          <a:p>
            <a:pPr marL="0" indent="0">
              <a:buNone/>
            </a:pPr>
            <a:endParaRPr lang="es-ES" dirty="0" smtClean="0"/>
          </a:p>
          <a:p>
            <a:pPr marL="0" indent="0">
              <a:buNone/>
            </a:pPr>
            <a:r>
              <a:rPr lang="es-ES" dirty="0" smtClean="0"/>
              <a:t>-Las actividades que favorecieron el trabajo colaborativo fueron de gran importancia ya que ayudaron a respetar turnos, opiniones, gustos, el intercambio de diálogo, etc. </a:t>
            </a:r>
          </a:p>
          <a:p>
            <a:pPr marL="0" indent="0">
              <a:buNone/>
            </a:pPr>
            <a:r>
              <a:rPr lang="es-ES" dirty="0" smtClean="0"/>
              <a:t>Aumentó la responsabilidad y el compromiso en cuestión de terminar los trabajo. La solidaridad con los demás compañeros al momento de intercambiar ideas, materiales, etc. </a:t>
            </a:r>
            <a:endParaRPr lang="es-ES" dirty="0"/>
          </a:p>
        </p:txBody>
      </p:sp>
      <p:sp>
        <p:nvSpPr>
          <p:cNvPr id="2" name="1 Título"/>
          <p:cNvSpPr>
            <a:spLocks noGrp="1"/>
          </p:cNvSpPr>
          <p:nvPr>
            <p:ph type="title"/>
          </p:nvPr>
        </p:nvSpPr>
        <p:spPr/>
        <p:txBody>
          <a:bodyPr>
            <a:normAutofit fontScale="90000"/>
          </a:bodyPr>
          <a:lstStyle/>
          <a:p>
            <a:r>
              <a:rPr lang="es-ES_tradnl" b="1" dirty="0" smtClean="0">
                <a:effectLst>
                  <a:outerShdw blurRad="38100" dist="38100" dir="2700000" algn="tl">
                    <a:srgbClr val="000000">
                      <a:alpha val="43137"/>
                    </a:srgbClr>
                  </a:outerShdw>
                </a:effectLst>
              </a:rPr>
              <a:t>Reflexión en función de las competencias profesionales. </a:t>
            </a:r>
            <a:endParaRPr lang="es-ES" dirty="0"/>
          </a:p>
        </p:txBody>
      </p:sp>
    </p:spTree>
    <p:extLst>
      <p:ext uri="{BB962C8B-B14F-4D97-AF65-F5344CB8AC3E}">
        <p14:creationId xmlns:p14="http://schemas.microsoft.com/office/powerpoint/2010/main" val="793994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EVIDENCIAS</a:t>
            </a:r>
            <a:endParaRPr lang="es-ES"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pic>
        <p:nvPicPr>
          <p:cNvPr id="1026" name="Picture 2" descr="https://scontent.fgdl4-1.fna.fbcdn.net/v/t35.0-12/24251312_1747225262016531_1676974776_o.jpg?oh=bcbcd84df029f358384a01ab74fd46c4&amp;oe=5A20AC1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298993"/>
            <a:ext cx="4631160" cy="260502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scontent.fgdl4-1.fna.fbcdn.net/v/t35.0-12/24251001_1747227305349660_1863692557_o.jpg?oh=0a076aa2a269ec847d555e33a6f948d3&amp;oe=5A21969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2924944"/>
            <a:ext cx="4417632" cy="248491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content.fgdl4-1.fna.fbcdn.net/v/t35.0-12/24250846_1747227335349657_1862152759_o.jpg?oh=85a9215e64149b46ade8ff6234963b92&amp;oe=5A21B82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148" y="4293071"/>
            <a:ext cx="3970812" cy="2233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54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sp>
        <p:nvSpPr>
          <p:cNvPr id="6" name="Rectángulo 5"/>
          <p:cNvSpPr/>
          <p:nvPr/>
        </p:nvSpPr>
        <p:spPr>
          <a:xfrm>
            <a:off x="179512" y="15506"/>
            <a:ext cx="8686800" cy="6432530"/>
          </a:xfrm>
          <a:prstGeom prst="rect">
            <a:avLst/>
          </a:prstGeom>
        </p:spPr>
        <p:txBody>
          <a:bodyPr wrap="square">
            <a:spAutoFit/>
          </a:bodyPr>
          <a:lstStyle/>
          <a:p>
            <a:pPr algn="ctr">
              <a:lnSpc>
                <a:spcPct val="150000"/>
              </a:lnSpc>
              <a:spcAft>
                <a:spcPts val="800"/>
              </a:spcAft>
            </a:pPr>
            <a:r>
              <a:rPr lang="es-MX" sz="2400" b="1"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Antecedentes generales </a:t>
            </a:r>
          </a:p>
          <a:p>
            <a:pPr algn="ctr">
              <a:lnSpc>
                <a:spcPct val="150000"/>
              </a:lnSpc>
              <a:spcAft>
                <a:spcPts val="800"/>
              </a:spcAft>
            </a:pPr>
            <a:r>
              <a:rPr lang="es-MX" sz="1600" u="sng" dirty="0" smtClean="0">
                <a:solidFill>
                  <a:srgbClr val="222222"/>
                </a:solidFill>
                <a:latin typeface="Arial" panose="020B0604020202020204" pitchFamily="34" charset="0"/>
                <a:ea typeface="Calibri" panose="020F0502020204030204" pitchFamily="34" charset="0"/>
                <a:cs typeface="Times New Roman" panose="02020603050405020304" pitchFamily="18" charset="0"/>
              </a:rPr>
              <a:t>Justificación </a:t>
            </a:r>
            <a:r>
              <a:rPr lang="es-MX" sz="16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de la elección del caso</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dirty="0">
                <a:solidFill>
                  <a:srgbClr val="222222"/>
                </a:solidFill>
                <a:latin typeface="Arial" panose="020B0604020202020204" pitchFamily="34" charset="0"/>
                <a:ea typeface="Calibri" panose="020F0502020204030204" pitchFamily="34" charset="0"/>
                <a:cs typeface="Times New Roman" panose="02020603050405020304" pitchFamily="18" charset="0"/>
              </a:rPr>
              <a:t>El caso se seleccionó debido a que Edson presenta agresión e incluso algunas veces puede ser excluido por sus compañeros. Trabaja en actividades de su interés, pero se distrae con facilidad, requiere mayor concentración así como el seguimiento de reglas y hábitos de higiene. Considero que es importante conocer cómo se desenvuelve el niño en el contexto familiar, el tiempo que pasa de calidad con sus padres, la ocupación de los mismos y ver si esto afecta en su desarrollo.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Ritmo de trabajo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dirty="0">
                <a:solidFill>
                  <a:srgbClr val="222222"/>
                </a:solidFill>
                <a:latin typeface="Arial" panose="020B0604020202020204" pitchFamily="34" charset="0"/>
                <a:ea typeface="Calibri" panose="020F0502020204030204" pitchFamily="34" charset="0"/>
                <a:cs typeface="Times New Roman" panose="02020603050405020304" pitchFamily="18" charset="0"/>
              </a:rPr>
              <a:t>El Ritmo de aprendizaje es lento: Presenta dificultades para seguir un ritmo de aprendizaje “normal” o adecuado, problemas a nivel de memoria, requiere de atención a estímulos verbales y de expresión, además para evocar y recuperar la información aprendida.</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Actividades que le implican mayor tiempo o esfuerzo</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dirty="0">
                <a:solidFill>
                  <a:srgbClr val="222222"/>
                </a:solidFill>
                <a:latin typeface="Arial" panose="020B0604020202020204" pitchFamily="34" charset="0"/>
                <a:ea typeface="Calibri" panose="020F0502020204030204" pitchFamily="34" charset="0"/>
                <a:cs typeface="Times New Roman" panose="02020603050405020304" pitchFamily="18" charset="0"/>
              </a:rPr>
              <a:t>En el lenguaje escrito, al momento de utilizar marcas gráficas, o copiado de alguna palabra. Problemas de agregar, reconocimiento de figuras, así como el trabajar en equipo. </a:t>
            </a:r>
            <a:endParaRPr lang="es-MX"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413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sp>
        <p:nvSpPr>
          <p:cNvPr id="5" name="Rectángulo 4"/>
          <p:cNvSpPr/>
          <p:nvPr/>
        </p:nvSpPr>
        <p:spPr>
          <a:xfrm>
            <a:off x="457200" y="404664"/>
            <a:ext cx="8300697" cy="5546518"/>
          </a:xfrm>
          <a:prstGeom prst="rect">
            <a:avLst/>
          </a:prstGeom>
        </p:spPr>
        <p:txBody>
          <a:bodyPr wrap="square">
            <a:spAutoFit/>
          </a:bodyPr>
          <a:lstStyle/>
          <a:p>
            <a:pPr algn="ctr">
              <a:lnSpc>
                <a:spcPct val="150000"/>
              </a:lnSpc>
              <a:spcAft>
                <a:spcPts val="800"/>
              </a:spcAft>
            </a:pPr>
            <a:r>
              <a:rPr lang="es-MX" b="1"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Dificultades que presenta</a:t>
            </a:r>
            <a:endParaRPr lang="es-MX"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dirty="0">
                <a:solidFill>
                  <a:srgbClr val="222222"/>
                </a:solidFill>
                <a:latin typeface="Arial" panose="020B0604020202020204" pitchFamily="34" charset="0"/>
                <a:ea typeface="Calibri" panose="020F0502020204030204" pitchFamily="34" charset="0"/>
                <a:cs typeface="Times New Roman" panose="02020603050405020304" pitchFamily="18" charset="0"/>
              </a:rPr>
              <a:t>Algunas de las dificultades que presenta el niño es el trabajar en equipo, pocas veces controla impulsos de agresividad, falta respetar turnos, reglas, límites y normas de convivencia. Requiere escuchar con atención.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b="1"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Formas de motivación </a:t>
            </a:r>
            <a:endParaRPr lang="es-MX"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dirty="0">
                <a:solidFill>
                  <a:srgbClr val="222222"/>
                </a:solidFill>
                <a:latin typeface="Arial" panose="020B0604020202020204" pitchFamily="34" charset="0"/>
                <a:ea typeface="Calibri" panose="020F0502020204030204" pitchFamily="34" charset="0"/>
                <a:cs typeface="Times New Roman" panose="02020603050405020304" pitchFamily="18" charset="0"/>
              </a:rPr>
              <a:t>Una forma de motivación es mediante el premio (dulces, estampillas, sellos), reconocimiento de su trabajo y el condicionamiento.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b="1"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Intereses </a:t>
            </a:r>
            <a:endParaRPr lang="es-MX" b="1"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dirty="0">
                <a:solidFill>
                  <a:srgbClr val="222222"/>
                </a:solidFill>
                <a:latin typeface="Arial" panose="020B0604020202020204" pitchFamily="34" charset="0"/>
                <a:ea typeface="Calibri" panose="020F0502020204030204" pitchFamily="34" charset="0"/>
                <a:cs typeface="Times New Roman" panose="02020603050405020304" pitchFamily="18" charset="0"/>
              </a:rPr>
              <a:t>Las actividades de su interés son los talleres, actividades de manipulación, explicación o exposición de algún tema de su interés o vida personal, actividades de desarrollo físico y salud que impliquen movimientos del cuerpo o utilizar materiales como pelotas, cuerdas, colchones, aros, etc.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9910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sp>
        <p:nvSpPr>
          <p:cNvPr id="5" name="Rectángulo 4"/>
          <p:cNvSpPr/>
          <p:nvPr/>
        </p:nvSpPr>
        <p:spPr>
          <a:xfrm>
            <a:off x="436138" y="548680"/>
            <a:ext cx="8424936" cy="5478423"/>
          </a:xfrm>
          <a:prstGeom prst="rect">
            <a:avLst/>
          </a:prstGeom>
        </p:spPr>
        <p:txBody>
          <a:bodyPr wrap="square">
            <a:spAutoFit/>
          </a:bodyPr>
          <a:lstStyle/>
          <a:p>
            <a:pPr algn="ctr">
              <a:lnSpc>
                <a:spcPct val="150000"/>
              </a:lnSpc>
              <a:spcAft>
                <a:spcPts val="800"/>
              </a:spcAft>
            </a:pPr>
            <a:r>
              <a:rPr lang="es-MX" sz="2000" u="sng" dirty="0">
                <a:solidFill>
                  <a:srgbClr val="222222"/>
                </a:solidFill>
                <a:latin typeface="Arial" panose="020B0604020202020204" pitchFamily="34" charset="0"/>
                <a:ea typeface="Calibri" panose="020F0502020204030204" pitchFamily="34" charset="0"/>
                <a:cs typeface="Times New Roman" panose="02020603050405020304" pitchFamily="18" charset="0"/>
              </a:rPr>
              <a:t>Interacciones</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El niño presenta buena comunicación con la Educadora, expresa sus inconvenientes, en ocasiones es irrespetuoso y mantiene una comunicación un poco fluida. </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La manera de relacionarse con sus compañeros es en algunas ocasiones sana, con actividades de competir o de reto, apoya y brinda ayuda con regularidad. Pocas veces quiere compartir, muestra actitudes de agresión hacia los compañeros. Se le dificulta llegar a un acuerdo.</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2000" dirty="0">
                <a:solidFill>
                  <a:srgbClr val="222222"/>
                </a:solidFill>
                <a:latin typeface="Arial" panose="020B0604020202020204" pitchFamily="34" charset="0"/>
                <a:ea typeface="Calibri" panose="020F0502020204030204" pitchFamily="34" charset="0"/>
                <a:cs typeface="Times New Roman" panose="02020603050405020304" pitchFamily="18" charset="0"/>
              </a:rPr>
              <a:t>Presenta buena actitud y comunicación con el personal del Jardín, da a conocer lo que le incomoda y sus emociones. Muestra algunas veces respeto. </a:t>
            </a: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014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7" name="Tabla 6"/>
          <p:cNvGraphicFramePr>
            <a:graphicFrameLocks noGrp="1"/>
          </p:cNvGraphicFramePr>
          <p:nvPr>
            <p:extLst>
              <p:ext uri="{D42A27DB-BD31-4B8C-83A1-F6EECF244321}">
                <p14:modId xmlns:p14="http://schemas.microsoft.com/office/powerpoint/2010/main" val="3134471028"/>
              </p:ext>
            </p:extLst>
          </p:nvPr>
        </p:nvGraphicFramePr>
        <p:xfrm>
          <a:off x="-1" y="692696"/>
          <a:ext cx="9144000" cy="661416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1</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Pizarrones mágicos </a:t>
                      </a:r>
                      <a:endParaRPr lang="es-ES" sz="1600" dirty="0">
                        <a:latin typeface="Arial" panose="020B0604020202020204" pitchFamily="34" charset="0"/>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endParaRPr lang="es-ES" sz="1600" dirty="0">
                        <a:latin typeface="Arial" panose="020B0604020202020204" pitchFamily="34" charset="0"/>
                        <a:cs typeface="Arial" panose="020B0604020202020204" pitchFamily="34" charset="0"/>
                      </a:endParaRPr>
                    </a:p>
                  </a:txBody>
                  <a:tcPr/>
                </a:tc>
                <a:tc>
                  <a:txBody>
                    <a:bodyPr/>
                    <a:lstStyle/>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La actividad fue pertinente </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Se mostro una buena actitud, utilizó marcas gráficas, compartió sus resultados, tuvo participación activa. Implico un reto para él. </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El material que se utilizó respondió a sus necesidades, fue de interés e innovador. </a:t>
                      </a:r>
                      <a:endParaRPr lang="es-ES" sz="16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2</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Elementos del altar </a:t>
                      </a:r>
                      <a:endParaRPr lang="es-ES" sz="1600" dirty="0">
                        <a:latin typeface="Arial" panose="020B0604020202020204" pitchFamily="34" charset="0"/>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-Identificación</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La actividad fue pertinente, respondió a sus necesidades e inquietudes.</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Se mostró una actitud de participación activa, de interés, realizó cuestionamientos. El aprendizaje fue significativo debido a que el material fue el adecuado, llevarlos a otro contexto, que conozca las tradiciones de manera física. El uso de las TIC fue fundamental. </a:t>
                      </a:r>
                    </a:p>
                  </a:txBody>
                  <a:tcPr/>
                </a:tc>
              </a:tr>
            </a:tbl>
          </a:graphicData>
        </a:graphic>
      </p:graphicFrame>
      <p:sp>
        <p:nvSpPr>
          <p:cNvPr id="8" name="1 Título"/>
          <p:cNvSpPr>
            <a:spLocks noGrp="1"/>
          </p:cNvSpPr>
          <p:nvPr>
            <p:ph type="title"/>
          </p:nvPr>
        </p:nvSpPr>
        <p:spPr>
          <a:xfrm>
            <a:off x="445106" y="-243408"/>
            <a:ext cx="8229600" cy="1143000"/>
          </a:xfrm>
        </p:spPr>
        <p:txBody>
          <a:bodyPr>
            <a:normAutofit/>
          </a:bodyPr>
          <a:lstStyle/>
          <a:p>
            <a:r>
              <a:rPr lang="es-ES_tradnl" sz="4000" b="1" dirty="0" smtClean="0">
                <a:effectLst>
                  <a:outerShdw blurRad="38100" dist="38100" dir="2700000" algn="tl">
                    <a:srgbClr val="000000">
                      <a:alpha val="43137"/>
                    </a:srgbClr>
                  </a:outerShdw>
                </a:effectLst>
              </a:rPr>
              <a:t>Adecuaciones aplicadas</a:t>
            </a:r>
            <a:endParaRPr lang="es-ES" sz="4000" b="1" dirty="0">
              <a:effectLst>
                <a:outerShdw blurRad="38100" dist="38100" dir="2700000" algn="tl">
                  <a:srgbClr val="000000">
                    <a:alpha val="43137"/>
                  </a:srgbClr>
                </a:outerShdw>
              </a:effectLst>
            </a:endParaRPr>
          </a:p>
        </p:txBody>
      </p:sp>
      <p:sp>
        <p:nvSpPr>
          <p:cNvPr id="2" name="1 CuadroTexto"/>
          <p:cNvSpPr txBox="1"/>
          <p:nvPr/>
        </p:nvSpPr>
        <p:spPr>
          <a:xfrm>
            <a:off x="7164288" y="170616"/>
            <a:ext cx="2062064" cy="276999"/>
          </a:xfrm>
          <a:prstGeom prst="rect">
            <a:avLst/>
          </a:prstGeom>
          <a:noFill/>
        </p:spPr>
        <p:txBody>
          <a:bodyPr wrap="square" rtlCol="0">
            <a:spAutoFit/>
          </a:bodyPr>
          <a:lstStyle/>
          <a:p>
            <a:r>
              <a:rPr lang="es-MX" sz="1200" dirty="0" smtClean="0">
                <a:latin typeface="Arial" pitchFamily="34" charset="0"/>
                <a:cs typeface="Arial" pitchFamily="34" charset="0"/>
              </a:rPr>
              <a:t>Semana: 30 Oct – 3 Nov</a:t>
            </a:r>
            <a:endParaRPr lang="es-MX" sz="1200" dirty="0">
              <a:latin typeface="Arial" pitchFamily="34" charset="0"/>
              <a:cs typeface="Arial" pitchFamily="34" charset="0"/>
            </a:endParaRPr>
          </a:p>
        </p:txBody>
      </p:sp>
    </p:spTree>
    <p:extLst>
      <p:ext uri="{BB962C8B-B14F-4D97-AF65-F5344CB8AC3E}">
        <p14:creationId xmlns:p14="http://schemas.microsoft.com/office/powerpoint/2010/main" val="3034890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6" name="Tabla 5"/>
          <p:cNvGraphicFramePr>
            <a:graphicFrameLocks noGrp="1"/>
          </p:cNvGraphicFramePr>
          <p:nvPr>
            <p:extLst>
              <p:ext uri="{D42A27DB-BD31-4B8C-83A1-F6EECF244321}">
                <p14:modId xmlns:p14="http://schemas.microsoft.com/office/powerpoint/2010/main" val="81691678"/>
              </p:ext>
            </p:extLst>
          </p:nvPr>
        </p:nvGraphicFramePr>
        <p:xfrm>
          <a:off x="-1" y="692696"/>
          <a:ext cx="9036496" cy="5029200"/>
        </p:xfrm>
        <a:graphic>
          <a:graphicData uri="http://schemas.openxmlformats.org/drawingml/2006/table">
            <a:tbl>
              <a:tblPr firstRow="1" bandRow="1">
                <a:tableStyleId>{93296810-A885-4BE3-A3E7-6D5BEEA58F35}</a:tableStyleId>
              </a:tblPr>
              <a:tblGrid>
                <a:gridCol w="2964021"/>
                <a:gridCol w="2964021"/>
                <a:gridCol w="310845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1294408">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3</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Alfabeto móvil </a:t>
                      </a:r>
                      <a:endParaRPr lang="es-ES" sz="1600" dirty="0">
                        <a:latin typeface="Arial" panose="020B0604020202020204" pitchFamily="34" charset="0"/>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-Motriz</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-Autoestima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-Lenguaje escrito</a:t>
                      </a:r>
                    </a:p>
                  </a:txBody>
                  <a:tcPr/>
                </a:tc>
                <a:tc>
                  <a:txBody>
                    <a:bodyPr/>
                    <a:lstStyle/>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La actividad que se realizo fue pertinente debido a que las palabras están relacionadas en su vida cotidiana.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Respondió a sus necesidades e intereses. Implico un reto al momento de conformar palabras. </a:t>
                      </a:r>
                    </a:p>
                    <a:p>
                      <a:pPr algn="just"/>
                      <a:r>
                        <a:rPr lang="es-MX" sz="1800" kern="1200" dirty="0" smtClean="0">
                          <a:solidFill>
                            <a:schemeClr val="dk1"/>
                          </a:solidFill>
                          <a:effectLst/>
                          <a:latin typeface="Arial" panose="020B0604020202020204" pitchFamily="34" charset="0"/>
                          <a:ea typeface="+mn-ea"/>
                          <a:cs typeface="Arial" panose="020B0604020202020204" pitchFamily="34" charset="0"/>
                        </a:rPr>
                        <a:t>El material fue el adecuado, las letras tenían buen tamaño y claridad. Se mostraron patrones  en el pizarrón. </a:t>
                      </a:r>
                      <a:endParaRPr lang="es-ES"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617189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848640681"/>
              </p:ext>
            </p:extLst>
          </p:nvPr>
        </p:nvGraphicFramePr>
        <p:xfrm>
          <a:off x="0" y="0"/>
          <a:ext cx="9144000" cy="5699760"/>
        </p:xfrm>
        <a:graphic>
          <a:graphicData uri="http://schemas.openxmlformats.org/drawingml/2006/table">
            <a:tbl>
              <a:tblPr firstRow="1" bandRow="1">
                <a:tableStyleId>{93296810-A885-4BE3-A3E7-6D5BEEA58F35}</a:tableStyleId>
              </a:tblPr>
              <a:tblGrid>
                <a:gridCol w="2999283"/>
                <a:gridCol w="2999283"/>
                <a:gridCol w="3145434"/>
              </a:tblGrid>
              <a:tr h="513942">
                <a:tc>
                  <a:txBody>
                    <a:bodyPr/>
                    <a:lstStyle/>
                    <a:p>
                      <a:pPr algn="ctr"/>
                      <a:r>
                        <a:rPr lang="es-ES_tradnl" sz="2400" dirty="0" smtClean="0">
                          <a:effectLst>
                            <a:outerShdw blurRad="38100" dist="38100" dir="2700000" algn="tl">
                              <a:srgbClr val="000000">
                                <a:alpha val="43137"/>
                              </a:srgbClr>
                            </a:outerShdw>
                          </a:effectLst>
                        </a:rPr>
                        <a:t>Semana</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915424">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4</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Baile: Tumbas por aquí, tumbas por allá. </a:t>
                      </a:r>
                      <a:endParaRPr lang="es-ES" sz="1600" dirty="0">
                        <a:latin typeface="Arial" panose="020B0604020202020204" pitchFamily="34" charset="0"/>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Dirigir actividad</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-Auditivo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-kinestésico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gruesa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-Coordinación </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-Conducta </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el tema de la canción fue llamativa y los pasos implicaban reto.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entusiasmo al momento de bailar, se puso en práctica el estilo de aprendizaje auditivo.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Tuvo coordinación, mostro buena conducta.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(canción), el espacio y la música. </a:t>
                      </a:r>
                      <a:endParaRPr lang="es-ES" sz="1400" dirty="0">
                        <a:latin typeface="Arial" panose="020B0604020202020204" pitchFamily="34" charset="0"/>
                        <a:cs typeface="Arial" panose="020B0604020202020204" pitchFamily="34" charset="0"/>
                      </a:endParaRPr>
                    </a:p>
                  </a:txBody>
                  <a:tcPr/>
                </a:tc>
              </a:tr>
              <a:tr h="107039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5</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Ordena las calaveras </a:t>
                      </a:r>
                      <a:endParaRPr lang="es-ES" sz="1600" dirty="0">
                        <a:latin typeface="Arial" panose="020B0604020202020204" pitchFamily="34" charset="0"/>
                        <a:cs typeface="Arial" panose="020B0604020202020204" pitchFamily="34" charset="0"/>
                      </a:endParaRP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-Pensamiento matemático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-Visual</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 fina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-Autoestima</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La actividad fue pertinente, se relacionó el tema del día de los muertos con el orden de los números. Se utilizaron números dentro de su rango de conteo.</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Se mostró ordenado, utilizó principio de conteo de orden estable, tuvo participación activa. </a:t>
                      </a:r>
                    </a:p>
                    <a:p>
                      <a:pPr algn="just"/>
                      <a:r>
                        <a:rPr lang="es-MX" sz="1400" kern="1200" dirty="0" smtClean="0">
                          <a:solidFill>
                            <a:schemeClr val="dk1"/>
                          </a:solidFill>
                          <a:effectLst/>
                          <a:latin typeface="Arial" panose="020B0604020202020204" pitchFamily="34" charset="0"/>
                          <a:ea typeface="+mn-ea"/>
                          <a:cs typeface="Arial" panose="020B0604020202020204" pitchFamily="34" charset="0"/>
                        </a:rPr>
                        <a:t>El material fue el adecuado, llamativo y de interés. </a:t>
                      </a:r>
                      <a:endParaRPr lang="es-ES" sz="1400" dirty="0">
                        <a:latin typeface="Arial" panose="020B0604020202020204" pitchFamily="34" charset="0"/>
                        <a:cs typeface="Arial" panose="020B0604020202020204" pitchFamily="34" charset="0"/>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29/11/2017</a:t>
            </a:fld>
            <a:endParaRPr lang="es-ES"/>
          </a:p>
        </p:txBody>
      </p:sp>
    </p:spTree>
    <p:extLst>
      <p:ext uri="{BB962C8B-B14F-4D97-AF65-F5344CB8AC3E}">
        <p14:creationId xmlns:p14="http://schemas.microsoft.com/office/powerpoint/2010/main" val="55904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C995B96E-DCB9-4C5D-8B1B-1B374EA29D33}" type="datetime1">
              <a:rPr lang="es-ES" smtClean="0"/>
              <a:pPr/>
              <a:t>29/11/2017</a:t>
            </a:fld>
            <a:endParaRPr lang="es-ES"/>
          </a:p>
        </p:txBody>
      </p:sp>
      <p:graphicFrame>
        <p:nvGraphicFramePr>
          <p:cNvPr id="5" name="Tabla 4"/>
          <p:cNvGraphicFramePr>
            <a:graphicFrameLocks noGrp="1"/>
          </p:cNvGraphicFramePr>
          <p:nvPr>
            <p:extLst>
              <p:ext uri="{D42A27DB-BD31-4B8C-83A1-F6EECF244321}">
                <p14:modId xmlns:p14="http://schemas.microsoft.com/office/powerpoint/2010/main" val="432300151"/>
              </p:ext>
            </p:extLst>
          </p:nvPr>
        </p:nvGraphicFramePr>
        <p:xfrm>
          <a:off x="9099" y="487680"/>
          <a:ext cx="9144000" cy="6074327"/>
        </p:xfrm>
        <a:graphic>
          <a:graphicData uri="http://schemas.openxmlformats.org/drawingml/2006/table">
            <a:tbl>
              <a:tblPr firstRow="1" bandRow="1">
                <a:tableStyleId>{93296810-A885-4BE3-A3E7-6D5BEEA58F35}</a:tableStyleId>
              </a:tblPr>
              <a:tblGrid>
                <a:gridCol w="2999283"/>
                <a:gridCol w="2999283"/>
                <a:gridCol w="3145434"/>
              </a:tblGrid>
              <a:tr h="779049">
                <a:tc>
                  <a:txBody>
                    <a:bodyPr/>
                    <a:lstStyle/>
                    <a:p>
                      <a:pPr algn="ctr"/>
                      <a:r>
                        <a:rPr lang="es-ES_tradnl" sz="2400" dirty="0" smtClean="0">
                          <a:effectLst>
                            <a:outerShdw blurRad="38100" dist="38100" dir="2700000" algn="tl">
                              <a:srgbClr val="000000">
                                <a:alpha val="43137"/>
                              </a:srgbClr>
                            </a:outerShdw>
                          </a:effectLst>
                        </a:rPr>
                        <a:t>Semana </a:t>
                      </a:r>
                      <a:endParaRPr lang="es-ES" sz="2400" dirty="0">
                        <a:effectLst>
                          <a:outerShdw blurRad="38100" dist="38100" dir="2700000" algn="tl">
                            <a:srgbClr val="000000">
                              <a:alpha val="43137"/>
                            </a:srgbClr>
                          </a:outerShdw>
                        </a:effectLst>
                      </a:endParaRPr>
                    </a:p>
                  </a:txBody>
                  <a:tcPr/>
                </a:tc>
                <a:tc>
                  <a:txBody>
                    <a:bodyPr/>
                    <a:lstStyle/>
                    <a:p>
                      <a:pPr algn="ctr"/>
                      <a:r>
                        <a:rPr lang="es-ES" sz="2400" dirty="0" smtClean="0">
                          <a:effectLst>
                            <a:outerShdw blurRad="38100" dist="38100" dir="2700000" algn="tl">
                              <a:srgbClr val="000000">
                                <a:alpha val="43137"/>
                              </a:srgbClr>
                            </a:outerShdw>
                          </a:effectLst>
                        </a:rPr>
                        <a:t>Adecuación </a:t>
                      </a:r>
                    </a:p>
                    <a:p>
                      <a:pPr algn="ctr"/>
                      <a:r>
                        <a:rPr lang="es-ES" sz="2400" baseline="0" dirty="0" smtClean="0">
                          <a:effectLst>
                            <a:outerShdw blurRad="38100" dist="38100" dir="2700000" algn="tl">
                              <a:srgbClr val="000000">
                                <a:alpha val="43137"/>
                              </a:srgbClr>
                            </a:outerShdw>
                          </a:effectLst>
                        </a:rPr>
                        <a:t>Estrategia  </a:t>
                      </a:r>
                      <a:endParaRPr lang="es-ES" sz="2400" dirty="0">
                        <a:effectLst>
                          <a:outerShdw blurRad="38100" dist="38100" dir="2700000" algn="tl">
                            <a:srgbClr val="000000">
                              <a:alpha val="43137"/>
                            </a:srgbClr>
                          </a:outerShdw>
                        </a:effectLst>
                      </a:endParaRPr>
                    </a:p>
                  </a:txBody>
                  <a:tcPr/>
                </a:tc>
                <a:tc>
                  <a:txBody>
                    <a:bodyPr/>
                    <a:lstStyle/>
                    <a:p>
                      <a:pPr algn="ctr"/>
                      <a:r>
                        <a:rPr lang="es-ES_tradnl" sz="2400" dirty="0" smtClean="0">
                          <a:effectLst>
                            <a:outerShdw blurRad="38100" dist="38100" dir="2700000" algn="tl">
                              <a:srgbClr val="000000">
                                <a:alpha val="43137"/>
                              </a:srgbClr>
                            </a:outerShdw>
                          </a:effectLst>
                        </a:rPr>
                        <a:t>Evaluación</a:t>
                      </a:r>
                      <a:r>
                        <a:rPr lang="es-ES_tradnl" sz="2400" baseline="0" dirty="0" smtClean="0">
                          <a:effectLst>
                            <a:outerShdw blurRad="38100" dist="38100" dir="2700000" algn="tl">
                              <a:srgbClr val="000000">
                                <a:alpha val="43137"/>
                              </a:srgbClr>
                            </a:outerShdw>
                          </a:effectLst>
                        </a:rPr>
                        <a:t> </a:t>
                      </a:r>
                      <a:endParaRPr lang="es-ES" sz="2400" dirty="0">
                        <a:effectLst>
                          <a:outerShdw blurRad="38100" dist="38100" dir="2700000" algn="tl">
                            <a:srgbClr val="000000">
                              <a:alpha val="43137"/>
                            </a:srgbClr>
                          </a:outerShdw>
                        </a:effectLst>
                      </a:endParaRPr>
                    </a:p>
                  </a:txBody>
                  <a:tcPr/>
                </a:tc>
              </a:tr>
              <a:tr h="2164025">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1</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Ensartar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fina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-Visual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-Juego </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La actividad fue pertinente </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Se mostro una buena actitud,</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favoreció la motricidad fina</a:t>
                      </a:r>
                      <a:r>
                        <a:rPr lang="es-MX" sz="1600" kern="1200" dirty="0" smtClean="0">
                          <a:solidFill>
                            <a:schemeClr val="dk1"/>
                          </a:solidFill>
                          <a:effectLst/>
                          <a:latin typeface="Arial" panose="020B0604020202020204" pitchFamily="34" charset="0"/>
                          <a:ea typeface="+mn-ea"/>
                          <a:cs typeface="Arial" panose="020B0604020202020204" pitchFamily="34" charset="0"/>
                        </a:rPr>
                        <a:t>. Implico un reto para él. </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El material que se utilizó respondió a sus necesidades, fue de interés e innovador. </a:t>
                      </a:r>
                      <a:endParaRPr lang="es-ES" sz="1600" dirty="0">
                        <a:latin typeface="Arial" panose="020B0604020202020204" pitchFamily="34" charset="0"/>
                        <a:cs typeface="Arial" panose="020B0604020202020204" pitchFamily="34" charset="0"/>
                      </a:endParaRPr>
                    </a:p>
                  </a:txBody>
                  <a:tcPr/>
                </a:tc>
              </a:tr>
              <a:tr h="3087342">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2</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Letras de plastilina </a:t>
                      </a:r>
                    </a:p>
                  </a:txBody>
                  <a:tcPr anchor="ctr"/>
                </a:tc>
                <a:tc>
                  <a:txBody>
                    <a:bodyPr/>
                    <a:lstStyle/>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Adecuación: Atención personalizada</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Estrategias:</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-Juego</a:t>
                      </a:r>
                    </a:p>
                    <a:p>
                      <a:pPr algn="ctr"/>
                      <a:r>
                        <a:rPr lang="es-MX" sz="1600" kern="1200" dirty="0" smtClean="0">
                          <a:solidFill>
                            <a:schemeClr val="dk1"/>
                          </a:solidFill>
                          <a:effectLst/>
                          <a:latin typeface="Arial" panose="020B0604020202020204" pitchFamily="34" charset="0"/>
                          <a:ea typeface="+mn-ea"/>
                          <a:cs typeface="Arial" panose="020B0604020202020204" pitchFamily="34" charset="0"/>
                        </a:rPr>
                        <a:t>-Motricidad</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fina </a:t>
                      </a:r>
                    </a:p>
                    <a:p>
                      <a:pPr algn="ctr"/>
                      <a:r>
                        <a:rPr lang="es-MX" sz="1600" kern="1200" baseline="0" dirty="0" smtClean="0">
                          <a:solidFill>
                            <a:schemeClr val="dk1"/>
                          </a:solidFill>
                          <a:effectLst/>
                          <a:latin typeface="Arial" panose="020B0604020202020204" pitchFamily="34" charset="0"/>
                          <a:ea typeface="+mn-ea"/>
                          <a:cs typeface="Arial" panose="020B0604020202020204" pitchFamily="34" charset="0"/>
                        </a:rPr>
                        <a:t>-Lenguaje escrito </a:t>
                      </a:r>
                      <a:endParaRPr lang="es-ES" sz="1600" dirty="0">
                        <a:latin typeface="Arial" panose="020B0604020202020204" pitchFamily="34" charset="0"/>
                        <a:cs typeface="Arial" panose="020B0604020202020204" pitchFamily="34" charset="0"/>
                      </a:endParaRPr>
                    </a:p>
                  </a:txBody>
                  <a:tcPr/>
                </a:tc>
                <a:tc>
                  <a:txBody>
                    <a:bodyPr/>
                    <a:lstStyle/>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La actividad fue pertinente, respondió a sus necesidades,</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genero motivación.</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¿Cómo respondió?</a:t>
                      </a:r>
                    </a:p>
                    <a:p>
                      <a:pPr algn="just"/>
                      <a:r>
                        <a:rPr lang="es-MX" sz="1600" kern="1200" dirty="0" smtClean="0">
                          <a:solidFill>
                            <a:schemeClr val="dk1"/>
                          </a:solidFill>
                          <a:effectLst/>
                          <a:latin typeface="Arial" panose="020B0604020202020204" pitchFamily="34" charset="0"/>
                          <a:ea typeface="+mn-ea"/>
                          <a:cs typeface="Arial" panose="020B0604020202020204" pitchFamily="34" charset="0"/>
                        </a:rPr>
                        <a:t>Se mostró una actitud de participación activa,</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a:t>
                      </a:r>
                      <a:r>
                        <a:rPr lang="es-MX" sz="1600" kern="1200" dirty="0" smtClean="0">
                          <a:solidFill>
                            <a:schemeClr val="dk1"/>
                          </a:solidFill>
                          <a:effectLst/>
                          <a:latin typeface="Arial" panose="020B0604020202020204" pitchFamily="34" charset="0"/>
                          <a:ea typeface="+mn-ea"/>
                          <a:cs typeface="Arial" panose="020B0604020202020204" pitchFamily="34" charset="0"/>
                        </a:rPr>
                        <a:t>realizó cuestionamientos. El aprendizaje fue significativo debido a que el material fue el adecuado.</a:t>
                      </a:r>
                      <a:r>
                        <a:rPr lang="es-MX" sz="1600" kern="1200" baseline="0" dirty="0" smtClean="0">
                          <a:solidFill>
                            <a:schemeClr val="dk1"/>
                          </a:solidFill>
                          <a:effectLst/>
                          <a:latin typeface="Arial" panose="020B0604020202020204" pitchFamily="34" charset="0"/>
                          <a:ea typeface="+mn-ea"/>
                          <a:cs typeface="Arial" panose="020B0604020202020204" pitchFamily="34" charset="0"/>
                        </a:rPr>
                        <a:t> Permitió identificar y crear letras. </a:t>
                      </a:r>
                      <a:endParaRPr lang="es-MX" sz="1600" kern="1200" dirty="0" smtClean="0">
                        <a:solidFill>
                          <a:schemeClr val="dk1"/>
                        </a:solidFill>
                        <a:effectLst/>
                        <a:latin typeface="Arial" panose="020B0604020202020204" pitchFamily="34" charset="0"/>
                        <a:ea typeface="+mn-ea"/>
                        <a:cs typeface="Arial" panose="020B0604020202020204" pitchFamily="34" charset="0"/>
                      </a:endParaRPr>
                    </a:p>
                  </a:txBody>
                  <a:tcPr/>
                </a:tc>
              </a:tr>
            </a:tbl>
          </a:graphicData>
        </a:graphic>
      </p:graphicFrame>
      <p:sp>
        <p:nvSpPr>
          <p:cNvPr id="6" name="1 Título"/>
          <p:cNvSpPr>
            <a:spLocks noGrp="1"/>
          </p:cNvSpPr>
          <p:nvPr>
            <p:ph type="title"/>
          </p:nvPr>
        </p:nvSpPr>
        <p:spPr>
          <a:xfrm>
            <a:off x="421330" y="-315416"/>
            <a:ext cx="8229600" cy="1143000"/>
          </a:xfrm>
        </p:spPr>
        <p:txBody>
          <a:bodyPr>
            <a:normAutofit/>
          </a:bodyPr>
          <a:lstStyle/>
          <a:p>
            <a:r>
              <a:rPr lang="es-ES_tradnl" sz="4000" b="1" dirty="0" smtClean="0">
                <a:effectLst>
                  <a:outerShdw blurRad="38100" dist="38100" dir="2700000" algn="tl">
                    <a:srgbClr val="000000">
                      <a:alpha val="43137"/>
                    </a:srgbClr>
                  </a:outerShdw>
                </a:effectLst>
              </a:rPr>
              <a:t>Adecuaciones aplicadas</a:t>
            </a:r>
            <a:endParaRPr lang="es-ES" sz="4000" b="1" dirty="0">
              <a:effectLst>
                <a:outerShdw blurRad="38100" dist="38100" dir="2700000" algn="tl">
                  <a:srgbClr val="000000">
                    <a:alpha val="43137"/>
                  </a:srgbClr>
                </a:outerShdw>
              </a:effectLst>
            </a:endParaRPr>
          </a:p>
        </p:txBody>
      </p:sp>
      <p:sp>
        <p:nvSpPr>
          <p:cNvPr id="7" name="6 CuadroTexto"/>
          <p:cNvSpPr txBox="1"/>
          <p:nvPr/>
        </p:nvSpPr>
        <p:spPr>
          <a:xfrm>
            <a:off x="7164288" y="170616"/>
            <a:ext cx="2062064" cy="276999"/>
          </a:xfrm>
          <a:prstGeom prst="rect">
            <a:avLst/>
          </a:prstGeom>
          <a:noFill/>
        </p:spPr>
        <p:txBody>
          <a:bodyPr wrap="square" rtlCol="0">
            <a:spAutoFit/>
          </a:bodyPr>
          <a:lstStyle/>
          <a:p>
            <a:r>
              <a:rPr lang="es-MX" sz="1200" dirty="0" smtClean="0">
                <a:latin typeface="Arial" pitchFamily="34" charset="0"/>
                <a:cs typeface="Arial" pitchFamily="34" charset="0"/>
              </a:rPr>
              <a:t>Semana: 6  – 10 Nov</a:t>
            </a:r>
            <a:endParaRPr lang="es-MX" sz="1200" dirty="0">
              <a:latin typeface="Arial" pitchFamily="34" charset="0"/>
              <a:cs typeface="Arial" pitchFamily="34" charset="0"/>
            </a:endParaRPr>
          </a:p>
        </p:txBody>
      </p:sp>
    </p:spTree>
    <p:extLst>
      <p:ext uri="{BB962C8B-B14F-4D97-AF65-F5344CB8AC3E}">
        <p14:creationId xmlns:p14="http://schemas.microsoft.com/office/powerpoint/2010/main" val="30325339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2425</Words>
  <Application>Microsoft Office PowerPoint</Application>
  <PresentationFormat>Presentación en pantalla (4:3)</PresentationFormat>
  <Paragraphs>380</Paragraphs>
  <Slides>22</Slides>
  <Notes>1</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Presentación de PowerPoint</vt:lpstr>
      <vt:lpstr>Presentación de PowerPoint</vt:lpstr>
      <vt:lpstr>Presentación de PowerPoint</vt:lpstr>
      <vt:lpstr>Presentación de PowerPoint</vt:lpstr>
      <vt:lpstr>Adecuaciones aplicadas</vt:lpstr>
      <vt:lpstr>Presentación de PowerPoint</vt:lpstr>
      <vt:lpstr>Presentación de PowerPoint</vt:lpstr>
      <vt:lpstr>Adecuaciones aplicadas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Reflexión en función de las competencias profesionales. </vt:lpstr>
      <vt:lpstr>Reflexión en función de las competencias profesionales. </vt:lpstr>
      <vt:lpstr>Reflexión en función de las competencias profesionales. </vt:lpstr>
      <vt:lpstr>Reflexión en función de las competencias profesionales. </vt:lpstr>
      <vt:lpstr>EVIDENCIAS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ENEP</cp:lastModifiedBy>
  <cp:revision>30</cp:revision>
  <dcterms:created xsi:type="dcterms:W3CDTF">2016-11-03T15:18:55Z</dcterms:created>
  <dcterms:modified xsi:type="dcterms:W3CDTF">2017-11-29T19:51:53Z</dcterms:modified>
</cp:coreProperties>
</file>