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7" r:id="rId2"/>
    <p:sldId id="258" r:id="rId3"/>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EEA4E3-1C18-4986-BACD-05DC1B744D2D}" type="datetimeFigureOut">
              <a:rPr lang="es-ES" smtClean="0"/>
              <a:t>27/11/2017</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BA78E4-688C-40F1-A44B-B8E019E1C13F}" type="slidenum">
              <a:rPr lang="es-ES" smtClean="0"/>
              <a:t>‹Nº›</a:t>
            </a:fld>
            <a:endParaRPr lang="es-ES"/>
          </a:p>
        </p:txBody>
      </p:sp>
    </p:spTree>
    <p:extLst>
      <p:ext uri="{BB962C8B-B14F-4D97-AF65-F5344CB8AC3E}">
        <p14:creationId xmlns:p14="http://schemas.microsoft.com/office/powerpoint/2010/main" val="24666511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encabezado 3"/>
          <p:cNvSpPr>
            <a:spLocks noGrp="1"/>
          </p:cNvSpPr>
          <p:nvPr>
            <p:ph type="hdr" sz="quarter" idx="10"/>
          </p:nvPr>
        </p:nvSpPr>
        <p:spPr/>
        <p:txBody>
          <a:bodyPr/>
          <a:lstStyle/>
          <a:p>
            <a:r>
              <a:rPr lang="es-ES" smtClean="0">
                <a:solidFill>
                  <a:prstClr val="black"/>
                </a:solidFill>
              </a:rPr>
              <a:t>Atención educativa para la incluisión.</a:t>
            </a:r>
            <a:endParaRPr lang="es-ES">
              <a:solidFill>
                <a:prstClr val="black"/>
              </a:solidFill>
            </a:endParaRPr>
          </a:p>
        </p:txBody>
      </p:sp>
      <p:sp>
        <p:nvSpPr>
          <p:cNvPr id="5" name="Marcador de fecha 4"/>
          <p:cNvSpPr>
            <a:spLocks noGrp="1"/>
          </p:cNvSpPr>
          <p:nvPr>
            <p:ph type="dt" idx="11"/>
          </p:nvPr>
        </p:nvSpPr>
        <p:spPr/>
        <p:txBody>
          <a:bodyPr/>
          <a:lstStyle/>
          <a:p>
            <a:fld id="{79476C1A-11DB-4DA8-BEDB-FA170369D3CB}" type="datetime6">
              <a:rPr lang="es-ES" smtClean="0">
                <a:solidFill>
                  <a:prstClr val="black"/>
                </a:solidFill>
              </a:rPr>
              <a:pPr/>
              <a:t>noviembre de 2017</a:t>
            </a:fld>
            <a:endParaRPr lang="es-ES">
              <a:solidFill>
                <a:prstClr val="black"/>
              </a:solidFill>
            </a:endParaRPr>
          </a:p>
        </p:txBody>
      </p:sp>
      <p:sp>
        <p:nvSpPr>
          <p:cNvPr id="6" name="Marcador de número de diapositiva 5"/>
          <p:cNvSpPr>
            <a:spLocks noGrp="1"/>
          </p:cNvSpPr>
          <p:nvPr>
            <p:ph type="sldNum" sz="quarter" idx="12"/>
          </p:nvPr>
        </p:nvSpPr>
        <p:spPr/>
        <p:txBody>
          <a:bodyPr/>
          <a:lstStyle/>
          <a:p>
            <a:fld id="{17BC80E4-E9C9-4D68-95EB-622F158227F2}" type="slidenum">
              <a:rPr lang="es-ES" smtClean="0">
                <a:solidFill>
                  <a:prstClr val="black"/>
                </a:solidFill>
              </a:rPr>
              <a:pPr/>
              <a:t>1</a:t>
            </a:fld>
            <a:endParaRPr lang="es-ES">
              <a:solidFill>
                <a:prstClr val="black"/>
              </a:solidFill>
            </a:endParaRPr>
          </a:p>
        </p:txBody>
      </p:sp>
    </p:spTree>
    <p:extLst>
      <p:ext uri="{BB962C8B-B14F-4D97-AF65-F5344CB8AC3E}">
        <p14:creationId xmlns:p14="http://schemas.microsoft.com/office/powerpoint/2010/main" val="7434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6"/>
            <a:ext cx="103632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305EC0F8-BC77-4760-9257-DBF1BDFFA915}" type="datetime1">
              <a:rPr lang="es-ES" smtClean="0">
                <a:solidFill>
                  <a:prstClr val="black">
                    <a:tint val="75000"/>
                  </a:prstClr>
                </a:solidFill>
              </a:rPr>
              <a:pPr/>
              <a:t>27/11/2017</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27968EDC-8281-4041-A1EA-659EAC61C1EC}"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3765655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09678C0-55F8-4214-B6A7-7CA48D7A77F5}" type="datetime1">
              <a:rPr lang="es-ES" smtClean="0">
                <a:solidFill>
                  <a:prstClr val="black">
                    <a:tint val="75000"/>
                  </a:prstClr>
                </a:solidFill>
              </a:rPr>
              <a:pPr/>
              <a:t>27/11/2017</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27968EDC-8281-4041-A1EA-659EAC61C1EC}"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4212521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839200" y="274639"/>
            <a:ext cx="27432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609600" y="274639"/>
            <a:ext cx="80264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3601ADAA-7BC2-4A1E-93CF-482FACC73BF7}" type="datetime1">
              <a:rPr lang="es-ES" smtClean="0">
                <a:solidFill>
                  <a:prstClr val="black">
                    <a:tint val="75000"/>
                  </a:prstClr>
                </a:solidFill>
              </a:rPr>
              <a:pPr/>
              <a:t>27/11/2017</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27968EDC-8281-4041-A1EA-659EAC61C1EC}"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1423685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C995B96E-DCB9-4C5D-8B1B-1B374EA29D33}" type="datetime1">
              <a:rPr lang="es-ES" smtClean="0">
                <a:solidFill>
                  <a:prstClr val="black">
                    <a:tint val="75000"/>
                  </a:prstClr>
                </a:solidFill>
              </a:rPr>
              <a:pPr/>
              <a:t>27/11/2017</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27968EDC-8281-4041-A1EA-659EAC61C1EC}"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195333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1"/>
            <a:ext cx="103632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D503016-B489-4588-9F23-025B328E9F4E}" type="datetime1">
              <a:rPr lang="es-ES" smtClean="0">
                <a:solidFill>
                  <a:prstClr val="black">
                    <a:tint val="75000"/>
                  </a:prstClr>
                </a:solidFill>
              </a:rPr>
              <a:pPr/>
              <a:t>27/11/2017</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27968EDC-8281-4041-A1EA-659EAC61C1EC}"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1672135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4D7E11FF-C1C2-41B9-B68B-33CB95800DEC}" type="datetime1">
              <a:rPr lang="es-ES" smtClean="0">
                <a:solidFill>
                  <a:prstClr val="black">
                    <a:tint val="75000"/>
                  </a:prstClr>
                </a:solidFill>
              </a:rPr>
              <a:pPr/>
              <a:t>27/11/2017</a:t>
            </a:fld>
            <a:endParaRPr lang="es-ES">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ES">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27968EDC-8281-4041-A1EA-659EAC61C1EC}"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3921660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E19257A9-0D7B-4073-88D9-A2F41DC3BD4E}" type="datetime1">
              <a:rPr lang="es-ES" smtClean="0">
                <a:solidFill>
                  <a:prstClr val="black">
                    <a:tint val="75000"/>
                  </a:prstClr>
                </a:solidFill>
              </a:rPr>
              <a:pPr/>
              <a:t>27/11/2017</a:t>
            </a:fld>
            <a:endParaRPr lang="es-ES">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ES">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27968EDC-8281-4041-A1EA-659EAC61C1EC}"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3410600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6E1954EB-2020-452F-A90A-CBED6B343747}" type="datetime1">
              <a:rPr lang="es-ES" smtClean="0">
                <a:solidFill>
                  <a:prstClr val="black">
                    <a:tint val="75000"/>
                  </a:prstClr>
                </a:solidFill>
              </a:rPr>
              <a:pPr/>
              <a:t>27/11/2017</a:t>
            </a:fld>
            <a:endParaRPr lang="es-ES">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ES">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27968EDC-8281-4041-A1EA-659EAC61C1EC}"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56757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98EFCF2-3324-4079-8542-83B55B2AA41B}" type="datetime1">
              <a:rPr lang="es-ES" smtClean="0">
                <a:solidFill>
                  <a:prstClr val="black">
                    <a:tint val="75000"/>
                  </a:prstClr>
                </a:solidFill>
              </a:rPr>
              <a:pPr/>
              <a:t>27/11/2017</a:t>
            </a:fld>
            <a:endParaRPr lang="es-ES">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ES">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27968EDC-8281-4041-A1EA-659EAC61C1EC}"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1041215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1" y="273050"/>
            <a:ext cx="4011084"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129ACE0-4A72-4E3C-AD92-2811E7494CB3}" type="datetime1">
              <a:rPr lang="es-ES" smtClean="0">
                <a:solidFill>
                  <a:prstClr val="black">
                    <a:tint val="75000"/>
                  </a:prstClr>
                </a:solidFill>
              </a:rPr>
              <a:pPr/>
              <a:t>27/11/2017</a:t>
            </a:fld>
            <a:endParaRPr lang="es-ES">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ES">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27968EDC-8281-4041-A1EA-659EAC61C1EC}"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3280112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FBC59F1-07C2-4F65-9B7C-4F37B4DC9A43}" type="datetime1">
              <a:rPr lang="es-ES" smtClean="0">
                <a:solidFill>
                  <a:prstClr val="black">
                    <a:tint val="75000"/>
                  </a:prstClr>
                </a:solidFill>
              </a:rPr>
              <a:pPr/>
              <a:t>27/11/2017</a:t>
            </a:fld>
            <a:endParaRPr lang="es-ES">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ES">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27968EDC-8281-4041-A1EA-659EAC61C1EC}"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2412963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5D5C3C-270B-4340-AB22-CBF8F3831E7E}" type="datetime1">
              <a:rPr lang="es-ES" smtClean="0">
                <a:solidFill>
                  <a:prstClr val="black">
                    <a:tint val="75000"/>
                  </a:prstClr>
                </a:solidFill>
              </a:rPr>
              <a:pPr/>
              <a:t>27/11/2017</a:t>
            </a:fld>
            <a:endParaRPr lang="es-ES">
              <a:solidFill>
                <a:prstClr val="black">
                  <a:tint val="75000"/>
                </a:prstClr>
              </a:solidFill>
            </a:endParaRPr>
          </a:p>
        </p:txBody>
      </p:sp>
      <p:sp>
        <p:nvSpPr>
          <p:cNvPr id="5" name="4 Marcador de pie de página"/>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solidFill>
                <a:prstClr val="black">
                  <a:tint val="75000"/>
                </a:prstClr>
              </a:solidFill>
            </a:endParaRPr>
          </a:p>
        </p:txBody>
      </p:sp>
      <p:sp>
        <p:nvSpPr>
          <p:cNvPr id="6" name="5 Marcador de número de diapositiva"/>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968EDC-8281-4041-A1EA-659EAC61C1EC}"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27295775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647728" y="0"/>
            <a:ext cx="4618856" cy="548680"/>
          </a:xfrm>
        </p:spPr>
        <p:txBody>
          <a:bodyPr>
            <a:normAutofit fontScale="90000"/>
          </a:bodyPr>
          <a:lstStyle/>
          <a:p>
            <a:r>
              <a:rPr lang="es-ES_tradnl" sz="3600" b="1" dirty="0">
                <a:effectLst>
                  <a:outerShdw blurRad="38100" dist="38100" dir="2700000" algn="tl">
                    <a:srgbClr val="000000">
                      <a:alpha val="43137"/>
                    </a:srgbClr>
                  </a:outerShdw>
                </a:effectLst>
              </a:rPr>
              <a:t>Adecuaciones aplicadas</a:t>
            </a:r>
            <a:endParaRPr lang="es-ES" sz="3600" b="1" dirty="0">
              <a:effectLst>
                <a:outerShdw blurRad="38100" dist="38100" dir="2700000" algn="tl">
                  <a:srgbClr val="000000">
                    <a:alpha val="43137"/>
                  </a:srgbClr>
                </a:outerShdw>
              </a:effectLst>
            </a:endParaRPr>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3587627614"/>
              </p:ext>
            </p:extLst>
          </p:nvPr>
        </p:nvGraphicFramePr>
        <p:xfrm>
          <a:off x="75303" y="858899"/>
          <a:ext cx="11854928" cy="5971539"/>
        </p:xfrm>
        <a:graphic>
          <a:graphicData uri="http://schemas.openxmlformats.org/drawingml/2006/table">
            <a:tbl>
              <a:tblPr firstRow="1" bandRow="1">
                <a:tableStyleId>{93296810-A885-4BE3-A3E7-6D5BEEA58F35}</a:tableStyleId>
              </a:tblPr>
              <a:tblGrid>
                <a:gridCol w="1799395"/>
                <a:gridCol w="5951414"/>
                <a:gridCol w="4104119"/>
              </a:tblGrid>
              <a:tr h="394892">
                <a:tc>
                  <a:txBody>
                    <a:bodyPr/>
                    <a:lstStyle/>
                    <a:p>
                      <a:pPr algn="ctr"/>
                      <a:r>
                        <a:rPr lang="es-ES_tradnl" sz="1600" dirty="0" smtClean="0">
                          <a:effectLst>
                            <a:outerShdw blurRad="38100" dist="38100" dir="2700000" algn="tl">
                              <a:srgbClr val="000000">
                                <a:alpha val="43137"/>
                              </a:srgbClr>
                            </a:outerShdw>
                          </a:effectLst>
                        </a:rPr>
                        <a:t>Semana 3</a:t>
                      </a:r>
                      <a:endParaRPr lang="es-ES" sz="1600" dirty="0">
                        <a:effectLst>
                          <a:outerShdw blurRad="38100" dist="38100" dir="2700000" algn="tl">
                            <a:srgbClr val="000000">
                              <a:alpha val="43137"/>
                            </a:srgbClr>
                          </a:outerShdw>
                        </a:effectLst>
                      </a:endParaRPr>
                    </a:p>
                  </a:txBody>
                  <a:tcPr/>
                </a:tc>
                <a:tc>
                  <a:txBody>
                    <a:bodyPr/>
                    <a:lstStyle/>
                    <a:p>
                      <a:pPr algn="ctr"/>
                      <a:r>
                        <a:rPr lang="es-ES" sz="1600" dirty="0" smtClean="0">
                          <a:effectLst>
                            <a:outerShdw blurRad="38100" dist="38100" dir="2700000" algn="tl">
                              <a:srgbClr val="000000">
                                <a:alpha val="43137"/>
                              </a:srgbClr>
                            </a:outerShdw>
                          </a:effectLst>
                        </a:rPr>
                        <a:t>Adecuación</a:t>
                      </a:r>
                      <a:r>
                        <a:rPr lang="es-ES" sz="1600" baseline="0" dirty="0" smtClean="0">
                          <a:effectLst>
                            <a:outerShdw blurRad="38100" dist="38100" dir="2700000" algn="tl">
                              <a:srgbClr val="000000">
                                <a:alpha val="43137"/>
                              </a:srgbClr>
                            </a:outerShdw>
                          </a:effectLst>
                        </a:rPr>
                        <a:t>. Estrategia  </a:t>
                      </a:r>
                      <a:endParaRPr lang="es-ES" sz="1600" dirty="0">
                        <a:effectLst>
                          <a:outerShdw blurRad="38100" dist="38100" dir="2700000" algn="tl">
                            <a:srgbClr val="000000">
                              <a:alpha val="43137"/>
                            </a:srgbClr>
                          </a:outerShdw>
                        </a:effectLst>
                      </a:endParaRPr>
                    </a:p>
                  </a:txBody>
                  <a:tcPr/>
                </a:tc>
                <a:tc>
                  <a:txBody>
                    <a:bodyPr/>
                    <a:lstStyle/>
                    <a:p>
                      <a:pPr algn="ctr"/>
                      <a:r>
                        <a:rPr lang="es-ES_tradnl" sz="1600" dirty="0" smtClean="0">
                          <a:effectLst>
                            <a:outerShdw blurRad="38100" dist="38100" dir="2700000" algn="tl">
                              <a:srgbClr val="000000">
                                <a:alpha val="43137"/>
                              </a:srgbClr>
                            </a:outerShdw>
                          </a:effectLst>
                        </a:rPr>
                        <a:t>Evaluación</a:t>
                      </a:r>
                      <a:r>
                        <a:rPr lang="es-ES_tradnl" sz="1600" baseline="0" dirty="0" smtClean="0">
                          <a:effectLst>
                            <a:outerShdw blurRad="38100" dist="38100" dir="2700000" algn="tl">
                              <a:srgbClr val="000000">
                                <a:alpha val="43137"/>
                              </a:srgbClr>
                            </a:outerShdw>
                          </a:effectLst>
                        </a:rPr>
                        <a:t> </a:t>
                      </a:r>
                      <a:endParaRPr lang="es-ES" sz="1600" dirty="0">
                        <a:effectLst>
                          <a:outerShdw blurRad="38100" dist="38100" dir="2700000" algn="tl">
                            <a:srgbClr val="000000">
                              <a:alpha val="43137"/>
                            </a:srgbClr>
                          </a:outerShdw>
                        </a:effectLst>
                      </a:endParaRPr>
                    </a:p>
                  </a:txBody>
                  <a:tcPr/>
                </a:tc>
              </a:tr>
              <a:tr h="1211541">
                <a:tc>
                  <a:txBody>
                    <a:bodyPr/>
                    <a:lstStyle/>
                    <a:p>
                      <a:pPr algn="ctr"/>
                      <a:r>
                        <a:rPr lang="es-MX" sz="1400" dirty="0" smtClean="0"/>
                        <a:t>Lunes 13 de noviembre</a:t>
                      </a:r>
                      <a:endParaRPr lang="es-ES" sz="14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600" kern="1200" dirty="0" smtClean="0">
                          <a:solidFill>
                            <a:schemeClr val="dk1"/>
                          </a:solidFill>
                          <a:effectLst/>
                          <a:latin typeface="+mn-lt"/>
                          <a:ea typeface="+mn-ea"/>
                          <a:cs typeface="+mn-cs"/>
                        </a:rPr>
                        <a:t>Calendario</a:t>
                      </a:r>
                      <a:r>
                        <a:rPr lang="es-MX" sz="1600" kern="1200" baseline="0" dirty="0" smtClean="0">
                          <a:solidFill>
                            <a:schemeClr val="dk1"/>
                          </a:solidFill>
                          <a:effectLst/>
                          <a:latin typeface="+mn-lt"/>
                          <a:ea typeface="+mn-ea"/>
                          <a:cs typeface="+mn-cs"/>
                        </a:rPr>
                        <a:t> con actividades, recibe un calendario con imágenes de las actividades que se realizaran en la semana, para brindarle seguridad al tener un control de lo que sucederá día a día.</a:t>
                      </a:r>
                      <a:endParaRPr lang="es-ES" sz="1200" dirty="0" smtClean="0"/>
                    </a:p>
                  </a:txBody>
                  <a:tcPr/>
                </a:tc>
                <a:tc>
                  <a:txBody>
                    <a:bodyPr/>
                    <a:lstStyle/>
                    <a:p>
                      <a:r>
                        <a:rPr lang="es-MX" sz="1400" dirty="0" smtClean="0"/>
                        <a:t>El calendario fue</a:t>
                      </a:r>
                      <a:r>
                        <a:rPr lang="es-MX" sz="1400" baseline="0" dirty="0" smtClean="0"/>
                        <a:t> significativo para el desarrollo de cada día en Oscar, ya que le permite estar preparado para lo que se va a realizar. </a:t>
                      </a:r>
                      <a:endParaRPr lang="es-ES" sz="1400" dirty="0"/>
                    </a:p>
                  </a:txBody>
                  <a:tcPr/>
                </a:tc>
              </a:tr>
              <a:tr h="129172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smtClean="0">
                          <a:ln>
                            <a:noFill/>
                          </a:ln>
                          <a:solidFill>
                            <a:prstClr val="black"/>
                          </a:solidFill>
                          <a:effectLst/>
                          <a:uLnTx/>
                          <a:uFillTx/>
                          <a:latin typeface="+mn-lt"/>
                        </a:rPr>
                        <a:t>Martes 14 de noviembre</a:t>
                      </a:r>
                      <a:endParaRPr kumimoji="0" lang="es-ES" sz="1400" b="0" i="0" u="none" strike="noStrike" kern="1200" cap="none" spc="0" normalizeH="0" baseline="0" noProof="0" dirty="0" smtClean="0">
                        <a:ln>
                          <a:noFill/>
                        </a:ln>
                        <a:solidFill>
                          <a:prstClr val="black"/>
                        </a:solidFill>
                        <a:effectLst/>
                        <a:uLnTx/>
                        <a:uFillTx/>
                        <a:latin typeface="+mn-lt"/>
                      </a:endParaRPr>
                    </a:p>
                    <a:p>
                      <a:pPr algn="ctr"/>
                      <a:endParaRPr lang="es-ES"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600" dirty="0" smtClean="0"/>
                        <a:t>Ser parte de un equipo asignado con pulseras de colores formado por compañeros que le brinden seguridad en las actividades físicas a realizar.</a:t>
                      </a:r>
                    </a:p>
                  </a:txBody>
                  <a:tcPr/>
                </a:tc>
                <a:tc>
                  <a:txBody>
                    <a:bodyPr/>
                    <a:lstStyle/>
                    <a:p>
                      <a:r>
                        <a:rPr lang="es-MX" sz="1100" dirty="0" smtClean="0"/>
                        <a:t>Esta actividad fue de gran ayuda ya que Oscar sabia que las actividades que se realizarían esa semana serian siempre con el quipo de su mismo color. Esto propicio su participación</a:t>
                      </a:r>
                      <a:r>
                        <a:rPr lang="es-MX" sz="1100" baseline="0" dirty="0" smtClean="0"/>
                        <a:t> en mas actividades grupales aunque no en todas debido a el reto que le presentaba.</a:t>
                      </a:r>
                    </a:p>
                  </a:txBody>
                  <a:tcPr/>
                </a:tc>
              </a:tr>
              <a:tr h="9589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smtClean="0">
                          <a:ln>
                            <a:noFill/>
                          </a:ln>
                          <a:solidFill>
                            <a:prstClr val="black"/>
                          </a:solidFill>
                          <a:effectLst/>
                          <a:uLnTx/>
                          <a:uFillTx/>
                          <a:latin typeface="+mn-lt"/>
                        </a:rPr>
                        <a:t>Miércoles 15 de noviembre</a:t>
                      </a:r>
                      <a:endParaRPr kumimoji="0" lang="es-ES" sz="1400" b="0" i="0" u="none" strike="noStrike" kern="1200" cap="none" spc="0" normalizeH="0" baseline="0" noProof="0" dirty="0" smtClean="0">
                        <a:ln>
                          <a:noFill/>
                        </a:ln>
                        <a:solidFill>
                          <a:prstClr val="black"/>
                        </a:solidFill>
                        <a:effectLst/>
                        <a:uLnTx/>
                        <a:uFillTx/>
                        <a:latin typeface="+mn-lt"/>
                      </a:endParaRPr>
                    </a:p>
                    <a:p>
                      <a:pPr algn="ctr"/>
                      <a:endParaRPr lang="es-ES" dirty="0"/>
                    </a:p>
                  </a:txBody>
                  <a:tcPr anchor="ctr"/>
                </a:tc>
                <a:tc>
                  <a:txBody>
                    <a:bodyPr/>
                    <a:lstStyle/>
                    <a:p>
                      <a:r>
                        <a:rPr lang="es-MX" sz="1600" kern="1200" dirty="0" smtClean="0">
                          <a:solidFill>
                            <a:schemeClr val="dk1"/>
                          </a:solidFill>
                          <a:effectLst/>
                          <a:latin typeface="+mn-lt"/>
                          <a:ea typeface="+mn-ea"/>
                          <a:cs typeface="+mn-cs"/>
                        </a:rPr>
                        <a:t>Se aplicará el nombre y fotografía de Oscar en su lugar para que permanezca en él.</a:t>
                      </a:r>
                      <a:endParaRPr lang="es-MX" sz="1600" kern="1200" dirty="0" smtClean="0">
                        <a:solidFill>
                          <a:schemeClr val="dk1"/>
                        </a:solidFill>
                        <a:effectLst/>
                        <a:latin typeface="+mn-lt"/>
                        <a:ea typeface="+mn-ea"/>
                        <a:cs typeface="+mn-cs"/>
                      </a:endParaRPr>
                    </a:p>
                  </a:txBody>
                  <a:tcPr/>
                </a:tc>
                <a:tc>
                  <a:txBody>
                    <a:bodyPr/>
                    <a:lstStyle/>
                    <a:p>
                      <a:r>
                        <a:rPr lang="es-MX" sz="1200" dirty="0" smtClean="0"/>
                        <a:t>La fotografía y nombre le permitieron sentir mas pertenencia por el lugar y le señalaban día a día donde</a:t>
                      </a:r>
                      <a:r>
                        <a:rPr lang="es-MX" sz="1200" baseline="0" dirty="0" smtClean="0"/>
                        <a:t> debería estar, también no querer que otros niños ocuparan el lugar lo mantuvo mas tiempo en este. </a:t>
                      </a:r>
                      <a:endParaRPr lang="es-ES" sz="1200" dirty="0"/>
                    </a:p>
                  </a:txBody>
                  <a:tcPr/>
                </a:tc>
              </a:tr>
              <a:tr h="106329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smtClean="0">
                          <a:ln>
                            <a:noFill/>
                          </a:ln>
                          <a:solidFill>
                            <a:prstClr val="black"/>
                          </a:solidFill>
                          <a:effectLst/>
                          <a:uLnTx/>
                          <a:uFillTx/>
                          <a:latin typeface="+mn-lt"/>
                        </a:rPr>
                        <a:t>Jueves 16 de noviembre</a:t>
                      </a:r>
                      <a:endParaRPr kumimoji="0" lang="es-ES" sz="1400" b="0" i="0" u="none" strike="noStrike" kern="1200" cap="none" spc="0" normalizeH="0" baseline="0" noProof="0" dirty="0" smtClean="0">
                        <a:ln>
                          <a:noFill/>
                        </a:ln>
                        <a:solidFill>
                          <a:prstClr val="black"/>
                        </a:solidFill>
                        <a:effectLst/>
                        <a:uLnTx/>
                        <a:uFillTx/>
                        <a:latin typeface="+mn-lt"/>
                      </a:endParaRPr>
                    </a:p>
                    <a:p>
                      <a:pPr algn="ctr"/>
                      <a:endParaRPr lang="es-ES"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600" b="0" i="0" u="none" strike="noStrike" kern="1200" cap="none" spc="0" normalizeH="0" baseline="0" noProof="0" dirty="0" smtClean="0">
                          <a:ln>
                            <a:noFill/>
                          </a:ln>
                          <a:solidFill>
                            <a:prstClr val="black"/>
                          </a:solidFill>
                          <a:effectLst/>
                          <a:uLnTx/>
                          <a:uFillTx/>
                          <a:latin typeface="+mn-lt"/>
                          <a:ea typeface="+mn-ea"/>
                          <a:cs typeface="+mn-cs"/>
                        </a:rPr>
                        <a:t>Durante la clase de ingles Oscar realizara una actividad de concentración al completar un arcoíris de colores con pompones en su lugar</a:t>
                      </a:r>
                      <a:endParaRPr kumimoji="0" lang="es-ES" sz="1600" b="0" i="0" u="none" strike="noStrike" kern="1200" cap="none" spc="0" normalizeH="0" baseline="0" noProof="0" dirty="0" smtClean="0">
                        <a:ln>
                          <a:noFill/>
                        </a:ln>
                        <a:solidFill>
                          <a:prstClr val="black"/>
                        </a:solidFill>
                        <a:effectLst/>
                        <a:uLnTx/>
                        <a:uFillTx/>
                        <a:latin typeface="+mn-lt"/>
                      </a:endParaRPr>
                    </a:p>
                    <a:p>
                      <a:endParaRPr lang="es-ES" dirty="0"/>
                    </a:p>
                  </a:txBody>
                  <a:tcPr/>
                </a:tc>
                <a:tc>
                  <a:txBody>
                    <a:bodyPr/>
                    <a:lstStyle/>
                    <a:p>
                      <a:r>
                        <a:rPr lang="es-MX" sz="1200" dirty="0" smtClean="0"/>
                        <a:t>La actividad</a:t>
                      </a:r>
                      <a:r>
                        <a:rPr lang="es-MX" sz="1200" baseline="0" dirty="0" smtClean="0"/>
                        <a:t> mantuvo la atención de Oscar por aproximadamente 15 minutos por lo cual considero importante aplicar mas de una actividad de concentración en cada clase extra. </a:t>
                      </a:r>
                      <a:endParaRPr lang="es-ES" sz="1200" dirty="0"/>
                    </a:p>
                  </a:txBody>
                  <a:tcPr/>
                </a:tc>
              </a:tr>
              <a:tr h="10171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smtClean="0">
                          <a:ln>
                            <a:noFill/>
                          </a:ln>
                          <a:solidFill>
                            <a:prstClr val="black"/>
                          </a:solidFill>
                          <a:effectLst/>
                          <a:uLnTx/>
                          <a:uFillTx/>
                          <a:latin typeface="+mn-lt"/>
                        </a:rPr>
                        <a:t>Viernes 17  de noviembre</a:t>
                      </a:r>
                      <a:endParaRPr kumimoji="0" lang="es-ES" sz="1400" b="0" i="0" u="none" strike="noStrike" kern="1200" cap="none" spc="0" normalizeH="0" baseline="0" noProof="0" dirty="0" smtClean="0">
                        <a:ln>
                          <a:noFill/>
                        </a:ln>
                        <a:solidFill>
                          <a:prstClr val="black"/>
                        </a:solidFill>
                        <a:effectLst/>
                        <a:uLnTx/>
                        <a:uFillTx/>
                        <a:latin typeface="+mn-lt"/>
                      </a:endParaRPr>
                    </a:p>
                    <a:p>
                      <a:pPr algn="ctr"/>
                      <a:endParaRPr lang="es-ES" dirty="0"/>
                    </a:p>
                  </a:txBody>
                  <a:tcPr anchor="ctr"/>
                </a:tc>
                <a:tc>
                  <a:txBody>
                    <a:bodyPr/>
                    <a:lstStyle/>
                    <a:p>
                      <a:r>
                        <a:rPr lang="es-ES" sz="1600" dirty="0" smtClean="0"/>
                        <a:t>Elegir uno de los cuentos de interés que se traído de casa y escuchar con atención la narración de este, expresar que opina del libro, si le gusto o no y que le cambiaria a la historia. </a:t>
                      </a:r>
                      <a:endParaRPr lang="es-ES" sz="1600" dirty="0"/>
                    </a:p>
                  </a:txBody>
                  <a:tcPr/>
                </a:tc>
                <a:tc>
                  <a:txBody>
                    <a:bodyPr/>
                    <a:lstStyle/>
                    <a:p>
                      <a:r>
                        <a:rPr lang="es-MX" sz="1200" dirty="0" smtClean="0"/>
                        <a:t>Escuchar su cuento favorito</a:t>
                      </a:r>
                      <a:r>
                        <a:rPr lang="es-MX" sz="1200" baseline="0" dirty="0" smtClean="0"/>
                        <a:t> resultaba para el muy interesante y participo grupalmente hablando de este tema que tanto le interesaba, era un poco difícil dar tiempo a los demás para hablar debido a su gran participación. </a:t>
                      </a:r>
                      <a:endParaRPr lang="es-ES" sz="1200" dirty="0"/>
                    </a:p>
                  </a:txBody>
                  <a:tcPr/>
                </a:tc>
              </a:tr>
            </a:tbl>
          </a:graphicData>
        </a:graphic>
      </p:graphicFrame>
    </p:spTree>
    <p:extLst>
      <p:ext uri="{BB962C8B-B14F-4D97-AF65-F5344CB8AC3E}">
        <p14:creationId xmlns:p14="http://schemas.microsoft.com/office/powerpoint/2010/main" val="1588475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862866" y="0"/>
            <a:ext cx="8229600" cy="1143000"/>
          </a:xfrm>
        </p:spPr>
        <p:txBody>
          <a:bodyPr/>
          <a:lstStyle/>
          <a:p>
            <a:r>
              <a:rPr lang="es-ES_tradnl" b="1" dirty="0" smtClean="0">
                <a:effectLst>
                  <a:outerShdw blurRad="38100" dist="38100" dir="2700000" algn="tl">
                    <a:srgbClr val="000000">
                      <a:alpha val="43137"/>
                    </a:srgbClr>
                  </a:outerShdw>
                </a:effectLst>
              </a:rPr>
              <a:t>Adecuaciones aplicadas</a:t>
            </a:r>
            <a:endParaRPr lang="es-ES" b="1" dirty="0">
              <a:effectLst>
                <a:outerShdw blurRad="38100" dist="38100" dir="2700000" algn="tl">
                  <a:srgbClr val="000000">
                    <a:alpha val="43137"/>
                  </a:srgbClr>
                </a:outerShdw>
              </a:effectLst>
            </a:endParaRPr>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985562540"/>
              </p:ext>
            </p:extLst>
          </p:nvPr>
        </p:nvGraphicFramePr>
        <p:xfrm>
          <a:off x="247425" y="935915"/>
          <a:ext cx="11564471" cy="5791974"/>
        </p:xfrm>
        <a:graphic>
          <a:graphicData uri="http://schemas.openxmlformats.org/drawingml/2006/table">
            <a:tbl>
              <a:tblPr firstRow="1" bandRow="1">
                <a:tableStyleId>{93296810-A885-4BE3-A3E7-6D5BEEA58F35}</a:tableStyleId>
              </a:tblPr>
              <a:tblGrid>
                <a:gridCol w="1911483"/>
                <a:gridCol w="5433155"/>
                <a:gridCol w="4219833"/>
              </a:tblGrid>
              <a:tr h="964330">
                <a:tc>
                  <a:txBody>
                    <a:bodyPr/>
                    <a:lstStyle/>
                    <a:p>
                      <a:pPr algn="ctr"/>
                      <a:r>
                        <a:rPr lang="es-ES_tradnl" sz="2800" dirty="0" smtClean="0">
                          <a:effectLst>
                            <a:outerShdw blurRad="38100" dist="38100" dir="2700000" algn="tl">
                              <a:srgbClr val="000000">
                                <a:alpha val="43137"/>
                              </a:srgbClr>
                            </a:outerShdw>
                          </a:effectLst>
                        </a:rPr>
                        <a:t>Semana 4</a:t>
                      </a:r>
                      <a:endParaRPr lang="es-ES" sz="2800" dirty="0">
                        <a:effectLst>
                          <a:outerShdw blurRad="38100" dist="38100" dir="2700000" algn="tl">
                            <a:srgbClr val="000000">
                              <a:alpha val="43137"/>
                            </a:srgbClr>
                          </a:outerShdw>
                        </a:effectLst>
                      </a:endParaRPr>
                    </a:p>
                  </a:txBody>
                  <a:tcPr/>
                </a:tc>
                <a:tc>
                  <a:txBody>
                    <a:bodyPr/>
                    <a:lstStyle/>
                    <a:p>
                      <a:pPr algn="ctr"/>
                      <a:r>
                        <a:rPr lang="es-ES" sz="2800" dirty="0" smtClean="0">
                          <a:effectLst>
                            <a:outerShdw blurRad="38100" dist="38100" dir="2700000" algn="tl">
                              <a:srgbClr val="000000">
                                <a:alpha val="43137"/>
                              </a:srgbClr>
                            </a:outerShdw>
                          </a:effectLst>
                        </a:rPr>
                        <a:t>Adecuación </a:t>
                      </a:r>
                    </a:p>
                    <a:p>
                      <a:pPr algn="ctr"/>
                      <a:r>
                        <a:rPr lang="es-ES" sz="2800" baseline="0" dirty="0" smtClean="0">
                          <a:effectLst>
                            <a:outerShdw blurRad="38100" dist="38100" dir="2700000" algn="tl">
                              <a:srgbClr val="000000">
                                <a:alpha val="43137"/>
                              </a:srgbClr>
                            </a:outerShdw>
                          </a:effectLst>
                        </a:rPr>
                        <a:t>Estrategia  </a:t>
                      </a:r>
                      <a:endParaRPr lang="es-ES" sz="2800" dirty="0">
                        <a:effectLst>
                          <a:outerShdw blurRad="38100" dist="38100" dir="2700000" algn="tl">
                            <a:srgbClr val="000000">
                              <a:alpha val="43137"/>
                            </a:srgbClr>
                          </a:outerShdw>
                        </a:effectLst>
                      </a:endParaRPr>
                    </a:p>
                  </a:txBody>
                  <a:tcPr/>
                </a:tc>
                <a:tc>
                  <a:txBody>
                    <a:bodyPr/>
                    <a:lstStyle/>
                    <a:p>
                      <a:pPr algn="ctr"/>
                      <a:r>
                        <a:rPr lang="es-ES_tradnl" sz="2800" dirty="0" smtClean="0">
                          <a:effectLst>
                            <a:outerShdw blurRad="38100" dist="38100" dir="2700000" algn="tl">
                              <a:srgbClr val="000000">
                                <a:alpha val="43137"/>
                              </a:srgbClr>
                            </a:outerShdw>
                          </a:effectLst>
                        </a:rPr>
                        <a:t>Evaluación</a:t>
                      </a:r>
                      <a:r>
                        <a:rPr lang="es-ES_tradnl" sz="2800" baseline="0" dirty="0" smtClean="0">
                          <a:effectLst>
                            <a:outerShdw blurRad="38100" dist="38100" dir="2700000" algn="tl">
                              <a:srgbClr val="000000">
                                <a:alpha val="43137"/>
                              </a:srgbClr>
                            </a:outerShdw>
                          </a:effectLst>
                        </a:rPr>
                        <a:t> </a:t>
                      </a:r>
                      <a:endParaRPr lang="es-ES" sz="2800" dirty="0">
                        <a:effectLst>
                          <a:outerShdw blurRad="38100" dist="38100" dir="2700000" algn="tl">
                            <a:srgbClr val="000000">
                              <a:alpha val="43137"/>
                            </a:srgbClr>
                          </a:outerShdw>
                        </a:effectLst>
                      </a:endParaRPr>
                    </a:p>
                  </a:txBody>
                  <a:tcPr/>
                </a:tc>
              </a:tr>
              <a:tr h="167980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smtClean="0">
                          <a:ln>
                            <a:noFill/>
                          </a:ln>
                          <a:solidFill>
                            <a:prstClr val="black"/>
                          </a:solidFill>
                          <a:effectLst/>
                          <a:uLnTx/>
                          <a:uFillTx/>
                          <a:latin typeface="+mn-lt"/>
                        </a:rPr>
                        <a:t>Martes 21 de noviembre</a:t>
                      </a:r>
                      <a:endParaRPr kumimoji="0" lang="es-ES" sz="1400" b="0" i="0" u="none" strike="noStrike" kern="1200" cap="none" spc="0" normalizeH="0" baseline="0" noProof="0" dirty="0" smtClean="0">
                        <a:ln>
                          <a:noFill/>
                        </a:ln>
                        <a:solidFill>
                          <a:prstClr val="black"/>
                        </a:solidFill>
                        <a:effectLst/>
                        <a:uLnTx/>
                        <a:uFillTx/>
                        <a:latin typeface="+mn-lt"/>
                      </a:endParaRPr>
                    </a:p>
                    <a:p>
                      <a:pPr algn="ctr"/>
                      <a:r>
                        <a:rPr lang="es-MX" dirty="0" smtClean="0">
                          <a:solidFill>
                            <a:schemeClr val="tx1"/>
                          </a:solidFill>
                        </a:rPr>
                        <a:t> </a:t>
                      </a:r>
                      <a:endParaRPr lang="es-ES"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600" kern="1200" dirty="0" smtClean="0">
                          <a:solidFill>
                            <a:schemeClr val="dk1"/>
                          </a:solidFill>
                          <a:effectLst/>
                          <a:latin typeface="+mn-lt"/>
                          <a:ea typeface="+mn-ea"/>
                          <a:cs typeface="+mn-cs"/>
                        </a:rPr>
                        <a:t>Calendario</a:t>
                      </a:r>
                      <a:r>
                        <a:rPr lang="es-MX" sz="1600" kern="1200" baseline="0" dirty="0" smtClean="0">
                          <a:solidFill>
                            <a:schemeClr val="dk1"/>
                          </a:solidFill>
                          <a:effectLst/>
                          <a:latin typeface="+mn-lt"/>
                          <a:ea typeface="+mn-ea"/>
                          <a:cs typeface="+mn-cs"/>
                        </a:rPr>
                        <a:t> con actividades, recibe un calendario con imágenes de las actividades que se realizaran en la semana, para brindarle seguridad al tener un control de lo que sucederá día a día. </a:t>
                      </a:r>
                      <a:endParaRPr lang="es-ES" sz="1200" dirty="0" smtClean="0"/>
                    </a:p>
                    <a:p>
                      <a:endParaRPr lang="es-E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400" dirty="0" smtClean="0"/>
                        <a:t>El calendario fue</a:t>
                      </a:r>
                      <a:r>
                        <a:rPr lang="es-MX" sz="1400" baseline="0" dirty="0" smtClean="0"/>
                        <a:t> significativo para el desarrollo de cada día en Oscar, ya que le permite estar preparado para lo que se va a realizar. Sin embargo esta semana hubo cambios en este itinerario que presentaron un conflicto para el.</a:t>
                      </a:r>
                      <a:endParaRPr lang="es-ES" sz="1400" dirty="0" smtClean="0"/>
                    </a:p>
                    <a:p>
                      <a:r>
                        <a:rPr lang="es-MX" dirty="0" smtClean="0"/>
                        <a:t> </a:t>
                      </a:r>
                      <a:endParaRPr lang="es-ES" dirty="0"/>
                    </a:p>
                  </a:txBody>
                  <a:tcPr/>
                </a:tc>
              </a:tr>
              <a:tr h="12823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smtClean="0">
                          <a:ln>
                            <a:noFill/>
                          </a:ln>
                          <a:solidFill>
                            <a:prstClr val="black"/>
                          </a:solidFill>
                          <a:effectLst/>
                          <a:uLnTx/>
                          <a:uFillTx/>
                          <a:latin typeface="+mn-lt"/>
                        </a:rPr>
                        <a:t>Miércoles 22 de noviembre</a:t>
                      </a:r>
                      <a:endParaRPr kumimoji="0" lang="es-ES" sz="1400" b="0" i="0" u="none" strike="noStrike" kern="1200" cap="none" spc="0" normalizeH="0" baseline="0" noProof="0" dirty="0">
                        <a:ln>
                          <a:noFill/>
                        </a:ln>
                        <a:solidFill>
                          <a:prstClr val="black"/>
                        </a:solidFill>
                        <a:effectLst/>
                        <a:uLnTx/>
                        <a:uFillTx/>
                        <a:latin typeface="+mn-lt"/>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600" dirty="0" smtClean="0"/>
                        <a:t>Participa</a:t>
                      </a:r>
                      <a:r>
                        <a:rPr lang="es-MX" sz="1600" baseline="0" dirty="0" smtClean="0"/>
                        <a:t> al ensayar para el festival manejando el volumen de la música así adecua esté a sus necesidades.</a:t>
                      </a:r>
                      <a:endParaRPr lang="es-ES" sz="16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s-ES" sz="1600" dirty="0" smtClean="0"/>
                    </a:p>
                  </a:txBody>
                  <a:tcPr/>
                </a:tc>
                <a:tc>
                  <a:txBody>
                    <a:bodyPr/>
                    <a:lstStyle/>
                    <a:p>
                      <a:r>
                        <a:rPr lang="es-MX" sz="1400" dirty="0" smtClean="0"/>
                        <a:t>El volumen de la música o ciertos sonidos no</a:t>
                      </a:r>
                      <a:r>
                        <a:rPr lang="es-MX" sz="1400" baseline="0" dirty="0" smtClean="0"/>
                        <a:t> fueron un problema al momento de ensayar ya que el se encargaba de poner la música y controlar el sonido. </a:t>
                      </a:r>
                      <a:endParaRPr lang="es-ES" sz="1400" dirty="0"/>
                    </a:p>
                  </a:txBody>
                  <a:tcPr/>
                </a:tc>
              </a:tr>
              <a:tr h="136480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smtClean="0">
                          <a:ln>
                            <a:noFill/>
                          </a:ln>
                          <a:solidFill>
                            <a:prstClr val="black"/>
                          </a:solidFill>
                          <a:effectLst/>
                          <a:uLnTx/>
                          <a:uFillTx/>
                          <a:latin typeface="+mn-lt"/>
                        </a:rPr>
                        <a:t>Jueves 23 de noviembre</a:t>
                      </a:r>
                      <a:endParaRPr kumimoji="0" lang="es-ES" sz="1400" b="0" i="0" u="none" strike="noStrike" kern="1200" cap="none" spc="0" normalizeH="0" baseline="0" noProof="0" dirty="0">
                        <a:ln>
                          <a:noFill/>
                        </a:ln>
                        <a:solidFill>
                          <a:prstClr val="black"/>
                        </a:solidFill>
                        <a:effectLst/>
                        <a:uLnTx/>
                        <a:uFillTx/>
                        <a:latin typeface="+mn-l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600" b="0" i="0" u="none" strike="noStrike" kern="1200" cap="none" spc="0" normalizeH="0" baseline="0" noProof="0" dirty="0" smtClean="0">
                          <a:ln>
                            <a:noFill/>
                          </a:ln>
                          <a:solidFill>
                            <a:prstClr val="black"/>
                          </a:solidFill>
                          <a:effectLst/>
                          <a:uLnTx/>
                          <a:uFillTx/>
                          <a:latin typeface="+mn-lt"/>
                          <a:ea typeface="+mn-ea"/>
                          <a:cs typeface="+mn-cs"/>
                        </a:rPr>
                        <a:t>Durante la clase de ingles Oscar realizara una actividad de concentración al vincular con pinzas la figura geométricas con su igual. </a:t>
                      </a:r>
                      <a:endParaRPr lang="es-ES" dirty="0"/>
                    </a:p>
                  </a:txBody>
                  <a:tcPr/>
                </a:tc>
                <a:tc>
                  <a:txBody>
                    <a:bodyPr/>
                    <a:lstStyle/>
                    <a:p>
                      <a:r>
                        <a:rPr lang="es-MX" dirty="0" smtClean="0"/>
                        <a:t>En esta actividad Oscar logro mantener la concentración por 25 minutos, ya</a:t>
                      </a:r>
                      <a:r>
                        <a:rPr lang="es-MX" baseline="0" dirty="0" smtClean="0"/>
                        <a:t> que fue mas de su interés.</a:t>
                      </a:r>
                      <a:endParaRPr lang="es-ES" dirty="0"/>
                    </a:p>
                  </a:txBody>
                  <a:tcPr/>
                </a:tc>
              </a:tr>
              <a:tr h="500676">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smtClean="0">
                          <a:ln>
                            <a:noFill/>
                          </a:ln>
                          <a:solidFill>
                            <a:prstClr val="black"/>
                          </a:solidFill>
                          <a:effectLst/>
                          <a:uLnTx/>
                          <a:uFillTx/>
                          <a:latin typeface="+mn-lt"/>
                        </a:rPr>
                        <a:t>Festival Revolucionario </a:t>
                      </a:r>
                      <a:endParaRPr kumimoji="0" lang="es-ES" sz="1400" b="0" i="0" u="none" strike="noStrike" kern="1200" cap="none" spc="0" normalizeH="0" baseline="0" noProof="0" dirty="0">
                        <a:ln>
                          <a:noFill/>
                        </a:ln>
                        <a:solidFill>
                          <a:prstClr val="black"/>
                        </a:solidFill>
                        <a:effectLst/>
                        <a:uLnTx/>
                        <a:uFillTx/>
                        <a:latin typeface="+mn-lt"/>
                      </a:endParaRPr>
                    </a:p>
                  </a:txBody>
                  <a:tcPr anchor="ctr"/>
                </a:tc>
                <a:tc hMerge="1">
                  <a:txBody>
                    <a:bodyPr/>
                    <a:lstStyle/>
                    <a:p>
                      <a:endParaRPr lang="es-ES" dirty="0"/>
                    </a:p>
                  </a:txBody>
                  <a:tcPr/>
                </a:tc>
                <a:tc hMerge="1">
                  <a:txBody>
                    <a:bodyPr/>
                    <a:lstStyle/>
                    <a:p>
                      <a:endParaRPr lang="es-ES" dirty="0"/>
                    </a:p>
                  </a:txBody>
                  <a:tcPr/>
                </a:tc>
              </a:tr>
            </a:tbl>
          </a:graphicData>
        </a:graphic>
      </p:graphicFrame>
      <p:sp>
        <p:nvSpPr>
          <p:cNvPr id="4" name="3 Marcador de fecha"/>
          <p:cNvSpPr>
            <a:spLocks noGrp="1"/>
          </p:cNvSpPr>
          <p:nvPr>
            <p:ph type="dt" sz="half" idx="10"/>
          </p:nvPr>
        </p:nvSpPr>
        <p:spPr/>
        <p:txBody>
          <a:bodyPr/>
          <a:lstStyle/>
          <a:p>
            <a:fld id="{C995B96E-DCB9-4C5D-8B1B-1B374EA29D33}" type="datetime1">
              <a:rPr lang="es-ES" smtClean="0">
                <a:solidFill>
                  <a:prstClr val="black">
                    <a:tint val="75000"/>
                  </a:prstClr>
                </a:solidFill>
              </a:rPr>
              <a:pPr/>
              <a:t>27/11/2017</a:t>
            </a:fld>
            <a:endParaRPr lang="es-ES">
              <a:solidFill>
                <a:prstClr val="black">
                  <a:tint val="75000"/>
                </a:prstClr>
              </a:solidFill>
            </a:endParaRPr>
          </a:p>
        </p:txBody>
      </p:sp>
    </p:spTree>
    <p:extLst>
      <p:ext uri="{BB962C8B-B14F-4D97-AF65-F5344CB8AC3E}">
        <p14:creationId xmlns:p14="http://schemas.microsoft.com/office/powerpoint/2010/main" val="4117026005"/>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544</Words>
  <Application>Microsoft Office PowerPoint</Application>
  <PresentationFormat>Panorámica</PresentationFormat>
  <Paragraphs>40</Paragraphs>
  <Slides>2</Slides>
  <Notes>1</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vt:i4>
      </vt:variant>
    </vt:vector>
  </HeadingPairs>
  <TitlesOfParts>
    <vt:vector size="5" baseType="lpstr">
      <vt:lpstr>Arial</vt:lpstr>
      <vt:lpstr>Calibri</vt:lpstr>
      <vt:lpstr>1_Tema de Office</vt:lpstr>
      <vt:lpstr>Adecuaciones aplicadas</vt:lpstr>
      <vt:lpstr>Adecuaciones aplicadas</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Adecuaciones aplicadas</dc:title>
  <dc:creator>CCPA</dc:creator>
  <cp:lastModifiedBy>CCPA</cp:lastModifiedBy>
  <cp:revision>1</cp:revision>
  <dcterms:created xsi:type="dcterms:W3CDTF">2017-11-27T16:44:55Z</dcterms:created>
  <dcterms:modified xsi:type="dcterms:W3CDTF">2017-11-27T16:45:01Z</dcterms:modified>
</cp:coreProperties>
</file>