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0" r:id="rId4"/>
    <p:sldId id="268" r:id="rId5"/>
    <p:sldId id="269" r:id="rId6"/>
    <p:sldId id="270" r:id="rId7"/>
    <p:sldId id="27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EECB8-9256-4F15-884E-36AFB4499B0A}" type="doc">
      <dgm:prSet loTypeId="urn:microsoft.com/office/officeart/2005/8/layout/vList3#1" loCatId="picture" qsTypeId="urn:microsoft.com/office/officeart/2005/8/quickstyle/simple1" qsCatId="simple" csTypeId="urn:microsoft.com/office/officeart/2005/8/colors/colorful5" csCatId="colorful" phldr="1"/>
      <dgm:spPr/>
    </dgm:pt>
    <dgm:pt modelId="{151D7E4D-F31D-4EAF-B921-5350DF40E2DB}">
      <dgm:prSet phldrT="[Texto]" custT="1"/>
      <dgm:spPr/>
      <dgm:t>
        <a:bodyPr/>
        <a:lstStyle/>
        <a:p>
          <a:pPr algn="l"/>
          <a:r>
            <a:rPr lang="es-MX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Ricardo Ely Flores Zertuche </a:t>
          </a:r>
          <a:br>
            <a:rPr lang="es-MX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</a:br>
          <a:r>
            <a:rPr lang="es-MX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Edad: 5 años</a:t>
          </a:r>
          <a:br>
            <a:rPr lang="es-MX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</a:br>
          <a:r>
            <a:rPr lang="es-MX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Ritmo de trabajo: Es muy lento al realizar las actividades y la motivación no la tiene, siempre que se le asigna una tarea no le gusta y comienza a alterar a todo el grupo</a:t>
          </a:r>
        </a:p>
        <a:p>
          <a:pPr algn="l"/>
          <a:r>
            <a:rPr lang="es-MX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Motivarlo con palabras de aliento como decirle que lo hizo muy bien, que se está comportando de buena manera, que lo hagan como lo hizo é (cuando realmente corresponde).</a:t>
          </a:r>
        </a:p>
      </dgm:t>
    </dgm:pt>
    <dgm:pt modelId="{BCEB200D-A340-42B1-AFEC-A95359163DDA}" type="par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845F88-47DC-4557-B909-AF3C6F1920D2}" type="sib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EF8DC8-E8AB-46AB-B4C5-C4C0D230798E}">
      <dgm:prSet phldrT="[Texto]" custT="1"/>
      <dgm:spPr/>
      <dgm:t>
        <a:bodyPr/>
        <a:lstStyle/>
        <a:p>
          <a:pPr algn="l"/>
          <a:r>
            <a:rPr lang="es-ES_tradnl" sz="3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" sz="1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Antecedentes: </a:t>
          </a:r>
          <a:br>
            <a:rPr lang="es-ES" sz="1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</a:br>
          <a:r>
            <a:rPr lang="es-ES" sz="1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Desde que ingreso a la institución el alumno se ha comportado con problemas en su conducta, no la regula, no acata ordenes, siempre busca a quien agredir y por más regaños y castigos que se le den, hace caso omiso a la situación. </a:t>
          </a:r>
          <a:endParaRPr lang="es-ES_tradnl" sz="1200" b="0" u="none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  <a:p>
          <a:pPr algn="l"/>
          <a:r>
            <a:rPr lang="es-ES_tradnl" sz="1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A</a:t>
          </a:r>
          <a:r>
            <a:rPr lang="es-ES" sz="1200" b="0" u="none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ctividades</a:t>
          </a:r>
          <a:r>
            <a:rPr lang="es-ES" sz="1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que implican mayor tiempo y      </a:t>
          </a:r>
        </a:p>
        <a:p>
          <a:r>
            <a:rPr lang="es-ES" sz="1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  esfuerzo: </a:t>
          </a:r>
          <a:r>
            <a:rPr lang="es-MX" sz="1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Las de escritura y lenguaje oral, casi nunca quiere participar y su vocabulario no es apropiado a su edad a pesar de que sabe cómo llevarlo a cabo. </a:t>
          </a:r>
        </a:p>
        <a:p>
          <a:r>
            <a:rPr lang="es-MX" sz="1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También las de artísticas, no le gusta participar en los eventos que impliquen danza o canto, pero si le gustan los instrumentos musicales</a:t>
          </a:r>
        </a:p>
        <a:p>
          <a:pPr algn="l"/>
          <a:endParaRPr lang="es-ES_tradnl" sz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F2901DB-E9A4-4481-9F8B-1A8A61E66FCD}" type="par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2AA512-A0B7-4AF7-9FF5-51FB453146F2}" type="sib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26C005-B6FD-4FB7-ADF8-481AD831D341}">
      <dgm:prSet phldrT="[Texto]" custT="1"/>
      <dgm:spPr/>
      <dgm:t>
        <a:bodyPr/>
        <a:lstStyle/>
        <a:p>
          <a:pPr algn="l"/>
          <a:r>
            <a:rPr lang="es-MX" sz="1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elección de este caso se realizó debido a que por medio de la observación me logre dar cuenta que el alumno agrede, molesta a sus compañeros, se muestra distraído, destruye sus cosas, no realiza las actividades y la educadora tiene que estar con él para realizarlas. Altera la conducta de los demás y hasta avienta los materiales y mobiliario del salón. </a:t>
          </a:r>
          <a:endParaRPr lang="es-ES" sz="1200" b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l"/>
          <a:r>
            <a:rPr lang="es-ES" sz="1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Dificultades que presenta </a:t>
          </a:r>
          <a:endParaRPr lang="es-MX" sz="1200" b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l"/>
          <a:r>
            <a:rPr lang="es-ES" sz="12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 le dificulta mucho el centrar la atención a las actividades y a las indicaciones, al igual al agredir a un compañero que sabe que no le regresará el golpe.</a:t>
          </a:r>
          <a:endParaRPr lang="es-ES" sz="12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B36BBA1-09DD-4C1F-A91D-06E11707A82D}" type="par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1B49A2-46AB-4F69-A671-D67DB70DC867}" type="sib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48EFB4-BDB7-42EA-972D-317A9EE00358}" type="pres">
      <dgm:prSet presAssocID="{A36EECB8-9256-4F15-884E-36AFB4499B0A}" presName="linearFlow" presStyleCnt="0">
        <dgm:presLayoutVars>
          <dgm:dir/>
          <dgm:resizeHandles val="exact"/>
        </dgm:presLayoutVars>
      </dgm:prSet>
      <dgm:spPr/>
    </dgm:pt>
    <dgm:pt modelId="{7CAA23AD-2CCA-4505-9B49-6C26D1E9A3F6}" type="pres">
      <dgm:prSet presAssocID="{151D7E4D-F31D-4EAF-B921-5350DF40E2DB}" presName="composite" presStyleCnt="0"/>
      <dgm:spPr/>
    </dgm:pt>
    <dgm:pt modelId="{F32044BA-44DA-4337-BFFF-DB9F4057FE3D}" type="pres">
      <dgm:prSet presAssocID="{151D7E4D-F31D-4EAF-B921-5350DF40E2DB}" presName="imgShp" presStyleLbl="fgImgPlace1" presStyleIdx="0" presStyleCnt="3"/>
      <dgm:spPr/>
    </dgm:pt>
    <dgm:pt modelId="{DD558A22-EAE4-4006-B81B-292D7461026E}" type="pres">
      <dgm:prSet presAssocID="{151D7E4D-F31D-4EAF-B921-5350DF40E2DB}" presName="txShp" presStyleLbl="node1" presStyleIdx="0" presStyleCnt="3" custScaleY="229054" custLinFactNeighborY="-51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37BAE9-5F20-4BF5-A52A-CC065D34BE72}" type="pres">
      <dgm:prSet presAssocID="{ED845F88-47DC-4557-B909-AF3C6F1920D2}" presName="spacing" presStyleCnt="0"/>
      <dgm:spPr/>
    </dgm:pt>
    <dgm:pt modelId="{0E82CB10-2893-4D66-9E5E-1457AA78E8CB}" type="pres">
      <dgm:prSet presAssocID="{C7EF8DC8-E8AB-46AB-B4C5-C4C0D230798E}" presName="composite" presStyleCnt="0"/>
      <dgm:spPr/>
    </dgm:pt>
    <dgm:pt modelId="{3352164D-A65A-4005-9222-E0EB00B70DD2}" type="pres">
      <dgm:prSet presAssocID="{C7EF8DC8-E8AB-46AB-B4C5-C4C0D230798E}" presName="imgShp" presStyleLbl="fgImgPlace1" presStyleIdx="1" presStyleCnt="3" custLinFactX="-4048" custLinFactNeighborX="-100000" custLinFactNeighborY="-1996"/>
      <dgm:spPr/>
    </dgm:pt>
    <dgm:pt modelId="{5F683BAB-399A-4589-B9C5-3F9F1773789D}" type="pres">
      <dgm:prSet presAssocID="{C7EF8DC8-E8AB-46AB-B4C5-C4C0D230798E}" presName="txShp" presStyleLbl="node1" presStyleIdx="1" presStyleCnt="3" custScaleX="108526" custScaleY="254235" custLinFactNeighborX="-1961" custLinFactNeighborY="33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976653-BC4C-46AA-A78C-3AD55BBC09E5}" type="pres">
      <dgm:prSet presAssocID="{952AA512-A0B7-4AF7-9FF5-51FB453146F2}" presName="spacing" presStyleCnt="0"/>
      <dgm:spPr/>
    </dgm:pt>
    <dgm:pt modelId="{AC97D143-96E3-43E1-87CB-26B44CC22BC6}" type="pres">
      <dgm:prSet presAssocID="{3C26C005-B6FD-4FB7-ADF8-481AD831D341}" presName="composite" presStyleCnt="0"/>
      <dgm:spPr/>
    </dgm:pt>
    <dgm:pt modelId="{A55773A3-5BC8-493C-81B0-02E6B2F1A45C}" type="pres">
      <dgm:prSet presAssocID="{3C26C005-B6FD-4FB7-ADF8-481AD831D341}" presName="imgShp" presStyleLbl="fgImgPlace1" presStyleIdx="2" presStyleCnt="3"/>
      <dgm:spPr/>
    </dgm:pt>
    <dgm:pt modelId="{C56C5857-F507-4B85-A08E-37078FC334B5}" type="pres">
      <dgm:prSet presAssocID="{3C26C005-B6FD-4FB7-ADF8-481AD831D341}" presName="txShp" presStyleLbl="node1" presStyleIdx="2" presStyleCnt="3" custScaleY="179587" custLinFactNeighborX="673" custLinFactNeighborY="-88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A77E94-4322-40F9-ABB4-CD811D8A3D5C}" type="presOf" srcId="{3C26C005-B6FD-4FB7-ADF8-481AD831D341}" destId="{C56C5857-F507-4B85-A08E-37078FC334B5}" srcOrd="0" destOrd="0" presId="urn:microsoft.com/office/officeart/2005/8/layout/vList3#1"/>
    <dgm:cxn modelId="{6EF16D89-3B6C-4102-ABD1-01A521C5289E}" srcId="{A36EECB8-9256-4F15-884E-36AFB4499B0A}" destId="{C7EF8DC8-E8AB-46AB-B4C5-C4C0D230798E}" srcOrd="1" destOrd="0" parTransId="{5F2901DB-E9A4-4481-9F8B-1A8A61E66FCD}" sibTransId="{952AA512-A0B7-4AF7-9FF5-51FB453146F2}"/>
    <dgm:cxn modelId="{63549979-4821-4019-85F6-DF74082B5832}" type="presOf" srcId="{151D7E4D-F31D-4EAF-B921-5350DF40E2DB}" destId="{DD558A22-EAE4-4006-B81B-292D7461026E}" srcOrd="0" destOrd="0" presId="urn:microsoft.com/office/officeart/2005/8/layout/vList3#1"/>
    <dgm:cxn modelId="{DE3F1EB0-9BEE-4427-BF97-142DA671879F}" type="presOf" srcId="{A36EECB8-9256-4F15-884E-36AFB4499B0A}" destId="{1548EFB4-BDB7-42EA-972D-317A9EE00358}" srcOrd="0" destOrd="0" presId="urn:microsoft.com/office/officeart/2005/8/layout/vList3#1"/>
    <dgm:cxn modelId="{D69FA53D-7883-4D0C-B340-DC2EB223BEC5}" srcId="{A36EECB8-9256-4F15-884E-36AFB4499B0A}" destId="{151D7E4D-F31D-4EAF-B921-5350DF40E2DB}" srcOrd="0" destOrd="0" parTransId="{BCEB200D-A340-42B1-AFEC-A95359163DDA}" sibTransId="{ED845F88-47DC-4557-B909-AF3C6F1920D2}"/>
    <dgm:cxn modelId="{64BB4C40-AAAD-411A-85B8-2046669795E3}" srcId="{A36EECB8-9256-4F15-884E-36AFB4499B0A}" destId="{3C26C005-B6FD-4FB7-ADF8-481AD831D341}" srcOrd="2" destOrd="0" parTransId="{BB36BBA1-09DD-4C1F-A91D-06E11707A82D}" sibTransId="{F61B49A2-46AB-4F69-A671-D67DB70DC867}"/>
    <dgm:cxn modelId="{1A431970-A20F-421F-B201-E4C97E63E5BB}" type="presOf" srcId="{C7EF8DC8-E8AB-46AB-B4C5-C4C0D230798E}" destId="{5F683BAB-399A-4589-B9C5-3F9F1773789D}" srcOrd="0" destOrd="0" presId="urn:microsoft.com/office/officeart/2005/8/layout/vList3#1"/>
    <dgm:cxn modelId="{83431E62-D02B-40E8-8A64-6CC8F70A40A3}" type="presParOf" srcId="{1548EFB4-BDB7-42EA-972D-317A9EE00358}" destId="{7CAA23AD-2CCA-4505-9B49-6C26D1E9A3F6}" srcOrd="0" destOrd="0" presId="urn:microsoft.com/office/officeart/2005/8/layout/vList3#1"/>
    <dgm:cxn modelId="{D97A2F7D-5AF4-4370-A161-27FAF33C7491}" type="presParOf" srcId="{7CAA23AD-2CCA-4505-9B49-6C26D1E9A3F6}" destId="{F32044BA-44DA-4337-BFFF-DB9F4057FE3D}" srcOrd="0" destOrd="0" presId="urn:microsoft.com/office/officeart/2005/8/layout/vList3#1"/>
    <dgm:cxn modelId="{EF23F915-61F5-458B-B985-9199B39F7848}" type="presParOf" srcId="{7CAA23AD-2CCA-4505-9B49-6C26D1E9A3F6}" destId="{DD558A22-EAE4-4006-B81B-292D7461026E}" srcOrd="1" destOrd="0" presId="urn:microsoft.com/office/officeart/2005/8/layout/vList3#1"/>
    <dgm:cxn modelId="{59069F98-7A44-42E1-A806-0957ED16FD63}" type="presParOf" srcId="{1548EFB4-BDB7-42EA-972D-317A9EE00358}" destId="{FC37BAE9-5F20-4BF5-A52A-CC065D34BE72}" srcOrd="1" destOrd="0" presId="urn:microsoft.com/office/officeart/2005/8/layout/vList3#1"/>
    <dgm:cxn modelId="{DF5A48F2-4442-4B8A-BBB2-C5D96BA19ABB}" type="presParOf" srcId="{1548EFB4-BDB7-42EA-972D-317A9EE00358}" destId="{0E82CB10-2893-4D66-9E5E-1457AA78E8CB}" srcOrd="2" destOrd="0" presId="urn:microsoft.com/office/officeart/2005/8/layout/vList3#1"/>
    <dgm:cxn modelId="{FFFFE610-61F8-49E4-AB3D-17020A765D07}" type="presParOf" srcId="{0E82CB10-2893-4D66-9E5E-1457AA78E8CB}" destId="{3352164D-A65A-4005-9222-E0EB00B70DD2}" srcOrd="0" destOrd="0" presId="urn:microsoft.com/office/officeart/2005/8/layout/vList3#1"/>
    <dgm:cxn modelId="{12D06CE5-5B4D-4C60-8F1A-60357C5F1FFB}" type="presParOf" srcId="{0E82CB10-2893-4D66-9E5E-1457AA78E8CB}" destId="{5F683BAB-399A-4589-B9C5-3F9F1773789D}" srcOrd="1" destOrd="0" presId="urn:microsoft.com/office/officeart/2005/8/layout/vList3#1"/>
    <dgm:cxn modelId="{FA168EA9-19D6-4768-B507-440C4811E0F5}" type="presParOf" srcId="{1548EFB4-BDB7-42EA-972D-317A9EE00358}" destId="{CD976653-BC4C-46AA-A78C-3AD55BBC09E5}" srcOrd="3" destOrd="0" presId="urn:microsoft.com/office/officeart/2005/8/layout/vList3#1"/>
    <dgm:cxn modelId="{57870695-7FA5-4A38-97BC-0B9A2EA4CBF5}" type="presParOf" srcId="{1548EFB4-BDB7-42EA-972D-317A9EE00358}" destId="{AC97D143-96E3-43E1-87CB-26B44CC22BC6}" srcOrd="4" destOrd="0" presId="urn:microsoft.com/office/officeart/2005/8/layout/vList3#1"/>
    <dgm:cxn modelId="{BF224F54-E7E3-4229-A038-5CE5D184F24E}" type="presParOf" srcId="{AC97D143-96E3-43E1-87CB-26B44CC22BC6}" destId="{A55773A3-5BC8-493C-81B0-02E6B2F1A45C}" srcOrd="0" destOrd="0" presId="urn:microsoft.com/office/officeart/2005/8/layout/vList3#1"/>
    <dgm:cxn modelId="{44E4C0EC-A05F-47CF-9FC8-52BB06DD332F}" type="presParOf" srcId="{AC97D143-96E3-43E1-87CB-26B44CC22BC6}" destId="{C56C5857-F507-4B85-A08E-37078FC334B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58A22-EAE4-4006-B81B-292D7461026E}">
      <dsp:nvSpPr>
        <dsp:cNvPr id="0" name=""/>
        <dsp:cNvSpPr/>
      </dsp:nvSpPr>
      <dsp:spPr>
        <a:xfrm rot="10800000">
          <a:off x="1793320" y="0"/>
          <a:ext cx="6368747" cy="1733134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661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Ricardo Ely Flores Zertuche </a:t>
          </a:r>
          <a:br>
            <a:rPr lang="es-MX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</a:br>
          <a:r>
            <a:rPr lang="es-MX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Edad: 5 años</a:t>
          </a:r>
          <a:br>
            <a:rPr lang="es-MX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</a:br>
          <a:r>
            <a:rPr lang="es-MX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Ritmo de trabajo: Es muy lento al realizar las actividades y la motivación no la tiene, siempre que se le asigna una tarea no le gusta y comienza a alterar a todo el grupo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Motivarlo con palabras de aliento como decirle que lo hizo muy bien, que se está comportando de buena manera, que lo hagan como lo hizo é (cuando realmente corresponde).</a:t>
          </a:r>
        </a:p>
      </dsp:txBody>
      <dsp:txXfrm rot="10800000">
        <a:off x="2226603" y="0"/>
        <a:ext cx="5935464" cy="1733134"/>
      </dsp:txXfrm>
    </dsp:sp>
    <dsp:sp modelId="{F32044BA-44DA-4337-BFFF-DB9F4057FE3D}">
      <dsp:nvSpPr>
        <dsp:cNvPr id="0" name=""/>
        <dsp:cNvSpPr/>
      </dsp:nvSpPr>
      <dsp:spPr>
        <a:xfrm>
          <a:off x="1414996" y="490859"/>
          <a:ext cx="756648" cy="756648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83BAB-399A-4589-B9C5-3F9F1773789D}">
      <dsp:nvSpPr>
        <dsp:cNvPr id="0" name=""/>
        <dsp:cNvSpPr/>
      </dsp:nvSpPr>
      <dsp:spPr>
        <a:xfrm rot="10800000">
          <a:off x="1261179" y="1986729"/>
          <a:ext cx="6911746" cy="1923666"/>
        </a:xfrm>
        <a:prstGeom prst="homePlate">
          <a:avLst/>
        </a:prstGeom>
        <a:solidFill>
          <a:schemeClr val="accent5">
            <a:hueOff val="309664"/>
            <a:satOff val="-32710"/>
            <a:lumOff val="127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661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" sz="1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Antecedentes: </a:t>
          </a:r>
          <a:br>
            <a:rPr lang="es-ES" sz="1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</a:br>
          <a:r>
            <a:rPr lang="es-ES" sz="1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Desde que ingreso a la institución el alumno se ha comportado con problemas en su conducta, no la regula, no acata ordenes, siempre busca a quien agredir y por más regaños y castigos que se le den, hace caso omiso a la situación. </a:t>
          </a:r>
          <a:endParaRPr lang="es-ES_tradnl" sz="1200" b="0" u="none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A</a:t>
          </a:r>
          <a:r>
            <a:rPr lang="es-ES" sz="1200" b="0" u="none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ctividades</a:t>
          </a:r>
          <a:r>
            <a:rPr lang="es-ES" sz="1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que implican mayor tiempo y      </a:t>
          </a:r>
        </a:p>
        <a:p>
          <a:pPr lvl="0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  esfuerzo: </a:t>
          </a:r>
          <a:r>
            <a:rPr lang="es-MX" sz="1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Las de escritura y lenguaje oral, casi nunca quiere participar y su vocabulario no es apropiado a su edad a pesar de que sabe cómo llevarlo a cabo. </a:t>
          </a:r>
        </a:p>
        <a:p>
          <a:pPr lvl="0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También las de artísticas, no le gusta participar en los eventos que impliquen danza o canto, pero si le gustan los instrumentos musicales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10800000">
        <a:off x="1742095" y="1986729"/>
        <a:ext cx="6430830" cy="1923666"/>
      </dsp:txXfrm>
    </dsp:sp>
    <dsp:sp modelId="{3352164D-A65A-4005-9222-E0EB00B70DD2}">
      <dsp:nvSpPr>
        <dsp:cNvPr id="0" name=""/>
        <dsp:cNvSpPr/>
      </dsp:nvSpPr>
      <dsp:spPr>
        <a:xfrm>
          <a:off x="491968" y="2530022"/>
          <a:ext cx="756648" cy="756648"/>
        </a:xfrm>
        <a:prstGeom prst="ellipse">
          <a:avLst/>
        </a:prstGeom>
        <a:solidFill>
          <a:schemeClr val="accent5">
            <a:tint val="50000"/>
            <a:hueOff val="565095"/>
            <a:satOff val="-36449"/>
            <a:lumOff val="-19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C5857-F507-4B85-A08E-37078FC334B5}">
      <dsp:nvSpPr>
        <dsp:cNvPr id="0" name=""/>
        <dsp:cNvSpPr/>
      </dsp:nvSpPr>
      <dsp:spPr>
        <a:xfrm rot="10800000">
          <a:off x="1836182" y="4104459"/>
          <a:ext cx="6368747" cy="1358842"/>
        </a:xfrm>
        <a:prstGeom prst="homePlate">
          <a:avLst/>
        </a:prstGeom>
        <a:solidFill>
          <a:schemeClr val="accent5">
            <a:hueOff val="619327"/>
            <a:satOff val="-65420"/>
            <a:lumOff val="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661" tIns="45720" rIns="85344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elección de este caso se realizó debido a que por medio de la observación me logre dar cuenta que el alumno agrede, molesta a sus compañeros, se muestra distraído, destruye sus cosas, no realiza las actividades y la educadora tiene que estar con él para realizarlas. Altera la conducta de los demás y hasta avienta los materiales y mobiliario del salón. </a:t>
          </a:r>
          <a:endParaRPr lang="es-ES" sz="1200" b="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Dificultades que presenta </a:t>
          </a:r>
          <a:endParaRPr lang="es-MX" sz="1200" b="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 le dificulta mucho el centrar la atención a las actividades y a las indicaciones, al igual al agredir a un compañero que sabe que no le regresará el golpe.</a:t>
          </a:r>
          <a:endParaRPr lang="es-ES" sz="12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 rot="10800000">
        <a:off x="2175892" y="4104459"/>
        <a:ext cx="6029037" cy="1358842"/>
      </dsp:txXfrm>
    </dsp:sp>
    <dsp:sp modelId="{A55773A3-5BC8-493C-81B0-02E6B2F1A45C}">
      <dsp:nvSpPr>
        <dsp:cNvPr id="0" name=""/>
        <dsp:cNvSpPr/>
      </dsp:nvSpPr>
      <dsp:spPr>
        <a:xfrm>
          <a:off x="1414996" y="4412245"/>
          <a:ext cx="756648" cy="756648"/>
        </a:xfrm>
        <a:prstGeom prst="ellipse">
          <a:avLst/>
        </a:prstGeom>
        <a:solidFill>
          <a:schemeClr val="accent5">
            <a:tint val="50000"/>
            <a:hueOff val="1130190"/>
            <a:satOff val="-72899"/>
            <a:lumOff val="-383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B58A-1A74-4D41-86BA-ED7D39612868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CFA5-6A14-4128-BF07-4E9592C9971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7081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76C1A-11DB-4DA8-BEDB-FA170369D3CB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C80E4-E9C9-4D68-95EB-622F158227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79382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C80E4-E9C9-4D68-95EB-622F158227F2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C1FAE9-22E6-49FF-BBE1-B4BFD5F23FD7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s-ES" smtClean="0"/>
              <a:t>Atención educativa para la incluisión.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C0F8-BC77-4760-9257-DBF1BDFFA915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78C0-55F8-4214-B6A7-7CA48D7A77F5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ADAA-7BC2-4A1E-93CF-482FACC73BF7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3016-B489-4588-9F23-025B328E9F4E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11FF-C1C2-41B9-B68B-33CB95800DEC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57A9-0D7B-4073-88D9-A2F41DC3BD4E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54EB-2020-452F-A90A-CBED6B343747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FCF2-3324-4079-8542-83B55B2AA41B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ACE0-4A72-4E3C-AD92-2811E7494CB3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59F1-07C2-4F65-9B7C-4F37B4DC9A43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75D5C3C-270B-4340-AB22-CBF8F3831E7E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99FF-56FD-4F19-AB8E-2E86AE4AD998}" type="datetime1">
              <a:rPr lang="es-ES" smtClean="0"/>
              <a:pPr/>
              <a:t>29/11/2017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Exposición del Caso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157192"/>
            <a:ext cx="7560840" cy="86409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/>
              <a:t>Nombre de la alumna: </a:t>
            </a:r>
            <a:r>
              <a:rPr lang="es-ES_tradnl" b="1" u="sng" dirty="0" smtClean="0"/>
              <a:t>Alondra María Reséndiz Contreras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3940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Promueve actividades que involucran el trabajo colaborativo para impulsar el compromiso, la responsabilidad y la solidaridad de los alumnos.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Todas y cada una de las actividades fueron planeadas con el fin de promover cada una de estos aspectos, en mi caso y en el salón de clases de2do y 3ero B, es muy importante la sana convivencia por que así como Ricardo, hay otros 14 alumnos más con problemas de conducta similares. </a:t>
            </a:r>
            <a:r>
              <a:rPr lang="es-ES" dirty="0" smtClean="0"/>
              <a:t>Me apoye mucho en los juegos dentro y fuera del salón, así como también asignar tareas o el títere viajero, para incentivarlos a su buena conducta.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99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72" y="1412776"/>
            <a:ext cx="3500733" cy="4669979"/>
          </a:xfr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64" y="1556792"/>
            <a:ext cx="3218213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Datos generales del niño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64446771"/>
              </p:ext>
            </p:extLst>
          </p:nvPr>
        </p:nvGraphicFramePr>
        <p:xfrm>
          <a:off x="-216532" y="1268760"/>
          <a:ext cx="957706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5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663606"/>
              </p:ext>
            </p:extLst>
          </p:nvPr>
        </p:nvGraphicFramePr>
        <p:xfrm>
          <a:off x="251520" y="1196753"/>
          <a:ext cx="8568952" cy="56618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06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0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76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3942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 1</a:t>
                      </a:r>
                    </a:p>
                    <a:p>
                      <a:pPr algn="ctr"/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Lunes</a:t>
                      </a:r>
                      <a:r>
                        <a:rPr lang="es-ES_tradnl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30-Viernes 3</a:t>
                      </a:r>
                      <a:endParaRPr lang="es-E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542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Taller </a:t>
                      </a:r>
                      <a:r>
                        <a:rPr lang="es-ES" dirty="0" err="1" smtClean="0"/>
                        <a:t>boolsitas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</a:t>
                      </a:r>
                      <a:r>
                        <a:rPr lang="es-ES" baseline="0" dirty="0" smtClean="0"/>
                        <a:t> como el alumno sigue los pasos y ayudarle cuando lo necesite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alumno logro integrarse </a:t>
                      </a:r>
                      <a:r>
                        <a:rPr lang="es-ES" baseline="0" dirty="0" smtClean="0"/>
                        <a:t> a la actividad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0395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Creando esculturas 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como</a:t>
                      </a:r>
                      <a:r>
                        <a:rPr lang="es-ES" baseline="0" dirty="0" smtClean="0"/>
                        <a:t> realiza la escultura, que colores utiliza y supervisar que logre hacer la actividad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alumno logro realizar</a:t>
                      </a:r>
                      <a:r>
                        <a:rPr lang="es-ES" baseline="0" dirty="0" smtClean="0"/>
                        <a:t> la actividad satisfactoriamente</a:t>
                      </a:r>
                      <a:endParaRPr lang="es-E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94408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Taller mi tumba 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que siga los pasos correctamente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alumno logro seguir los</a:t>
                      </a:r>
                      <a:r>
                        <a:rPr lang="es-ES" baseline="0" dirty="0" smtClean="0"/>
                        <a:t> pasos en orden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18398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Rincón</a:t>
                      </a:r>
                      <a:r>
                        <a:rPr lang="es-ES" baseline="0" dirty="0" smtClean="0"/>
                        <a:t> jugando y aprendiendo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</a:t>
                      </a:r>
                      <a:r>
                        <a:rPr lang="es-ES" baseline="0" dirty="0" smtClean="0"/>
                        <a:t> que el alumno comparta la Tablet y pueda convivir correctamente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alumno realizo la actividad de manera correcta</a:t>
                      </a:r>
                      <a:r>
                        <a:rPr lang="es-ES" baseline="0" dirty="0" smtClean="0"/>
                        <a:t> compartiendo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04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311426"/>
              </p:ext>
            </p:extLst>
          </p:nvPr>
        </p:nvGraphicFramePr>
        <p:xfrm>
          <a:off x="251520" y="1196753"/>
          <a:ext cx="8568952" cy="32039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06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0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76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3942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Lunes</a:t>
                      </a:r>
                      <a:r>
                        <a:rPr lang="es-ES_tradnl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6-Martes 7</a:t>
                      </a:r>
                      <a:endParaRPr lang="es-ES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542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Clasificar</a:t>
                      </a:r>
                      <a:r>
                        <a:rPr lang="es-ES" baseline="0" dirty="0" smtClean="0"/>
                        <a:t> los jabones según su forma 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como el alumno hace la</a:t>
                      </a:r>
                      <a:r>
                        <a:rPr lang="es-ES" baseline="0" dirty="0" smtClean="0"/>
                        <a:t> discriminación al clasificar los jabones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Revisar</a:t>
                      </a:r>
                      <a:r>
                        <a:rPr lang="es-ES" baseline="0" dirty="0" smtClean="0"/>
                        <a:t> que el alumno si tenga la clasificación en su trabajo y preguntarle como lo hizo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0395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Taller: comiendo saludable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</a:t>
                      </a:r>
                      <a:r>
                        <a:rPr lang="es-ES" baseline="0" dirty="0" smtClean="0"/>
                        <a:t> si sigue los pasos y como realiza la actividad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</a:t>
                      </a:r>
                      <a:r>
                        <a:rPr lang="es-ES" baseline="0" dirty="0" smtClean="0"/>
                        <a:t> el producto del alumno y preguntarle como lo realizo </a:t>
                      </a:r>
                      <a:endParaRPr lang="es-E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64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795612"/>
              </p:ext>
            </p:extLst>
          </p:nvPr>
        </p:nvGraphicFramePr>
        <p:xfrm>
          <a:off x="251520" y="1052737"/>
          <a:ext cx="8568952" cy="55036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76205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 3</a:t>
                      </a:r>
                    </a:p>
                    <a:p>
                      <a:pPr algn="ctr"/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Lunes 13- Viernes17</a:t>
                      </a:r>
                      <a:endParaRPr lang="es-E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319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Nuestra dentadura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si</a:t>
                      </a:r>
                      <a:r>
                        <a:rPr lang="es-ES" baseline="0" dirty="0" smtClean="0"/>
                        <a:t> sigue los pasos del taller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producto del taller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6705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Comida chatarra y saludable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la clasificación</a:t>
                      </a:r>
                      <a:r>
                        <a:rPr lang="es-ES" baseline="0" dirty="0" smtClean="0"/>
                        <a:t> de comida chatarra y saludable basándose en la explicación previamente hecha.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producto de</a:t>
                      </a:r>
                      <a:r>
                        <a:rPr lang="es-ES" baseline="0" dirty="0" smtClean="0"/>
                        <a:t> la actividad (una tabla de doble entrada, de lado izquierdo, recortes de comida chatarra y de lado derecho recortes de comida saludable. </a:t>
                      </a:r>
                      <a:endParaRPr lang="es-E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5719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Receta:</a:t>
                      </a:r>
                      <a:r>
                        <a:rPr lang="es-ES" baseline="0" dirty="0" smtClean="0"/>
                        <a:t> ensalada de fruta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como corta la</a:t>
                      </a:r>
                      <a:r>
                        <a:rPr lang="es-ES" baseline="0" dirty="0" smtClean="0"/>
                        <a:t> fruta y el cuidado del uso del material.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El producto del</a:t>
                      </a:r>
                      <a:r>
                        <a:rPr lang="es-ES" baseline="0" dirty="0" smtClean="0"/>
                        <a:t> taller (la ensalada de fruta picada en un vaso)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567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Brigada</a:t>
                      </a:r>
                      <a:r>
                        <a:rPr lang="es-ES" baseline="0" dirty="0" smtClean="0"/>
                        <a:t> de la salud</a:t>
                      </a:r>
                      <a:endParaRPr lang="es-ES" dirty="0" smtClean="0"/>
                    </a:p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</a:t>
                      </a:r>
                      <a:r>
                        <a:rPr lang="es-ES" baseline="0" dirty="0" smtClean="0"/>
                        <a:t> el comportamiento en la brigada de la salud.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La</a:t>
                      </a:r>
                      <a:r>
                        <a:rPr lang="es-ES" baseline="0" dirty="0" smtClean="0"/>
                        <a:t> opinión sobre la brigada, lo que mas le gustó, lo que aprendió y de que trató.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3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816133"/>
              </p:ext>
            </p:extLst>
          </p:nvPr>
        </p:nvGraphicFramePr>
        <p:xfrm>
          <a:off x="323528" y="1052736"/>
          <a:ext cx="8568952" cy="55435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06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0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76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3942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 4</a:t>
                      </a:r>
                    </a:p>
                    <a:p>
                      <a:pPr algn="ctr"/>
                      <a:r>
                        <a:rPr lang="es-ES_tradnl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Martes</a:t>
                      </a:r>
                      <a:r>
                        <a:rPr lang="es-ES_tradnl" sz="1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20-Viernes 24</a:t>
                      </a:r>
                      <a:endParaRPr lang="es-E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542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Mi</a:t>
                      </a:r>
                      <a:r>
                        <a:rPr lang="es-ES" baseline="0" dirty="0" smtClean="0"/>
                        <a:t> álbum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como</a:t>
                      </a:r>
                      <a:r>
                        <a:rPr lang="es-ES" baseline="0" dirty="0" smtClean="0"/>
                        <a:t> resuelve las actividades según la explicación previa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La resolución</a:t>
                      </a:r>
                      <a:r>
                        <a:rPr lang="es-ES" baseline="0" dirty="0" smtClean="0"/>
                        <a:t> del álbum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0395">
                <a:tc>
                  <a:txBody>
                    <a:bodyPr/>
                    <a:lstStyle/>
                    <a:p>
                      <a:r>
                        <a:rPr lang="en-US" dirty="0" smtClean="0"/>
                        <a:t>Planta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pintura</a:t>
                      </a:r>
                      <a:r>
                        <a:rPr lang="en-US" baseline="0" dirty="0" smtClean="0"/>
                        <a:t> </a:t>
                      </a:r>
                      <a:endParaRPr lang="es-MX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Observar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sigue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pasos</a:t>
                      </a:r>
                      <a:r>
                        <a:rPr lang="en-US" dirty="0" smtClean="0"/>
                        <a:t> del experiment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la</a:t>
                      </a:r>
                      <a:r>
                        <a:rPr lang="es-ES" baseline="0" dirty="0" smtClean="0"/>
                        <a:t> exposición del proceso que se llevo al realizar el experimento</a:t>
                      </a:r>
                      <a:endParaRPr lang="es-E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94408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Sembrando </a:t>
                      </a:r>
                      <a:r>
                        <a:rPr lang="es-ES" baseline="0" dirty="0" smtClean="0"/>
                        <a:t> nuestra planta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el interés y la atención que le da a la actividad</a:t>
                      </a:r>
                      <a:r>
                        <a:rPr lang="es-ES" baseline="0" dirty="0" smtClean="0"/>
                        <a:t> y las actitudes que muestra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Que registre</a:t>
                      </a:r>
                      <a:r>
                        <a:rPr lang="es-ES" baseline="0" dirty="0" smtClean="0"/>
                        <a:t> y cuide su planta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18398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Jugando</a:t>
                      </a:r>
                      <a:r>
                        <a:rPr lang="es-ES" baseline="0" dirty="0" smtClean="0"/>
                        <a:t> y conviviendo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Observar como</a:t>
                      </a:r>
                      <a:r>
                        <a:rPr lang="es-ES" baseline="0" dirty="0" smtClean="0"/>
                        <a:t> logra resolver el juego y como se comunica con sus compañeros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Que se integre con sus compañeros</a:t>
                      </a:r>
                      <a:r>
                        <a:rPr lang="es-ES" baseline="0" dirty="0" smtClean="0"/>
                        <a:t> 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3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dirty="0"/>
          </a:p>
          <a:p>
            <a:r>
              <a:rPr lang="es-ES" dirty="0" smtClean="0"/>
              <a:t>Realiza </a:t>
            </a:r>
            <a:r>
              <a:rPr lang="es-ES" dirty="0"/>
              <a:t>adecuaciones curriculares pertinentes en su planeación a partir de los resultados de la evaluación.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Las adecuaciones que se realizaron en las actividades para el alumno Ricardo, fueron beneficiadas hacia él, con el fin de que el alumno lograra integrarse un poco más al grupo y trabajar en </a:t>
            </a:r>
            <a:r>
              <a:rPr lang="es-ES" dirty="0" smtClean="0"/>
              <a:t>conjunto, a pesar que Ricardo en muchas ocasiones no le daba la importancia o no era de su agrado, trataba de cuestionarlo, incluirlo y hacerles ver a sus compañeros que si puede ser un buen niño, al evaluarlo me acercaba con él para que retroalimentara sobre las actividades y hacerlo reflexionar de sus acciones.</a:t>
            </a:r>
            <a:endParaRPr lang="es-E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817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Utiliza estrategias didácticas para promover un ambiente propicio para el aprendizaje. </a:t>
            </a:r>
          </a:p>
          <a:p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Casi todas las estrategias fueron observación, ya que Ricardo casi no habla con nadie, solamente actúa, y en las observaciones me di cuenta que Ricardo necesita motivaciones para trabajar, ya sea solo o en equipo</a:t>
            </a:r>
            <a:r>
              <a:rPr lang="es-ES" dirty="0" smtClean="0"/>
              <a:t>. La mayoría del tiempo le daba tareas para que él mantuviera su mente ocupada en lo que se le había asignado y no dañara a sus compañeros. </a:t>
            </a:r>
            <a:endParaRPr lang="es-ES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28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Adecua las condiciones físicas en el aula de acuerdo al contexto y las características de los alumnos y el grupo. </a:t>
            </a:r>
          </a:p>
          <a:p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Considero que para Ricardo es necesario un ambiente de constante actividad, pero demanda mucha atención, me falta mucho más en propiciar ese espacio de aprendizaje para </a:t>
            </a:r>
            <a:r>
              <a:rPr lang="es-ES" dirty="0" smtClean="0"/>
              <a:t>él. Las maestras de USAER y la educadora titular, me aconsejaron en trabajar muchas canciones, rimas y trabalenguas, para que Ricardo centre su atención, ya que vive en un ambiente musical por que su papá es parte de una banda grupera.</a:t>
            </a:r>
            <a:r>
              <a:rPr lang="es-ES" dirty="0" smtClean="0"/>
              <a:t>	</a:t>
            </a: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22288</TotalTime>
  <Words>966</Words>
  <Application>Microsoft Office PowerPoint</Application>
  <PresentationFormat>Presentación en pantalla (4:3)</PresentationFormat>
  <Paragraphs>112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Paja</vt:lpstr>
      <vt:lpstr>Exposición del Caso</vt:lpstr>
      <vt:lpstr>Datos generales del niño</vt:lpstr>
      <vt:lpstr>Adecuaciones aplicadas</vt:lpstr>
      <vt:lpstr>Adecuaciones aplicadas</vt:lpstr>
      <vt:lpstr>Adecuaciones aplicadas</vt:lpstr>
      <vt:lpstr>Adecuaciones aplicadas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EVIDENCIAS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 Caso</dc:title>
  <dc:creator>enep</dc:creator>
  <cp:lastModifiedBy>ENEP</cp:lastModifiedBy>
  <cp:revision>33</cp:revision>
  <dcterms:created xsi:type="dcterms:W3CDTF">2016-11-03T15:18:55Z</dcterms:created>
  <dcterms:modified xsi:type="dcterms:W3CDTF">2017-11-29T18:35:04Z</dcterms:modified>
</cp:coreProperties>
</file>