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7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62" r:id="rId19"/>
    <p:sldId id="263" r:id="rId20"/>
    <p:sldId id="264" r:id="rId21"/>
    <p:sldId id="265" r:id="rId22"/>
    <p:sldId id="278" r:id="rId23"/>
    <p:sldId id="280" r:id="rId24"/>
    <p:sldId id="279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EECB8-9256-4F15-884E-36AFB4499B0A}" type="doc">
      <dgm:prSet loTypeId="urn:microsoft.com/office/officeart/2005/8/layout/vList3#1" loCatId="picture" qsTypeId="urn:microsoft.com/office/officeart/2005/8/quickstyle/simple1" qsCatId="simple" csTypeId="urn:microsoft.com/office/officeart/2005/8/colors/colorful5" csCatId="colorful" phldr="1"/>
      <dgm:spPr/>
    </dgm:pt>
    <dgm:pt modelId="{151D7E4D-F31D-4EAF-B921-5350DF40E2DB}">
      <dgm:prSet phldrT="[Texto]" custT="1"/>
      <dgm:spPr/>
      <dgm:t>
        <a:bodyPr/>
        <a:lstStyle/>
        <a:p>
          <a:pPr algn="ctr"/>
          <a:r>
            <a:rPr lang="es-ES" sz="2800" dirty="0" err="1"/>
            <a:t>Jardin</a:t>
          </a:r>
          <a:r>
            <a:rPr lang="es-ES" sz="2800" dirty="0"/>
            <a:t> de niños ¨Juan Enrique Pestalozzi¨. </a:t>
          </a:r>
          <a:endParaRPr lang="es-ES_tradnl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EB200D-A340-42B1-AFEC-A95359163DDA}" type="parTrans" cxnId="{D69FA53D-7883-4D0C-B340-DC2EB223BEC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45F88-47DC-4557-B909-AF3C6F1920D2}" type="sibTrans" cxnId="{D69FA53D-7883-4D0C-B340-DC2EB223BEC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F8DC8-E8AB-46AB-B4C5-C4C0D230798E}">
      <dgm:prSet phldrT="[Texto]" custT="1"/>
      <dgm:spPr/>
      <dgm:t>
        <a:bodyPr/>
        <a:lstStyle/>
        <a:p>
          <a:pPr algn="l"/>
          <a:r>
            <a: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s-ES_tradnl" sz="32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Antecedentes generales de desarrollo,         </a:t>
          </a:r>
        </a:p>
        <a:p>
          <a:pPr algn="l"/>
          <a:r>
            <a:rPr lang="es-ES_tradnl" sz="32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32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que implican mayor tiempo y      </a:t>
          </a:r>
        </a:p>
        <a:p>
          <a:pPr algn="l"/>
          <a:r>
            <a:rPr lang="es-ES" sz="32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esfuerzo</a:t>
          </a:r>
          <a:endParaRPr lang="es-ES_tradnl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901DB-E9A4-4481-9F8B-1A8A61E66FCD}" type="parTrans" cxnId="{6EF16D89-3B6C-4102-ABD1-01A521C5289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2AA512-A0B7-4AF7-9FF5-51FB453146F2}" type="sibTrans" cxnId="{6EF16D89-3B6C-4102-ABD1-01A521C5289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6C005-B6FD-4FB7-ADF8-481AD831D341}">
      <dgm:prSet phldrT="[Texto]" custT="1"/>
      <dgm:spPr/>
      <dgm:t>
        <a:bodyPr/>
        <a:lstStyle/>
        <a:p>
          <a:pPr algn="l"/>
          <a:r>
            <a: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Necesidad: Falta de atención 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BBA1-09DD-4C1F-A91D-06E11707A82D}" type="parTrans" cxnId="{64BB4C40-AAAD-411A-85B8-2046669795E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B49A2-46AB-4F69-A671-D67DB70DC867}" type="sibTrans" cxnId="{64BB4C40-AAAD-411A-85B8-2046669795E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8EFB4-BDB7-42EA-972D-317A9EE00358}" type="pres">
      <dgm:prSet presAssocID="{A36EECB8-9256-4F15-884E-36AFB4499B0A}" presName="linearFlow" presStyleCnt="0">
        <dgm:presLayoutVars>
          <dgm:dir/>
          <dgm:resizeHandles val="exact"/>
        </dgm:presLayoutVars>
      </dgm:prSet>
      <dgm:spPr/>
    </dgm:pt>
    <dgm:pt modelId="{7CAA23AD-2CCA-4505-9B49-6C26D1E9A3F6}" type="pres">
      <dgm:prSet presAssocID="{151D7E4D-F31D-4EAF-B921-5350DF40E2DB}" presName="composite" presStyleCnt="0"/>
      <dgm:spPr/>
    </dgm:pt>
    <dgm:pt modelId="{F32044BA-44DA-4337-BFFF-DB9F4057FE3D}" type="pres">
      <dgm:prSet presAssocID="{151D7E4D-F31D-4EAF-B921-5350DF40E2DB}" presName="imgShp" presStyleLbl="fgImgPlace1" presStyleIdx="0" presStyleCnt="3"/>
      <dgm:spPr/>
    </dgm:pt>
    <dgm:pt modelId="{DD558A22-EAE4-4006-B81B-292D7461026E}" type="pres">
      <dgm:prSet presAssocID="{151D7E4D-F31D-4EAF-B921-5350DF40E2DB}" presName="txShp" presStyleLbl="node1" presStyleIdx="0" presStyleCnt="3" custScaleY="112659" custLinFactNeighborY="-5188">
        <dgm:presLayoutVars>
          <dgm:bulletEnabled val="1"/>
        </dgm:presLayoutVars>
      </dgm:prSet>
      <dgm:spPr/>
    </dgm:pt>
    <dgm:pt modelId="{FC37BAE9-5F20-4BF5-A52A-CC065D34BE72}" type="pres">
      <dgm:prSet presAssocID="{ED845F88-47DC-4557-B909-AF3C6F1920D2}" presName="spacing" presStyleCnt="0"/>
      <dgm:spPr/>
    </dgm:pt>
    <dgm:pt modelId="{0E82CB10-2893-4D66-9E5E-1457AA78E8CB}" type="pres">
      <dgm:prSet presAssocID="{C7EF8DC8-E8AB-46AB-B4C5-C4C0D230798E}" presName="composite" presStyleCnt="0"/>
      <dgm:spPr/>
    </dgm:pt>
    <dgm:pt modelId="{3352164D-A65A-4005-9222-E0EB00B70DD2}" type="pres">
      <dgm:prSet presAssocID="{C7EF8DC8-E8AB-46AB-B4C5-C4C0D230798E}" presName="imgShp" presStyleLbl="fgImgPlace1" presStyleIdx="1" presStyleCnt="3" custLinFactNeighborX="-46223"/>
      <dgm:spPr/>
    </dgm:pt>
    <dgm:pt modelId="{5F683BAB-399A-4589-B9C5-3F9F1773789D}" type="pres">
      <dgm:prSet presAssocID="{C7EF8DC8-E8AB-46AB-B4C5-C4C0D230798E}" presName="txShp" presStyleLbl="node1" presStyleIdx="1" presStyleCnt="3" custScaleX="143576" custScaleY="177420" custLinFactNeighborX="3400" custLinFactNeighborY="3319">
        <dgm:presLayoutVars>
          <dgm:bulletEnabled val="1"/>
        </dgm:presLayoutVars>
      </dgm:prSet>
      <dgm:spPr/>
    </dgm:pt>
    <dgm:pt modelId="{CD976653-BC4C-46AA-A78C-3AD55BBC09E5}" type="pres">
      <dgm:prSet presAssocID="{952AA512-A0B7-4AF7-9FF5-51FB453146F2}" presName="spacing" presStyleCnt="0"/>
      <dgm:spPr/>
    </dgm:pt>
    <dgm:pt modelId="{AC97D143-96E3-43E1-87CB-26B44CC22BC6}" type="pres">
      <dgm:prSet presAssocID="{3C26C005-B6FD-4FB7-ADF8-481AD831D341}" presName="composite" presStyleCnt="0"/>
      <dgm:spPr/>
    </dgm:pt>
    <dgm:pt modelId="{A55773A3-5BC8-493C-81B0-02E6B2F1A45C}" type="pres">
      <dgm:prSet presAssocID="{3C26C005-B6FD-4FB7-ADF8-481AD831D341}" presName="imgShp" presStyleLbl="fgImgPlace1" presStyleIdx="2" presStyleCnt="3"/>
      <dgm:spPr/>
    </dgm:pt>
    <dgm:pt modelId="{C56C5857-F507-4B85-A08E-37078FC334B5}" type="pres">
      <dgm:prSet presAssocID="{3C26C005-B6FD-4FB7-ADF8-481AD831D341}" presName="txShp" presStyleLbl="node1" presStyleIdx="2" presStyleCnt="3" custScaleY="147175">
        <dgm:presLayoutVars>
          <dgm:bulletEnabled val="1"/>
        </dgm:presLayoutVars>
      </dgm:prSet>
      <dgm:spPr/>
    </dgm:pt>
  </dgm:ptLst>
  <dgm:cxnLst>
    <dgm:cxn modelId="{D69FA53D-7883-4D0C-B340-DC2EB223BEC5}" srcId="{A36EECB8-9256-4F15-884E-36AFB4499B0A}" destId="{151D7E4D-F31D-4EAF-B921-5350DF40E2DB}" srcOrd="0" destOrd="0" parTransId="{BCEB200D-A340-42B1-AFEC-A95359163DDA}" sibTransId="{ED845F88-47DC-4557-B909-AF3C6F1920D2}"/>
    <dgm:cxn modelId="{64BB4C40-AAAD-411A-85B8-2046669795E3}" srcId="{A36EECB8-9256-4F15-884E-36AFB4499B0A}" destId="{3C26C005-B6FD-4FB7-ADF8-481AD831D341}" srcOrd="2" destOrd="0" parTransId="{BB36BBA1-09DD-4C1F-A91D-06E11707A82D}" sibTransId="{F61B49A2-46AB-4F69-A671-D67DB70DC867}"/>
    <dgm:cxn modelId="{1A431970-A20F-421F-B201-E4C97E63E5BB}" type="presOf" srcId="{C7EF8DC8-E8AB-46AB-B4C5-C4C0D230798E}" destId="{5F683BAB-399A-4589-B9C5-3F9F1773789D}" srcOrd="0" destOrd="0" presId="urn:microsoft.com/office/officeart/2005/8/layout/vList3#1"/>
    <dgm:cxn modelId="{63549979-4821-4019-85F6-DF74082B5832}" type="presOf" srcId="{151D7E4D-F31D-4EAF-B921-5350DF40E2DB}" destId="{DD558A22-EAE4-4006-B81B-292D7461026E}" srcOrd="0" destOrd="0" presId="urn:microsoft.com/office/officeart/2005/8/layout/vList3#1"/>
    <dgm:cxn modelId="{6EF16D89-3B6C-4102-ABD1-01A521C5289E}" srcId="{A36EECB8-9256-4F15-884E-36AFB4499B0A}" destId="{C7EF8DC8-E8AB-46AB-B4C5-C4C0D230798E}" srcOrd="1" destOrd="0" parTransId="{5F2901DB-E9A4-4481-9F8B-1A8A61E66FCD}" sibTransId="{952AA512-A0B7-4AF7-9FF5-51FB453146F2}"/>
    <dgm:cxn modelId="{6CA77E94-4322-40F9-ABB4-CD811D8A3D5C}" type="presOf" srcId="{3C26C005-B6FD-4FB7-ADF8-481AD831D341}" destId="{C56C5857-F507-4B85-A08E-37078FC334B5}" srcOrd="0" destOrd="0" presId="urn:microsoft.com/office/officeart/2005/8/layout/vList3#1"/>
    <dgm:cxn modelId="{DE3F1EB0-9BEE-4427-BF97-142DA671879F}" type="presOf" srcId="{A36EECB8-9256-4F15-884E-36AFB4499B0A}" destId="{1548EFB4-BDB7-42EA-972D-317A9EE00358}" srcOrd="0" destOrd="0" presId="urn:microsoft.com/office/officeart/2005/8/layout/vList3#1"/>
    <dgm:cxn modelId="{83431E62-D02B-40E8-8A64-6CC8F70A40A3}" type="presParOf" srcId="{1548EFB4-BDB7-42EA-972D-317A9EE00358}" destId="{7CAA23AD-2CCA-4505-9B49-6C26D1E9A3F6}" srcOrd="0" destOrd="0" presId="urn:microsoft.com/office/officeart/2005/8/layout/vList3#1"/>
    <dgm:cxn modelId="{D97A2F7D-5AF4-4370-A161-27FAF33C7491}" type="presParOf" srcId="{7CAA23AD-2CCA-4505-9B49-6C26D1E9A3F6}" destId="{F32044BA-44DA-4337-BFFF-DB9F4057FE3D}" srcOrd="0" destOrd="0" presId="urn:microsoft.com/office/officeart/2005/8/layout/vList3#1"/>
    <dgm:cxn modelId="{EF23F915-61F5-458B-B985-9199B39F7848}" type="presParOf" srcId="{7CAA23AD-2CCA-4505-9B49-6C26D1E9A3F6}" destId="{DD558A22-EAE4-4006-B81B-292D7461026E}" srcOrd="1" destOrd="0" presId="urn:microsoft.com/office/officeart/2005/8/layout/vList3#1"/>
    <dgm:cxn modelId="{59069F98-7A44-42E1-A806-0957ED16FD63}" type="presParOf" srcId="{1548EFB4-BDB7-42EA-972D-317A9EE00358}" destId="{FC37BAE9-5F20-4BF5-A52A-CC065D34BE72}" srcOrd="1" destOrd="0" presId="urn:microsoft.com/office/officeart/2005/8/layout/vList3#1"/>
    <dgm:cxn modelId="{DF5A48F2-4442-4B8A-BBB2-C5D96BA19ABB}" type="presParOf" srcId="{1548EFB4-BDB7-42EA-972D-317A9EE00358}" destId="{0E82CB10-2893-4D66-9E5E-1457AA78E8CB}" srcOrd="2" destOrd="0" presId="urn:microsoft.com/office/officeart/2005/8/layout/vList3#1"/>
    <dgm:cxn modelId="{FFFFE610-61F8-49E4-AB3D-17020A765D07}" type="presParOf" srcId="{0E82CB10-2893-4D66-9E5E-1457AA78E8CB}" destId="{3352164D-A65A-4005-9222-E0EB00B70DD2}" srcOrd="0" destOrd="0" presId="urn:microsoft.com/office/officeart/2005/8/layout/vList3#1"/>
    <dgm:cxn modelId="{12D06CE5-5B4D-4C60-8F1A-60357C5F1FFB}" type="presParOf" srcId="{0E82CB10-2893-4D66-9E5E-1457AA78E8CB}" destId="{5F683BAB-399A-4589-B9C5-3F9F1773789D}" srcOrd="1" destOrd="0" presId="urn:microsoft.com/office/officeart/2005/8/layout/vList3#1"/>
    <dgm:cxn modelId="{FA168EA9-19D6-4768-B507-440C4811E0F5}" type="presParOf" srcId="{1548EFB4-BDB7-42EA-972D-317A9EE00358}" destId="{CD976653-BC4C-46AA-A78C-3AD55BBC09E5}" srcOrd="3" destOrd="0" presId="urn:microsoft.com/office/officeart/2005/8/layout/vList3#1"/>
    <dgm:cxn modelId="{57870695-7FA5-4A38-97BC-0B9A2EA4CBF5}" type="presParOf" srcId="{1548EFB4-BDB7-42EA-972D-317A9EE00358}" destId="{AC97D143-96E3-43E1-87CB-26B44CC22BC6}" srcOrd="4" destOrd="0" presId="urn:microsoft.com/office/officeart/2005/8/layout/vList3#1"/>
    <dgm:cxn modelId="{BF224F54-E7E3-4229-A038-5CE5D184F24E}" type="presParOf" srcId="{AC97D143-96E3-43E1-87CB-26B44CC22BC6}" destId="{A55773A3-5BC8-493C-81B0-02E6B2F1A45C}" srcOrd="0" destOrd="0" presId="urn:microsoft.com/office/officeart/2005/8/layout/vList3#1"/>
    <dgm:cxn modelId="{44E4C0EC-A05F-47CF-9FC8-52BB06DD332F}" type="presParOf" srcId="{AC97D143-96E3-43E1-87CB-26B44CC22BC6}" destId="{C56C5857-F507-4B85-A08E-37078FC334B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58A22-EAE4-4006-B81B-292D7461026E}">
      <dsp:nvSpPr>
        <dsp:cNvPr id="0" name=""/>
        <dsp:cNvSpPr/>
      </dsp:nvSpPr>
      <dsp:spPr>
        <a:xfrm rot="10800000">
          <a:off x="1858332" y="0"/>
          <a:ext cx="6368747" cy="11454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 err="1"/>
            <a:t>Jardin</a:t>
          </a:r>
          <a:r>
            <a:rPr lang="es-ES" sz="2800" kern="1200" dirty="0"/>
            <a:t> de niños ¨Juan Enrique Pestalozzi¨. </a:t>
          </a:r>
          <a:endParaRPr lang="es-ES_tradnl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4682" y="0"/>
        <a:ext cx="6082397" cy="1145401"/>
      </dsp:txXfrm>
    </dsp:sp>
    <dsp:sp modelId="{F32044BA-44DA-4337-BFFF-DB9F4057FE3D}">
      <dsp:nvSpPr>
        <dsp:cNvPr id="0" name=""/>
        <dsp:cNvSpPr/>
      </dsp:nvSpPr>
      <dsp:spPr>
        <a:xfrm>
          <a:off x="1349983" y="66251"/>
          <a:ext cx="1016697" cy="101669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3BAB-399A-4589-B9C5-3F9F1773789D}">
      <dsp:nvSpPr>
        <dsp:cNvPr id="0" name=""/>
        <dsp:cNvSpPr/>
      </dsp:nvSpPr>
      <dsp:spPr>
        <a:xfrm rot="10800000">
          <a:off x="433071" y="1484537"/>
          <a:ext cx="9143992" cy="1803825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s-ES_tradnl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Antecedentes generales de desarrollo,      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que implican mayor tiempo y   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esfuerzo</a:t>
          </a:r>
          <a:endParaRPr lang="es-ES_tradn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84027" y="1484537"/>
        <a:ext cx="8693036" cy="1803825"/>
      </dsp:txXfrm>
    </dsp:sp>
    <dsp:sp modelId="{3352164D-A65A-4005-9222-E0EB00B70DD2}">
      <dsp:nvSpPr>
        <dsp:cNvPr id="0" name=""/>
        <dsp:cNvSpPr/>
      </dsp:nvSpPr>
      <dsp:spPr>
        <a:xfrm>
          <a:off x="625860" y="1844357"/>
          <a:ext cx="1016697" cy="101669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C5857-F507-4B85-A08E-37078FC334B5}">
      <dsp:nvSpPr>
        <dsp:cNvPr id="0" name=""/>
        <dsp:cNvSpPr/>
      </dsp:nvSpPr>
      <dsp:spPr>
        <a:xfrm rot="10800000">
          <a:off x="1858332" y="3558110"/>
          <a:ext cx="6368747" cy="149632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Necesidad: Falta de atención 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32413" y="3558110"/>
        <a:ext cx="5994666" cy="1496325"/>
      </dsp:txXfrm>
    </dsp:sp>
    <dsp:sp modelId="{A55773A3-5BC8-493C-81B0-02E6B2F1A45C}">
      <dsp:nvSpPr>
        <dsp:cNvPr id="0" name=""/>
        <dsp:cNvSpPr/>
      </dsp:nvSpPr>
      <dsp:spPr>
        <a:xfrm>
          <a:off x="1349983" y="3797924"/>
          <a:ext cx="1016697" cy="101669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Atención educativa para la incluisión.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B58A-1A74-4D41-86BA-ED7D39612868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FA5-6A14-4128-BF07-4E9592C997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081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Atención educativa para la incluisión.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6C1A-11DB-4DA8-BEDB-FA170369D3CB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80E4-E9C9-4D68-95EB-622F15822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938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0E4-E9C9-4D68-95EB-622F158227F2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C1FAE9-22E6-49FF-BBE1-B4BFD5F23FD7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/>
              <a:t>Atención educativa para la incluisión.</a:t>
            </a:r>
          </a:p>
        </p:txBody>
      </p:sp>
    </p:spTree>
    <p:extLst>
      <p:ext uri="{BB962C8B-B14F-4D97-AF65-F5344CB8AC3E}">
        <p14:creationId xmlns:p14="http://schemas.microsoft.com/office/powerpoint/2010/main" val="26441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0F8-BC77-4760-9257-DBF1BDFFA915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3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78C0-55F8-4214-B6A7-7CA48D7A77F5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8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AA-7BC2-4A1E-93CF-482FACC73BF7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9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016-B489-4588-9F23-025B328E9F4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5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F-C1C2-41B9-B68B-33CB95800DEC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5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7A9-0D7B-4073-88D9-A2F41DC3BD4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4EB-2020-452F-A90A-CBED6B343747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CF2-3324-4079-8542-83B55B2AA41B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ACE0-4A72-4E3C-AD92-2811E7494CB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7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9F1-07C2-4F65-9B7C-4F37B4DC9A43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3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5C3C-270B-4340-AB22-CBF8F3831E7E}" type="datetime1">
              <a:rPr lang="es-ES" smtClean="0"/>
              <a:pPr/>
              <a:t>27/11/2017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es-ES_tradnl" sz="35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del Caso</a:t>
            </a:r>
            <a:endParaRPr lang="es-ES" sz="35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es-ES_tradnl" sz="1600" b="1"/>
              <a:t>Alumnos de 1º ¨A¨</a:t>
            </a:r>
            <a:endParaRPr lang="es-ES" sz="1600" b="1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8C99FF-56FD-4F19-AB8E-2E86AE4AD998}" type="datetime1">
              <a:rPr lang="es-ES" sz="10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27/11/2017</a:t>
            </a:fld>
            <a:endParaRPr lang="es-E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F00AE7-4C21-47F5-8CBF-B0B5C3686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59CEC15-4E43-4E38-9EAF-15F1A07F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LUNES 20 DE NOVIEMBRE</a:t>
            </a:r>
            <a:b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 CLASES.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81EC6-05D6-42D6-BD9E-1B87264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677" y="5789576"/>
            <a:ext cx="2743200" cy="33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C995B96E-DCB9-4C5D-8B1B-1B374EA29D33}" type="datetime1">
              <a:rPr lang="en-US" sz="14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11/27/2017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D480E-6631-4328-BBCA-4B118560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248D7-8259-44A9-B0D5-1191D72D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*Nombre de la actividad: </a:t>
            </a:r>
            <a:r>
              <a:rPr lang="es-MX" dirty="0"/>
              <a:t>Libro preguntón  </a:t>
            </a:r>
          </a:p>
          <a:p>
            <a:r>
              <a:rPr lang="es-MX" b="1" dirty="0"/>
              <a:t>Campo formativo: </a:t>
            </a:r>
            <a:r>
              <a:rPr lang="es-MX" dirty="0"/>
              <a:t>Desarrollo Personal y Social</a:t>
            </a:r>
          </a:p>
          <a:p>
            <a:r>
              <a:rPr lang="es-MX" b="1" dirty="0"/>
              <a:t>Aspecto: </a:t>
            </a:r>
            <a:r>
              <a:rPr lang="es-MX" dirty="0"/>
              <a:t>Relaciones Interpersonales   </a:t>
            </a:r>
          </a:p>
          <a:p>
            <a:r>
              <a:rPr lang="es-MX" b="1" dirty="0"/>
              <a:t>Competencia: </a:t>
            </a:r>
            <a:r>
              <a:rPr lang="es-MX" dirty="0"/>
              <a:t>Establece relaciones positivas con otros, basadas en el entendimiento, la aceptación y la empatía.</a:t>
            </a:r>
          </a:p>
          <a:p>
            <a:r>
              <a:rPr lang="es-MX" b="1" dirty="0"/>
              <a:t>Aprendizaje esperado: </a:t>
            </a:r>
            <a:r>
              <a:rPr lang="es-MX" dirty="0"/>
              <a:t>Escucha las experiencias de sus compañeros y muestra sensibilidad hacia lo que el interlocutor le cuenta.</a:t>
            </a:r>
          </a:p>
          <a:p>
            <a:r>
              <a:rPr lang="es-MX" b="1" dirty="0"/>
              <a:t>Actores involucrados: </a:t>
            </a:r>
            <a:r>
              <a:rPr lang="es-MX" dirty="0"/>
              <a:t>Educadora y niños. </a:t>
            </a:r>
          </a:p>
          <a:p>
            <a:r>
              <a:rPr lang="es-MX" b="1" dirty="0"/>
              <a:t>Desarrollo de la actividad:</a:t>
            </a:r>
            <a:endParaRPr lang="es-MX" dirty="0"/>
          </a:p>
          <a:p>
            <a:r>
              <a:rPr lang="es-MX" dirty="0"/>
              <a:t>En un tapete sentado en el piso, responderá lo que el libro preguntón le indique ¿A dónde le gusta pasear?, ¿tú comida favorita?, etc.  </a:t>
            </a:r>
          </a:p>
          <a:p>
            <a:r>
              <a:rPr lang="es-MX" b="1" dirty="0"/>
              <a:t>Tiempo y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Individual</a:t>
            </a:r>
          </a:p>
          <a:p>
            <a:r>
              <a:rPr lang="es-MX" b="1" dirty="0"/>
              <a:t>Materiales: </a:t>
            </a:r>
            <a:r>
              <a:rPr lang="es-MX" dirty="0"/>
              <a:t>Libró preguntón</a:t>
            </a:r>
          </a:p>
          <a:p>
            <a:r>
              <a:rPr lang="es-MX" b="1" dirty="0"/>
              <a:t>Evaluación: </a:t>
            </a:r>
            <a:r>
              <a:rPr lang="es-MX" dirty="0"/>
              <a:t>Escuchó con respeto a sus compañeros, respetó turnos para hablar, compartió la información clara, tiene secuencia en sus ideas. 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C8453-93F2-49CE-8148-BE3701D5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80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07C42-63DB-4194-BF6C-C30C539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A1A0A-45EE-47D6-B7BA-A0E46A6FF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/>
              <a:t>*Nombre de la actividad: </a:t>
            </a:r>
            <a:r>
              <a:rPr lang="es-MX" dirty="0"/>
              <a:t>Canasta revuelta del Abecedario </a:t>
            </a:r>
          </a:p>
          <a:p>
            <a:r>
              <a:rPr lang="es-MX" b="1" dirty="0"/>
              <a:t>Campo formativo: </a:t>
            </a:r>
            <a:r>
              <a:rPr lang="es-MX" dirty="0"/>
              <a:t>Desarrollo Personal y Social</a:t>
            </a:r>
          </a:p>
          <a:p>
            <a:r>
              <a:rPr lang="es-MX" b="1" dirty="0"/>
              <a:t>Aspecto: </a:t>
            </a:r>
            <a:r>
              <a:rPr lang="es-MX" dirty="0"/>
              <a:t>Identidad Personal</a:t>
            </a:r>
          </a:p>
          <a:p>
            <a:r>
              <a:rPr lang="es-MX" b="1" dirty="0"/>
              <a:t>Aprendizaje esperado: </a:t>
            </a:r>
            <a:r>
              <a:rPr lang="es-MX" dirty="0"/>
              <a:t>Participa en juegos respetando las regla establecidas y las normas para la convivencia.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El ejercicio de la expresión oral </a:t>
            </a:r>
          </a:p>
          <a:p>
            <a:r>
              <a:rPr lang="es-MX" b="1" dirty="0"/>
              <a:t>Secuencia de actividades: </a:t>
            </a:r>
            <a:endParaRPr lang="es-MX" dirty="0"/>
          </a:p>
          <a:p>
            <a:r>
              <a:rPr lang="es-MX" dirty="0"/>
              <a:t>De forma grupal escuchará las indicaciones de la actividad y las normas para su participación, círculo sentado en su silla, jugará a la canasta revuelta donde la educadora le mencionará “canasta revuelta los niños que inicien con la letra…” y serán los que se cambiaran de lugar. </a:t>
            </a:r>
          </a:p>
          <a:p>
            <a:r>
              <a:rPr lang="es-MX" b="1" dirty="0"/>
              <a:t>Organización: </a:t>
            </a:r>
            <a:r>
              <a:rPr lang="es-MX" dirty="0"/>
              <a:t>Grupal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----</a:t>
            </a:r>
          </a:p>
          <a:p>
            <a:r>
              <a:rPr lang="es-MX" b="1" dirty="0"/>
              <a:t>Evaluación: </a:t>
            </a:r>
            <a:r>
              <a:rPr lang="es-MX" dirty="0"/>
              <a:t>Cumplió las normas establecidas y participó aportando consignas para la misma. Quién no las cumplió y por qué.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B1617-C8F4-4D2B-9EEC-AFA2B035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08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45EC-3DA0-49A5-A632-BBC5648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DB32C-1AA2-4B35-B215-809E02E0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b="1" dirty="0"/>
              <a:t>Nombre de la actividad: </a:t>
            </a:r>
            <a:r>
              <a:rPr lang="es-MX" dirty="0"/>
              <a:t>Buscando mi nombre</a:t>
            </a:r>
          </a:p>
          <a:p>
            <a:r>
              <a:rPr lang="es-MX" b="1" dirty="0"/>
              <a:t>Campo formativo: </a:t>
            </a:r>
            <a:r>
              <a:rPr lang="es-MX" dirty="0"/>
              <a:t>Desarrollo Personal y Social</a:t>
            </a:r>
          </a:p>
          <a:p>
            <a:r>
              <a:rPr lang="es-MX" b="1" dirty="0"/>
              <a:t>Aspecto: </a:t>
            </a:r>
            <a:r>
              <a:rPr lang="es-MX" dirty="0"/>
              <a:t>Identidad Personal</a:t>
            </a:r>
          </a:p>
          <a:p>
            <a:r>
              <a:rPr lang="es-MX" b="1" dirty="0"/>
              <a:t>Aprendizaje esperado: </a:t>
            </a:r>
            <a:r>
              <a:rPr lang="es-MX" dirty="0"/>
              <a:t>Participa en juegos respetando las regla establecidas y las normas para la convivencia.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Trabajo con textos</a:t>
            </a:r>
          </a:p>
          <a:p>
            <a:r>
              <a:rPr lang="es-MX" b="1" dirty="0"/>
              <a:t>Secuencia de actividades: </a:t>
            </a:r>
            <a:endParaRPr lang="es-MX" dirty="0"/>
          </a:p>
          <a:p>
            <a:r>
              <a:rPr lang="es-MX" dirty="0"/>
              <a:t>De forma grupal escuchará las indicaciones de la actividad y las normas para su participación, detrás de cada silla se encuentran el nombre de cada uno de los niños, el cual tendrá que encontrar y respetar según el lugar en donde esté ubicada la silla.</a:t>
            </a:r>
          </a:p>
          <a:p>
            <a:r>
              <a:rPr lang="es-MX" dirty="0"/>
              <a:t>Al terminar comentará sobre las dificultades que enfrentó y el compromiso a cumplir las consignas de permanecer en ese lugar durante la jornada.</a:t>
            </a:r>
          </a:p>
          <a:p>
            <a:r>
              <a:rPr lang="es-MX" b="1" dirty="0"/>
              <a:t>Tiempo y espacio: </a:t>
            </a:r>
            <a:r>
              <a:rPr lang="es-MX" dirty="0"/>
              <a:t>10 min. Aula </a:t>
            </a:r>
          </a:p>
          <a:p>
            <a:r>
              <a:rPr lang="es-MX" b="1" dirty="0"/>
              <a:t>Organización: </a:t>
            </a:r>
            <a:r>
              <a:rPr lang="es-MX" dirty="0"/>
              <a:t>Individual 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Letreros con su nombre</a:t>
            </a:r>
          </a:p>
          <a:p>
            <a:r>
              <a:rPr lang="es-MX" b="1" dirty="0"/>
              <a:t>Evaluación: </a:t>
            </a:r>
            <a:r>
              <a:rPr lang="es-MX" dirty="0"/>
              <a:t>Cumplió las normas establecidas y participó aportando consignas para la misma. Quién no las cumplió y por qué.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EC55B-BEDA-4089-A926-09E95DAD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20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D7660-F432-4FD4-9D73-BCD64BBF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911EC-0A02-4A74-BB83-68D4D9C3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*Nombre de la actividad: </a:t>
            </a:r>
            <a:r>
              <a:rPr lang="es-MX" dirty="0"/>
              <a:t>¿Cuál sigue?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 </a:t>
            </a:r>
          </a:p>
          <a:p>
            <a:r>
              <a:rPr lang="es-MX" b="1" dirty="0"/>
              <a:t>Aprendizaje esperado:</a:t>
            </a:r>
            <a:r>
              <a:rPr lang="es-MX" dirty="0"/>
              <a:t> Participa en juegos respetando las reglas establecidas y las normas para la convivencia.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El aprendizaje a través del juego</a:t>
            </a:r>
          </a:p>
          <a:p>
            <a:r>
              <a:rPr lang="es-MX" b="1" dirty="0"/>
              <a:t>Secuencia de actividades: </a:t>
            </a:r>
            <a:r>
              <a:rPr lang="es-MX" dirty="0"/>
              <a:t>Escuchará las indicaciones del juego y se establecerán las normas para la convivencia, y las consignas al no cumplirlas.</a:t>
            </a:r>
          </a:p>
          <a:p>
            <a:r>
              <a:rPr lang="es-MX" dirty="0"/>
              <a:t>En equipos de cuatro integrantes tendrán un recipiente con fichas y un dado, por turnos cada uno irá lanzando el dado y según el número que salga será la cantidad de fichas que tomará. Al haber lanzado cinco veces cada niños contarán el total de las fichas que tenga y mencionará al ganador, el que tenga más.  </a:t>
            </a:r>
          </a:p>
          <a:p>
            <a:r>
              <a:rPr lang="es-MX" b="1" dirty="0"/>
              <a:t>Tiempo y  espacio: </a:t>
            </a:r>
            <a:r>
              <a:rPr lang="es-MX" dirty="0"/>
              <a:t>30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Equipos de 4 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Recipiente, dado, fichas. </a:t>
            </a:r>
          </a:p>
          <a:p>
            <a:r>
              <a:rPr lang="es-MX" b="1" dirty="0"/>
              <a:t>Evaluación: </a:t>
            </a:r>
            <a:r>
              <a:rPr lang="es-MX" dirty="0"/>
              <a:t>Respetó turnos al lanzar el dado, cumplió las indicaciones de la actividad.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CCC45-9F37-4D3F-9620-02B2666B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47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DDA01-B0C3-44E1-AB2D-CA56D25B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A8541-7107-49DF-B439-DAD6DCBF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*Nombre de la actividad: </a:t>
            </a:r>
            <a:r>
              <a:rPr lang="es-MX" dirty="0"/>
              <a:t>¿Cuántos tengo?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</a:t>
            </a:r>
          </a:p>
          <a:p>
            <a:r>
              <a:rPr lang="es-MX" b="1" dirty="0"/>
              <a:t>Aprendizaje esperado: </a:t>
            </a:r>
            <a:r>
              <a:rPr lang="es-MX" dirty="0"/>
              <a:t>Utiliza estrategia de conteo, como la organización en fila, el señalamiento de cada elemento, desplazamiento de lo ya contados, añadir objetos o repartir uno a uno los elementos por contar, y </a:t>
            </a:r>
            <a:r>
              <a:rPr lang="es-MX" dirty="0" err="1"/>
              <a:t>sobreconteo</a:t>
            </a:r>
            <a:r>
              <a:rPr lang="es-MX" dirty="0"/>
              <a:t> (a partir de un número dado en una colección, continúa contando: 4, 5, 6).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Resolución de problemas </a:t>
            </a:r>
          </a:p>
          <a:p>
            <a:r>
              <a:rPr lang="es-MX" b="1" dirty="0"/>
              <a:t>Secuencia de actividades: </a:t>
            </a:r>
            <a:r>
              <a:rPr lang="es-MX" dirty="0"/>
              <a:t>En equipos de mesa, cada integrante tendrá 10 fichas. Por turnos tomará la cantidad de fichas que guste y preguntara a  los demás ¿cuántos tengo? Los demás tendrán que adivinar al contar los que tienen en la mesa la cantidad de fichas que tomo </a:t>
            </a:r>
          </a:p>
          <a:p>
            <a:r>
              <a:rPr lang="es-MX" b="1" dirty="0"/>
              <a:t>Tiempo y 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Equipos de mesa, 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Fichas. </a:t>
            </a:r>
          </a:p>
          <a:p>
            <a:r>
              <a:rPr lang="es-MX" b="1" dirty="0"/>
              <a:t>Evaluación: </a:t>
            </a:r>
            <a:r>
              <a:rPr lang="es-MX" dirty="0"/>
              <a:t>Menciona lo números correctamente. Realiza el conteo de manera correcta. 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94D8A4-E3E3-4434-98B1-FA1AA714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79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0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0" y="2466604"/>
            <a:ext cx="721797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1" y="2327988"/>
            <a:ext cx="220272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9084" y="0"/>
            <a:ext cx="4274916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620480"/>
            <a:ext cx="168285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89AB41-9F80-4015-9656-E4C4A305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" y="4525347"/>
            <a:ext cx="520479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VIERNES 24 KERMES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3749B-078A-489C-A496-4C60142A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8070" y="6328360"/>
            <a:ext cx="20143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7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Realiza adecuaciones curriculares pertinentes en su planeación a partir de los resultados de la evaluación.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2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Utiliza estrategias didácticas para promover un ambiente propicio para el aprendizaje.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8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Adecua las condiciones físicas en el aula de acuerdo al contexto y las características de los alumnos y el grupo. 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generales del niño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5677076"/>
              </p:ext>
            </p:extLst>
          </p:nvPr>
        </p:nvGraphicFramePr>
        <p:xfrm>
          <a:off x="-216532" y="1268760"/>
          <a:ext cx="95770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56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Promueve actividades que involucran el trabajo colaborativo para impulsar el compromiso, la responsabilidad y la solidaridad de los alumnos.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5253850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405" y="4450080"/>
            <a:ext cx="92583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761" y="1005839"/>
            <a:ext cx="2583177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1122363"/>
            <a:ext cx="47548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EVIDENCIAS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4647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1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40F6B676-B146-4D5E-90E5-D65A72CA0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623A025-DB3C-4E81-A76F-A0006C485F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suelo, niño, persona, edificio&#10;&#10;Descripción generada con confianza muy alta">
            <a:extLst>
              <a:ext uri="{FF2B5EF4-FFF2-40B4-BE49-F238E27FC236}">
                <a16:creationId xmlns:a16="http://schemas.microsoft.com/office/drawing/2014/main" id="{6A0E1B78-A95F-4374-9BBB-99312C292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3" r="6" b="15091"/>
          <a:stretch/>
        </p:blipFill>
        <p:spPr>
          <a:xfrm>
            <a:off x="482600" y="4468029"/>
            <a:ext cx="2568451" cy="1746504"/>
          </a:xfrm>
          <a:prstGeom prst="rect">
            <a:avLst/>
          </a:prstGeom>
        </p:spPr>
      </p:pic>
      <p:pic>
        <p:nvPicPr>
          <p:cNvPr id="13" name="Marcador de contenido 5" descr="Imagen que contiene persona, interior, mesa, suelo&#10;&#10;Descripción generada con confianza muy alta">
            <a:extLst>
              <a:ext uri="{FF2B5EF4-FFF2-40B4-BE49-F238E27FC236}">
                <a16:creationId xmlns:a16="http://schemas.microsoft.com/office/drawing/2014/main" id="{DE67B05F-4110-4831-9D7E-2DAF8D031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38884"/>
          <a:stretch/>
        </p:blipFill>
        <p:spPr>
          <a:xfrm>
            <a:off x="3170511" y="643467"/>
            <a:ext cx="5490888" cy="5571066"/>
          </a:xfrm>
          <a:prstGeom prst="rect">
            <a:avLst/>
          </a:prstGeom>
        </p:spPr>
      </p:pic>
      <p:pic>
        <p:nvPicPr>
          <p:cNvPr id="11" name="Marcador de contenido 10" descr="Imagen que contiene niño, persona, pequeño, joven&#10;&#10;Descripción generada con confianza muy alta">
            <a:extLst>
              <a:ext uri="{FF2B5EF4-FFF2-40B4-BE49-F238E27FC236}">
                <a16:creationId xmlns:a16="http://schemas.microsoft.com/office/drawing/2014/main" id="{C3515C7B-6AD3-4B5D-A9CA-9EAD631C6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8" r="-2" b="30420"/>
          <a:stretch/>
        </p:blipFill>
        <p:spPr>
          <a:xfrm>
            <a:off x="480957" y="643466"/>
            <a:ext cx="2569854" cy="1746504"/>
          </a:xfrm>
          <a:prstGeom prst="rect">
            <a:avLst/>
          </a:prstGeom>
        </p:spPr>
      </p:pic>
      <p:pic>
        <p:nvPicPr>
          <p:cNvPr id="10" name="Imagen 9" descr="Imagen que contiene persona, niño, mesa, interior&#10;&#10;Descripción generada con confianza alta">
            <a:extLst>
              <a:ext uri="{FF2B5EF4-FFF2-40B4-BE49-F238E27FC236}">
                <a16:creationId xmlns:a16="http://schemas.microsoft.com/office/drawing/2014/main" id="{74A20477-7420-4C45-BCBF-466D0F11F6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5" r="-2" b="26763"/>
          <a:stretch/>
        </p:blipFill>
        <p:spPr>
          <a:xfrm>
            <a:off x="480957" y="2557250"/>
            <a:ext cx="2569853" cy="174650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D6DF2-55F8-47C5-98CC-8A3EE2F3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niño, interior, suelo, persona&#10;&#10;Descripción generada con confianza muy alta">
            <a:extLst>
              <a:ext uri="{FF2B5EF4-FFF2-40B4-BE49-F238E27FC236}">
                <a16:creationId xmlns:a16="http://schemas.microsoft.com/office/drawing/2014/main" id="{CE79E8AE-0980-4425-8A01-21782C75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r="2" b="29231"/>
          <a:stretch/>
        </p:blipFill>
        <p:spPr>
          <a:xfrm>
            <a:off x="4762566" y="3511295"/>
            <a:ext cx="4381434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Imagen 11" descr="Imagen que contiene niño, interior, juguete, mesa&#10;&#10;Descripción generada con confianza muy alta">
            <a:extLst>
              <a:ext uri="{FF2B5EF4-FFF2-40B4-BE49-F238E27FC236}">
                <a16:creationId xmlns:a16="http://schemas.microsoft.com/office/drawing/2014/main" id="{093B0291-1FA5-435E-8DF4-9A8E2093E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r="943" b="-2"/>
          <a:stretch/>
        </p:blipFill>
        <p:spPr>
          <a:xfrm>
            <a:off x="20" y="3511295"/>
            <a:ext cx="5773903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6" name="Imagen 5" descr="Imagen que contiene naranja, amarillo, interior, laborable&#10;&#10;Descripción generada con confianza muy alta">
            <a:extLst>
              <a:ext uri="{FF2B5EF4-FFF2-40B4-BE49-F238E27FC236}">
                <a16:creationId xmlns:a16="http://schemas.microsoft.com/office/drawing/2014/main" id="{22FE8F12-F86C-4217-923E-B1BB041F9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 r="-2" b="40203"/>
          <a:stretch/>
        </p:blipFill>
        <p:spPr>
          <a:xfrm>
            <a:off x="3370077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Imagen 9" descr="Imagen que contiene niño, persona, interior, mesa&#10;&#10;Descripción generada con confianza muy alta">
            <a:extLst>
              <a:ext uri="{FF2B5EF4-FFF2-40B4-BE49-F238E27FC236}">
                <a16:creationId xmlns:a16="http://schemas.microsoft.com/office/drawing/2014/main" id="{8F05F5E1-3414-41F5-89A4-37B388FF6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r="2" b="29667"/>
          <a:stretch/>
        </p:blipFill>
        <p:spPr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270579-3678-4EAA-9152-6E94BB81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47223" y="6356350"/>
            <a:ext cx="17611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9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persona, árbol, edificio&#10;&#10;Descripción generada con confianza muy alta">
            <a:extLst>
              <a:ext uri="{FF2B5EF4-FFF2-40B4-BE49-F238E27FC236}">
                <a16:creationId xmlns:a16="http://schemas.microsoft.com/office/drawing/2014/main" id="{DBE074B1-CECD-4B1F-A909-CEEAA9D7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" b="-3"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12" name="Imagen 11" descr="Imagen que contiene persona, cielo, exterior, árbol&#10;&#10;Descripción generada con confianza muy alta">
            <a:extLst>
              <a:ext uri="{FF2B5EF4-FFF2-40B4-BE49-F238E27FC236}">
                <a16:creationId xmlns:a16="http://schemas.microsoft.com/office/drawing/2014/main" id="{43A93879-C726-4861-93A8-ADA582CCB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" r="2" b="3962"/>
          <a:stretch/>
        </p:blipFill>
        <p:spPr>
          <a:xfrm>
            <a:off x="20" y="9"/>
            <a:ext cx="5459914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persona, interior, niño, suelo&#10;&#10;Descripción generada con confianza muy alta">
            <a:extLst>
              <a:ext uri="{FF2B5EF4-FFF2-40B4-BE49-F238E27FC236}">
                <a16:creationId xmlns:a16="http://schemas.microsoft.com/office/drawing/2014/main" id="{60B1C911-BA8A-4A6C-8E3F-2F4E2B2F8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580"/>
          <a:stretch/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pic>
        <p:nvPicPr>
          <p:cNvPr id="10" name="Imagen 9" descr="Imagen que contiene exterior, persona, edificio, cielo&#10;&#10;Descripción generada con confianza muy alta">
            <a:extLst>
              <a:ext uri="{FF2B5EF4-FFF2-40B4-BE49-F238E27FC236}">
                <a16:creationId xmlns:a16="http://schemas.microsoft.com/office/drawing/2014/main" id="{0B1AC2FB-4406-4F5D-9BED-3E2C9E995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42"/>
          <a:stretch/>
        </p:blipFill>
        <p:spPr>
          <a:xfrm>
            <a:off x="20" y="4065775"/>
            <a:ext cx="3750870" cy="279222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065B1-A0A7-4B05-91CB-74325077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298" y="5989955"/>
            <a:ext cx="24137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9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suelo, persona, interior, niño&#10;&#10;Descripción generada con confianza muy alta">
            <a:extLst>
              <a:ext uri="{FF2B5EF4-FFF2-40B4-BE49-F238E27FC236}">
                <a16:creationId xmlns:a16="http://schemas.microsoft.com/office/drawing/2014/main" id="{F8B44D3C-987E-47F5-ACD6-56AC35B0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 r="28238" b="1"/>
          <a:stretch/>
        </p:blipFill>
        <p:spPr>
          <a:xfrm>
            <a:off x="358130" y="4108589"/>
            <a:ext cx="1536269" cy="2241870"/>
          </a:xfrm>
          <a:prstGeom prst="rect">
            <a:avLst/>
          </a:prstGeom>
        </p:spPr>
      </p:pic>
      <p:pic>
        <p:nvPicPr>
          <p:cNvPr id="10" name="Imagen 9" descr="Imagen que contiene niño, mesa, interior, persona&#10;&#10;Descripción generada con confianza alta">
            <a:extLst>
              <a:ext uri="{FF2B5EF4-FFF2-40B4-BE49-F238E27FC236}">
                <a16:creationId xmlns:a16="http://schemas.microsoft.com/office/drawing/2014/main" id="{6BC98197-6E7C-44C0-8934-3B6E54EAC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081"/>
          <a:stretch/>
        </p:blipFill>
        <p:spPr>
          <a:xfrm>
            <a:off x="353958" y="484632"/>
            <a:ext cx="3201534" cy="3454253"/>
          </a:xfrm>
          <a:prstGeom prst="rect">
            <a:avLst/>
          </a:prstGeom>
        </p:spPr>
      </p:pic>
      <p:pic>
        <p:nvPicPr>
          <p:cNvPr id="6" name="Imagen 5" descr="Imagen que contiene persona, interior, mesa, suelo&#10;&#10;Descripción generada con confianza muy alta">
            <a:extLst>
              <a:ext uri="{FF2B5EF4-FFF2-40B4-BE49-F238E27FC236}">
                <a16:creationId xmlns:a16="http://schemas.microsoft.com/office/drawing/2014/main" id="{87AF2FB5-0CD3-48D9-804A-0EFAB0B2C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r="-2" b="35144"/>
          <a:stretch/>
        </p:blipFill>
        <p:spPr>
          <a:xfrm>
            <a:off x="3676142" y="484631"/>
            <a:ext cx="5113900" cy="5868335"/>
          </a:xfrm>
          <a:prstGeom prst="rect">
            <a:avLst/>
          </a:prstGeom>
        </p:spPr>
      </p:pic>
      <p:pic>
        <p:nvPicPr>
          <p:cNvPr id="8" name="Imagen 7" descr="Imagen que contiene suelo, niño, persona, pequeño&#10;&#10;Descripción generada con confianza muy alta">
            <a:extLst>
              <a:ext uri="{FF2B5EF4-FFF2-40B4-BE49-F238E27FC236}">
                <a16:creationId xmlns:a16="http://schemas.microsoft.com/office/drawing/2014/main" id="{EE256B03-D6AC-411B-BAF2-EF5B3AFEC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8406" b="8"/>
          <a:stretch/>
        </p:blipFill>
        <p:spPr>
          <a:xfrm>
            <a:off x="2015049" y="4106645"/>
            <a:ext cx="1540443" cy="224381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E2417-E4C6-4F9A-B9FA-4E63F054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 smtClean="0"/>
              <a:pPr>
                <a:spcAft>
                  <a:spcPts val="600"/>
                </a:spcAft>
              </a:pPr>
              <a:t>11/27/2017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exterior, cielo, edificio&#10;&#10;Descripción generada con confianza muy alta">
            <a:extLst>
              <a:ext uri="{FF2B5EF4-FFF2-40B4-BE49-F238E27FC236}">
                <a16:creationId xmlns:a16="http://schemas.microsoft.com/office/drawing/2014/main" id="{09E1296F-2077-42B1-9224-8A8F4C4F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0928" b="3"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  <p:pic>
        <p:nvPicPr>
          <p:cNvPr id="10" name="Imagen 9" descr="Imagen que contiene interior, niño, mesa, persona&#10;&#10;Descripción generada con confianza muy alta">
            <a:extLst>
              <a:ext uri="{FF2B5EF4-FFF2-40B4-BE49-F238E27FC236}">
                <a16:creationId xmlns:a16="http://schemas.microsoft.com/office/drawing/2014/main" id="{2903192B-CF4F-4A5A-AFA5-6CCDA200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1" r="-3" b="13903"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6" name="Imagen 5" descr="Imagen que contiene suelo, persona, niño, interior&#10;&#10;Descripción generada con confianza muy alta">
            <a:extLst>
              <a:ext uri="{FF2B5EF4-FFF2-40B4-BE49-F238E27FC236}">
                <a16:creationId xmlns:a16="http://schemas.microsoft.com/office/drawing/2014/main" id="{5AD708DD-9FEB-4711-A0F4-D3807F6AB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r="1" b="2711"/>
          <a:stretch/>
        </p:blipFill>
        <p:spPr>
          <a:xfrm>
            <a:off x="20" y="10"/>
            <a:ext cx="5527522" cy="685799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F46DD-3E3A-4898-B821-890622B2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8357" y="6355149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1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suelo, niño, pequeño, persona&#10;&#10;Descripción generada con confianza muy alta">
            <a:extLst>
              <a:ext uri="{FF2B5EF4-FFF2-40B4-BE49-F238E27FC236}">
                <a16:creationId xmlns:a16="http://schemas.microsoft.com/office/drawing/2014/main" id="{959692ED-E2CE-4801-848D-99E5D0E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r="46203"/>
          <a:stretch/>
        </p:blipFill>
        <p:spPr>
          <a:xfrm>
            <a:off x="6096305" y="10"/>
            <a:ext cx="3047695" cy="6857990"/>
          </a:xfrm>
          <a:prstGeom prst="rect">
            <a:avLst/>
          </a:prstGeom>
        </p:spPr>
      </p:pic>
      <p:pic>
        <p:nvPicPr>
          <p:cNvPr id="10" name="Imagen 9" descr="Imagen que contiene interior, suelo, niño, persona&#10;&#10;Descripción generada con confianza muy alta">
            <a:extLst>
              <a:ext uri="{FF2B5EF4-FFF2-40B4-BE49-F238E27FC236}">
                <a16:creationId xmlns:a16="http://schemas.microsoft.com/office/drawing/2014/main" id="{812B67C1-1400-4768-BCD4-53453477B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12497"/>
          <a:stretch/>
        </p:blipFill>
        <p:spPr>
          <a:xfrm>
            <a:off x="3048153" y="10"/>
            <a:ext cx="3047694" cy="6857990"/>
          </a:xfrm>
          <a:prstGeom prst="rect">
            <a:avLst/>
          </a:prstGeom>
        </p:spPr>
      </p:pic>
      <p:pic>
        <p:nvPicPr>
          <p:cNvPr id="8" name="Imagen 7" descr="Imagen que contiene suelo, interior, niño, pared&#10;&#10;Descripción generada con confianza muy alta">
            <a:extLst>
              <a:ext uri="{FF2B5EF4-FFF2-40B4-BE49-F238E27FC236}">
                <a16:creationId xmlns:a16="http://schemas.microsoft.com/office/drawing/2014/main" id="{A8985256-497F-4EA1-9F52-8AEBAB9A67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/>
          <a:stretch/>
        </p:blipFill>
        <p:spPr>
          <a:xfrm>
            <a:off x="1" y="10"/>
            <a:ext cx="3047695" cy="685799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B0148-32D6-41E8-A7D2-74FE08D7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995B96E-DCB9-4C5D-8B1B-1B374EA29D3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11/27/2017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6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7CCD5-3531-4DB8-AC6D-9BF63B9F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32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3054098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442" y="965198"/>
            <a:ext cx="5074559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la 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40927" y="965199"/>
            <a:ext cx="2320472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 función del Aprendizaje Esperado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101443" y="6356350"/>
            <a:ext cx="1740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995B96E-DCB9-4C5D-8B1B-1B374EA29D33}" type="datetime1">
              <a:rPr lang="en-US" sz="1000"/>
              <a:pPr algn="r">
                <a:spcAft>
                  <a:spcPts val="600"/>
                </a:spcAft>
              </a:pPr>
              <a:t>11/27/2017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4762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90016"/>
              </p:ext>
            </p:extLst>
          </p:nvPr>
        </p:nvGraphicFramePr>
        <p:xfrm>
          <a:off x="251520" y="1196753"/>
          <a:ext cx="8568952" cy="55435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424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95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408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98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4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6630D-97F8-40D8-BD9F-D285ABDB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36B61-7040-428D-997F-B9D9B9BB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 </a:t>
            </a:r>
            <a:endParaRPr lang="es-MX" dirty="0"/>
          </a:p>
          <a:p>
            <a:r>
              <a:rPr lang="es-MX" b="1" dirty="0"/>
              <a:t>Lunes: </a:t>
            </a:r>
            <a:endParaRPr lang="es-MX" dirty="0"/>
          </a:p>
          <a:p>
            <a:r>
              <a:rPr lang="es-MX" b="1" dirty="0"/>
              <a:t>*Nombre de la actividad: </a:t>
            </a:r>
            <a:r>
              <a:rPr lang="es-MX" dirty="0"/>
              <a:t>Adivina que número es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</a:t>
            </a:r>
          </a:p>
          <a:p>
            <a:r>
              <a:rPr lang="es-MX" b="1" dirty="0"/>
              <a:t>Aprendizaje esperado: </a:t>
            </a:r>
            <a:r>
              <a:rPr lang="es-MX" dirty="0"/>
              <a:t>Usa y nombre los números que sabe, en orden ascendente, empezando por el uno y a partir de números diferentes al uno, ampliando el rango de conteo.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Resolución de problemas </a:t>
            </a:r>
          </a:p>
          <a:p>
            <a:r>
              <a:rPr lang="es-MX" b="1" dirty="0"/>
              <a:t>Secuencia de actividades: </a:t>
            </a:r>
            <a:r>
              <a:rPr lang="es-MX" dirty="0"/>
              <a:t>De manera grupal, responderá a la pregunta ¿Qué número tengo? Al mencionar el que ellos conocen yo les diré más o menos y si tardan mucho en adivinar les diré son tres números más o menos. </a:t>
            </a:r>
          </a:p>
          <a:p>
            <a:r>
              <a:rPr lang="es-MX" b="1" dirty="0"/>
              <a:t>Tiempo y 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Grupal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Números</a:t>
            </a:r>
          </a:p>
          <a:p>
            <a:r>
              <a:rPr lang="es-MX" b="1" dirty="0"/>
              <a:t>Evaluación: </a:t>
            </a:r>
            <a:r>
              <a:rPr lang="es-MX" dirty="0"/>
              <a:t>Menciona los números que conoce, adivina el número mediante las indicaciones, al decirle más menciona un número mayor o al decir menos un número menor.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3EF43-9EB0-4255-A0F9-5C889416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8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901D-DBAC-46B1-BE74-4B8C53C7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2881-C58F-4A34-97B0-2B29D243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/>
              <a:t>Martes </a:t>
            </a:r>
            <a:endParaRPr lang="es-MX" dirty="0"/>
          </a:p>
          <a:p>
            <a:r>
              <a:rPr lang="es-MX" b="1" dirty="0"/>
              <a:t>*Nombre de la actividad: </a:t>
            </a:r>
            <a:r>
              <a:rPr lang="es-MX" dirty="0"/>
              <a:t>Buscando números 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  </a:t>
            </a:r>
          </a:p>
          <a:p>
            <a:r>
              <a:rPr lang="es-MX" b="1" dirty="0"/>
              <a:t>Aprendizaje esperado: </a:t>
            </a:r>
            <a:r>
              <a:rPr lang="es-MX" dirty="0"/>
              <a:t>Identifica el orden de los números en forma escrita, en situaciones escolares y familiares.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El trabajo con textos.  </a:t>
            </a:r>
          </a:p>
          <a:p>
            <a:r>
              <a:rPr lang="es-MX" b="1" dirty="0"/>
              <a:t>Desarrollo de la actividad: </a:t>
            </a:r>
            <a:r>
              <a:rPr lang="es-MX" dirty="0"/>
              <a:t>en revistas, portadores de textos, periódicos, buscará lo números número del 1 al 10 y lo pegará en un cuadro según corresponda cada uno. </a:t>
            </a:r>
          </a:p>
          <a:p>
            <a:r>
              <a:rPr lang="es-MX" b="1" dirty="0"/>
              <a:t>Tiempo y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Individual </a:t>
            </a:r>
          </a:p>
          <a:p>
            <a:r>
              <a:rPr lang="es-MX" b="1" dirty="0"/>
              <a:t>Materiales: </a:t>
            </a:r>
            <a:r>
              <a:rPr lang="es-MX" dirty="0"/>
              <a:t>Revistas, tijeras, pegamento.  </a:t>
            </a:r>
          </a:p>
          <a:p>
            <a:r>
              <a:rPr lang="es-MX" b="1" dirty="0"/>
              <a:t>Evaluación: </a:t>
            </a:r>
            <a:r>
              <a:rPr lang="es-MX" dirty="0"/>
              <a:t>Identificó lo número de forma correcta y abe cuál es cada uno. 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EB13E-7E70-4779-BAA2-23CD410C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5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91DB0-CDFA-4C86-B56C-46B544F6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C6723-1083-4A80-89BE-B6CF3763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b="1" dirty="0"/>
              <a:t>Miércoles </a:t>
            </a:r>
            <a:endParaRPr lang="es-MX" dirty="0"/>
          </a:p>
          <a:p>
            <a:r>
              <a:rPr lang="es-MX" b="1" dirty="0"/>
              <a:t>*Nombre de la actividad: </a:t>
            </a:r>
            <a:r>
              <a:rPr lang="es-MX" dirty="0"/>
              <a:t>La telaraña de números 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 </a:t>
            </a:r>
          </a:p>
          <a:p>
            <a:r>
              <a:rPr lang="es-MX" b="1" dirty="0"/>
              <a:t>Aprendizaje esperado: </a:t>
            </a:r>
            <a:r>
              <a:rPr lang="es-MX" dirty="0"/>
              <a:t>Usa y nombre los números que sabe, en orden ascendente, empezando por el uno y a partir de números diferentes al uno, ampliando el rango de conteo.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El aprendizaje a través del juego</a:t>
            </a:r>
          </a:p>
          <a:p>
            <a:r>
              <a:rPr lang="es-MX" b="1" dirty="0"/>
              <a:t>Desarrollo de la actividad: </a:t>
            </a:r>
            <a:r>
              <a:rPr lang="es-MX" dirty="0"/>
              <a:t>En círculo, sentado en el piso, jugará a la telaraña. Primero iniciara la maestra con el número 1, lanzará la bola de estambre al niño que contenga la tarjeta con una cantidad, después se la lanzará a otro niño que tenga en número 2 y éste al que tenga la tarjeta con dos cantidades así sucesivamente hasta formar una telaraña.  </a:t>
            </a:r>
          </a:p>
          <a:p>
            <a:r>
              <a:rPr lang="es-MX" b="1" dirty="0"/>
              <a:t>Tiempo y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Grupal</a:t>
            </a:r>
          </a:p>
          <a:p>
            <a:r>
              <a:rPr lang="es-MX" b="1" dirty="0"/>
              <a:t>Materiales: </a:t>
            </a:r>
            <a:r>
              <a:rPr lang="es-MX" dirty="0"/>
              <a:t>Estambre, tarjetas </a:t>
            </a:r>
          </a:p>
          <a:p>
            <a:r>
              <a:rPr lang="es-MX" b="1" dirty="0"/>
              <a:t>Evaluación: </a:t>
            </a:r>
            <a:r>
              <a:rPr lang="es-MX" dirty="0"/>
              <a:t>Siguió en orden correcto de los números y los relacionó con la cantidad correcta.</a:t>
            </a:r>
          </a:p>
          <a:p>
            <a:r>
              <a:rPr lang="es-MX" b="1" dirty="0"/>
              <a:t> 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F8A40-A13A-403D-B6EA-597A1224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D0AEA-C69C-4D41-B024-D9B68B99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524F9-DC7F-4EE5-9C34-65094C1B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Jueves </a:t>
            </a:r>
            <a:endParaRPr lang="es-MX" dirty="0"/>
          </a:p>
          <a:p>
            <a:r>
              <a:rPr lang="es-MX" b="1" dirty="0"/>
              <a:t>*Nombre de la actividad: </a:t>
            </a:r>
            <a:r>
              <a:rPr lang="es-MX" dirty="0"/>
              <a:t>Caja mágica </a:t>
            </a:r>
          </a:p>
          <a:p>
            <a:r>
              <a:rPr lang="es-MX" b="1" dirty="0"/>
              <a:t>Campo formativo: </a:t>
            </a:r>
            <a:r>
              <a:rPr lang="es-MX" dirty="0"/>
              <a:t>Lenguaje y Comunicación</a:t>
            </a:r>
          </a:p>
          <a:p>
            <a:r>
              <a:rPr lang="es-MX" b="1" dirty="0"/>
              <a:t>Aprendizaje esperado: </a:t>
            </a:r>
            <a:r>
              <a:rPr lang="es-MX" dirty="0"/>
              <a:t>Describe personas, personajes, objetos, lugares y fenómenos de su entorno, de manera cada vez más precisa.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El ejercicio de la expresión oral</a:t>
            </a:r>
          </a:p>
          <a:p>
            <a:r>
              <a:rPr lang="es-MX" b="1" dirty="0"/>
              <a:t>Secuencia de actividades: </a:t>
            </a:r>
            <a:r>
              <a:rPr lang="es-MX" dirty="0"/>
              <a:t>Escuchará la descripción de un objeto que estará dentro de una caja tratando de adivinar lo que se está describiendo.</a:t>
            </a:r>
          </a:p>
          <a:p>
            <a:r>
              <a:rPr lang="es-MX" dirty="0"/>
              <a:t>Pasará la mitad del grupo para describir algún objeto de la casa donde adivinaran de que trata. </a:t>
            </a:r>
          </a:p>
          <a:p>
            <a:r>
              <a:rPr lang="es-MX" dirty="0"/>
              <a:t>Al final se harán comparaciones entre un objeto y otro. Así como entre dos niños.</a:t>
            </a:r>
          </a:p>
          <a:p>
            <a:r>
              <a:rPr lang="es-MX" b="1" dirty="0"/>
              <a:t>Tiempo y  espacio: </a:t>
            </a:r>
            <a:r>
              <a:rPr lang="es-MX" dirty="0"/>
              <a:t>20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Grupal</a:t>
            </a:r>
            <a:r>
              <a:rPr lang="es-MX" b="1" dirty="0"/>
              <a:t> </a:t>
            </a:r>
            <a:endParaRPr lang="es-MX" dirty="0"/>
          </a:p>
          <a:p>
            <a:r>
              <a:rPr lang="es-MX" b="1" dirty="0"/>
              <a:t>Recursos y materiales: </a:t>
            </a:r>
            <a:r>
              <a:rPr lang="es-MX" dirty="0"/>
              <a:t>Caja con diversos objetos. Muñecos, pelota, juguetes, etc.</a:t>
            </a:r>
          </a:p>
          <a:p>
            <a:r>
              <a:rPr lang="es-MX" b="1" dirty="0"/>
              <a:t>Evaluación: </a:t>
            </a:r>
            <a:r>
              <a:rPr lang="es-MX" dirty="0"/>
              <a:t>Describió los objetos de manera correcta, fue preciso en la descripción.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8D4741-E914-4CEC-8908-B985474D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0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1A022-3734-40EC-88B5-21ADC1C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33123-61C3-486D-AFB3-223DE0F8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*Nombre de la actividad: </a:t>
            </a:r>
            <a:r>
              <a:rPr lang="es-MX" dirty="0"/>
              <a:t>El número perdido </a:t>
            </a:r>
          </a:p>
          <a:p>
            <a:r>
              <a:rPr lang="es-MX" b="1" dirty="0"/>
              <a:t>Campo formativo: </a:t>
            </a:r>
            <a:r>
              <a:rPr lang="es-MX" dirty="0"/>
              <a:t>Pensamiento matemático </a:t>
            </a:r>
          </a:p>
          <a:p>
            <a:r>
              <a:rPr lang="es-MX" b="1" dirty="0"/>
              <a:t>Aprendizaje esperado: </a:t>
            </a:r>
            <a:r>
              <a:rPr lang="es-MX" dirty="0"/>
              <a:t>Identifica el orden de los números en forma escrita, en situaciones escolares y familiares.</a:t>
            </a:r>
          </a:p>
          <a:p>
            <a:r>
              <a:rPr lang="es-MX" b="1" dirty="0"/>
              <a:t>Estrategia básica de aprendizaje: </a:t>
            </a:r>
            <a:r>
              <a:rPr lang="es-MX" dirty="0"/>
              <a:t>La resolución de problemas</a:t>
            </a:r>
          </a:p>
          <a:p>
            <a:r>
              <a:rPr lang="es-MX" b="1" dirty="0"/>
              <a:t>Secuencia de actividades: </a:t>
            </a:r>
            <a:endParaRPr lang="es-MX" dirty="0"/>
          </a:p>
          <a:p>
            <a:r>
              <a:rPr lang="es-MX" dirty="0"/>
              <a:t>De manera grupal armará la serie numérica en el pizarrón, cerrarán lo ojos y se esconderá un número para que identifiquen el faltante. </a:t>
            </a:r>
          </a:p>
          <a:p>
            <a:r>
              <a:rPr lang="es-MX" dirty="0"/>
              <a:t>En equipos de tres personas tendrán un juego de tarjetas del 1 al 10, tendrá que ordenar la serie numérica en orden correcto. Un integrante del equipo tendrá que cerrar los ojos y los otro dos esconderán una tarjeta para que tenga que adivinar cual falta.</a:t>
            </a:r>
          </a:p>
          <a:p>
            <a:r>
              <a:rPr lang="es-MX" b="1" dirty="0"/>
              <a:t>Tiempo y  espacio: </a:t>
            </a:r>
            <a:r>
              <a:rPr lang="es-MX" dirty="0"/>
              <a:t>30 minutos. Aula </a:t>
            </a:r>
          </a:p>
          <a:p>
            <a:r>
              <a:rPr lang="es-MX" b="1" dirty="0"/>
              <a:t>Organización: </a:t>
            </a:r>
            <a:r>
              <a:rPr lang="es-MX" dirty="0"/>
              <a:t>Grupal</a:t>
            </a:r>
            <a:r>
              <a:rPr lang="es-MX" b="1" dirty="0"/>
              <a:t>, </a:t>
            </a:r>
            <a:r>
              <a:rPr lang="es-MX" dirty="0"/>
              <a:t>equipos de tres integrantes. </a:t>
            </a:r>
          </a:p>
          <a:p>
            <a:r>
              <a:rPr lang="es-MX" b="1" dirty="0"/>
              <a:t>Recursos y materiales: </a:t>
            </a:r>
            <a:r>
              <a:rPr lang="es-MX" dirty="0"/>
              <a:t>Tarjetas con los números </a:t>
            </a:r>
          </a:p>
          <a:p>
            <a:r>
              <a:rPr lang="es-MX" b="1" dirty="0"/>
              <a:t>Evaluación: </a:t>
            </a:r>
            <a:r>
              <a:rPr lang="es-MX" dirty="0"/>
              <a:t>Identificó el orden de los números, reconoció el número faltante en la serie.</a:t>
            </a:r>
          </a:p>
          <a:p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BC0F2-DEB0-4BBA-B091-DD36403E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27/11/2017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76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1565</Words>
  <Application>Microsoft Office PowerPoint</Application>
  <PresentationFormat>Presentación en pantalla (4:3)</PresentationFormat>
  <Paragraphs>169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de Office</vt:lpstr>
      <vt:lpstr>Exposición del Caso</vt:lpstr>
      <vt:lpstr>Datos generales del niño</vt:lpstr>
      <vt:lpstr>Evaluación de la actividad</vt:lpstr>
      <vt:lpstr>Adecuaciones aplicadas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LUNES 20 DE NOVIEMBRE NO CLASES.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VIERNES 24 KERMES 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EVIDENCIAS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Exposición del Caso</dc:title>
  <dc:creator>enep</dc:creator>
  <cp:lastModifiedBy>eliezer covarrubias</cp:lastModifiedBy>
  <cp:revision>18</cp:revision>
  <dcterms:created xsi:type="dcterms:W3CDTF">2016-11-03T15:18:55Z</dcterms:created>
  <dcterms:modified xsi:type="dcterms:W3CDTF">2017-11-28T04:14:27Z</dcterms:modified>
</cp:coreProperties>
</file>