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A15835C-0293-4A29-BA81-C7288F7486BD}"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1287106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A15835C-0293-4A29-BA81-C7288F7486BD}"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263224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A15835C-0293-4A29-BA81-C7288F7486BD}"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21813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A15835C-0293-4A29-BA81-C7288F7486BD}"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410755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A15835C-0293-4A29-BA81-C7288F7486BD}"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78782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A15835C-0293-4A29-BA81-C7288F7486BD}" type="datetimeFigureOut">
              <a:rPr lang="es-MX" smtClean="0"/>
              <a:t>27/11/2017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3695944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A15835C-0293-4A29-BA81-C7288F7486BD}" type="datetimeFigureOut">
              <a:rPr lang="es-MX" smtClean="0"/>
              <a:t>27/11/2017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3533125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A15835C-0293-4A29-BA81-C7288F7486BD}" type="datetimeFigureOut">
              <a:rPr lang="es-MX" smtClean="0"/>
              <a:t>27/11/2017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2193794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15835C-0293-4A29-BA81-C7288F7486BD}" type="datetimeFigureOut">
              <a:rPr lang="es-MX" smtClean="0"/>
              <a:t>27/11/2017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299595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A15835C-0293-4A29-BA81-C7288F7486BD}" type="datetimeFigureOut">
              <a:rPr lang="es-MX" smtClean="0"/>
              <a:t>27/11/2017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2259831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A15835C-0293-4A29-BA81-C7288F7486BD}" type="datetimeFigureOut">
              <a:rPr lang="es-MX" smtClean="0"/>
              <a:t>27/11/2017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681C9CF-24C0-41BD-AB76-F99AEE2E0DB5}" type="slidenum">
              <a:rPr lang="es-MX" smtClean="0"/>
              <a:t>‹Nº›</a:t>
            </a:fld>
            <a:endParaRPr lang="es-MX"/>
          </a:p>
        </p:txBody>
      </p:sp>
    </p:spTree>
    <p:extLst>
      <p:ext uri="{BB962C8B-B14F-4D97-AF65-F5344CB8AC3E}">
        <p14:creationId xmlns:p14="http://schemas.microsoft.com/office/powerpoint/2010/main" val="404798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5835C-0293-4A29-BA81-C7288F7486BD}" type="datetimeFigureOut">
              <a:rPr lang="es-MX" smtClean="0"/>
              <a:t>27/11/2017</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81C9CF-24C0-41BD-AB76-F99AEE2E0DB5}" type="slidenum">
              <a:rPr lang="es-MX" smtClean="0"/>
              <a:t>‹Nº›</a:t>
            </a:fld>
            <a:endParaRPr lang="es-MX"/>
          </a:p>
        </p:txBody>
      </p:sp>
    </p:spTree>
    <p:extLst>
      <p:ext uri="{BB962C8B-B14F-4D97-AF65-F5344CB8AC3E}">
        <p14:creationId xmlns:p14="http://schemas.microsoft.com/office/powerpoint/2010/main" val="3859608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42464220"/>
              </p:ext>
            </p:extLst>
          </p:nvPr>
        </p:nvGraphicFramePr>
        <p:xfrm>
          <a:off x="416859" y="530697"/>
          <a:ext cx="8350623" cy="5475643"/>
        </p:xfrm>
        <a:graphic>
          <a:graphicData uri="http://schemas.openxmlformats.org/drawingml/2006/table">
            <a:tbl>
              <a:tblPr firstRow="1" bandRow="1">
                <a:tableStyleId>{775DCB02-9BB8-47FD-8907-85C794F793BA}</a:tableStyleId>
              </a:tblPr>
              <a:tblGrid>
                <a:gridCol w="2783541"/>
                <a:gridCol w="2783541"/>
                <a:gridCol w="2783541"/>
              </a:tblGrid>
              <a:tr h="537883">
                <a:tc>
                  <a:txBody>
                    <a:bodyPr/>
                    <a:lstStyle/>
                    <a:p>
                      <a:pPr algn="ctr"/>
                      <a:r>
                        <a:rPr lang="es-MX" sz="1200" dirty="0" smtClean="0">
                          <a:solidFill>
                            <a:schemeClr val="tx1"/>
                          </a:solidFill>
                          <a:latin typeface="Century Gothic" panose="020B0502020202020204" pitchFamily="34" charset="0"/>
                        </a:rPr>
                        <a:t>Sesión</a:t>
                      </a:r>
                    </a:p>
                    <a:p>
                      <a:pPr algn="ctr"/>
                      <a:r>
                        <a:rPr lang="es-MX" sz="1200" dirty="0" smtClean="0">
                          <a:solidFill>
                            <a:schemeClr val="tx1"/>
                          </a:solidFill>
                          <a:latin typeface="Century Gothic" panose="020B0502020202020204" pitchFamily="34" charset="0"/>
                        </a:rPr>
                        <a:t>Actividad </a:t>
                      </a:r>
                      <a:endParaRPr lang="es-MX" sz="1200" dirty="0">
                        <a:solidFill>
                          <a:schemeClr val="tx1"/>
                        </a:solidFill>
                        <a:latin typeface="Century Gothic" panose="020B0502020202020204" pitchFamily="34" charset="0"/>
                      </a:endParaRPr>
                    </a:p>
                  </a:txBody>
                  <a:tcPr anchor="ctr"/>
                </a:tc>
                <a:tc>
                  <a:txBody>
                    <a:bodyPr/>
                    <a:lstStyle/>
                    <a:p>
                      <a:pPr algn="ctr"/>
                      <a:r>
                        <a:rPr lang="es-MX" sz="1200" dirty="0" smtClean="0">
                          <a:solidFill>
                            <a:schemeClr val="tx1"/>
                          </a:solidFill>
                          <a:latin typeface="Century Gothic" panose="020B0502020202020204" pitchFamily="34" charset="0"/>
                        </a:rPr>
                        <a:t>Estrategia </a:t>
                      </a:r>
                      <a:endParaRPr lang="es-MX" sz="1200" dirty="0">
                        <a:solidFill>
                          <a:schemeClr val="tx1"/>
                        </a:solidFill>
                        <a:latin typeface="Century Gothic" panose="020B0502020202020204" pitchFamily="34" charset="0"/>
                      </a:endParaRPr>
                    </a:p>
                  </a:txBody>
                  <a:tcPr anchor="ctr"/>
                </a:tc>
                <a:tc>
                  <a:txBody>
                    <a:bodyPr/>
                    <a:lstStyle/>
                    <a:p>
                      <a:pPr algn="ctr"/>
                      <a:r>
                        <a:rPr lang="es-MX" sz="1200" dirty="0" smtClean="0">
                          <a:solidFill>
                            <a:schemeClr val="tx1"/>
                          </a:solidFill>
                          <a:latin typeface="Century Gothic" panose="020B0502020202020204" pitchFamily="34" charset="0"/>
                        </a:rPr>
                        <a:t>Evaluación </a:t>
                      </a:r>
                      <a:endParaRPr lang="es-MX" sz="1200" dirty="0">
                        <a:solidFill>
                          <a:schemeClr val="tx1"/>
                        </a:solidFill>
                        <a:latin typeface="Century Gothic" panose="020B0502020202020204" pitchFamily="34" charset="0"/>
                      </a:endParaRPr>
                    </a:p>
                  </a:txBody>
                  <a:tcPr anchor="ctr"/>
                </a:tc>
              </a:tr>
              <a:tr h="404493">
                <a:tc>
                  <a:txBody>
                    <a:bodyPr/>
                    <a:lstStyle/>
                    <a:p>
                      <a:pPr algn="just"/>
                      <a:r>
                        <a:rPr lang="es-MX" sz="1200" dirty="0" smtClean="0">
                          <a:latin typeface="Century Gothic" panose="020B0502020202020204" pitchFamily="34" charset="0"/>
                        </a:rPr>
                        <a:t>Martes 31 de Octubre de 2017</a:t>
                      </a:r>
                    </a:p>
                    <a:p>
                      <a:pPr algn="just"/>
                      <a:r>
                        <a:rPr lang="es-MX" sz="1200" dirty="0" smtClean="0">
                          <a:latin typeface="Century Gothic" panose="020B0502020202020204" pitchFamily="34" charset="0"/>
                        </a:rPr>
                        <a:t>*Tumba de gansito</a:t>
                      </a:r>
                      <a:endParaRPr lang="es-MX" sz="1200" dirty="0">
                        <a:latin typeface="Century Gothic" panose="020B0502020202020204" pitchFamily="34" charset="0"/>
                      </a:endParaRPr>
                    </a:p>
                  </a:txBody>
                  <a:tcPr anchor="ctr"/>
                </a:tc>
                <a:tc>
                  <a:txBody>
                    <a:bodyPr/>
                    <a:lstStyle/>
                    <a:p>
                      <a:pPr algn="l"/>
                      <a:r>
                        <a:rPr lang="es-MX" sz="1200" dirty="0" smtClean="0">
                          <a:latin typeface="Century Gothic" panose="020B0502020202020204" pitchFamily="34" charset="0"/>
                        </a:rPr>
                        <a:t>-Colaboración</a:t>
                      </a:r>
                      <a:r>
                        <a:rPr lang="es-MX" sz="1200" baseline="0" dirty="0" smtClean="0">
                          <a:latin typeface="Century Gothic" panose="020B0502020202020204" pitchFamily="34" charset="0"/>
                        </a:rPr>
                        <a:t> con compañeros.</a:t>
                      </a:r>
                    </a:p>
                    <a:p>
                      <a:pPr algn="l"/>
                      <a:r>
                        <a:rPr lang="es-MX" sz="1200" baseline="0" dirty="0" smtClean="0">
                          <a:latin typeface="Century Gothic" panose="020B0502020202020204" pitchFamily="34" charset="0"/>
                        </a:rPr>
                        <a:t>-Uso del tacto.</a:t>
                      </a:r>
                    </a:p>
                    <a:p>
                      <a:pPr algn="l"/>
                      <a:r>
                        <a:rPr lang="es-MX" sz="1200" baseline="0" dirty="0" smtClean="0">
                          <a:latin typeface="Century Gothic" panose="020B0502020202020204" pitchFamily="34" charset="0"/>
                        </a:rPr>
                        <a:t>-Uso de diversos materiales como un gansito, papel china, palitos de madera.</a:t>
                      </a:r>
                      <a:endParaRPr lang="es-MX" sz="1200" dirty="0">
                        <a:latin typeface="Century Gothic" panose="020B0502020202020204" pitchFamily="34" charset="0"/>
                      </a:endParaRPr>
                    </a:p>
                  </a:txBody>
                  <a:tcPr anchor="ctr"/>
                </a:tc>
                <a:tc>
                  <a:txBody>
                    <a:bodyPr/>
                    <a:lstStyle/>
                    <a:p>
                      <a:pPr algn="l"/>
                      <a:r>
                        <a:rPr lang="es-MX" sz="1200" dirty="0" smtClean="0">
                          <a:latin typeface="Century Gothic" panose="020B0502020202020204" pitchFamily="34" charset="0"/>
                        </a:rPr>
                        <a:t>-Registro</a:t>
                      </a:r>
                      <a:r>
                        <a:rPr lang="es-MX" sz="1200" baseline="0" dirty="0" smtClean="0">
                          <a:latin typeface="Century Gothic" panose="020B0502020202020204" pitchFamily="34" charset="0"/>
                        </a:rPr>
                        <a:t> en el cuaderno de evaluación continua.</a:t>
                      </a:r>
                    </a:p>
                    <a:p>
                      <a:pPr algn="l"/>
                      <a:r>
                        <a:rPr lang="es-MX" sz="1200" baseline="0" dirty="0" smtClean="0">
                          <a:latin typeface="Century Gothic" panose="020B0502020202020204" pitchFamily="34" charset="0"/>
                        </a:rPr>
                        <a:t>-Observaciones en el diario:</a:t>
                      </a:r>
                    </a:p>
                    <a:p>
                      <a:pPr algn="l"/>
                      <a:r>
                        <a:rPr lang="es-MX" sz="1200" baseline="0" dirty="0" smtClean="0">
                          <a:latin typeface="Century Gothic" panose="020B0502020202020204" pitchFamily="34" charset="0"/>
                        </a:rPr>
                        <a:t>El desenvolvimiento de Dulce es bueno, ya que sus compañeros con gran entusiasmo la quieren ayudar y no fue la excepción en esta actividad, aparte de que con ayuda del tacto realizó la tumba de gansito con gran éxito.</a:t>
                      </a:r>
                    </a:p>
                  </a:txBody>
                  <a:tcPr anchor="ctr"/>
                </a:tc>
              </a:tr>
              <a:tr h="404493">
                <a:tc>
                  <a:txBody>
                    <a:bodyPr/>
                    <a:lstStyle/>
                    <a:p>
                      <a:pPr algn="just"/>
                      <a:r>
                        <a:rPr lang="es-MX" sz="1200" dirty="0" smtClean="0">
                          <a:latin typeface="Century Gothic" panose="020B0502020202020204" pitchFamily="34" charset="0"/>
                        </a:rPr>
                        <a:t>Jueves 2 de Noviembre de 2017</a:t>
                      </a:r>
                    </a:p>
                    <a:p>
                      <a:pPr algn="just"/>
                      <a:r>
                        <a:rPr lang="es-MX" sz="1200" dirty="0" smtClean="0">
                          <a:latin typeface="Century Gothic" panose="020B0502020202020204" pitchFamily="34" charset="0"/>
                        </a:rPr>
                        <a:t>Suspensión</a:t>
                      </a:r>
                      <a:r>
                        <a:rPr lang="es-MX" sz="1200" baseline="0" dirty="0" smtClean="0">
                          <a:latin typeface="Century Gothic" panose="020B0502020202020204" pitchFamily="34" charset="0"/>
                        </a:rPr>
                        <a:t> de clases</a:t>
                      </a:r>
                      <a:endParaRPr lang="es-MX" sz="1200" dirty="0">
                        <a:latin typeface="Century Gothic" panose="020B0502020202020204" pitchFamily="34" charset="0"/>
                      </a:endParaRPr>
                    </a:p>
                  </a:txBody>
                  <a:tcPr anchor="ctr"/>
                </a:tc>
                <a:tc>
                  <a:txBody>
                    <a:bodyPr/>
                    <a:lstStyle/>
                    <a:p>
                      <a:pPr algn="l"/>
                      <a:endParaRPr lang="es-MX" sz="1200" dirty="0">
                        <a:latin typeface="Century Gothic" panose="020B0502020202020204" pitchFamily="34" charset="0"/>
                      </a:endParaRPr>
                    </a:p>
                  </a:txBody>
                  <a:tcPr anchor="ctr"/>
                </a:tc>
                <a:tc>
                  <a:txBody>
                    <a:bodyPr/>
                    <a:lstStyle/>
                    <a:p>
                      <a:pPr algn="ctr"/>
                      <a:endParaRPr lang="es-MX" sz="1200" dirty="0">
                        <a:latin typeface="Century Gothic" panose="020B0502020202020204" pitchFamily="34" charset="0"/>
                      </a:endParaRPr>
                    </a:p>
                  </a:txBody>
                  <a:tcPr anchor="ctr"/>
                </a:tc>
              </a:tr>
              <a:tr h="404493">
                <a:tc>
                  <a:txBody>
                    <a:bodyPr/>
                    <a:lstStyle/>
                    <a:p>
                      <a:pPr algn="just"/>
                      <a:r>
                        <a:rPr lang="es-MX" sz="1200" dirty="0" smtClean="0">
                          <a:latin typeface="Century Gothic" panose="020B0502020202020204" pitchFamily="34" charset="0"/>
                        </a:rPr>
                        <a:t>Martes 7</a:t>
                      </a:r>
                      <a:r>
                        <a:rPr lang="es-MX" sz="1200" baseline="0" dirty="0" smtClean="0">
                          <a:latin typeface="Century Gothic" panose="020B0502020202020204" pitchFamily="34" charset="0"/>
                        </a:rPr>
                        <a:t> de Noviembre de 2017</a:t>
                      </a:r>
                    </a:p>
                    <a:p>
                      <a:pPr algn="just"/>
                      <a:r>
                        <a:rPr lang="es-MX" sz="1200" baseline="0" dirty="0" smtClean="0">
                          <a:latin typeface="Century Gothic" panose="020B0502020202020204" pitchFamily="34" charset="0"/>
                        </a:rPr>
                        <a:t>*Recreando leyendas</a:t>
                      </a:r>
                      <a:endParaRPr lang="es-MX" sz="1200" dirty="0">
                        <a:latin typeface="Century Gothic" panose="020B0502020202020204" pitchFamily="34" charset="0"/>
                      </a:endParaRPr>
                    </a:p>
                  </a:txBody>
                  <a:tcPr anchor="ctr"/>
                </a:tc>
                <a:tc>
                  <a:txBody>
                    <a:bodyPr/>
                    <a:lstStyle/>
                    <a:p>
                      <a:pPr algn="l"/>
                      <a:r>
                        <a:rPr lang="es-MX" sz="1200" dirty="0" smtClean="0">
                          <a:latin typeface="Century Gothic" panose="020B0502020202020204" pitchFamily="34" charset="0"/>
                        </a:rPr>
                        <a:t>-Participación oral en la recreación de leyendas</a:t>
                      </a:r>
                    </a:p>
                    <a:p>
                      <a:pPr algn="l"/>
                      <a:r>
                        <a:rPr lang="es-MX" sz="1200" dirty="0" smtClean="0">
                          <a:latin typeface="Century Gothic" panose="020B0502020202020204" pitchFamily="34" charset="0"/>
                        </a:rPr>
                        <a:t>-Uso</a:t>
                      </a:r>
                      <a:r>
                        <a:rPr lang="es-MX" sz="1200" baseline="0" dirty="0" smtClean="0">
                          <a:latin typeface="Century Gothic" panose="020B0502020202020204" pitchFamily="34" charset="0"/>
                        </a:rPr>
                        <a:t> de materiales para ambientación como: bocina y micrófono incluyendo la participación de invitados (maestras).</a:t>
                      </a:r>
                      <a:endParaRPr lang="es-MX" sz="1200" dirty="0">
                        <a:latin typeface="Century Gothic" panose="020B0502020202020204" pitchFamily="34" charset="0"/>
                      </a:endParaRPr>
                    </a:p>
                  </a:txBody>
                  <a:tcPr anchor="ctr"/>
                </a:tc>
                <a:tc>
                  <a:txBody>
                    <a:bodyPr/>
                    <a:lstStyle/>
                    <a:p>
                      <a:pPr algn="l"/>
                      <a:r>
                        <a:rPr lang="es-MX" sz="1200" dirty="0" smtClean="0">
                          <a:latin typeface="Century Gothic" panose="020B0502020202020204" pitchFamily="34" charset="0"/>
                        </a:rPr>
                        <a:t>-Registro en</a:t>
                      </a:r>
                      <a:r>
                        <a:rPr lang="es-MX" sz="1200" baseline="0" dirty="0" smtClean="0">
                          <a:latin typeface="Century Gothic" panose="020B0502020202020204" pitchFamily="34" charset="0"/>
                        </a:rPr>
                        <a:t> el cuaderno de evaluación continua.</a:t>
                      </a:r>
                    </a:p>
                    <a:p>
                      <a:pPr algn="l"/>
                      <a:r>
                        <a:rPr lang="es-MX" sz="1200" baseline="0" dirty="0" smtClean="0">
                          <a:latin typeface="Century Gothic" panose="020B0502020202020204" pitchFamily="34" charset="0"/>
                        </a:rPr>
                        <a:t>-Observaciones en el diario: En esta actividad se encontraba escuchando las leyendas, hasta que se animo por voluntad propia el contar una con el micrófono, pero que al final no se acordó, así que se puso el audio de la leyenda del “Tamalero de Saltillo”.</a:t>
                      </a:r>
                      <a:endParaRPr lang="es-MX" sz="1200" dirty="0">
                        <a:latin typeface="Century Gothic" panose="020B0502020202020204" pitchFamily="34" charset="0"/>
                      </a:endParaRPr>
                    </a:p>
                  </a:txBody>
                  <a:tcPr anchor="ctr"/>
                </a:tc>
              </a:tr>
              <a:tr h="404493">
                <a:tc>
                  <a:txBody>
                    <a:bodyPr/>
                    <a:lstStyle/>
                    <a:p>
                      <a:pPr algn="just"/>
                      <a:r>
                        <a:rPr lang="es-MX" sz="1200" dirty="0" smtClean="0">
                          <a:latin typeface="Century Gothic" panose="020B0502020202020204" pitchFamily="34" charset="0"/>
                        </a:rPr>
                        <a:t>Jueves 9 de Noviembre de 2017</a:t>
                      </a:r>
                    </a:p>
                    <a:p>
                      <a:pPr algn="just"/>
                      <a:r>
                        <a:rPr lang="es-MX" sz="1200" dirty="0" smtClean="0">
                          <a:latin typeface="Century Gothic" panose="020B0502020202020204" pitchFamily="34" charset="0"/>
                        </a:rPr>
                        <a:t>Observación por llegada de normalistas de 1°</a:t>
                      </a:r>
                      <a:r>
                        <a:rPr lang="es-MX" sz="1200" baseline="0" dirty="0" smtClean="0">
                          <a:latin typeface="Century Gothic" panose="020B0502020202020204" pitchFamily="34" charset="0"/>
                        </a:rPr>
                        <a:t> </a:t>
                      </a:r>
                      <a:endParaRPr lang="es-MX" sz="1200" dirty="0">
                        <a:latin typeface="Century Gothic" panose="020B0502020202020204" pitchFamily="34" charset="0"/>
                      </a:endParaRPr>
                    </a:p>
                  </a:txBody>
                  <a:tcPr anchor="ctr"/>
                </a:tc>
                <a:tc>
                  <a:txBody>
                    <a:bodyPr/>
                    <a:lstStyle/>
                    <a:p>
                      <a:pPr algn="l"/>
                      <a:r>
                        <a:rPr lang="es-MX" sz="1200" dirty="0" smtClean="0">
                          <a:latin typeface="Century Gothic" panose="020B0502020202020204" pitchFamily="34" charset="0"/>
                        </a:rPr>
                        <a:t>-Observación</a:t>
                      </a:r>
                      <a:r>
                        <a:rPr lang="es-MX" sz="1200" baseline="0" dirty="0" smtClean="0">
                          <a:latin typeface="Century Gothic" panose="020B0502020202020204" pitchFamily="34" charset="0"/>
                        </a:rPr>
                        <a:t> a la maestra.</a:t>
                      </a:r>
                      <a:endParaRPr lang="es-MX" sz="1200" dirty="0">
                        <a:latin typeface="Century Gothic" panose="020B0502020202020204" pitchFamily="34" charset="0"/>
                      </a:endParaRPr>
                    </a:p>
                  </a:txBody>
                  <a:tcPr anchor="ctr"/>
                </a:tc>
                <a:tc>
                  <a:txBody>
                    <a:bodyPr/>
                    <a:lstStyle/>
                    <a:p>
                      <a:pPr algn="l"/>
                      <a:r>
                        <a:rPr lang="es-MX" sz="1200" dirty="0" smtClean="0">
                          <a:latin typeface="Century Gothic" panose="020B0502020202020204" pitchFamily="34" charset="0"/>
                        </a:rPr>
                        <a:t>-Observaciones</a:t>
                      </a:r>
                      <a:r>
                        <a:rPr lang="es-MX" sz="1200" baseline="0" dirty="0" smtClean="0">
                          <a:latin typeface="Century Gothic" panose="020B0502020202020204" pitchFamily="34" charset="0"/>
                        </a:rPr>
                        <a:t> en el diario.</a:t>
                      </a:r>
                      <a:endParaRPr lang="es-MX" sz="1200" dirty="0">
                        <a:latin typeface="Century Gothic" panose="020B0502020202020204" pitchFamily="34" charset="0"/>
                      </a:endParaRPr>
                    </a:p>
                  </a:txBody>
                  <a:tcPr anchor="ctr"/>
                </a:tc>
              </a:tr>
            </a:tbl>
          </a:graphicData>
        </a:graphic>
      </p:graphicFrame>
      <p:sp>
        <p:nvSpPr>
          <p:cNvPr id="3" name="Rectángulo 2"/>
          <p:cNvSpPr/>
          <p:nvPr/>
        </p:nvSpPr>
        <p:spPr>
          <a:xfrm>
            <a:off x="416859" y="6248419"/>
            <a:ext cx="8350623" cy="276999"/>
          </a:xfrm>
          <a:prstGeom prst="rect">
            <a:avLst/>
          </a:prstGeom>
        </p:spPr>
        <p:txBody>
          <a:bodyPr wrap="square">
            <a:spAutoFit/>
          </a:bodyPr>
          <a:lstStyle/>
          <a:p>
            <a:r>
              <a:rPr lang="es-MX" sz="1200" dirty="0" smtClean="0">
                <a:latin typeface="Century Gothic" panose="020B0502020202020204" pitchFamily="34" charset="0"/>
              </a:rPr>
              <a:t>Dulce</a:t>
            </a:r>
            <a:r>
              <a:rPr lang="es-MX" sz="1200" baseline="0" dirty="0" smtClean="0">
                <a:latin typeface="Century Gothic" panose="020B0502020202020204" pitchFamily="34" charset="0"/>
              </a:rPr>
              <a:t> es una niña invidente, como apenas la están ayudando, solo asiste a la escuela martes y jueve</a:t>
            </a:r>
            <a:r>
              <a:rPr lang="es-MX" sz="1200" dirty="0" smtClean="0">
                <a:latin typeface="Century Gothic" panose="020B0502020202020204" pitchFamily="34" charset="0"/>
              </a:rPr>
              <a:t>s.</a:t>
            </a:r>
            <a:endParaRPr lang="es-MX" sz="1200" dirty="0"/>
          </a:p>
        </p:txBody>
      </p:sp>
      <p:sp>
        <p:nvSpPr>
          <p:cNvPr id="4" name="CuadroTexto 3"/>
          <p:cNvSpPr txBox="1"/>
          <p:nvPr/>
        </p:nvSpPr>
        <p:spPr>
          <a:xfrm>
            <a:off x="2339788" y="161365"/>
            <a:ext cx="4800600" cy="369332"/>
          </a:xfrm>
          <a:prstGeom prst="rect">
            <a:avLst/>
          </a:prstGeom>
          <a:noFill/>
        </p:spPr>
        <p:txBody>
          <a:bodyPr wrap="square" rtlCol="0">
            <a:spAutoFit/>
          </a:bodyPr>
          <a:lstStyle/>
          <a:p>
            <a:pPr algn="ctr"/>
            <a:r>
              <a:rPr lang="es-MX" b="1" dirty="0" smtClean="0">
                <a:latin typeface="Century Gothic" panose="020B0502020202020204" pitchFamily="34" charset="0"/>
              </a:rPr>
              <a:t>Aplicación de adecuaciones </a:t>
            </a:r>
            <a:endParaRPr lang="es-MX" b="1" dirty="0">
              <a:latin typeface="Century Gothic" panose="020B0502020202020204" pitchFamily="34" charset="0"/>
            </a:endParaRPr>
          </a:p>
        </p:txBody>
      </p:sp>
    </p:spTree>
    <p:extLst>
      <p:ext uri="{BB962C8B-B14F-4D97-AF65-F5344CB8AC3E}">
        <p14:creationId xmlns:p14="http://schemas.microsoft.com/office/powerpoint/2010/main" val="1035387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339788" y="58333"/>
            <a:ext cx="4800600" cy="369332"/>
          </a:xfrm>
          <a:prstGeom prst="rect">
            <a:avLst/>
          </a:prstGeom>
          <a:noFill/>
        </p:spPr>
        <p:txBody>
          <a:bodyPr wrap="square" rtlCol="0">
            <a:spAutoFit/>
          </a:bodyPr>
          <a:lstStyle/>
          <a:p>
            <a:pPr algn="ctr"/>
            <a:r>
              <a:rPr lang="es-MX" b="1" dirty="0" smtClean="0">
                <a:latin typeface="Century Gothic" panose="020B0502020202020204" pitchFamily="34" charset="0"/>
              </a:rPr>
              <a:t>Aplicación de adecuaciones </a:t>
            </a:r>
            <a:endParaRPr lang="es-MX" b="1" dirty="0">
              <a:latin typeface="Century Gothic" panose="020B0502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924434053"/>
              </p:ext>
            </p:extLst>
          </p:nvPr>
        </p:nvGraphicFramePr>
        <p:xfrm>
          <a:off x="403979" y="427665"/>
          <a:ext cx="8350623" cy="6100483"/>
        </p:xfrm>
        <a:graphic>
          <a:graphicData uri="http://schemas.openxmlformats.org/drawingml/2006/table">
            <a:tbl>
              <a:tblPr firstRow="1" bandRow="1">
                <a:tableStyleId>{775DCB02-9BB8-47FD-8907-85C794F793BA}</a:tableStyleId>
              </a:tblPr>
              <a:tblGrid>
                <a:gridCol w="2783541"/>
                <a:gridCol w="2783541"/>
                <a:gridCol w="2783541"/>
              </a:tblGrid>
              <a:tr h="537883">
                <a:tc>
                  <a:txBody>
                    <a:bodyPr/>
                    <a:lstStyle/>
                    <a:p>
                      <a:pPr algn="ctr"/>
                      <a:r>
                        <a:rPr lang="es-MX" sz="1100" dirty="0" smtClean="0">
                          <a:solidFill>
                            <a:schemeClr val="tx1"/>
                          </a:solidFill>
                          <a:latin typeface="Century Gothic" panose="020B0502020202020204" pitchFamily="34" charset="0"/>
                        </a:rPr>
                        <a:t>Sesión</a:t>
                      </a:r>
                    </a:p>
                    <a:p>
                      <a:pPr algn="ctr"/>
                      <a:r>
                        <a:rPr lang="es-MX" sz="1100" dirty="0" smtClean="0">
                          <a:solidFill>
                            <a:schemeClr val="tx1"/>
                          </a:solidFill>
                          <a:latin typeface="Century Gothic" panose="020B0502020202020204" pitchFamily="34" charset="0"/>
                        </a:rPr>
                        <a:t>Actividad </a:t>
                      </a:r>
                      <a:endParaRPr lang="es-MX" sz="1100" dirty="0">
                        <a:solidFill>
                          <a:schemeClr val="tx1"/>
                        </a:solidFill>
                        <a:latin typeface="Century Gothic" panose="020B0502020202020204" pitchFamily="34" charset="0"/>
                      </a:endParaRPr>
                    </a:p>
                  </a:txBody>
                  <a:tcPr anchor="ctr"/>
                </a:tc>
                <a:tc>
                  <a:txBody>
                    <a:bodyPr/>
                    <a:lstStyle/>
                    <a:p>
                      <a:pPr algn="ctr"/>
                      <a:r>
                        <a:rPr lang="es-MX" sz="1100" dirty="0" smtClean="0">
                          <a:solidFill>
                            <a:schemeClr val="tx1"/>
                          </a:solidFill>
                          <a:latin typeface="Century Gothic" panose="020B0502020202020204" pitchFamily="34" charset="0"/>
                        </a:rPr>
                        <a:t>Estrategia </a:t>
                      </a:r>
                      <a:endParaRPr lang="es-MX" sz="1100" dirty="0">
                        <a:solidFill>
                          <a:schemeClr val="tx1"/>
                        </a:solidFill>
                        <a:latin typeface="Century Gothic" panose="020B0502020202020204" pitchFamily="34" charset="0"/>
                      </a:endParaRPr>
                    </a:p>
                  </a:txBody>
                  <a:tcPr anchor="ctr"/>
                </a:tc>
                <a:tc>
                  <a:txBody>
                    <a:bodyPr/>
                    <a:lstStyle/>
                    <a:p>
                      <a:pPr algn="ctr"/>
                      <a:r>
                        <a:rPr lang="es-MX" sz="1100" dirty="0" smtClean="0">
                          <a:solidFill>
                            <a:schemeClr val="tx1"/>
                          </a:solidFill>
                          <a:latin typeface="Century Gothic" panose="020B0502020202020204" pitchFamily="34" charset="0"/>
                        </a:rPr>
                        <a:t>Evaluación </a:t>
                      </a:r>
                      <a:endParaRPr lang="es-MX" sz="1100" dirty="0">
                        <a:solidFill>
                          <a:schemeClr val="tx1"/>
                        </a:solidFill>
                        <a:latin typeface="Century Gothic" panose="020B0502020202020204" pitchFamily="34" charset="0"/>
                      </a:endParaRPr>
                    </a:p>
                  </a:txBody>
                  <a:tcPr anchor="ctr"/>
                </a:tc>
              </a:tr>
              <a:tr h="404493">
                <a:tc>
                  <a:txBody>
                    <a:bodyPr/>
                    <a:lstStyle/>
                    <a:p>
                      <a:pPr algn="just"/>
                      <a:r>
                        <a:rPr lang="es-MX" sz="1100" dirty="0" smtClean="0">
                          <a:latin typeface="Century Gothic" panose="020B0502020202020204" pitchFamily="34" charset="0"/>
                        </a:rPr>
                        <a:t>Martes 13</a:t>
                      </a:r>
                      <a:r>
                        <a:rPr lang="es-MX" sz="1100" baseline="0" dirty="0" smtClean="0">
                          <a:latin typeface="Century Gothic" panose="020B0502020202020204" pitchFamily="34" charset="0"/>
                        </a:rPr>
                        <a:t> de Noviembre </a:t>
                      </a:r>
                      <a:r>
                        <a:rPr lang="es-MX" sz="1100" dirty="0" smtClean="0">
                          <a:latin typeface="Century Gothic" panose="020B0502020202020204" pitchFamily="34" charset="0"/>
                        </a:rPr>
                        <a:t>de 2017</a:t>
                      </a:r>
                    </a:p>
                    <a:p>
                      <a:pPr algn="just"/>
                      <a:r>
                        <a:rPr lang="es-MX" sz="1100" dirty="0" smtClean="0">
                          <a:latin typeface="Century Gothic" panose="020B0502020202020204" pitchFamily="34" charset="0"/>
                        </a:rPr>
                        <a:t>*Bolsita de monedas</a:t>
                      </a:r>
                    </a:p>
                  </a:txBody>
                  <a:tcPr anchor="ctr"/>
                </a:tc>
                <a:tc>
                  <a:txBody>
                    <a:bodyPr/>
                    <a:lstStyle/>
                    <a:p>
                      <a:pPr algn="l"/>
                      <a:r>
                        <a:rPr lang="es-MX" sz="1100" dirty="0" smtClean="0">
                          <a:latin typeface="Century Gothic" panose="020B0502020202020204" pitchFamily="34" charset="0"/>
                        </a:rPr>
                        <a:t>-Colaboración</a:t>
                      </a:r>
                      <a:r>
                        <a:rPr lang="es-MX" sz="1100" baseline="0" dirty="0" smtClean="0">
                          <a:latin typeface="Century Gothic" panose="020B0502020202020204" pitchFamily="34" charset="0"/>
                        </a:rPr>
                        <a:t> con compañeros.</a:t>
                      </a:r>
                    </a:p>
                    <a:p>
                      <a:pPr algn="l"/>
                      <a:r>
                        <a:rPr lang="es-MX" sz="1100" baseline="0" dirty="0" smtClean="0">
                          <a:latin typeface="Century Gothic" panose="020B0502020202020204" pitchFamily="34" charset="0"/>
                        </a:rPr>
                        <a:t>-Uso del tacto.</a:t>
                      </a:r>
                    </a:p>
                    <a:p>
                      <a:pPr algn="l"/>
                      <a:r>
                        <a:rPr lang="es-MX" sz="1100" baseline="0" dirty="0" smtClean="0">
                          <a:latin typeface="Century Gothic" panose="020B0502020202020204" pitchFamily="34" charset="0"/>
                        </a:rPr>
                        <a:t>-Uso de diversos materiales como, monedas de plástico.</a:t>
                      </a:r>
                    </a:p>
                  </a:txBody>
                  <a:tcPr anchor="ctr"/>
                </a:tc>
                <a:tc>
                  <a:txBody>
                    <a:bodyPr/>
                    <a:lstStyle/>
                    <a:p>
                      <a:pPr algn="l"/>
                      <a:r>
                        <a:rPr lang="es-MX" sz="1100" dirty="0" smtClean="0">
                          <a:latin typeface="Century Gothic" panose="020B0502020202020204" pitchFamily="34" charset="0"/>
                        </a:rPr>
                        <a:t>-Registro</a:t>
                      </a:r>
                      <a:r>
                        <a:rPr lang="es-MX" sz="1100" baseline="0" dirty="0" smtClean="0">
                          <a:latin typeface="Century Gothic" panose="020B0502020202020204" pitchFamily="34" charset="0"/>
                        </a:rPr>
                        <a:t> en el cuaderno de evaluación continua.</a:t>
                      </a:r>
                    </a:p>
                    <a:p>
                      <a:pPr algn="l"/>
                      <a:r>
                        <a:rPr lang="es-MX" sz="1100" baseline="0" dirty="0" smtClean="0">
                          <a:latin typeface="Century Gothic" panose="020B0502020202020204" pitchFamily="34" charset="0"/>
                        </a:rPr>
                        <a:t>-Observaciones en el diario: En la actividad de bolsitas de monedas, los compañeros de Dulce le tenían que ayudar a que sintiera las monedas que les iban pasando los compañeros para que ella las guardara en una bolsita.</a:t>
                      </a:r>
                    </a:p>
                  </a:txBody>
                  <a:tcPr anchor="ctr"/>
                </a:tc>
              </a:tr>
              <a:tr h="404493">
                <a:tc>
                  <a:txBody>
                    <a:bodyPr/>
                    <a:lstStyle/>
                    <a:p>
                      <a:pPr algn="just"/>
                      <a:r>
                        <a:rPr lang="es-MX" sz="1100" dirty="0" smtClean="0">
                          <a:latin typeface="Century Gothic" panose="020B0502020202020204" pitchFamily="34" charset="0"/>
                        </a:rPr>
                        <a:t>Jueves 16</a:t>
                      </a:r>
                      <a:r>
                        <a:rPr lang="es-MX" sz="1100" baseline="0" dirty="0" smtClean="0">
                          <a:latin typeface="Century Gothic" panose="020B0502020202020204" pitchFamily="34" charset="0"/>
                        </a:rPr>
                        <a:t> </a:t>
                      </a:r>
                      <a:r>
                        <a:rPr lang="es-MX" sz="1100" dirty="0" smtClean="0">
                          <a:latin typeface="Century Gothic" panose="020B0502020202020204" pitchFamily="34" charset="0"/>
                        </a:rPr>
                        <a:t> de Noviembre de 2017</a:t>
                      </a:r>
                    </a:p>
                    <a:p>
                      <a:pPr algn="just"/>
                      <a:r>
                        <a:rPr lang="es-MX" sz="1100" dirty="0" smtClean="0">
                          <a:latin typeface="Century Gothic" panose="020B0502020202020204" pitchFamily="34" charset="0"/>
                        </a:rPr>
                        <a:t>Kermesse por el día 20 de Noviembre </a:t>
                      </a:r>
                    </a:p>
                  </a:txBody>
                  <a:tcPr anchor="ctr"/>
                </a:tc>
                <a:tc>
                  <a:txBody>
                    <a:bodyPr/>
                    <a:lstStyle/>
                    <a:p>
                      <a:pPr algn="l"/>
                      <a:r>
                        <a:rPr lang="es-MX" sz="1100" dirty="0" smtClean="0">
                          <a:latin typeface="Century Gothic" panose="020B0502020202020204" pitchFamily="34" charset="0"/>
                        </a:rPr>
                        <a:t>-Día</a:t>
                      </a:r>
                      <a:r>
                        <a:rPr lang="es-MX" sz="1100" baseline="0" dirty="0" smtClean="0">
                          <a:latin typeface="Century Gothic" panose="020B0502020202020204" pitchFamily="34" charset="0"/>
                        </a:rPr>
                        <a:t> planeado para hacer presentaciones y representaciones del día de la Independencia, donde Dulce participo bailando.</a:t>
                      </a:r>
                      <a:endParaRPr lang="es-MX" sz="1100" dirty="0">
                        <a:latin typeface="Century Gothic" panose="020B0502020202020204" pitchFamily="34" charset="0"/>
                      </a:endParaRPr>
                    </a:p>
                  </a:txBody>
                  <a:tcPr anchor="ctr"/>
                </a:tc>
                <a:tc>
                  <a:txBody>
                    <a:bodyPr/>
                    <a:lstStyle/>
                    <a:p>
                      <a:pPr algn="l"/>
                      <a:r>
                        <a:rPr lang="es-MX" sz="1100" dirty="0" smtClean="0">
                          <a:latin typeface="Century Gothic" panose="020B0502020202020204" pitchFamily="34" charset="0"/>
                        </a:rPr>
                        <a:t>-Observación</a:t>
                      </a:r>
                      <a:endParaRPr lang="es-MX" sz="1100" dirty="0">
                        <a:latin typeface="Century Gothic" panose="020B0502020202020204" pitchFamily="34" charset="0"/>
                      </a:endParaRPr>
                    </a:p>
                  </a:txBody>
                  <a:tcPr anchor="ctr"/>
                </a:tc>
              </a:tr>
              <a:tr h="646886">
                <a:tc>
                  <a:txBody>
                    <a:bodyPr/>
                    <a:lstStyle/>
                    <a:p>
                      <a:pPr algn="just"/>
                      <a:r>
                        <a:rPr lang="es-MX" sz="1100" dirty="0" smtClean="0">
                          <a:latin typeface="Century Gothic" panose="020B0502020202020204" pitchFamily="34" charset="0"/>
                        </a:rPr>
                        <a:t>Martes 21</a:t>
                      </a:r>
                      <a:r>
                        <a:rPr lang="es-MX" sz="1100" baseline="0" dirty="0" smtClean="0">
                          <a:latin typeface="Century Gothic" panose="020B0502020202020204" pitchFamily="34" charset="0"/>
                        </a:rPr>
                        <a:t> de Noviembre de 2017</a:t>
                      </a:r>
                    </a:p>
                    <a:p>
                      <a:pPr algn="just"/>
                      <a:r>
                        <a:rPr lang="es-MX" sz="1100" baseline="0" dirty="0" smtClean="0">
                          <a:latin typeface="Century Gothic" panose="020B0502020202020204" pitchFamily="34" charset="0"/>
                        </a:rPr>
                        <a:t>*Caminando sin ver</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smtClean="0">
                          <a:latin typeface="Century Gothic" panose="020B0502020202020204" pitchFamily="34" charset="0"/>
                        </a:rPr>
                        <a:t>-</a:t>
                      </a:r>
                      <a:r>
                        <a:rPr lang="es-MX" sz="1100" baseline="0" dirty="0" smtClean="0">
                          <a:latin typeface="Century Gothic" panose="020B0502020202020204" pitchFamily="34" charset="0"/>
                        </a:rPr>
                        <a:t>No se pudo realizar la actividad de caminando sin ver por falta de tiempo.</a:t>
                      </a:r>
                      <a:endParaRPr lang="es-MX" sz="1100" dirty="0" smtClean="0">
                        <a:latin typeface="Century Gothic" panose="020B0502020202020204" pitchFamily="34" charset="0"/>
                      </a:endParaRPr>
                    </a:p>
                    <a:p>
                      <a:pPr algn="l"/>
                      <a:endParaRPr lang="es-MX" sz="1100" dirty="0">
                        <a:latin typeface="Century Gothic" panose="020B0502020202020204" pitchFamily="34" charset="0"/>
                      </a:endParaRPr>
                    </a:p>
                  </a:txBody>
                  <a:tcPr anchor="ctr"/>
                </a:tc>
                <a:tc>
                  <a:txBody>
                    <a:bodyPr/>
                    <a:lstStyle/>
                    <a:p>
                      <a:pPr algn="l"/>
                      <a:endParaRPr lang="es-MX" sz="1100" dirty="0">
                        <a:latin typeface="Century Gothic" panose="020B0502020202020204" pitchFamily="34" charset="0"/>
                      </a:endParaRPr>
                    </a:p>
                  </a:txBody>
                  <a:tcPr anchor="ctr"/>
                </a:tc>
              </a:tr>
              <a:tr h="404493">
                <a:tc>
                  <a:txBody>
                    <a:bodyPr/>
                    <a:lstStyle/>
                    <a:p>
                      <a:pPr algn="just"/>
                      <a:r>
                        <a:rPr lang="es-MX" sz="1100" dirty="0" smtClean="0">
                          <a:latin typeface="Century Gothic" panose="020B0502020202020204" pitchFamily="34" charset="0"/>
                        </a:rPr>
                        <a:t>Jueves 23</a:t>
                      </a:r>
                      <a:r>
                        <a:rPr lang="es-MX" sz="1100" baseline="0" dirty="0" smtClean="0">
                          <a:latin typeface="Century Gothic" panose="020B0502020202020204" pitchFamily="34" charset="0"/>
                        </a:rPr>
                        <a:t> </a:t>
                      </a:r>
                      <a:r>
                        <a:rPr lang="es-MX" sz="1100" dirty="0" smtClean="0">
                          <a:latin typeface="Century Gothic" panose="020B0502020202020204" pitchFamily="34" charset="0"/>
                        </a:rPr>
                        <a:t>de Noviembre de 2017</a:t>
                      </a:r>
                    </a:p>
                    <a:p>
                      <a:pPr algn="just"/>
                      <a:r>
                        <a:rPr lang="es-MX" sz="1100" dirty="0" smtClean="0">
                          <a:latin typeface="Century Gothic" panose="020B0502020202020204" pitchFamily="34" charset="0"/>
                        </a:rPr>
                        <a:t>*Gusanitos</a:t>
                      </a:r>
                      <a:r>
                        <a:rPr lang="es-MX" sz="1100" baseline="0" dirty="0" smtClean="0">
                          <a:latin typeface="Century Gothic" panose="020B0502020202020204" pitchFamily="34" charset="0"/>
                        </a:rPr>
                        <a:t> grandes y chicos</a:t>
                      </a:r>
                      <a:endParaRPr lang="es-MX" sz="1100" dirty="0" smtClean="0">
                        <a:latin typeface="Century Gothic" panose="020B0502020202020204" pitchFamily="34" charset="0"/>
                      </a:endParaRPr>
                    </a:p>
                    <a:p>
                      <a:pPr algn="just"/>
                      <a:endParaRPr lang="es-MX" sz="1100" dirty="0" smtClean="0">
                        <a:latin typeface="Century Gothic" panose="020B0502020202020204" pitchFamily="34" charset="0"/>
                      </a:endParaRPr>
                    </a:p>
                  </a:txBody>
                  <a:tcPr anchor="ctr"/>
                </a:tc>
                <a:tc>
                  <a:txBody>
                    <a:bodyPr/>
                    <a:lstStyle/>
                    <a:p>
                      <a:pPr algn="l"/>
                      <a:r>
                        <a:rPr lang="es-MX" sz="1100" dirty="0" smtClean="0">
                          <a:latin typeface="Century Gothic" panose="020B0502020202020204" pitchFamily="34" charset="0"/>
                        </a:rPr>
                        <a:t>-Participación activa.</a:t>
                      </a:r>
                    </a:p>
                    <a:p>
                      <a:pPr algn="l"/>
                      <a:r>
                        <a:rPr lang="es-MX" sz="1100" dirty="0" smtClean="0">
                          <a:latin typeface="Century Gothic" panose="020B0502020202020204" pitchFamily="34" charset="0"/>
                        </a:rPr>
                        <a:t>-Uso</a:t>
                      </a:r>
                      <a:r>
                        <a:rPr lang="es-MX" sz="1100" baseline="0" dirty="0" smtClean="0">
                          <a:latin typeface="Century Gothic" panose="020B0502020202020204" pitchFamily="34" charset="0"/>
                        </a:rPr>
                        <a:t> del sentido del tacto al utilizar pintura en la cual consistía en poner cierta cantidad de puntos con el dedo.</a:t>
                      </a:r>
                    </a:p>
                  </a:txBody>
                  <a:tcPr anchor="ctr"/>
                </a:tc>
                <a:tc>
                  <a:txBody>
                    <a:bodyPr/>
                    <a:lstStyle/>
                    <a:p>
                      <a:pPr algn="l"/>
                      <a:r>
                        <a:rPr lang="es-MX" sz="1100" dirty="0" smtClean="0">
                          <a:latin typeface="Century Gothic" panose="020B0502020202020204" pitchFamily="34" charset="0"/>
                        </a:rPr>
                        <a:t>-Registro en</a:t>
                      </a:r>
                      <a:r>
                        <a:rPr lang="es-MX" sz="1100" baseline="0" dirty="0" smtClean="0">
                          <a:latin typeface="Century Gothic" panose="020B0502020202020204" pitchFamily="34" charset="0"/>
                        </a:rPr>
                        <a:t> el cuaderno de evaluación continua.</a:t>
                      </a:r>
                      <a:endParaRPr lang="es-MX" sz="1100" dirty="0" smtClean="0">
                        <a:latin typeface="Century Gothic" panose="020B0502020202020204" pitchFamily="34" charset="0"/>
                      </a:endParaRPr>
                    </a:p>
                    <a:p>
                      <a:pPr algn="l"/>
                      <a:r>
                        <a:rPr lang="es-MX" sz="1100" dirty="0" smtClean="0">
                          <a:latin typeface="Century Gothic" panose="020B0502020202020204" pitchFamily="34" charset="0"/>
                        </a:rPr>
                        <a:t>-Observaciones</a:t>
                      </a:r>
                      <a:r>
                        <a:rPr lang="es-MX" sz="1100" baseline="0" dirty="0" smtClean="0">
                          <a:latin typeface="Century Gothic" panose="020B0502020202020204" pitchFamily="34" charset="0"/>
                        </a:rPr>
                        <a:t> en el diario: En la actividad del gusanito, se observo a Dulce con interés en saber que utilizaría pintura, así que rápidamente pidió un pincel, pero en este caso solo se indico con un dedo, la ayude al ´poner los puntos, pero ella sola iba contando la cantidad que se le menciono, sabe y relaciona la cantidad con le número, es una niña muy inteligente, ya después fue con una compañera a lavarse las manos. </a:t>
                      </a:r>
                      <a:endParaRPr lang="es-MX" sz="1100" dirty="0">
                        <a:latin typeface="Century Gothic" panose="020B0502020202020204" pitchFamily="34" charset="0"/>
                      </a:endParaRPr>
                    </a:p>
                  </a:txBody>
                  <a:tcPr anchor="ctr"/>
                </a:tc>
              </a:tr>
            </a:tbl>
          </a:graphicData>
        </a:graphic>
      </p:graphicFrame>
      <p:sp>
        <p:nvSpPr>
          <p:cNvPr id="4" name="Rectángulo 3"/>
          <p:cNvSpPr/>
          <p:nvPr/>
        </p:nvSpPr>
        <p:spPr>
          <a:xfrm>
            <a:off x="455496" y="6581001"/>
            <a:ext cx="8350623" cy="276999"/>
          </a:xfrm>
          <a:prstGeom prst="rect">
            <a:avLst/>
          </a:prstGeom>
        </p:spPr>
        <p:txBody>
          <a:bodyPr wrap="square">
            <a:spAutoFit/>
          </a:bodyPr>
          <a:lstStyle/>
          <a:p>
            <a:r>
              <a:rPr lang="es-MX" sz="1200" dirty="0" smtClean="0">
                <a:latin typeface="Century Gothic" panose="020B0502020202020204" pitchFamily="34" charset="0"/>
              </a:rPr>
              <a:t>Dulce</a:t>
            </a:r>
            <a:r>
              <a:rPr lang="es-MX" sz="1200" baseline="0" dirty="0" smtClean="0">
                <a:latin typeface="Century Gothic" panose="020B0502020202020204" pitchFamily="34" charset="0"/>
              </a:rPr>
              <a:t> es una niña invidente, como apenas la están ayudando, solo asiste a la escuela martes y jueve</a:t>
            </a:r>
            <a:r>
              <a:rPr lang="es-MX" sz="1200" dirty="0" smtClean="0">
                <a:latin typeface="Century Gothic" panose="020B0502020202020204" pitchFamily="34" charset="0"/>
              </a:rPr>
              <a:t>s.</a:t>
            </a:r>
            <a:endParaRPr lang="es-MX" sz="1200" dirty="0"/>
          </a:p>
        </p:txBody>
      </p:sp>
    </p:spTree>
    <p:extLst>
      <p:ext uri="{BB962C8B-B14F-4D97-AF65-F5344CB8AC3E}">
        <p14:creationId xmlns:p14="http://schemas.microsoft.com/office/powerpoint/2010/main" val="213294874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252</TotalTime>
  <Words>558</Words>
  <Application>Microsoft Office PowerPoint</Application>
  <PresentationFormat>Presentación en pantalla (4:3)</PresentationFormat>
  <Paragraphs>52</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Century Gothic</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CCPA</cp:lastModifiedBy>
  <cp:revision>11</cp:revision>
  <dcterms:created xsi:type="dcterms:W3CDTF">2017-11-05T20:28:58Z</dcterms:created>
  <dcterms:modified xsi:type="dcterms:W3CDTF">2017-11-27T16:33:22Z</dcterms:modified>
</cp:coreProperties>
</file>