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9" r:id="rId2"/>
    <p:sldId id="260" r:id="rId3"/>
    <p:sldId id="270" r:id="rId4"/>
    <p:sldId id="271" r:id="rId5"/>
    <p:sldId id="274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8" autoAdjust="0"/>
    <p:restoredTop sz="94660"/>
  </p:normalViewPr>
  <p:slideViewPr>
    <p:cSldViewPr showGuides="1">
      <p:cViewPr>
        <p:scale>
          <a:sx n="70" d="100"/>
          <a:sy n="70" d="100"/>
        </p:scale>
        <p:origin x="-202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Atención educativa para la incluisión.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B58A-1A74-4D41-86BA-ED7D39612868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CFA5-6A14-4128-BF07-4E9592C997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7081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Atención educativa para la incluisión.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76C1A-11DB-4DA8-BEDB-FA170369D3CB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80E4-E9C9-4D68-95EB-622F15822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79382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C80E4-E9C9-4D68-95EB-622F158227F2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6C1FAE9-22E6-49FF-BBE1-B4BFD5F23FD7}" type="datetime6">
              <a:rPr lang="es-ES" smtClean="0"/>
              <a:pPr/>
              <a:t>noviembre de 2017</a:t>
            </a:fld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Atención educativa para la incluisión.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14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05EC0F8-BC77-4760-9257-DBF1BDFFA915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78C0-55F8-4214-B6A7-7CA48D7A77F5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AA-7BC2-4A1E-93CF-482FACC73BF7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016-B489-4588-9F23-025B328E9F4E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11FF-C1C2-41B9-B68B-33CB95800DEC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57A9-0D7B-4073-88D9-A2F41DC3BD4E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4EB-2020-452F-A90A-CBED6B343747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CF2-3324-4079-8542-83B55B2AA41B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129ACE0-4A72-4E3C-AD92-2811E7494CB3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FBC59F1-07C2-4F65-9B7C-4F37B4DC9A43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5D5C3C-270B-4340-AB22-CBF8F3831E7E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968EDC-8281-4041-A1EA-659EAC61C1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0BwQxOO0QICgAaTU1ZlZtNlZ4bH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_Wg6qPZQTx-3IAo7gwQIqX3_G_H-sbj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4707" r="2980" b="4334"/>
          <a:stretch/>
        </p:blipFill>
        <p:spPr bwMode="auto">
          <a:xfrm>
            <a:off x="-7021" y="0"/>
            <a:ext cx="9118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96324" y="180856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Exposición del Caso:</a:t>
            </a:r>
            <a:b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Angel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Gamalliel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J,N “Prof. José García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Rdz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”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7560840" cy="864096"/>
          </a:xfrm>
        </p:spPr>
        <p:txBody>
          <a:bodyPr>
            <a:noAutofit/>
          </a:bodyPr>
          <a:lstStyle/>
          <a:p>
            <a:pPr algn="r"/>
            <a:r>
              <a:rPr lang="es-ES_tradnl" sz="1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Nombre de la alumna: </a:t>
            </a:r>
          </a:p>
          <a:p>
            <a:pPr algn="r"/>
            <a:r>
              <a:rPr lang="es-ES_tradnl" sz="1600" b="1" u="sng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Jaqueline Magallán Rodríguez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99FF-56FD-4F19-AB8E-2E86AE4AD998}" type="datetime1">
              <a:rPr lang="es-ES" smtClean="0"/>
              <a:pPr/>
              <a:t>29/11/2017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0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712" y="-315416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_tradn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urlz MT" panose="04040404050702020202" pitchFamily="82" charset="0"/>
              </a:rPr>
              <a:t>EVIDENCIAS</a:t>
            </a:r>
            <a:endParaRPr lang="es-E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urlz MT" panose="04040404050702020202" pitchFamily="82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29/11/2017</a:t>
            </a:fld>
            <a:endParaRPr lang="es-ES"/>
          </a:p>
        </p:txBody>
      </p:sp>
      <p:pic>
        <p:nvPicPr>
          <p:cNvPr id="1026" name="Picture 2" descr="C:\Users\Pecas\Pictures\FOTOS CEL JAQUI NO BORRAR\20171123_115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6085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cas\Pictures\FOTOS CEL JAQUI NO BORRAR\20171123_102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2" y="4658101"/>
            <a:ext cx="360040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ecas\Pictures\FOTOS CEL JAQUI NO BORRAR\20171123_095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9" y="3501008"/>
            <a:ext cx="3055269" cy="26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cas\Pictures\FOTOS CEL JAQUI NO BORRAR\20171123_1043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7122" y="3809397"/>
            <a:ext cx="2952328" cy="24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ecas\Pictures\Camera\20171121_0945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3"/>
          <a:stretch/>
        </p:blipFill>
        <p:spPr bwMode="auto">
          <a:xfrm>
            <a:off x="5148064" y="692696"/>
            <a:ext cx="38710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1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466963"/>
              </p:ext>
            </p:extLst>
          </p:nvPr>
        </p:nvGraphicFramePr>
        <p:xfrm>
          <a:off x="0" y="635347"/>
          <a:ext cx="9144000" cy="62094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99283"/>
                <a:gridCol w="2999283"/>
                <a:gridCol w="3145434"/>
              </a:tblGrid>
              <a:tr h="513942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/>
                        </a:rPr>
                        <a:t>Semana</a:t>
                      </a:r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/>
                        </a:rPr>
                        <a:t> </a:t>
                      </a:r>
                      <a:endParaRPr lang="es-ES" sz="28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oct- 03 Nov.</a:t>
                      </a:r>
                      <a:endParaRPr lang="es-E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15424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1.</a:t>
                      </a:r>
                      <a:r>
                        <a:rPr lang="es-ES" sz="1800" baseline="0" dirty="0" smtClean="0"/>
                        <a:t> Imán de letras 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s-ES" sz="1800" baseline="0" dirty="0" smtClean="0"/>
                        <a:t>Dar atención personalizada y oportunidad para compartir sus respuestas.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 La actividad</a:t>
                      </a:r>
                      <a:r>
                        <a:rPr lang="es-ES" baseline="0" dirty="0" smtClean="0"/>
                        <a:t> resultó al momento de darle esa atención, se concentró mejor y pudo realizar el trabajo.</a:t>
                      </a:r>
                      <a:endParaRPr lang="es-ES" dirty="0"/>
                    </a:p>
                  </a:txBody>
                  <a:tcPr/>
                </a:tc>
              </a:tr>
              <a:tr h="107039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2. Atrapando</a:t>
                      </a:r>
                      <a:r>
                        <a:rPr lang="es-ES" baseline="0" dirty="0" smtClean="0"/>
                        <a:t> arañitas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 Poner de</a:t>
                      </a:r>
                      <a:r>
                        <a:rPr lang="es-ES" baseline="0" dirty="0" smtClean="0"/>
                        <a:t> tutor a Luis o Isa Minerva para centrar la atención en el trabajo.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2. La</a:t>
                      </a:r>
                      <a:r>
                        <a:rPr lang="es-ES" baseline="0" dirty="0" smtClean="0"/>
                        <a:t> tutoría de otra persona ayuda a que logre el objetivo de modo que, lo que no entiende conmigo le ayuda un compañero. </a:t>
                      </a:r>
                      <a:endParaRPr lang="es-ES" dirty="0"/>
                    </a:p>
                  </a:txBody>
                  <a:tcPr/>
                </a:tc>
              </a:tr>
              <a:tr h="129440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3. Materiales de Altar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 </a:t>
                      </a:r>
                      <a:r>
                        <a:rPr lang="es-ES" dirty="0" err="1" smtClean="0"/>
                        <a:t>Angel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será quien verifique que</a:t>
                      </a:r>
                      <a:r>
                        <a:rPr lang="es-ES" baseline="0" dirty="0" smtClean="0"/>
                        <a:t> la respuesta esta correcta, como manera de motivarlo.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 No se aplicó la actividad</a:t>
                      </a:r>
                      <a:r>
                        <a:rPr lang="es-ES" baseline="0" dirty="0" smtClean="0"/>
                        <a:t> porque salieron temprano por evento de Día de muertos.</a:t>
                      </a:r>
                      <a:endParaRPr lang="es-ES" dirty="0"/>
                    </a:p>
                  </a:txBody>
                  <a:tcPr/>
                </a:tc>
              </a:tr>
              <a:tr h="131839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4. Dado preguntón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4. Mediante el juego, hacer preguntas</a:t>
                      </a:r>
                      <a:r>
                        <a:rPr lang="es-ES" sz="1600" baseline="0" dirty="0" smtClean="0"/>
                        <a:t> para saber que hizo dentro de su casa el día anterior. Fungir como líder dentro de la jornada de trabajo.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 No asistió</a:t>
                      </a:r>
                      <a:r>
                        <a:rPr lang="es-ES" baseline="0" dirty="0" smtClean="0"/>
                        <a:t> a clases, fueron muy pocos alumnos.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29/11/2017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0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886515"/>
              </p:ext>
            </p:extLst>
          </p:nvPr>
        </p:nvGraphicFramePr>
        <p:xfrm>
          <a:off x="179512" y="836712"/>
          <a:ext cx="8568952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0664"/>
                <a:gridCol w="2810664"/>
                <a:gridCol w="2947624"/>
              </a:tblGrid>
              <a:tr h="513942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/>
                        </a:rPr>
                        <a:t>Semana </a:t>
                      </a:r>
                      <a:endParaRPr lang="es-ES_tradnl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nov-</a:t>
                      </a:r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10 nov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15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s-E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Experimento Leche de Colores</a:t>
                      </a:r>
                      <a:endParaRPr lang="es-E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s-E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Ángel será quien guíe el experimento, diga los pasos y materiales para ser el guía. 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 La</a:t>
                      </a:r>
                      <a:r>
                        <a:rPr lang="es-ES" baseline="0" dirty="0" smtClean="0"/>
                        <a:t> estrategia funcionó porque Ángel se sintió mas seguro y era quien nos guiaba para realizar la actividad.</a:t>
                      </a:r>
                      <a:endParaRPr lang="es-ES" dirty="0"/>
                    </a:p>
                  </a:txBody>
                  <a:tcPr/>
                </a:tc>
              </a:tr>
              <a:tr h="107039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Técnica de Soplado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Uso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Juego para poder compartir los trabajos de sus compañeros, comentando que observa en cada trabajo. 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</a:t>
                      </a:r>
                      <a:r>
                        <a:rPr lang="es-ES" baseline="0" dirty="0" smtClean="0"/>
                        <a:t> En esta actividad se tuvo que retirar debido a que se sentía mal y durante el día se mantuvo muy tranquilo.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29/11/2017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83568" y="535556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Nota: Solo se practicará dos días, por la observación de Alumnas de Primer Año ENEP.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12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145394"/>
              </p:ext>
            </p:extLst>
          </p:nvPr>
        </p:nvGraphicFramePr>
        <p:xfrm>
          <a:off x="323528" y="836712"/>
          <a:ext cx="8568952" cy="59351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0664"/>
                <a:gridCol w="2810664"/>
                <a:gridCol w="2947624"/>
              </a:tblGrid>
              <a:tr h="513942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</a:t>
                      </a:r>
                    </a:p>
                    <a:p>
                      <a:pPr algn="ctr"/>
                      <a:r>
                        <a:rPr lang="es-ES_tradn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r>
                        <a:rPr lang="es-ES_tradnl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nov- 17 nov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15424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1. Taller</a:t>
                      </a:r>
                      <a:r>
                        <a:rPr lang="es-ES" sz="1600" baseline="0" dirty="0" smtClean="0"/>
                        <a:t> pintura Casera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s-ES" sz="1100" dirty="0" smtClean="0"/>
                        <a:t> </a:t>
                      </a:r>
                      <a:r>
                        <a:rPr lang="es-ES" sz="1400" dirty="0" smtClean="0"/>
                        <a:t>Uso</a:t>
                      </a:r>
                      <a:r>
                        <a:rPr lang="es-ES" sz="1400" baseline="0" dirty="0" smtClean="0"/>
                        <a:t> del lenguaje para guiarnos con cada paso del taller, de este modo nos ayudará a mantener el grupo tranquilo.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Al momento de pedirle que lea</a:t>
                      </a:r>
                      <a:r>
                        <a:rPr lang="es-ES" sz="1600" baseline="0" dirty="0" smtClean="0"/>
                        <a:t> los pasos (a pesar de que no sabe leer), resolvió esa incógnita y leyó las imágenes  y como él las entendía. </a:t>
                      </a:r>
                      <a:endParaRPr lang="es-ES" sz="1600" dirty="0"/>
                    </a:p>
                  </a:txBody>
                  <a:tcPr/>
                </a:tc>
              </a:tr>
              <a:tr h="107039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2. Dientes</a:t>
                      </a:r>
                      <a:r>
                        <a:rPr lang="es-ES" baseline="0" dirty="0" smtClean="0"/>
                        <a:t> saludables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 Uso</a:t>
                      </a:r>
                      <a:r>
                        <a:rPr lang="es-ES" baseline="0" dirty="0" smtClean="0"/>
                        <a:t>  del conteo como líder para saber cuantos alimentos pudieron clasificar.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El pasar al frente ayuda a que el se quite su</a:t>
                      </a:r>
                      <a:r>
                        <a:rPr lang="es-ES" sz="1600" baseline="0" dirty="0" smtClean="0"/>
                        <a:t> miedo  y se modere, además que fortalece su nivel matemático.</a:t>
                      </a:r>
                      <a:endParaRPr lang="es-ES" sz="1600" dirty="0"/>
                    </a:p>
                  </a:txBody>
                  <a:tcPr/>
                </a:tc>
              </a:tr>
              <a:tr h="129440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3.  Cepillando</a:t>
                      </a:r>
                      <a:r>
                        <a:rPr lang="es-ES" baseline="0" dirty="0" smtClean="0"/>
                        <a:t> el cabello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</a:t>
                      </a:r>
                      <a:r>
                        <a:rPr lang="es-ES" baseline="0" dirty="0" smtClean="0"/>
                        <a:t> Ayudante del día: repartir material para trabajar.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El repartir</a:t>
                      </a:r>
                      <a:r>
                        <a:rPr lang="es-ES" sz="1400" baseline="0" dirty="0" smtClean="0"/>
                        <a:t> material ayuda a controlar su conducta, a establecer diálogos con otros compañeros y ser respetuoso al momento de dar un material a otro niño. </a:t>
                      </a:r>
                      <a:endParaRPr lang="es-ES" sz="1400" dirty="0"/>
                    </a:p>
                  </a:txBody>
                  <a:tcPr/>
                </a:tc>
              </a:tr>
              <a:tr h="131839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4. Circuito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 Ser observador</a:t>
                      </a:r>
                      <a:r>
                        <a:rPr lang="es-ES" baseline="0" dirty="0" smtClean="0"/>
                        <a:t> para poder decir quien está siguiendo </a:t>
                      </a:r>
                      <a:r>
                        <a:rPr lang="es-ES" baseline="0" smtClean="0"/>
                        <a:t>las reglas del juego.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pudimos</a:t>
                      </a:r>
                      <a:r>
                        <a:rPr lang="es-ES" baseline="0" dirty="0" smtClean="0"/>
                        <a:t> aplicar la actividad por junta con padres de familia.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29/11/2017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27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867618"/>
              </p:ext>
            </p:extLst>
          </p:nvPr>
        </p:nvGraphicFramePr>
        <p:xfrm>
          <a:off x="251520" y="764704"/>
          <a:ext cx="8568952" cy="57522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0664"/>
                <a:gridCol w="2810664"/>
                <a:gridCol w="2947624"/>
              </a:tblGrid>
              <a:tr h="513942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Semana</a:t>
                      </a:r>
                    </a:p>
                    <a:p>
                      <a:pPr algn="ctr"/>
                      <a:r>
                        <a:rPr lang="es-ES_tradnl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nov- 24 nov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15424"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1. Pablo</a:t>
                      </a:r>
                      <a:r>
                        <a:rPr lang="es-ES" sz="2400" baseline="0" dirty="0" smtClean="0"/>
                        <a:t>, el Arlequín 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s-ES" sz="1800" dirty="0" smtClean="0"/>
                        <a:t>Poner como tutora a Ximena López para</a:t>
                      </a:r>
                      <a:r>
                        <a:rPr lang="es-ES" sz="1800" baseline="0" dirty="0" smtClean="0"/>
                        <a:t> guiar la actividad. 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1. Tener como Ximena</a:t>
                      </a:r>
                      <a:r>
                        <a:rPr lang="es-ES" sz="1400" baseline="0" dirty="0" smtClean="0"/>
                        <a:t> de tutora le ayuda a realizar correctamente las actividades, solo es cuestión de moderar sus emociones.</a:t>
                      </a:r>
                      <a:endParaRPr lang="es-ES" sz="1400" dirty="0"/>
                    </a:p>
                  </a:txBody>
                  <a:tcPr/>
                </a:tc>
              </a:tr>
              <a:tr h="1070395"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2. Figuras con puntos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2. Ser</a:t>
                      </a:r>
                      <a:r>
                        <a:rPr lang="es-ES" sz="1600" baseline="0" dirty="0" smtClean="0"/>
                        <a:t> líder para contar los puntos que llevamos y ayudar a otros mostrándoles cual es la figura correspondiente.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2. A pesar de</a:t>
                      </a:r>
                      <a:r>
                        <a:rPr lang="es-ES" sz="1400" baseline="0" dirty="0" smtClean="0"/>
                        <a:t> que Ángel tiene áreas de oportunidad en pensamiento matemático, el hecho de que lo pasemos a resolver problemas aumenta su confianza y aprende más con sus compañeros.</a:t>
                      </a:r>
                      <a:endParaRPr lang="es-ES" sz="1400" dirty="0"/>
                    </a:p>
                  </a:txBody>
                  <a:tcPr/>
                </a:tc>
              </a:tr>
              <a:tr h="129440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</a:t>
                      </a:r>
                      <a:r>
                        <a:rPr lang="es-ES" sz="2400" baseline="0" dirty="0" smtClean="0"/>
                        <a:t>. ¡Cuidado con el globo!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 Participación</a:t>
                      </a:r>
                      <a:r>
                        <a:rPr lang="es-ES" baseline="0" dirty="0" smtClean="0"/>
                        <a:t> colaborativa y respetuosa con otros compañeros.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3. Al</a:t>
                      </a:r>
                      <a:r>
                        <a:rPr lang="es-ES" sz="1400" baseline="0" dirty="0" smtClean="0"/>
                        <a:t> trabajar en equipo, regula sus conductas y es capaz de respetar a sus compañeras mujeres y tener a un igual que le dé indicaciones ayuda a su aprendizaje.</a:t>
                      </a:r>
                      <a:endParaRPr lang="es-ES" sz="1400" dirty="0"/>
                    </a:p>
                  </a:txBody>
                  <a:tcPr/>
                </a:tc>
              </a:tr>
              <a:tr h="1318398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4. Rally</a:t>
                      </a:r>
                      <a:r>
                        <a:rPr lang="es-ES" sz="2800" baseline="0" dirty="0" smtClean="0"/>
                        <a:t> Deportivo</a:t>
                      </a:r>
                      <a:endParaRPr lang="es-E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  Participación grupal atendiendo indicaciones de otras docentes.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 En este rally no pudo terminarlo debido a que sufrió un pequeño</a:t>
                      </a:r>
                      <a:r>
                        <a:rPr lang="es-ES" baseline="0" dirty="0" smtClean="0"/>
                        <a:t> incidente y solo realizó una estación.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B96E-DCB9-4C5D-8B1B-1B374EA29D33}" type="datetime1">
              <a:rPr lang="es-ES" smtClean="0"/>
              <a:pPr/>
              <a:t>29/11/2017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05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Reflexión en función de las competencias profesionales. 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119257"/>
            <a:ext cx="6759853" cy="3603812"/>
          </a:xfrm>
        </p:spPr>
        <p:txBody>
          <a:bodyPr>
            <a:normAutofit/>
          </a:bodyPr>
          <a:lstStyle/>
          <a:p>
            <a:pPr algn="ctr"/>
            <a:r>
              <a:rPr lang="es-ES" sz="1800" b="1" u="sng" dirty="0" smtClean="0"/>
              <a:t>Realiza </a:t>
            </a:r>
            <a:r>
              <a:rPr lang="es-ES" sz="1800" b="1" u="sng" dirty="0"/>
              <a:t>adecuaciones curriculares pertinentes en su planeación a partir de los resultados de la evaluación. </a:t>
            </a:r>
            <a:endParaRPr lang="es-ES" sz="1800" b="1" u="sng" dirty="0" smtClean="0"/>
          </a:p>
          <a:p>
            <a:pPr marL="0" indent="0">
              <a:buNone/>
            </a:pPr>
            <a:r>
              <a:rPr lang="es-ES" sz="1800" dirty="0" smtClean="0"/>
              <a:t>Las adecuaciones curriculares que se manejaron dentro de la practica docente, ayudó a la integración del alumno para el estudio de caso, cada vez se manejaban nuevas estrategias y la planeación era más centrada y consiente en realizar las adecuaciones. Al momento de planear ya pensaba en las necesidades de cada uno de mis alumnos y en especial del alumno que había elegido.</a:t>
            </a:r>
          </a:p>
          <a:p>
            <a:pPr marL="0" indent="0">
              <a:buNone/>
            </a:pPr>
            <a:r>
              <a:rPr lang="es-ES" sz="1800" dirty="0" smtClean="0"/>
              <a:t>Considero que al momento de evaluar pude ir viendo los procesos del alumno y con las personas que se iba integrando, cada vez los resultados iban mejorando así como intervención docente dentro del aula. </a:t>
            </a:r>
            <a:endParaRPr lang="es-ES" sz="1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29075"/>
            <a:ext cx="16192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62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estra preescolar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9316">
            <a:off x="291789" y="3555451"/>
            <a:ext cx="2283800" cy="3099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Reflexión en función de las competencias profesionales. 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1700808"/>
            <a:ext cx="6048672" cy="460851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000" b="1" u="sng" dirty="0" smtClean="0"/>
              <a:t>Utiliza estrategias didácticas para promover un ambiente propicio para el aprendizaje</a:t>
            </a:r>
            <a:r>
              <a:rPr lang="es-ES" sz="2000" b="1" u="sng" dirty="0" smtClean="0"/>
              <a:t>.</a:t>
            </a:r>
          </a:p>
          <a:p>
            <a:pPr marL="0" indent="0">
              <a:buNone/>
            </a:pPr>
            <a:r>
              <a:rPr lang="es-ES" sz="2000" dirty="0" smtClean="0"/>
              <a:t>El aplicar diferentes estrategias didácticas ayuda a que los alumnos no se acostumbren al a rutina, investigar otro tipo de intervenciones para la inclusión favorable de todos los alumnos. Fue un reto para mí poder incluir al alumno, moderar su conducta y guiarlo en su aprendizaje. Una de las estrategias que favorecieron fue el trabajo colaborativo, la ayuda entre pares y el liderazgo del alumno. Considero que durante esta ultima practica, mejore mucho la intervención que hacía con el alumno Ángel para hacerlo sentir querido, important</a:t>
            </a:r>
            <a:r>
              <a:rPr lang="es-ES" sz="2000" dirty="0" smtClean="0"/>
              <a:t>e y capaz de realizar las situaciones de aprendizaje al igual que todos sus compañeros.</a:t>
            </a:r>
            <a:endParaRPr lang="es-ES" sz="2000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528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es-ES_tradnl" sz="32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rgbClr val="7030A0">
                      <a:alpha val="35000"/>
                    </a:srgbClr>
                  </a:glow>
                </a:effectLst>
              </a:rPr>
              <a:t>Reflexión en función de las competencias profesionales. </a:t>
            </a:r>
            <a:endParaRPr lang="es-ES" sz="32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rgbClr val="7030A0">
                    <a:alpha val="35000"/>
                  </a:srgbClr>
                </a:glo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72816"/>
            <a:ext cx="5616624" cy="4536504"/>
          </a:xfrm>
        </p:spPr>
        <p:txBody>
          <a:bodyPr/>
          <a:lstStyle/>
          <a:p>
            <a:pPr algn="ctr"/>
            <a:r>
              <a:rPr lang="es-ES" sz="2000" b="1" u="sng" dirty="0" smtClean="0"/>
              <a:t>Adecua las condiciones físicas en el aula de acuerdo al contexto y las características de los alumnos y el </a:t>
            </a:r>
            <a:r>
              <a:rPr lang="es-ES" sz="2000" b="1" u="sng" dirty="0" smtClean="0"/>
              <a:t>grupo.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Considero que planear las actividades en función a las necesidades de los alumnos y pensando siempre en ellos es más idóneo y efectivo porque te permite ver que tipo de ambientación ayuda al niño a promover su aprendizaje, como estarán acomodadas las mesas de modo que el sea quien preste su atención al trabajo que hacemos y el lugar donde aplicamos las actividades. Adecuar las condiciones del aula, siempre fue un factor importante en mi practica para que los alumnos se sintieran parte de la situación didáctica.</a:t>
            </a:r>
            <a:endParaRPr lang="es-ES" sz="2000" dirty="0"/>
          </a:p>
          <a:p>
            <a:pPr marL="0" indent="0">
              <a:buNone/>
            </a:pPr>
            <a:endParaRPr lang="es-ES" sz="1800" dirty="0" smtClean="0"/>
          </a:p>
        </p:txBody>
      </p:sp>
      <p:sp>
        <p:nvSpPr>
          <p:cNvPr id="5" name="AutoShape 2" descr="Resultado de imagen para maestra preescolar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1894"/>
            <a:ext cx="1943100" cy="425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5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es-ES_tradnl" sz="32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Reflexión en función de las competencias profesionales. </a:t>
            </a:r>
            <a:endParaRPr lang="es-ES" sz="3200" b="1" cap="all" dirty="0">
              <a:ln w="9000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1844824"/>
            <a:ext cx="5184576" cy="4464496"/>
          </a:xfrm>
        </p:spPr>
        <p:txBody>
          <a:bodyPr/>
          <a:lstStyle/>
          <a:p>
            <a:pPr algn="ctr"/>
            <a:r>
              <a:rPr lang="es-ES" sz="1800" b="1" u="sng" dirty="0" smtClean="0"/>
              <a:t>Promueve actividades que involucran el trabajo colaborativo para impulsar el compromiso, la responsabilidad y la solidaridad de los alumnos. </a:t>
            </a:r>
            <a:endParaRPr lang="es-ES" sz="1800" b="1" dirty="0" smtClean="0"/>
          </a:p>
          <a:p>
            <a:pPr marL="0" indent="0">
              <a:buNone/>
            </a:pPr>
            <a:r>
              <a:rPr lang="es-ES" sz="1800" dirty="0" smtClean="0"/>
              <a:t>Esta competencia la estuve favoreciendo en mi practica todo el mes, porque todas mis actividades estuvieron planeadas en equipos, parejas y muy pocas individualmente, de modo que los niños se dieron cuenta que tenían que respetar  las ideas de otros compañeros, tomar decisiones entre ellos mismos y establecer un líder qu</a:t>
            </a:r>
            <a:r>
              <a:rPr lang="es-ES" sz="1800" dirty="0" smtClean="0"/>
              <a:t>e los ayudara a completar la actividad. Nunca había aplicado éste tipo de actividades pero me dio una satisfacción  muy grande ver que tuve resultados favorables y mejores que en la anterior práctica. </a:t>
            </a:r>
            <a:endParaRPr lang="es-ES" sz="1800" dirty="0" smtClean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8"/>
          <a:stretch/>
        </p:blipFill>
        <p:spPr bwMode="auto">
          <a:xfrm>
            <a:off x="467544" y="2564904"/>
            <a:ext cx="3048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94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583</TotalTime>
  <Words>1206</Words>
  <Application>Microsoft Office PowerPoint</Application>
  <PresentationFormat>Presentación en pantalla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Chincheta</vt:lpstr>
      <vt:lpstr>Exposición del Caso: Angel Gamalliel J,N “Prof. José García Rdz”</vt:lpstr>
      <vt:lpstr>Adecuaciones aplicadas</vt:lpstr>
      <vt:lpstr>Adecuaciones aplicadas</vt:lpstr>
      <vt:lpstr>Adecuaciones aplicadas</vt:lpstr>
      <vt:lpstr>Adecuaciones aplicadas</vt:lpstr>
      <vt:lpstr>Reflexión en función de las competencias profesionales. </vt:lpstr>
      <vt:lpstr>Reflexión en función de las competencias profesionales. </vt:lpstr>
      <vt:lpstr>Reflexión en función de las competencias profesionales. </vt:lpstr>
      <vt:lpstr>Reflexión en función de las competencias profesionales. </vt:lpstr>
      <vt:lpstr>EVIDENCIAS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Exposición del Caso</dc:title>
  <dc:creator>enep</dc:creator>
  <cp:lastModifiedBy>ENEP</cp:lastModifiedBy>
  <cp:revision>37</cp:revision>
  <dcterms:created xsi:type="dcterms:W3CDTF">2016-11-03T15:18:55Z</dcterms:created>
  <dcterms:modified xsi:type="dcterms:W3CDTF">2017-11-29T19:44:38Z</dcterms:modified>
</cp:coreProperties>
</file>