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72" r:id="rId5"/>
    <p:sldId id="273" r:id="rId6"/>
    <p:sldId id="274" r:id="rId7"/>
    <p:sldId id="266" r:id="rId8"/>
    <p:sldId id="267" r:id="rId9"/>
    <p:sldId id="269" r:id="rId10"/>
    <p:sldId id="268" r:id="rId11"/>
    <p:sldId id="261" r:id="rId12"/>
    <p:sldId id="262" r:id="rId13"/>
    <p:sldId id="263" r:id="rId14"/>
    <p:sldId id="264" r:id="rId15"/>
    <p:sldId id="265" r:id="rId16"/>
    <p:sldId id="270" r:id="rId17"/>
    <p:sldId id="271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4" d="100"/>
          <a:sy n="94" d="100"/>
        </p:scale>
        <p:origin x="-125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EECB8-9256-4F15-884E-36AFB4499B0A}" type="doc">
      <dgm:prSet loTypeId="urn:microsoft.com/office/officeart/2005/8/layout/vList3#1" loCatId="picture" qsTypeId="urn:microsoft.com/office/officeart/2005/8/quickstyle/simple1" qsCatId="simple" csTypeId="urn:microsoft.com/office/officeart/2005/8/colors/colorful5" csCatId="colorful" phldr="1"/>
      <dgm:spPr/>
    </dgm:pt>
    <dgm:pt modelId="{151D7E4D-F31D-4EAF-B921-5350DF40E2DB}">
      <dgm:prSet phldrT="[Texto]" custT="1"/>
      <dgm:spPr/>
      <dgm:t>
        <a:bodyPr/>
        <a:lstStyle/>
        <a:p>
          <a:pPr algn="l"/>
          <a:endParaRPr lang="es-ES" sz="2000" dirty="0" smtClean="0"/>
        </a:p>
        <a:p>
          <a:pPr algn="l"/>
          <a:r>
            <a:rPr lang="es-ES" sz="2800" dirty="0" smtClean="0"/>
            <a:t>Nombre, edad, ritmo de trabajo, forma de motivación. </a:t>
          </a:r>
          <a:endParaRPr lang="es-ES_tradnl" sz="2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EB200D-A340-42B1-AFEC-A95359163DDA}" type="parTrans" cxnId="{D69FA53D-7883-4D0C-B340-DC2EB223BEC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845F88-47DC-4557-B909-AF3C6F1920D2}" type="sibTrans" cxnId="{D69FA53D-7883-4D0C-B340-DC2EB223BEC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EF8DC8-E8AB-46AB-B4C5-C4C0D230798E}">
      <dgm:prSet phldrT="[Texto]" custT="1"/>
      <dgm:spPr/>
      <dgm:t>
        <a:bodyPr/>
        <a:lstStyle/>
        <a:p>
          <a:pPr algn="l"/>
          <a:r>
            <a:rPr lang="es-ES_tradn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es-ES_tradnl" sz="3200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Antecedentes generales de desarrollo,         </a:t>
          </a:r>
        </a:p>
        <a:p>
          <a:pPr algn="l"/>
          <a:r>
            <a:rPr lang="es-ES_tradnl" sz="3200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s-ES" sz="3200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actividades que implican mayor tiempo y      </a:t>
          </a:r>
        </a:p>
        <a:p>
          <a:pPr algn="l"/>
          <a:r>
            <a:rPr lang="es-ES" sz="3200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esfuerzo</a:t>
          </a:r>
          <a:endParaRPr lang="es-ES_tradnl" sz="3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2901DB-E9A4-4481-9F8B-1A8A61E66FCD}" type="parTrans" cxnId="{6EF16D89-3B6C-4102-ABD1-01A521C5289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2AA512-A0B7-4AF7-9FF5-51FB453146F2}" type="sibTrans" cxnId="{6EF16D89-3B6C-4102-ABD1-01A521C5289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26C005-B6FD-4FB7-ADF8-481AD831D341}">
      <dgm:prSet phldrT="[Texto]" custT="1"/>
      <dgm:spPr/>
      <dgm:t>
        <a:bodyPr/>
        <a:lstStyle/>
        <a:p>
          <a:pPr algn="l"/>
          <a:r>
            <a:rPr lang="es-ES_tradn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Necesidad: (justificación del caso) </a:t>
          </a:r>
          <a:r>
            <a:rPr lang="es-ES" sz="2800" dirty="0" smtClean="0"/>
            <a:t>Dificultades que presenta </a:t>
          </a:r>
          <a:endParaRPr lang="es-E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36BBA1-09DD-4C1F-A91D-06E11707A82D}" type="parTrans" cxnId="{64BB4C40-AAAD-411A-85B8-2046669795E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1B49A2-46AB-4F69-A671-D67DB70DC867}" type="sibTrans" cxnId="{64BB4C40-AAAD-411A-85B8-2046669795E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48EFB4-BDB7-42EA-972D-317A9EE00358}" type="pres">
      <dgm:prSet presAssocID="{A36EECB8-9256-4F15-884E-36AFB4499B0A}" presName="linearFlow" presStyleCnt="0">
        <dgm:presLayoutVars>
          <dgm:dir/>
          <dgm:resizeHandles val="exact"/>
        </dgm:presLayoutVars>
      </dgm:prSet>
      <dgm:spPr/>
    </dgm:pt>
    <dgm:pt modelId="{7CAA23AD-2CCA-4505-9B49-6C26D1E9A3F6}" type="pres">
      <dgm:prSet presAssocID="{151D7E4D-F31D-4EAF-B921-5350DF40E2DB}" presName="composite" presStyleCnt="0"/>
      <dgm:spPr/>
    </dgm:pt>
    <dgm:pt modelId="{F32044BA-44DA-4337-BFFF-DB9F4057FE3D}" type="pres">
      <dgm:prSet presAssocID="{151D7E4D-F31D-4EAF-B921-5350DF40E2DB}" presName="imgShp" presStyleLbl="fgImgPlace1" presStyleIdx="0" presStyleCnt="3"/>
      <dgm:spPr/>
    </dgm:pt>
    <dgm:pt modelId="{DD558A22-EAE4-4006-B81B-292D7461026E}" type="pres">
      <dgm:prSet presAssocID="{151D7E4D-F31D-4EAF-B921-5350DF40E2DB}" presName="txShp" presStyleLbl="node1" presStyleIdx="0" presStyleCnt="3" custScaleY="112659" custLinFactNeighborY="-51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37BAE9-5F20-4BF5-A52A-CC065D34BE72}" type="pres">
      <dgm:prSet presAssocID="{ED845F88-47DC-4557-B909-AF3C6F1920D2}" presName="spacing" presStyleCnt="0"/>
      <dgm:spPr/>
    </dgm:pt>
    <dgm:pt modelId="{0E82CB10-2893-4D66-9E5E-1457AA78E8CB}" type="pres">
      <dgm:prSet presAssocID="{C7EF8DC8-E8AB-46AB-B4C5-C4C0D230798E}" presName="composite" presStyleCnt="0"/>
      <dgm:spPr/>
    </dgm:pt>
    <dgm:pt modelId="{3352164D-A65A-4005-9222-E0EB00B70DD2}" type="pres">
      <dgm:prSet presAssocID="{C7EF8DC8-E8AB-46AB-B4C5-C4C0D230798E}" presName="imgShp" presStyleLbl="fgImgPlace1" presStyleIdx="1" presStyleCnt="3" custLinFactNeighborX="-46223"/>
      <dgm:spPr/>
    </dgm:pt>
    <dgm:pt modelId="{5F683BAB-399A-4589-B9C5-3F9F1773789D}" type="pres">
      <dgm:prSet presAssocID="{C7EF8DC8-E8AB-46AB-B4C5-C4C0D230798E}" presName="txShp" presStyleLbl="node1" presStyleIdx="1" presStyleCnt="3" custScaleX="136776" custScaleY="177420" custLinFactNeighborX="3400" custLinFactNeighborY="33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976653-BC4C-46AA-A78C-3AD55BBC09E5}" type="pres">
      <dgm:prSet presAssocID="{952AA512-A0B7-4AF7-9FF5-51FB453146F2}" presName="spacing" presStyleCnt="0"/>
      <dgm:spPr/>
    </dgm:pt>
    <dgm:pt modelId="{AC97D143-96E3-43E1-87CB-26B44CC22BC6}" type="pres">
      <dgm:prSet presAssocID="{3C26C005-B6FD-4FB7-ADF8-481AD831D341}" presName="composite" presStyleCnt="0"/>
      <dgm:spPr/>
    </dgm:pt>
    <dgm:pt modelId="{A55773A3-5BC8-493C-81B0-02E6B2F1A45C}" type="pres">
      <dgm:prSet presAssocID="{3C26C005-B6FD-4FB7-ADF8-481AD831D341}" presName="imgShp" presStyleLbl="fgImgPlace1" presStyleIdx="2" presStyleCnt="3"/>
      <dgm:spPr/>
    </dgm:pt>
    <dgm:pt modelId="{C56C5857-F507-4B85-A08E-37078FC334B5}" type="pres">
      <dgm:prSet presAssocID="{3C26C005-B6FD-4FB7-ADF8-481AD831D341}" presName="txShp" presStyleLbl="node1" presStyleIdx="2" presStyleCnt="3" custScaleY="1471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A77E94-4322-40F9-ABB4-CD811D8A3D5C}" type="presOf" srcId="{3C26C005-B6FD-4FB7-ADF8-481AD831D341}" destId="{C56C5857-F507-4B85-A08E-37078FC334B5}" srcOrd="0" destOrd="0" presId="urn:microsoft.com/office/officeart/2005/8/layout/vList3#1"/>
    <dgm:cxn modelId="{6EF16D89-3B6C-4102-ABD1-01A521C5289E}" srcId="{A36EECB8-9256-4F15-884E-36AFB4499B0A}" destId="{C7EF8DC8-E8AB-46AB-B4C5-C4C0D230798E}" srcOrd="1" destOrd="0" parTransId="{5F2901DB-E9A4-4481-9F8B-1A8A61E66FCD}" sibTransId="{952AA512-A0B7-4AF7-9FF5-51FB453146F2}"/>
    <dgm:cxn modelId="{63549979-4821-4019-85F6-DF74082B5832}" type="presOf" srcId="{151D7E4D-F31D-4EAF-B921-5350DF40E2DB}" destId="{DD558A22-EAE4-4006-B81B-292D7461026E}" srcOrd="0" destOrd="0" presId="urn:microsoft.com/office/officeart/2005/8/layout/vList3#1"/>
    <dgm:cxn modelId="{DE3F1EB0-9BEE-4427-BF97-142DA671879F}" type="presOf" srcId="{A36EECB8-9256-4F15-884E-36AFB4499B0A}" destId="{1548EFB4-BDB7-42EA-972D-317A9EE00358}" srcOrd="0" destOrd="0" presId="urn:microsoft.com/office/officeart/2005/8/layout/vList3#1"/>
    <dgm:cxn modelId="{D69FA53D-7883-4D0C-B340-DC2EB223BEC5}" srcId="{A36EECB8-9256-4F15-884E-36AFB4499B0A}" destId="{151D7E4D-F31D-4EAF-B921-5350DF40E2DB}" srcOrd="0" destOrd="0" parTransId="{BCEB200D-A340-42B1-AFEC-A95359163DDA}" sibTransId="{ED845F88-47DC-4557-B909-AF3C6F1920D2}"/>
    <dgm:cxn modelId="{64BB4C40-AAAD-411A-85B8-2046669795E3}" srcId="{A36EECB8-9256-4F15-884E-36AFB4499B0A}" destId="{3C26C005-B6FD-4FB7-ADF8-481AD831D341}" srcOrd="2" destOrd="0" parTransId="{BB36BBA1-09DD-4C1F-A91D-06E11707A82D}" sibTransId="{F61B49A2-46AB-4F69-A671-D67DB70DC867}"/>
    <dgm:cxn modelId="{1A431970-A20F-421F-B201-E4C97E63E5BB}" type="presOf" srcId="{C7EF8DC8-E8AB-46AB-B4C5-C4C0D230798E}" destId="{5F683BAB-399A-4589-B9C5-3F9F1773789D}" srcOrd="0" destOrd="0" presId="urn:microsoft.com/office/officeart/2005/8/layout/vList3#1"/>
    <dgm:cxn modelId="{83431E62-D02B-40E8-8A64-6CC8F70A40A3}" type="presParOf" srcId="{1548EFB4-BDB7-42EA-972D-317A9EE00358}" destId="{7CAA23AD-2CCA-4505-9B49-6C26D1E9A3F6}" srcOrd="0" destOrd="0" presId="urn:microsoft.com/office/officeart/2005/8/layout/vList3#1"/>
    <dgm:cxn modelId="{D97A2F7D-5AF4-4370-A161-27FAF33C7491}" type="presParOf" srcId="{7CAA23AD-2CCA-4505-9B49-6C26D1E9A3F6}" destId="{F32044BA-44DA-4337-BFFF-DB9F4057FE3D}" srcOrd="0" destOrd="0" presId="urn:microsoft.com/office/officeart/2005/8/layout/vList3#1"/>
    <dgm:cxn modelId="{EF23F915-61F5-458B-B985-9199B39F7848}" type="presParOf" srcId="{7CAA23AD-2CCA-4505-9B49-6C26D1E9A3F6}" destId="{DD558A22-EAE4-4006-B81B-292D7461026E}" srcOrd="1" destOrd="0" presId="urn:microsoft.com/office/officeart/2005/8/layout/vList3#1"/>
    <dgm:cxn modelId="{59069F98-7A44-42E1-A806-0957ED16FD63}" type="presParOf" srcId="{1548EFB4-BDB7-42EA-972D-317A9EE00358}" destId="{FC37BAE9-5F20-4BF5-A52A-CC065D34BE72}" srcOrd="1" destOrd="0" presId="urn:microsoft.com/office/officeart/2005/8/layout/vList3#1"/>
    <dgm:cxn modelId="{DF5A48F2-4442-4B8A-BBB2-C5D96BA19ABB}" type="presParOf" srcId="{1548EFB4-BDB7-42EA-972D-317A9EE00358}" destId="{0E82CB10-2893-4D66-9E5E-1457AA78E8CB}" srcOrd="2" destOrd="0" presId="urn:microsoft.com/office/officeart/2005/8/layout/vList3#1"/>
    <dgm:cxn modelId="{FFFFE610-61F8-49E4-AB3D-17020A765D07}" type="presParOf" srcId="{0E82CB10-2893-4D66-9E5E-1457AA78E8CB}" destId="{3352164D-A65A-4005-9222-E0EB00B70DD2}" srcOrd="0" destOrd="0" presId="urn:microsoft.com/office/officeart/2005/8/layout/vList3#1"/>
    <dgm:cxn modelId="{12D06CE5-5B4D-4C60-8F1A-60357C5F1FFB}" type="presParOf" srcId="{0E82CB10-2893-4D66-9E5E-1457AA78E8CB}" destId="{5F683BAB-399A-4589-B9C5-3F9F1773789D}" srcOrd="1" destOrd="0" presId="urn:microsoft.com/office/officeart/2005/8/layout/vList3#1"/>
    <dgm:cxn modelId="{FA168EA9-19D6-4768-B507-440C4811E0F5}" type="presParOf" srcId="{1548EFB4-BDB7-42EA-972D-317A9EE00358}" destId="{CD976653-BC4C-46AA-A78C-3AD55BBC09E5}" srcOrd="3" destOrd="0" presId="urn:microsoft.com/office/officeart/2005/8/layout/vList3#1"/>
    <dgm:cxn modelId="{57870695-7FA5-4A38-97BC-0B9A2EA4CBF5}" type="presParOf" srcId="{1548EFB4-BDB7-42EA-972D-317A9EE00358}" destId="{AC97D143-96E3-43E1-87CB-26B44CC22BC6}" srcOrd="4" destOrd="0" presId="urn:microsoft.com/office/officeart/2005/8/layout/vList3#1"/>
    <dgm:cxn modelId="{BF224F54-E7E3-4229-A038-5CE5D184F24E}" type="presParOf" srcId="{AC97D143-96E3-43E1-87CB-26B44CC22BC6}" destId="{A55773A3-5BC8-493C-81B0-02E6B2F1A45C}" srcOrd="0" destOrd="0" presId="urn:microsoft.com/office/officeart/2005/8/layout/vList3#1"/>
    <dgm:cxn modelId="{44E4C0EC-A05F-47CF-9FC8-52BB06DD332F}" type="presParOf" srcId="{AC97D143-96E3-43E1-87CB-26B44CC22BC6}" destId="{C56C5857-F507-4B85-A08E-37078FC334B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58A22-EAE4-4006-B81B-292D7461026E}">
      <dsp:nvSpPr>
        <dsp:cNvPr id="0" name=""/>
        <dsp:cNvSpPr/>
      </dsp:nvSpPr>
      <dsp:spPr>
        <a:xfrm rot="10800000">
          <a:off x="1858332" y="0"/>
          <a:ext cx="6368747" cy="114540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336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Nombre, edad, ritmo de trabajo, forma de motivación. </a:t>
          </a:r>
          <a:endParaRPr lang="es-ES_tradnl" sz="2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144682" y="0"/>
        <a:ext cx="6082397" cy="1145401"/>
      </dsp:txXfrm>
    </dsp:sp>
    <dsp:sp modelId="{F32044BA-44DA-4337-BFFF-DB9F4057FE3D}">
      <dsp:nvSpPr>
        <dsp:cNvPr id="0" name=""/>
        <dsp:cNvSpPr/>
      </dsp:nvSpPr>
      <dsp:spPr>
        <a:xfrm>
          <a:off x="1349983" y="66251"/>
          <a:ext cx="1016697" cy="101669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83BAB-399A-4589-B9C5-3F9F1773789D}">
      <dsp:nvSpPr>
        <dsp:cNvPr id="0" name=""/>
        <dsp:cNvSpPr/>
      </dsp:nvSpPr>
      <dsp:spPr>
        <a:xfrm rot="10800000">
          <a:off x="649610" y="1484537"/>
          <a:ext cx="8710918" cy="1803825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336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es-ES_tradnl" sz="3200" b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Antecedentes generales de desarrollo,        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b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s-ES" sz="3200" b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actividades que implican mayor tiempo y     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esfuerzo</a:t>
          </a:r>
          <a:endParaRPr lang="es-ES_tradnl" sz="32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100566" y="1484537"/>
        <a:ext cx="8259962" cy="1803825"/>
      </dsp:txXfrm>
    </dsp:sp>
    <dsp:sp modelId="{3352164D-A65A-4005-9222-E0EB00B70DD2}">
      <dsp:nvSpPr>
        <dsp:cNvPr id="0" name=""/>
        <dsp:cNvSpPr/>
      </dsp:nvSpPr>
      <dsp:spPr>
        <a:xfrm>
          <a:off x="625860" y="1844357"/>
          <a:ext cx="1016697" cy="1016697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C5857-F507-4B85-A08E-37078FC334B5}">
      <dsp:nvSpPr>
        <dsp:cNvPr id="0" name=""/>
        <dsp:cNvSpPr/>
      </dsp:nvSpPr>
      <dsp:spPr>
        <a:xfrm rot="10800000">
          <a:off x="1858332" y="3558110"/>
          <a:ext cx="6368747" cy="1496325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336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Necesidad: (justificación del caso) </a:t>
          </a:r>
          <a:r>
            <a:rPr lang="es-ES" sz="2800" kern="1200" dirty="0" smtClean="0"/>
            <a:t>Dificultades que presenta </a:t>
          </a:r>
          <a:endParaRPr lang="es-E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232413" y="3558110"/>
        <a:ext cx="5994666" cy="1496325"/>
      </dsp:txXfrm>
    </dsp:sp>
    <dsp:sp modelId="{A55773A3-5BC8-493C-81B0-02E6B2F1A45C}">
      <dsp:nvSpPr>
        <dsp:cNvPr id="0" name=""/>
        <dsp:cNvSpPr/>
      </dsp:nvSpPr>
      <dsp:spPr>
        <a:xfrm>
          <a:off x="1349983" y="3797924"/>
          <a:ext cx="1016697" cy="1016697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Atención educativa para la incluisión.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7B58A-1A74-4D41-86BA-ED7D39612868}" type="datetime6">
              <a:rPr lang="es-ES" smtClean="0"/>
              <a:pPr/>
              <a:t>noviembre de 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ECFA5-6A14-4128-BF07-4E9592C9971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7081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Atención educativa para la incluisión.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76C1A-11DB-4DA8-BEDB-FA170369D3CB}" type="datetime6">
              <a:rPr lang="es-ES" smtClean="0"/>
              <a:pPr/>
              <a:t>noviembre de 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C80E4-E9C9-4D68-95EB-622F158227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79382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C80E4-E9C9-4D68-95EB-622F158227F2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6C1FAE9-22E6-49FF-BBE1-B4BFD5F23FD7}" type="datetime6">
              <a:rPr lang="es-ES" smtClean="0"/>
              <a:pPr/>
              <a:t>noviembre de 2017</a:t>
            </a:fld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Atención educativa para la incluisión.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14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41EE1-1939-4448-9821-EAB86E83849E}" type="slidenum">
              <a:rPr lang="es-MX" smtClean="0"/>
              <a:t>8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C0F8-BC77-4760-9257-DBF1BDFFA915}" type="datetime1">
              <a:rPr lang="es-ES" smtClean="0"/>
              <a:pPr/>
              <a:t>30/11/2017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37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78C0-55F8-4214-B6A7-7CA48D7A77F5}" type="datetime1">
              <a:rPr lang="es-ES" smtClean="0"/>
              <a:pPr/>
              <a:t>30/11/2017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88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DAA-7BC2-4A1E-93CF-482FACC73BF7}" type="datetime1">
              <a:rPr lang="es-ES" smtClean="0"/>
              <a:pPr/>
              <a:t>30/11/2017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62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30/11/2017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94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016-B489-4588-9F23-025B328E9F4E}" type="datetime1">
              <a:rPr lang="es-ES" smtClean="0"/>
              <a:pPr/>
              <a:t>30/11/2017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50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11FF-C1C2-41B9-B68B-33CB95800DEC}" type="datetime1">
              <a:rPr lang="es-ES" smtClean="0"/>
              <a:pPr/>
              <a:t>30/11/2017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54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57A9-0D7B-4073-88D9-A2F41DC3BD4E}" type="datetime1">
              <a:rPr lang="es-ES" smtClean="0"/>
              <a:pPr/>
              <a:t>30/11/2017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38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4EB-2020-452F-A90A-CBED6B343747}" type="datetime1">
              <a:rPr lang="es-ES" smtClean="0"/>
              <a:pPr/>
              <a:t>30/11/2017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80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CF2-3324-4079-8542-83B55B2AA41B}" type="datetime1">
              <a:rPr lang="es-ES" smtClean="0"/>
              <a:pPr/>
              <a:t>30/11/2017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59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ACE0-4A72-4E3C-AD92-2811E7494CB3}" type="datetime1">
              <a:rPr lang="es-ES" smtClean="0"/>
              <a:pPr/>
              <a:t>30/11/2017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77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9F1-07C2-4F65-9B7C-4F37B4DC9A43}" type="datetime1">
              <a:rPr lang="es-ES" smtClean="0"/>
              <a:pPr/>
              <a:t>30/11/2017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13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D5C3C-270B-4340-AB22-CBF8F3831E7E}" type="datetime1">
              <a:rPr lang="es-ES" smtClean="0"/>
              <a:pPr/>
              <a:t>30/11/2017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05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Exposición del Caso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5157192"/>
            <a:ext cx="8928992" cy="864096"/>
          </a:xfrm>
        </p:spPr>
        <p:txBody>
          <a:bodyPr>
            <a:normAutofit/>
          </a:bodyPr>
          <a:lstStyle/>
          <a:p>
            <a:pPr algn="l"/>
            <a:r>
              <a:rPr lang="es-ES_tradnl" b="1" dirty="0" smtClean="0"/>
              <a:t>Nombre de la alumna: </a:t>
            </a:r>
            <a:r>
              <a:rPr lang="es-ES_tradnl" b="1" dirty="0" smtClean="0"/>
              <a:t>Eddy </a:t>
            </a:r>
            <a:endParaRPr lang="es-ES" b="1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99FF-56FD-4F19-AB8E-2E86AE4AD998}" type="datetime1">
              <a:rPr lang="es-ES" smtClean="0"/>
              <a:pPr/>
              <a:t>30/11/2017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071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Adecuaciones aplicadas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661213"/>
              </p:ext>
            </p:extLst>
          </p:nvPr>
        </p:nvGraphicFramePr>
        <p:xfrm>
          <a:off x="251520" y="1196753"/>
          <a:ext cx="8568952" cy="55268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0664"/>
                <a:gridCol w="2810664"/>
                <a:gridCol w="2947624"/>
              </a:tblGrid>
              <a:tr h="883341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Semana</a:t>
                      </a:r>
                      <a:r>
                        <a:rPr lang="es-ES_tradnl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Adecuación </a:t>
                      </a:r>
                    </a:p>
                    <a:p>
                      <a:pPr algn="ctr"/>
                      <a:r>
                        <a:rPr lang="es-E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Estrategia 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Evaluación</a:t>
                      </a:r>
                      <a:r>
                        <a:rPr lang="es-ES_tradnl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97321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21 </a:t>
                      </a:r>
                      <a:r>
                        <a:rPr lang="es-ES" sz="1800" dirty="0" err="1" smtClean="0"/>
                        <a:t>nov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Máscara para favorecer el lenguaje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Realizó</a:t>
                      </a:r>
                      <a:r>
                        <a:rPr lang="es-ES" sz="1600" baseline="0" dirty="0" smtClean="0"/>
                        <a:t> la máscara y compartió material con los demás,  intercambió algunas con sus compañeros</a:t>
                      </a:r>
                      <a:endParaRPr lang="es-ES" sz="1600" dirty="0"/>
                    </a:p>
                  </a:txBody>
                  <a:tcPr/>
                </a:tc>
              </a:tr>
              <a:tr h="122528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22  </a:t>
                      </a:r>
                      <a:r>
                        <a:rPr lang="es-ES" sz="1800" dirty="0" err="1" smtClean="0"/>
                        <a:t>nov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Alfabeto móvil para favorecer el lenguaje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Formó su nombre  y socializó</a:t>
                      </a:r>
                      <a:r>
                        <a:rPr lang="es-ES" sz="1600" baseline="0" dirty="0" smtClean="0"/>
                        <a:t> con los demás</a:t>
                      </a:r>
                      <a:endParaRPr lang="es-ES" sz="1600" dirty="0"/>
                    </a:p>
                  </a:txBody>
                  <a:tcPr/>
                </a:tc>
              </a:tr>
              <a:tr h="1101121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23 </a:t>
                      </a:r>
                      <a:r>
                        <a:rPr lang="es-ES" sz="1800" dirty="0" err="1" smtClean="0"/>
                        <a:t>nov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Rincones de los 5 sentidos para favorecer el</a:t>
                      </a:r>
                      <a:r>
                        <a:rPr lang="es-ES" sz="1600" baseline="0" dirty="0" smtClean="0"/>
                        <a:t> lenguaje oral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Expresó lo que sentía al tocar diferentes objetos</a:t>
                      </a:r>
                      <a:endParaRPr lang="es-ES" sz="1600" dirty="0"/>
                    </a:p>
                  </a:txBody>
                  <a:tcPr/>
                </a:tc>
              </a:tr>
              <a:tr h="1121529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24 </a:t>
                      </a:r>
                      <a:r>
                        <a:rPr lang="es-ES" sz="1800" dirty="0" err="1" smtClean="0"/>
                        <a:t>nov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Collage para fomentar el trabajo en equipo y la colaboración, el intercambio de ideas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Participo e intercambio ideas con sus compañero acerca de un mismo</a:t>
                      </a:r>
                      <a:r>
                        <a:rPr lang="es-ES" baseline="0" dirty="0" smtClean="0"/>
                        <a:t> tema.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30/11/2017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44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en función de las competencias profesionales.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 smtClean="0"/>
              <a:t>Realiza </a:t>
            </a:r>
            <a:r>
              <a:rPr lang="es-ES" dirty="0"/>
              <a:t>adecuaciones curriculares pertinentes en su planeación a partir de los resultados de la evaluación. </a:t>
            </a:r>
          </a:p>
          <a:p>
            <a:pPr marL="0" indent="0">
              <a:buNone/>
            </a:pPr>
            <a:r>
              <a:rPr lang="es-ES" sz="2400" dirty="0" smtClean="0"/>
              <a:t>Durante la práctica, las actividades se evaluaron cualitativamente para analizar el desarrollo de Eddy, se rescat</a:t>
            </a:r>
            <a:r>
              <a:rPr lang="es-ES" sz="2400" dirty="0" smtClean="0"/>
              <a:t>ó que el alumno día tras día comenzó a interactuar mas con sus compañeros, las adecuaciones que apliqu</a:t>
            </a:r>
            <a:r>
              <a:rPr lang="es-ES" sz="2400" dirty="0"/>
              <a:t>é</a:t>
            </a:r>
            <a:r>
              <a:rPr lang="es-ES" sz="2400" dirty="0" smtClean="0"/>
              <a:t> incluían actividades de lenguaje porque era una necesidad que presentaba el niño.</a:t>
            </a:r>
            <a:endParaRPr lang="es-ES" sz="24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30/11/2017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28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en función de las competencias profesionales.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600200"/>
            <a:ext cx="9108504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Utiliza estrategias didácticas para promover un ambiente propicio para el aprendizaje. </a:t>
            </a:r>
          </a:p>
          <a:p>
            <a:pPr marL="0" indent="0">
              <a:buNone/>
            </a:pPr>
            <a:r>
              <a:rPr lang="es-ES" sz="2400" dirty="0" smtClean="0"/>
              <a:t>Cuando los niños se desordenaban o perdían el interés en una actividad y me daba cuanta que Eddy comenzaba a interesarse en la actividad, utilizaba canciones, cuentos, o estrategias para que se volvieran a interesar en la actividad y poder seguir observando a Eddy.</a:t>
            </a:r>
          </a:p>
          <a:p>
            <a:pPr marL="0" indent="0">
              <a:buNone/>
            </a:pPr>
            <a:r>
              <a:rPr lang="es-ES" sz="2400" dirty="0" smtClean="0"/>
              <a:t>Propiciaba una ambiente de confianza y seguridad para que se expresaran con libertad.</a:t>
            </a:r>
            <a:endParaRPr lang="es-ES" sz="24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30/11/2017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286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en función de las competencias profesionales.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es-ES" dirty="0" smtClean="0"/>
              <a:t>Adecua las condiciones físicas en el aula de acuerdo al contexto y las características de los alumnos y el grupo. </a:t>
            </a:r>
            <a:endParaRPr lang="es-ES" dirty="0" smtClean="0"/>
          </a:p>
          <a:p>
            <a:pPr marL="0" indent="0">
              <a:buNone/>
            </a:pPr>
            <a:r>
              <a:rPr lang="es-ES" sz="2000" dirty="0" smtClean="0"/>
              <a:t>Se cambió la organización dentro del aula Eddy siempre se sentaba en el mismo lugar, así que todos los días cambiaba a los equipos, funcion</a:t>
            </a:r>
            <a:r>
              <a:rPr lang="es-ES" sz="2000" dirty="0" smtClean="0"/>
              <a:t>ó porque los niños trabajaban y convivían con todos sus compañeros, además se adaptaban a nuevos ritmos de trabajo.</a:t>
            </a:r>
            <a:endParaRPr lang="es-ES" sz="2000" dirty="0" smtClean="0"/>
          </a:p>
          <a:p>
            <a:pPr marL="0" indent="0">
              <a:buNone/>
            </a:pPr>
            <a:r>
              <a:rPr lang="es-ES" dirty="0" smtClean="0"/>
              <a:t>	</a:t>
            </a:r>
          </a:p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30/11/2017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54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en función de las competencias profesionales.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s-ES" dirty="0" smtClean="0"/>
              <a:t>Promueve actividades que involucran el trabajo colaborativo para impulsar el compromiso, la responsabilidad y la solidaridad de los alumnos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sz="2000" dirty="0" smtClean="0"/>
              <a:t>Los trabajos en equipo fueron juegos, competencias, por ejemplo armar un rompecabezas, juegos de memorama, armar palabras, y se les explicaba a los niños que cada uno tenía un función indispensable para lograr la actividad.</a:t>
            </a:r>
            <a:r>
              <a:rPr lang="es-ES" dirty="0" smtClean="0"/>
              <a:t> </a:t>
            </a:r>
            <a:r>
              <a:rPr lang="es-ES" sz="1800" dirty="0" smtClean="0"/>
              <a:t>Y que para que la actividad resultara tenían que poner atención</a:t>
            </a:r>
            <a:r>
              <a:rPr lang="es-ES" sz="1800" dirty="0" smtClean="0"/>
              <a:t>, colaborar y compartir ideas.</a:t>
            </a:r>
            <a:endParaRPr lang="es-ES" sz="1800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30/11/2017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94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80928"/>
            <a:ext cx="9036496" cy="1143000"/>
          </a:xfrm>
        </p:spPr>
        <p:txBody>
          <a:bodyPr>
            <a:noAutofit/>
          </a:bodyPr>
          <a:lstStyle/>
          <a:p>
            <a:r>
              <a:rPr lang="es-ES_tradnl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EVIDENCIAS</a:t>
            </a:r>
            <a:endParaRPr lang="es-E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30/11/2017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412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85294" y="-785294"/>
            <a:ext cx="2029412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2029412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Admin\Downloads\WhatsApp Image 2017-11-27 at 10.03.32 A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47556" y="76572"/>
            <a:ext cx="3573016" cy="3419872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 l="64169" b="30753"/>
          <a:stretch>
            <a:fillRect/>
          </a:stretch>
        </p:blipFill>
        <p:spPr bwMode="auto">
          <a:xfrm>
            <a:off x="0" y="2060848"/>
            <a:ext cx="35638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 l="18041" t="23242" r="13748" b="36754"/>
          <a:stretch>
            <a:fillRect/>
          </a:stretch>
        </p:blipFill>
        <p:spPr bwMode="auto">
          <a:xfrm>
            <a:off x="0" y="5417840"/>
            <a:ext cx="37079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717032"/>
            <a:ext cx="320340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3573016"/>
            <a:ext cx="226774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4487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283967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58000"/>
            <a:ext cx="6386087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0"/>
            <a:ext cx="489654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258000"/>
            <a:ext cx="27718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61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generales del niño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30/11/2017</a:t>
            </a:fld>
            <a:endParaRPr lang="es-ES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21070660"/>
              </p:ext>
            </p:extLst>
          </p:nvPr>
        </p:nvGraphicFramePr>
        <p:xfrm>
          <a:off x="-216532" y="1268760"/>
          <a:ext cx="957706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756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 aplicada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s-ES" dirty="0"/>
              <a:t>Nombre de la actividad (alusivo al contenido o al aprendizaje esperado)</a:t>
            </a:r>
            <a:endParaRPr lang="es-ES" sz="4000" dirty="0"/>
          </a:p>
          <a:p>
            <a:pPr lvl="0"/>
            <a:r>
              <a:rPr lang="es-ES" dirty="0"/>
              <a:t>Campo y aspecto (deben corresponder a las necesidades del niño)</a:t>
            </a:r>
            <a:endParaRPr lang="es-ES" sz="4000" dirty="0"/>
          </a:p>
          <a:p>
            <a:pPr lvl="0"/>
            <a:r>
              <a:rPr lang="es-ES" dirty="0"/>
              <a:t>Aprendizaje esperado (también deben corresponder a las necesidades del niño)</a:t>
            </a:r>
            <a:endParaRPr lang="es-ES" sz="4000" dirty="0"/>
          </a:p>
          <a:p>
            <a:pPr lvl="0"/>
            <a:r>
              <a:rPr lang="es-ES" dirty="0"/>
              <a:t>Desarrollo de la actividad</a:t>
            </a:r>
            <a:endParaRPr lang="es-ES" sz="4000" dirty="0"/>
          </a:p>
          <a:p>
            <a:pPr lvl="1"/>
            <a:r>
              <a:rPr lang="es-ES" dirty="0"/>
              <a:t>Inicio</a:t>
            </a:r>
            <a:endParaRPr lang="es-ES" sz="3600" dirty="0"/>
          </a:p>
          <a:p>
            <a:pPr lvl="1"/>
            <a:r>
              <a:rPr lang="es-ES" dirty="0"/>
              <a:t>Desarrollo</a:t>
            </a:r>
            <a:endParaRPr lang="es-ES" sz="3600" dirty="0"/>
          </a:p>
          <a:p>
            <a:pPr lvl="1"/>
            <a:r>
              <a:rPr lang="es-ES" dirty="0"/>
              <a:t>Cierre</a:t>
            </a:r>
            <a:endParaRPr lang="es-ES" sz="3600" dirty="0"/>
          </a:p>
          <a:p>
            <a:pPr lvl="0"/>
            <a:r>
              <a:rPr lang="es-ES" dirty="0"/>
              <a:t>Evaluación (se refiere a que pretenden observar en el niño para poder fundamentar que logro algo por mínimo que sea del aprendizaje esperado)</a:t>
            </a:r>
            <a:endParaRPr lang="es-ES" sz="4000" dirty="0"/>
          </a:p>
          <a:p>
            <a:pPr lvl="1"/>
            <a:r>
              <a:rPr lang="es-ES" dirty="0"/>
              <a:t>Indicadores</a:t>
            </a:r>
            <a:endParaRPr lang="es-ES" sz="3600" dirty="0"/>
          </a:p>
          <a:p>
            <a:pPr lvl="1"/>
            <a:r>
              <a:rPr lang="es-ES" dirty="0"/>
              <a:t>instrumentos</a:t>
            </a:r>
            <a:endParaRPr lang="es-ES" sz="3600" dirty="0"/>
          </a:p>
          <a:p>
            <a:pPr lvl="0"/>
            <a:r>
              <a:rPr lang="es-ES" dirty="0"/>
              <a:t>Organización</a:t>
            </a:r>
            <a:endParaRPr lang="es-ES" sz="4000" dirty="0"/>
          </a:p>
          <a:p>
            <a:pPr lvl="0"/>
            <a:r>
              <a:rPr lang="es-ES" dirty="0"/>
              <a:t>Materiales</a:t>
            </a:r>
            <a:endParaRPr lang="es-ES" sz="4000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30/11/2017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83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Lunes 30 de octubre del 2017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>
            <a:normAutofit fontScale="70000" lnSpcReduction="20000"/>
          </a:bodyPr>
          <a:lstStyle/>
          <a:p>
            <a:r>
              <a:rPr lang="es-ES" sz="2200" b="1" i="1" u="sng" dirty="0"/>
              <a:t>Calaveras Bailarinas</a:t>
            </a:r>
            <a:endParaRPr lang="es-MX" sz="2200" dirty="0"/>
          </a:p>
          <a:p>
            <a:r>
              <a:rPr lang="es-ES" sz="2200" dirty="0"/>
              <a:t>*Exploración y conocimiento del mundo</a:t>
            </a:r>
            <a:endParaRPr lang="es-MX" sz="2200" dirty="0"/>
          </a:p>
          <a:p>
            <a:r>
              <a:rPr lang="es-ES" sz="2200" dirty="0"/>
              <a:t>*Cultura y vida social</a:t>
            </a:r>
            <a:endParaRPr lang="es-MX" sz="2200" dirty="0"/>
          </a:p>
          <a:p>
            <a:r>
              <a:rPr lang="es-ES" sz="2200" dirty="0"/>
              <a:t>*Distingue algunas expresiones de la cultura propia y de otras, muestra respeto hacia la diversidad</a:t>
            </a:r>
            <a:endParaRPr lang="es-MX" sz="2200" dirty="0"/>
          </a:p>
          <a:p>
            <a:r>
              <a:rPr lang="es-ES" sz="2200" dirty="0"/>
              <a:t>*Participa en eventos culturales, conmemoraciones cívicas y festividades nacionales y de su comunidad y sabe porque se hacen.</a:t>
            </a:r>
            <a:endParaRPr lang="es-MX" sz="2200" dirty="0"/>
          </a:p>
          <a:p>
            <a:r>
              <a:rPr lang="es-ES" sz="2200" b="1" i="1" dirty="0"/>
              <a:t>Inicio: </a:t>
            </a:r>
            <a:r>
              <a:rPr lang="es-ES" sz="2200" dirty="0"/>
              <a:t>Escuchar con atención una canción alusiva al 2 de noviembre titulada los huesitos</a:t>
            </a:r>
            <a:endParaRPr lang="es-MX" sz="2200" dirty="0"/>
          </a:p>
          <a:p>
            <a:r>
              <a:rPr lang="es-ES" sz="2200" b="1" i="1" dirty="0"/>
              <a:t>Desarrollo: </a:t>
            </a:r>
            <a:r>
              <a:rPr lang="es-ES" sz="2200" dirty="0"/>
              <a:t>Memorizar e</a:t>
            </a:r>
            <a:r>
              <a:rPr lang="es-ES" sz="2200" b="1" i="1" dirty="0"/>
              <a:t>  </a:t>
            </a:r>
            <a:r>
              <a:rPr lang="es-ES" sz="2200" dirty="0"/>
              <a:t>interpretar la canción.</a:t>
            </a:r>
            <a:endParaRPr lang="es-MX" sz="2200" dirty="0"/>
          </a:p>
          <a:p>
            <a:r>
              <a:rPr lang="es-ES" sz="2200" b="1" i="1" dirty="0"/>
              <a:t>Cierre: </a:t>
            </a:r>
            <a:r>
              <a:rPr lang="es-ES" sz="2200" dirty="0"/>
              <a:t>Decorar una máscara de calaverita y bailar al ritmo de la música.</a:t>
            </a:r>
            <a:endParaRPr lang="es-MX" sz="2200" dirty="0"/>
          </a:p>
          <a:p>
            <a:r>
              <a:rPr lang="es-ES" sz="2200" b="1" i="1" u="sng" dirty="0"/>
              <a:t>ESTRATEGIA:</a:t>
            </a:r>
            <a:r>
              <a:rPr lang="es-ES" sz="2200" dirty="0"/>
              <a:t> </a:t>
            </a:r>
            <a:r>
              <a:rPr lang="es-ES" sz="2200" b="1" i="1" dirty="0"/>
              <a:t>canción</a:t>
            </a:r>
            <a:r>
              <a:rPr lang="es-ES" sz="2200" dirty="0"/>
              <a:t> </a:t>
            </a:r>
            <a:endParaRPr lang="es-ES" sz="2200" dirty="0" smtClean="0"/>
          </a:p>
          <a:p>
            <a:r>
              <a:rPr lang="es-ES" sz="2200" b="1" dirty="0" smtClean="0"/>
              <a:t>Organización: </a:t>
            </a:r>
            <a:r>
              <a:rPr lang="es-ES" sz="2200" dirty="0" smtClean="0"/>
              <a:t>grupal </a:t>
            </a:r>
          </a:p>
          <a:p>
            <a:r>
              <a:rPr lang="es-ES" sz="2200" b="1" dirty="0" smtClean="0"/>
              <a:t>Materiales:  </a:t>
            </a:r>
            <a:r>
              <a:rPr lang="es-ES" sz="2200" dirty="0" smtClean="0"/>
              <a:t>grabadora, canción, </a:t>
            </a:r>
            <a:endParaRPr lang="es-MX" sz="22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36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Martes 31 de octubre del 2017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b="1" i="1" u="sng" dirty="0"/>
              <a:t>Había una vez.</a:t>
            </a:r>
            <a:endParaRPr lang="es-MX" dirty="0"/>
          </a:p>
          <a:p>
            <a:r>
              <a:rPr lang="es-ES" dirty="0"/>
              <a:t>*Exploración y conocimiento del mundo</a:t>
            </a:r>
            <a:endParaRPr lang="es-MX" dirty="0"/>
          </a:p>
          <a:p>
            <a:r>
              <a:rPr lang="es-ES" dirty="0"/>
              <a:t>*Cultura y vida social</a:t>
            </a:r>
            <a:endParaRPr lang="es-MX" dirty="0"/>
          </a:p>
          <a:p>
            <a:r>
              <a:rPr lang="es-ES" dirty="0"/>
              <a:t>*Distingue algunas expresiones de la cultura propia y de otras, muestra respeto hacia la diversidad</a:t>
            </a:r>
            <a:endParaRPr lang="es-MX" dirty="0"/>
          </a:p>
          <a:p>
            <a:r>
              <a:rPr lang="es-ES" dirty="0"/>
              <a:t>*Participa en eventos culturales, conmemoraciones cívicas y festividades nacionales y de su comunidad y sabe porque se hacen.</a:t>
            </a:r>
            <a:endParaRPr lang="es-MX" dirty="0"/>
          </a:p>
          <a:p>
            <a:r>
              <a:rPr lang="es-ES" b="1" i="1" dirty="0"/>
              <a:t>Inicio: </a:t>
            </a:r>
            <a:r>
              <a:rPr lang="es-ES" dirty="0"/>
              <a:t>Formar un círculo sentados en el suelo y observar las imágenes del </a:t>
            </a:r>
            <a:r>
              <a:rPr lang="es-ES" dirty="0" err="1"/>
              <a:t>franelógrafo</a:t>
            </a:r>
            <a:r>
              <a:rPr lang="es-ES" dirty="0"/>
              <a:t>.</a:t>
            </a:r>
            <a:endParaRPr lang="es-MX" dirty="0"/>
          </a:p>
          <a:p>
            <a:r>
              <a:rPr lang="es-ES" b="1" i="1" dirty="0"/>
              <a:t>Desarrollo: </a:t>
            </a:r>
            <a:r>
              <a:rPr lang="es-ES" dirty="0"/>
              <a:t>Escuchar con atención la historia,  “Juan conoce sus tradiciones”.</a:t>
            </a:r>
            <a:endParaRPr lang="es-MX" dirty="0"/>
          </a:p>
          <a:p>
            <a:r>
              <a:rPr lang="es-ES" b="1" i="1" dirty="0"/>
              <a:t>Cierre: </a:t>
            </a:r>
            <a:r>
              <a:rPr lang="es-ES" dirty="0"/>
              <a:t>Comentar con sus compañeros acerca de lo que más le gustó de la historia, las actitudes de los personajes y platicar sobre experiencias similares.</a:t>
            </a:r>
            <a:endParaRPr lang="es-MX" dirty="0"/>
          </a:p>
          <a:p>
            <a:r>
              <a:rPr lang="es-ES" b="1" i="1" u="sng" dirty="0"/>
              <a:t>ESTRATEGIA:</a:t>
            </a:r>
            <a:r>
              <a:rPr lang="es-ES" dirty="0"/>
              <a:t> </a:t>
            </a:r>
            <a:r>
              <a:rPr lang="es-ES" b="1" i="1" dirty="0"/>
              <a:t>cuento</a:t>
            </a:r>
            <a:r>
              <a:rPr lang="es-ES" dirty="0"/>
              <a:t>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844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Miércoles 1 de noviembre del 2017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b="1" i="1" u="sng" dirty="0"/>
              <a:t>Juguemos Memorama</a:t>
            </a:r>
            <a:endParaRPr lang="es-MX" dirty="0"/>
          </a:p>
          <a:p>
            <a:r>
              <a:rPr lang="es-ES" dirty="0"/>
              <a:t>*Exploración y conocimiento del mundo</a:t>
            </a:r>
            <a:endParaRPr lang="es-MX" dirty="0"/>
          </a:p>
          <a:p>
            <a:r>
              <a:rPr lang="es-ES" dirty="0"/>
              <a:t>*Cultura y vida social</a:t>
            </a:r>
            <a:endParaRPr lang="es-MX" dirty="0"/>
          </a:p>
          <a:p>
            <a:r>
              <a:rPr lang="es-ES" dirty="0"/>
              <a:t>*Distingue algunas expresiones de la cultura propia y de otras, muestra respeto hacia la diversidad</a:t>
            </a:r>
            <a:endParaRPr lang="es-MX" dirty="0"/>
          </a:p>
          <a:p>
            <a:r>
              <a:rPr lang="es-ES" dirty="0"/>
              <a:t>*Participa en eventos culturales, conmemoraciones cívicas y festividades nacionales y de su comunidad y sabe porque se hacen.</a:t>
            </a:r>
            <a:endParaRPr lang="es-MX" dirty="0"/>
          </a:p>
          <a:p>
            <a:r>
              <a:rPr lang="es-ES" b="1" i="1" dirty="0"/>
              <a:t>Inicio: </a:t>
            </a:r>
            <a:r>
              <a:rPr lang="es-ES" dirty="0"/>
              <a:t>Observar imágenes de actividades que se realizan el 2 de nov, y  describir la imagen</a:t>
            </a:r>
            <a:endParaRPr lang="es-MX" dirty="0"/>
          </a:p>
          <a:p>
            <a:r>
              <a:rPr lang="es-ES" b="1" i="1" dirty="0"/>
              <a:t>Desarrollo: </a:t>
            </a:r>
            <a:r>
              <a:rPr lang="es-ES" dirty="0"/>
              <a:t>Participar en juego de Memorama de actividades que se realizan en esta fecha. </a:t>
            </a:r>
            <a:endParaRPr lang="es-MX" dirty="0"/>
          </a:p>
          <a:p>
            <a:r>
              <a:rPr lang="es-ES" b="1" i="1" dirty="0"/>
              <a:t>Cierre: </a:t>
            </a:r>
            <a:r>
              <a:rPr lang="es-ES" dirty="0"/>
              <a:t>Colorear un dibujo alusivo a las tradiciones.</a:t>
            </a:r>
            <a:endParaRPr lang="es-MX" dirty="0"/>
          </a:p>
          <a:p>
            <a:r>
              <a:rPr lang="es-ES" b="1" i="1" u="sng" dirty="0"/>
              <a:t>ESTRATEGIA:</a:t>
            </a:r>
            <a:r>
              <a:rPr lang="es-ES" dirty="0"/>
              <a:t> </a:t>
            </a:r>
            <a:r>
              <a:rPr lang="es-ES" b="1" i="1" dirty="0"/>
              <a:t>juego de memorama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648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Adecuaciones aplicadas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664897"/>
              </p:ext>
            </p:extLst>
          </p:nvPr>
        </p:nvGraphicFramePr>
        <p:xfrm>
          <a:off x="251520" y="1196753"/>
          <a:ext cx="8568952" cy="55232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0664"/>
                <a:gridCol w="2810664"/>
                <a:gridCol w="2947624"/>
              </a:tblGrid>
              <a:tr h="884106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Semana</a:t>
                      </a:r>
                      <a:r>
                        <a:rPr lang="es-ES_tradnl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Adecuación </a:t>
                      </a:r>
                    </a:p>
                    <a:p>
                      <a:pPr algn="ctr"/>
                      <a:r>
                        <a:rPr lang="es-E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Estrategia 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Evaluación</a:t>
                      </a:r>
                      <a:r>
                        <a:rPr lang="es-ES_tradnl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98184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30 oct</a:t>
                      </a:r>
                      <a:endParaRPr lang="es-E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Canción para implementar la convivencia con los compañeros </a:t>
                      </a:r>
                      <a:r>
                        <a:rPr lang="es-ES" sz="1600" baseline="0" dirty="0" smtClean="0"/>
                        <a:t> y la interacción con los demás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Se puso tímido   y se escondió debajo de la mesa no se quiso sentar en su lugar no se logó que se integrara</a:t>
                      </a:r>
                      <a:r>
                        <a:rPr lang="es-ES" sz="1600" baseline="0" dirty="0" smtClean="0"/>
                        <a:t> en la actividad</a:t>
                      </a:r>
                      <a:endParaRPr lang="es-ES" sz="1600" dirty="0"/>
                    </a:p>
                  </a:txBody>
                  <a:tcPr/>
                </a:tc>
              </a:tr>
              <a:tr h="100154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31 oct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Cuento para favorecer el intercambio de ideas en un ambiente de confianza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Participó señalando las escenas del cuento se</a:t>
                      </a:r>
                      <a:r>
                        <a:rPr lang="es-ES" sz="1600" baseline="0" dirty="0" smtClean="0"/>
                        <a:t> tallaba los ojos  y no contestó nada de lo que se le preguntaba</a:t>
                      </a:r>
                      <a:endParaRPr lang="es-ES" sz="1600" dirty="0"/>
                    </a:p>
                  </a:txBody>
                  <a:tcPr/>
                </a:tc>
              </a:tr>
              <a:tr h="121115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 de nov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Juego de memorama para favorecer la interacción con los demás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Se interesó en la actividad, participaba señalando, respeta normas y reglas del juego,.</a:t>
                      </a:r>
                      <a:endParaRPr lang="es-ES" sz="1600" dirty="0"/>
                    </a:p>
                  </a:txBody>
                  <a:tcPr/>
                </a:tc>
              </a:tr>
              <a:tr h="123360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30/11/2017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882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Adecuaciones aplicadas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633002"/>
              </p:ext>
            </p:extLst>
          </p:nvPr>
        </p:nvGraphicFramePr>
        <p:xfrm>
          <a:off x="251520" y="1196753"/>
          <a:ext cx="8568952" cy="56906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0664"/>
                <a:gridCol w="2810664"/>
                <a:gridCol w="2947624"/>
              </a:tblGrid>
              <a:tr h="936506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Semana</a:t>
                      </a:r>
                      <a:r>
                        <a:rPr lang="es-ES_tradnl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Adecuación </a:t>
                      </a:r>
                    </a:p>
                    <a:p>
                      <a:pPr algn="ctr"/>
                      <a:r>
                        <a:rPr lang="es-E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Estrategia 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Evaluación</a:t>
                      </a:r>
                      <a:r>
                        <a:rPr lang="es-ES_tradnl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57345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6 </a:t>
                      </a:r>
                      <a:r>
                        <a:rPr lang="es-ES" sz="3200" dirty="0" err="1" smtClean="0"/>
                        <a:t>nov</a:t>
                      </a:r>
                      <a:endParaRPr lang="es-E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Lotería:  para favorecer el trabajo autónomo,</a:t>
                      </a:r>
                      <a:r>
                        <a:rPr lang="es-ES" sz="1600" baseline="0" dirty="0" smtClean="0"/>
                        <a:t>  favorecer el lenguaje, propiciar la convivencia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Cuando ganó solo levantó</a:t>
                      </a:r>
                      <a:r>
                        <a:rPr lang="es-ES" sz="1600" baseline="0" dirty="0" smtClean="0"/>
                        <a:t> la mano no quiso hablar, compartió las fichas con los demás, realizó con atención la actividad.</a:t>
                      </a:r>
                      <a:endParaRPr lang="es-ES" sz="1600" dirty="0"/>
                    </a:p>
                  </a:txBody>
                  <a:tcPr/>
                </a:tc>
              </a:tr>
              <a:tr h="1299024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7 </a:t>
                      </a:r>
                      <a:r>
                        <a:rPr lang="es-ES" sz="3200" dirty="0" err="1" smtClean="0"/>
                        <a:t>nov</a:t>
                      </a:r>
                      <a:endParaRPr lang="es-E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Tangram:  para favorecer la socialización al trabajar en equipo y favorecer el lenguaje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Compartió</a:t>
                      </a:r>
                      <a:r>
                        <a:rPr lang="es-ES" sz="1600" baseline="0" dirty="0" smtClean="0"/>
                        <a:t> las piezas del tangram, comenzó a intercambiar palabras con sus compañeros, participó armando una figura.</a:t>
                      </a:r>
                      <a:endParaRPr lang="es-ES" sz="1600" dirty="0"/>
                    </a:p>
                  </a:txBody>
                  <a:tcPr/>
                </a:tc>
              </a:tr>
              <a:tr h="1173314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</a:tr>
              <a:tr h="1195059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30/11/2017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9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Adecuaciones aplicadas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604219"/>
              </p:ext>
            </p:extLst>
          </p:nvPr>
        </p:nvGraphicFramePr>
        <p:xfrm>
          <a:off x="251520" y="1196753"/>
          <a:ext cx="8568952" cy="54420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0664"/>
                <a:gridCol w="2810664"/>
                <a:gridCol w="2947624"/>
              </a:tblGrid>
              <a:tr h="883341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Semana</a:t>
                      </a:r>
                      <a:r>
                        <a:rPr lang="es-ES_tradnl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Adecuación </a:t>
                      </a:r>
                    </a:p>
                    <a:p>
                      <a:pPr algn="ctr"/>
                      <a:r>
                        <a:rPr lang="es-E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Estrategia 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Evaluación</a:t>
                      </a:r>
                      <a:r>
                        <a:rPr lang="es-ES_tradnl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97321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13 </a:t>
                      </a:r>
                      <a:r>
                        <a:rPr lang="es-ES" sz="1800" dirty="0" err="1" smtClean="0"/>
                        <a:t>nov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Títere para favorecer el</a:t>
                      </a:r>
                      <a:r>
                        <a:rPr lang="es-ES" sz="1600" baseline="0" dirty="0" smtClean="0"/>
                        <a:t> intercambio de ideas y la interacción con los demás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Recortó el títere  sin seguir la línea punteada por lo tanto no pudo</a:t>
                      </a:r>
                      <a:r>
                        <a:rPr lang="es-ES" sz="1600" baseline="0" dirty="0" smtClean="0"/>
                        <a:t>  armarlo  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baseline="0" dirty="0" smtClean="0"/>
                        <a:t> y perdió el interés de la actividad</a:t>
                      </a:r>
                      <a:endParaRPr lang="es-ES" sz="1600" dirty="0"/>
                    </a:p>
                  </a:txBody>
                  <a:tcPr/>
                </a:tc>
              </a:tr>
              <a:tr h="122528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14 </a:t>
                      </a:r>
                      <a:r>
                        <a:rPr lang="es-ES" sz="1800" dirty="0" err="1" smtClean="0"/>
                        <a:t>nov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Baile para favorecer el desarrollo personal y social y la expresión corporal.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Participó en el baile e intercambio algunas  palabras con sus compañeros  pero solo</a:t>
                      </a:r>
                      <a:r>
                        <a:rPr lang="es-ES" sz="1600" baseline="0" dirty="0" smtClean="0"/>
                        <a:t> fue muy poca la interacción.</a:t>
                      </a:r>
                      <a:r>
                        <a:rPr lang="es-ES" sz="160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</a:tr>
              <a:tr h="1083519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15 </a:t>
                      </a:r>
                      <a:r>
                        <a:rPr lang="es-ES" sz="1800" dirty="0" err="1" smtClean="0"/>
                        <a:t>nov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Dramatización para favorecer el lenguaje y la expresión corporal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no</a:t>
                      </a:r>
                      <a:r>
                        <a:rPr lang="es-ES" sz="1600" baseline="0" dirty="0" smtClean="0"/>
                        <a:t> se logró que participara en la actividad  de dramatización, se quedó agachado debajo de la mesa y se tapó los ojos</a:t>
                      </a:r>
                      <a:endParaRPr lang="es-ES" sz="1600" dirty="0"/>
                    </a:p>
                  </a:txBody>
                  <a:tcPr/>
                </a:tc>
              </a:tr>
              <a:tr h="1121529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17 </a:t>
                      </a:r>
                      <a:r>
                        <a:rPr lang="es-ES" sz="1800" dirty="0" err="1" smtClean="0"/>
                        <a:t>nov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Ronda para favorecer  la interacción</a:t>
                      </a:r>
                      <a:r>
                        <a:rPr lang="es-ES" baseline="0" dirty="0" smtClean="0"/>
                        <a:t> y  el lenguaje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Participó e</a:t>
                      </a:r>
                      <a:r>
                        <a:rPr lang="es-ES" baseline="0" dirty="0" smtClean="0"/>
                        <a:t> interactúo con  sus compañeros,  socializó y respeto las reglas del juego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30/11/2017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8638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1222</Words>
  <Application>Microsoft Office PowerPoint</Application>
  <PresentationFormat>Presentación en pantalla (4:3)</PresentationFormat>
  <Paragraphs>145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Exposición del Caso</vt:lpstr>
      <vt:lpstr>Datos generales del niño</vt:lpstr>
      <vt:lpstr>Actividad aplicada</vt:lpstr>
      <vt:lpstr>Lunes 30 de octubre del 2017</vt:lpstr>
      <vt:lpstr>Martes 31 de octubre del 2017</vt:lpstr>
      <vt:lpstr>Miércoles 1 de noviembre del 2017</vt:lpstr>
      <vt:lpstr>Adecuaciones aplicadas</vt:lpstr>
      <vt:lpstr>Adecuaciones aplicadas</vt:lpstr>
      <vt:lpstr>Adecuaciones aplicadas</vt:lpstr>
      <vt:lpstr>Adecuaciones aplicadas</vt:lpstr>
      <vt:lpstr>Reflexión en función de las competencias profesionales. </vt:lpstr>
      <vt:lpstr>Reflexión en función de las competencias profesionales. </vt:lpstr>
      <vt:lpstr>Reflexión en función de las competencias profesionales. </vt:lpstr>
      <vt:lpstr>Reflexión en función de las competencias profesionales. </vt:lpstr>
      <vt:lpstr>EVIDENCIAS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Exposición del Caso</dc:title>
  <dc:creator>enep</dc:creator>
  <cp:lastModifiedBy>ENEP</cp:lastModifiedBy>
  <cp:revision>19</cp:revision>
  <dcterms:created xsi:type="dcterms:W3CDTF">2016-11-03T15:18:55Z</dcterms:created>
  <dcterms:modified xsi:type="dcterms:W3CDTF">2017-11-30T15:33:59Z</dcterms:modified>
</cp:coreProperties>
</file>