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7" r:id="rId3"/>
    <p:sldId id="258" r:id="rId4"/>
    <p:sldId id="259" r:id="rId5"/>
    <p:sldId id="260" r:id="rId6"/>
    <p:sldId id="262" r:id="rId7"/>
    <p:sldId id="263" r:id="rId8"/>
    <p:sldId id="264" r:id="rId9"/>
    <p:sldId id="265" r:id="rId10"/>
    <p:sldId id="266" r:id="rId11"/>
    <p:sldId id="261" r:id="rId12"/>
    <p:sldId id="268" r:id="rId13"/>
    <p:sldId id="272" r:id="rId14"/>
    <p:sldId id="267" r:id="rId15"/>
    <p:sldId id="269" r:id="rId16"/>
    <p:sldId id="270" r:id="rId17"/>
    <p:sldId id="271"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94" d="100"/>
          <a:sy n="94" d="100"/>
        </p:scale>
        <p:origin x="-125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E7B58A-1A74-4D41-86BA-ED7D39612868}" type="datetime6">
              <a:rPr lang="es-ES" smtClean="0"/>
              <a:pPr/>
              <a:t>noviembre de 2017</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4ECFA5-6A14-4128-BF07-4E9592C99714}" type="slidenum">
              <a:rPr lang="es-ES" smtClean="0"/>
              <a:pPr/>
              <a:t>‹Nº›</a:t>
            </a:fld>
            <a:endParaRPr lang="es-ES"/>
          </a:p>
        </p:txBody>
      </p:sp>
    </p:spTree>
    <p:extLst>
      <p:ext uri="{BB962C8B-B14F-4D97-AF65-F5344CB8AC3E}">
        <p14:creationId xmlns:p14="http://schemas.microsoft.com/office/powerpoint/2010/main" val="11967081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76C1A-11DB-4DA8-BEDB-FA170369D3CB}" type="datetime6">
              <a:rPr lang="es-ES" smtClean="0"/>
              <a:pPr/>
              <a:t>noviembre de 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BC80E4-E9C9-4D68-95EB-622F158227F2}" type="slidenum">
              <a:rPr lang="es-ES" smtClean="0"/>
              <a:pPr/>
              <a:t>‹Nº›</a:t>
            </a:fld>
            <a:endParaRPr lang="es-ES"/>
          </a:p>
        </p:txBody>
      </p:sp>
    </p:spTree>
    <p:extLst>
      <p:ext uri="{BB962C8B-B14F-4D97-AF65-F5344CB8AC3E}">
        <p14:creationId xmlns:p14="http://schemas.microsoft.com/office/powerpoint/2010/main" val="2344793822"/>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17BC80E4-E9C9-4D68-95EB-622F158227F2}" type="slidenum">
              <a:rPr lang="es-ES" smtClean="0"/>
              <a:pPr/>
              <a:t>1</a:t>
            </a:fld>
            <a:endParaRPr lang="es-ES"/>
          </a:p>
        </p:txBody>
      </p:sp>
      <p:sp>
        <p:nvSpPr>
          <p:cNvPr id="5" name="4 Marcador de fecha"/>
          <p:cNvSpPr>
            <a:spLocks noGrp="1"/>
          </p:cNvSpPr>
          <p:nvPr>
            <p:ph type="dt" idx="11"/>
          </p:nvPr>
        </p:nvSpPr>
        <p:spPr/>
        <p:txBody>
          <a:bodyPr/>
          <a:lstStyle/>
          <a:p>
            <a:fld id="{86C1FAE9-22E6-49FF-BBE1-B4BFD5F23FD7}" type="datetime6">
              <a:rPr lang="es-ES" smtClean="0"/>
              <a:pPr/>
              <a:t>noviembre de 2017</a:t>
            </a:fld>
            <a:endParaRPr lang="es-ES"/>
          </a:p>
        </p:txBody>
      </p:sp>
      <p:sp>
        <p:nvSpPr>
          <p:cNvPr id="6" name="5 Marcador de encabezado"/>
          <p:cNvSpPr>
            <a:spLocks noGrp="1"/>
          </p:cNvSpPr>
          <p:nvPr>
            <p:ph type="hdr" sz="quarter" idx="12"/>
          </p:nvPr>
        </p:nvSpPr>
        <p:spPr/>
        <p:txBody>
          <a:bodyPr/>
          <a:lstStyle/>
          <a:p>
            <a:r>
              <a:rPr lang="es-ES" smtClean="0"/>
              <a:t>Atención educativa para la incluisión.</a:t>
            </a:r>
            <a:endParaRPr lang="es-ES"/>
          </a:p>
        </p:txBody>
      </p:sp>
    </p:spTree>
    <p:extLst>
      <p:ext uri="{BB962C8B-B14F-4D97-AF65-F5344CB8AC3E}">
        <p14:creationId xmlns:p14="http://schemas.microsoft.com/office/powerpoint/2010/main" val="264414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05EC0F8-BC77-4760-9257-DBF1BDFFA915}" type="datetime1">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46037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09678C0-55F8-4214-B6A7-7CA48D7A77F5}" type="datetime1">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12688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601ADAA-7BC2-4A1E-93CF-482FACC73BF7}" type="datetime1">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89862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75594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D503016-B489-4588-9F23-025B328E9F4E}" type="datetime1">
              <a:rPr lang="es-ES" smtClean="0"/>
              <a:pPr/>
              <a:t>30/11/2017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570505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D7E11FF-C1C2-41B9-B68B-33CB95800DEC}" type="datetime1">
              <a:rPr lang="es-ES" smtClean="0"/>
              <a:pPr/>
              <a:t>30/11/2017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80554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19257A9-0D7B-4073-88D9-A2F41DC3BD4E}" type="datetime1">
              <a:rPr lang="es-ES" smtClean="0"/>
              <a:pPr/>
              <a:t>30/11/2017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52738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E1954EB-2020-452F-A90A-CBED6B343747}" type="datetime1">
              <a:rPr lang="es-ES" smtClean="0"/>
              <a:pPr/>
              <a:t>30/11/2017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30780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8EFCF2-3324-4079-8542-83B55B2AA41B}" type="datetime1">
              <a:rPr lang="es-ES" smtClean="0"/>
              <a:pPr/>
              <a:t>30/11/2017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17659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129ACE0-4A72-4E3C-AD92-2811E7494CB3}" type="datetime1">
              <a:rPr lang="es-ES" smtClean="0"/>
              <a:pPr/>
              <a:t>30/11/2017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753770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BC59F1-07C2-4F65-9B7C-4F37B4DC9A43}" type="datetime1">
              <a:rPr lang="es-ES" smtClean="0"/>
              <a:pPr/>
              <a:t>30/11/2017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38113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D5C3C-270B-4340-AB22-CBF8F3831E7E}" type="datetime1">
              <a:rPr lang="es-ES" smtClean="0"/>
              <a:pPr/>
              <a:t>30/11/2017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68EDC-8281-4041-A1EA-659EAC61C1EC}" type="slidenum">
              <a:rPr lang="es-ES" smtClean="0"/>
              <a:pPr/>
              <a:t>‹Nº›</a:t>
            </a:fld>
            <a:endParaRPr lang="es-ES"/>
          </a:p>
        </p:txBody>
      </p:sp>
    </p:spTree>
    <p:extLst>
      <p:ext uri="{BB962C8B-B14F-4D97-AF65-F5344CB8AC3E}">
        <p14:creationId xmlns:p14="http://schemas.microsoft.com/office/powerpoint/2010/main" val="163205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404664"/>
            <a:ext cx="7772400" cy="1470025"/>
          </a:xfrm>
        </p:spPr>
        <p:txBody>
          <a:bodyPr>
            <a:normAutofit/>
          </a:bodyPr>
          <a:lstStyle/>
          <a:p>
            <a:r>
              <a:rPr lang="es-ES_tradnl" sz="6000" b="1" dirty="0" smtClean="0">
                <a:effectLst>
                  <a:outerShdw blurRad="38100" dist="38100" dir="2700000" algn="tl">
                    <a:srgbClr val="000000">
                      <a:alpha val="43137"/>
                    </a:srgbClr>
                  </a:outerShdw>
                </a:effectLst>
                <a:latin typeface="Aharoni" pitchFamily="2" charset="-79"/>
                <a:cs typeface="Aharoni" pitchFamily="2" charset="-79"/>
              </a:rPr>
              <a:t>Exposición del Caso</a:t>
            </a:r>
            <a:endParaRPr lang="es-ES" sz="6000" b="1" dirty="0">
              <a:effectLst>
                <a:outerShdw blurRad="38100" dist="38100" dir="2700000" algn="tl">
                  <a:srgbClr val="000000">
                    <a:alpha val="43137"/>
                  </a:srgbClr>
                </a:outerShdw>
              </a:effectLst>
              <a:latin typeface="Aharoni" pitchFamily="2" charset="-79"/>
              <a:cs typeface="Aharoni" pitchFamily="2" charset="-79"/>
            </a:endParaRPr>
          </a:p>
        </p:txBody>
      </p:sp>
      <p:sp>
        <p:nvSpPr>
          <p:cNvPr id="3" name="2 Subtítulo"/>
          <p:cNvSpPr>
            <a:spLocks noGrp="1"/>
          </p:cNvSpPr>
          <p:nvPr>
            <p:ph type="subTitle" idx="1"/>
          </p:nvPr>
        </p:nvSpPr>
        <p:spPr>
          <a:xfrm>
            <a:off x="323528" y="3429000"/>
            <a:ext cx="7560840" cy="864096"/>
          </a:xfrm>
        </p:spPr>
        <p:txBody>
          <a:bodyPr>
            <a:noAutofit/>
          </a:bodyPr>
          <a:lstStyle/>
          <a:p>
            <a:pPr algn="r"/>
            <a:r>
              <a:rPr lang="es-ES_tradnl" sz="3600" b="1" dirty="0" smtClean="0">
                <a:solidFill>
                  <a:schemeClr val="bg1"/>
                </a:solidFill>
              </a:rPr>
              <a:t>Nombre de la alumna: </a:t>
            </a:r>
            <a:r>
              <a:rPr lang="es-ES_tradnl" sz="3600" b="1" dirty="0">
                <a:solidFill>
                  <a:schemeClr val="bg1"/>
                </a:solidFill>
              </a:rPr>
              <a:t>Gabriela Adamaris López Carrales </a:t>
            </a:r>
            <a:endParaRPr lang="es-ES" sz="3600" b="1" dirty="0">
              <a:solidFill>
                <a:schemeClr val="bg1"/>
              </a:solidFill>
            </a:endParaRPr>
          </a:p>
        </p:txBody>
      </p:sp>
      <p:sp>
        <p:nvSpPr>
          <p:cNvPr id="4" name="3 Marcador de fecha"/>
          <p:cNvSpPr>
            <a:spLocks noGrp="1"/>
          </p:cNvSpPr>
          <p:nvPr>
            <p:ph type="dt" sz="half" idx="10"/>
          </p:nvPr>
        </p:nvSpPr>
        <p:spPr/>
        <p:txBody>
          <a:bodyPr/>
          <a:lstStyle/>
          <a:p>
            <a:fld id="{7E8C99FF-56FD-4F19-AB8E-2E86AE4AD998}" type="datetime1">
              <a:rPr lang="es-ES" smtClean="0"/>
              <a:pPr/>
              <a:t>30/11/2017</a:t>
            </a:fld>
            <a:endParaRPr lang="es-ES"/>
          </a:p>
        </p:txBody>
      </p:sp>
    </p:spTree>
    <p:extLst>
      <p:ext uri="{BB962C8B-B14F-4D97-AF65-F5344CB8AC3E}">
        <p14:creationId xmlns:p14="http://schemas.microsoft.com/office/powerpoint/2010/main" val="2394071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pic>
        <p:nvPicPr>
          <p:cNvPr id="4" name="3 Marcador de contenido" descr="Recorte de pantall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1916832"/>
            <a:ext cx="8496944" cy="3528392"/>
          </a:xfrm>
          <a:ln>
            <a:solidFill>
              <a:schemeClr val="tx1"/>
            </a:solidFill>
          </a:ln>
        </p:spPr>
      </p:pic>
    </p:spTree>
    <p:extLst>
      <p:ext uri="{BB962C8B-B14F-4D97-AF65-F5344CB8AC3E}">
        <p14:creationId xmlns:p14="http://schemas.microsoft.com/office/powerpoint/2010/main" val="1429989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966950029"/>
              </p:ext>
            </p:extLst>
          </p:nvPr>
        </p:nvGraphicFramePr>
        <p:xfrm>
          <a:off x="467543" y="188641"/>
          <a:ext cx="7920882" cy="5112568"/>
        </p:xfrm>
        <a:graphic>
          <a:graphicData uri="http://schemas.openxmlformats.org/drawingml/2006/table">
            <a:tbl>
              <a:tblPr firstRow="1" firstCol="1" bandRow="1">
                <a:tableStyleId>{5C22544A-7EE6-4342-B048-85BDC9FD1C3A}</a:tableStyleId>
              </a:tblPr>
              <a:tblGrid>
                <a:gridCol w="2639706"/>
                <a:gridCol w="2640588"/>
                <a:gridCol w="2640588"/>
              </a:tblGrid>
              <a:tr h="232204">
                <a:tc>
                  <a:txBody>
                    <a:bodyPr/>
                    <a:lstStyle/>
                    <a:p>
                      <a:pPr algn="ctr">
                        <a:lnSpc>
                          <a:spcPct val="150000"/>
                        </a:lnSpc>
                        <a:spcAft>
                          <a:spcPts val="0"/>
                        </a:spcAft>
                      </a:pPr>
                      <a:r>
                        <a:rPr lang="es-MX" sz="900">
                          <a:effectLst/>
                        </a:rPr>
                        <a:t>Sesión</a:t>
                      </a:r>
                      <a:endParaRPr lang="es-MX" sz="700">
                        <a:effectLst/>
                        <a:latin typeface="Calibri"/>
                        <a:ea typeface="Calibri"/>
                        <a:cs typeface="Times New Roman"/>
                      </a:endParaRPr>
                    </a:p>
                  </a:txBody>
                  <a:tcPr marL="43242" marR="43242" marT="0" marB="0"/>
                </a:tc>
                <a:tc>
                  <a:txBody>
                    <a:bodyPr/>
                    <a:lstStyle/>
                    <a:p>
                      <a:pPr algn="ctr">
                        <a:lnSpc>
                          <a:spcPct val="150000"/>
                        </a:lnSpc>
                        <a:spcAft>
                          <a:spcPts val="0"/>
                        </a:spcAft>
                      </a:pPr>
                      <a:r>
                        <a:rPr lang="es-MX" sz="900">
                          <a:effectLst/>
                        </a:rPr>
                        <a:t>Estrategia</a:t>
                      </a:r>
                      <a:endParaRPr lang="es-MX" sz="700">
                        <a:effectLst/>
                        <a:latin typeface="Calibri"/>
                        <a:ea typeface="Calibri"/>
                        <a:cs typeface="Times New Roman"/>
                      </a:endParaRPr>
                    </a:p>
                  </a:txBody>
                  <a:tcPr marL="43242" marR="43242" marT="0" marB="0"/>
                </a:tc>
                <a:tc>
                  <a:txBody>
                    <a:bodyPr/>
                    <a:lstStyle/>
                    <a:p>
                      <a:pPr algn="ctr">
                        <a:lnSpc>
                          <a:spcPct val="150000"/>
                        </a:lnSpc>
                        <a:spcAft>
                          <a:spcPts val="0"/>
                        </a:spcAft>
                      </a:pPr>
                      <a:r>
                        <a:rPr lang="es-MX" sz="900">
                          <a:effectLst/>
                        </a:rPr>
                        <a:t>Evaluación</a:t>
                      </a:r>
                      <a:endParaRPr lang="es-MX" sz="700">
                        <a:effectLst/>
                        <a:latin typeface="Calibri"/>
                        <a:ea typeface="Calibri"/>
                        <a:cs typeface="Times New Roman"/>
                      </a:endParaRPr>
                    </a:p>
                  </a:txBody>
                  <a:tcPr marL="43242" marR="43242" marT="0" marB="0"/>
                </a:tc>
              </a:tr>
              <a:tr h="1171287">
                <a:tc>
                  <a:txBody>
                    <a:bodyPr/>
                    <a:lstStyle/>
                    <a:p>
                      <a:pPr>
                        <a:lnSpc>
                          <a:spcPct val="150000"/>
                        </a:lnSpc>
                        <a:spcAft>
                          <a:spcPts val="0"/>
                        </a:spcAft>
                      </a:pPr>
                      <a:r>
                        <a:rPr lang="es-MX" sz="800">
                          <a:effectLst/>
                        </a:rPr>
                        <a:t>¡Boo!</a:t>
                      </a:r>
                      <a:endParaRPr lang="es-MX" sz="700">
                        <a:effectLst/>
                        <a:latin typeface="Calibri"/>
                        <a:ea typeface="Calibri"/>
                        <a:cs typeface="Times New Roman"/>
                      </a:endParaRPr>
                    </a:p>
                  </a:txBody>
                  <a:tcPr marL="43242" marR="43242" marT="0" marB="0"/>
                </a:tc>
                <a:tc>
                  <a:txBody>
                    <a:bodyPr/>
                    <a:lstStyle/>
                    <a:p>
                      <a:pPr>
                        <a:lnSpc>
                          <a:spcPct val="150000"/>
                        </a:lnSpc>
                        <a:spcAft>
                          <a:spcPts val="0"/>
                        </a:spcAft>
                      </a:pPr>
                      <a:r>
                        <a:rPr lang="es-MX" sz="800">
                          <a:effectLst/>
                        </a:rPr>
                        <a:t>Es por medio de un taller, se pretende favorecer la conducta  </a:t>
                      </a:r>
                      <a:endParaRPr lang="es-MX" sz="700">
                        <a:effectLst/>
                      </a:endParaRPr>
                    </a:p>
                    <a:p>
                      <a:pPr>
                        <a:lnSpc>
                          <a:spcPct val="150000"/>
                        </a:lnSpc>
                        <a:spcAft>
                          <a:spcPts val="0"/>
                        </a:spcAft>
                      </a:pPr>
                      <a:r>
                        <a:rPr lang="es-MX" sz="800">
                          <a:effectLst/>
                        </a:rPr>
                        <a:t>Se utilizaron los tres estilos de aprendizaje </a:t>
                      </a:r>
                      <a:endParaRPr lang="es-MX" sz="700">
                        <a:effectLst/>
                        <a:latin typeface="Calibri"/>
                        <a:ea typeface="Calibri"/>
                        <a:cs typeface="Times New Roman"/>
                      </a:endParaRPr>
                    </a:p>
                  </a:txBody>
                  <a:tcPr marL="43242" marR="43242" marT="0" marB="0"/>
                </a:tc>
                <a:tc>
                  <a:txBody>
                    <a:bodyPr/>
                    <a:lstStyle/>
                    <a:p>
                      <a:pPr>
                        <a:lnSpc>
                          <a:spcPct val="150000"/>
                        </a:lnSpc>
                        <a:spcAft>
                          <a:spcPts val="0"/>
                        </a:spcAft>
                      </a:pPr>
                      <a:r>
                        <a:rPr lang="es-MX" sz="800">
                          <a:effectLst/>
                        </a:rPr>
                        <a:t> La respuesta de la niña fue buena, mientras se dio el taller, después de realizarlo, su comportamiento fue igual que siempre</a:t>
                      </a:r>
                      <a:endParaRPr lang="es-MX" sz="700">
                        <a:effectLst/>
                        <a:latin typeface="Calibri"/>
                        <a:ea typeface="Calibri"/>
                        <a:cs typeface="Times New Roman"/>
                      </a:endParaRPr>
                    </a:p>
                  </a:txBody>
                  <a:tcPr marL="43242" marR="43242" marT="0" marB="0"/>
                </a:tc>
              </a:tr>
              <a:tr h="976073">
                <a:tc>
                  <a:txBody>
                    <a:bodyPr/>
                    <a:lstStyle/>
                    <a:p>
                      <a:pPr>
                        <a:lnSpc>
                          <a:spcPct val="150000"/>
                        </a:lnSpc>
                        <a:spcAft>
                          <a:spcPts val="0"/>
                        </a:spcAft>
                      </a:pPr>
                      <a:r>
                        <a:rPr lang="es-MX" sz="800">
                          <a:effectLst/>
                        </a:rPr>
                        <a:t>Brochetas de gomitas </a:t>
                      </a:r>
                      <a:endParaRPr lang="es-MX" sz="700">
                        <a:effectLst/>
                        <a:latin typeface="Calibri"/>
                        <a:ea typeface="Calibri"/>
                        <a:cs typeface="Times New Roman"/>
                      </a:endParaRPr>
                    </a:p>
                  </a:txBody>
                  <a:tcPr marL="43242" marR="43242" marT="0" marB="0"/>
                </a:tc>
                <a:tc>
                  <a:txBody>
                    <a:bodyPr/>
                    <a:lstStyle/>
                    <a:p>
                      <a:pPr>
                        <a:lnSpc>
                          <a:spcPct val="150000"/>
                        </a:lnSpc>
                        <a:spcAft>
                          <a:spcPts val="0"/>
                        </a:spcAft>
                      </a:pPr>
                      <a:r>
                        <a:rPr lang="es-MX" sz="800">
                          <a:effectLst/>
                        </a:rPr>
                        <a:t>Es por medio de un taller, se pretende favorecer la conducta  </a:t>
                      </a:r>
                      <a:endParaRPr lang="es-MX" sz="700">
                        <a:effectLst/>
                      </a:endParaRPr>
                    </a:p>
                    <a:p>
                      <a:pPr>
                        <a:lnSpc>
                          <a:spcPct val="150000"/>
                        </a:lnSpc>
                        <a:spcAft>
                          <a:spcPts val="0"/>
                        </a:spcAft>
                      </a:pPr>
                      <a:r>
                        <a:rPr lang="es-MX" sz="800">
                          <a:effectLst/>
                        </a:rPr>
                        <a:t>Se utilizaron los tres estilos de aprendizaje</a:t>
                      </a:r>
                      <a:endParaRPr lang="es-MX" sz="700">
                        <a:effectLst/>
                        <a:latin typeface="Calibri"/>
                        <a:ea typeface="Calibri"/>
                        <a:cs typeface="Times New Roman"/>
                      </a:endParaRPr>
                    </a:p>
                  </a:txBody>
                  <a:tcPr marL="43242" marR="43242" marT="0" marB="0"/>
                </a:tc>
                <a:tc>
                  <a:txBody>
                    <a:bodyPr/>
                    <a:lstStyle/>
                    <a:p>
                      <a:pPr>
                        <a:lnSpc>
                          <a:spcPct val="150000"/>
                        </a:lnSpc>
                        <a:spcAft>
                          <a:spcPts val="0"/>
                        </a:spcAft>
                      </a:pPr>
                      <a:r>
                        <a:rPr lang="es-MX" sz="800">
                          <a:effectLst/>
                        </a:rPr>
                        <a:t>Resulto favorable mientras se realizaba el taller,  porque estaba muy interesada en comerse las gomitas.</a:t>
                      </a:r>
                      <a:endParaRPr lang="es-MX" sz="700">
                        <a:effectLst/>
                        <a:latin typeface="Calibri"/>
                        <a:ea typeface="Calibri"/>
                        <a:cs typeface="Times New Roman"/>
                      </a:endParaRPr>
                    </a:p>
                  </a:txBody>
                  <a:tcPr marL="43242" marR="43242" marT="0" marB="0"/>
                </a:tc>
              </a:tr>
              <a:tr h="1366502">
                <a:tc>
                  <a:txBody>
                    <a:bodyPr/>
                    <a:lstStyle/>
                    <a:p>
                      <a:pPr>
                        <a:lnSpc>
                          <a:spcPct val="150000"/>
                        </a:lnSpc>
                        <a:spcAft>
                          <a:spcPts val="0"/>
                        </a:spcAft>
                      </a:pPr>
                      <a:r>
                        <a:rPr lang="es-MX" sz="800">
                          <a:effectLst/>
                        </a:rPr>
                        <a:t>Decorando mi calavera </a:t>
                      </a:r>
                      <a:endParaRPr lang="es-MX" sz="700">
                        <a:effectLst/>
                        <a:latin typeface="Calibri"/>
                        <a:ea typeface="Calibri"/>
                        <a:cs typeface="Times New Roman"/>
                      </a:endParaRPr>
                    </a:p>
                  </a:txBody>
                  <a:tcPr marL="43242" marR="43242" marT="0" marB="0"/>
                </a:tc>
                <a:tc>
                  <a:txBody>
                    <a:bodyPr/>
                    <a:lstStyle/>
                    <a:p>
                      <a:pPr>
                        <a:lnSpc>
                          <a:spcPct val="150000"/>
                        </a:lnSpc>
                        <a:spcAft>
                          <a:spcPts val="0"/>
                        </a:spcAft>
                      </a:pPr>
                      <a:r>
                        <a:rPr lang="es-MX" sz="800">
                          <a:effectLst/>
                        </a:rPr>
                        <a:t>Fue por medio de una situación de aprendizaje.</a:t>
                      </a:r>
                      <a:endParaRPr lang="es-MX" sz="700">
                        <a:effectLst/>
                      </a:endParaRPr>
                    </a:p>
                    <a:p>
                      <a:pPr>
                        <a:lnSpc>
                          <a:spcPct val="150000"/>
                        </a:lnSpc>
                        <a:spcAft>
                          <a:spcPts val="0"/>
                        </a:spcAft>
                      </a:pPr>
                      <a:r>
                        <a:rPr lang="es-MX" sz="800">
                          <a:effectLst/>
                        </a:rPr>
                        <a:t>Se utilizó el estilo de aprendizaje kinestésico, debía manipular el material y manejar la creatividad. </a:t>
                      </a:r>
                      <a:endParaRPr lang="es-MX" sz="700">
                        <a:effectLst/>
                        <a:latin typeface="Calibri"/>
                        <a:ea typeface="Calibri"/>
                        <a:cs typeface="Times New Roman"/>
                      </a:endParaRPr>
                    </a:p>
                  </a:txBody>
                  <a:tcPr marL="43242" marR="43242" marT="0" marB="0"/>
                </a:tc>
                <a:tc>
                  <a:txBody>
                    <a:bodyPr/>
                    <a:lstStyle/>
                    <a:p>
                      <a:pPr>
                        <a:lnSpc>
                          <a:spcPct val="150000"/>
                        </a:lnSpc>
                        <a:spcAft>
                          <a:spcPts val="0"/>
                        </a:spcAft>
                      </a:pPr>
                      <a:r>
                        <a:rPr lang="es-MX" sz="800">
                          <a:effectLst/>
                        </a:rPr>
                        <a:t>Al principio le intereso la actividad, pero a  cada rato se salía del salón. Pero aun así, si termino su mascara. </a:t>
                      </a:r>
                      <a:endParaRPr lang="es-MX" sz="700">
                        <a:effectLst/>
                        <a:latin typeface="Calibri"/>
                        <a:ea typeface="Calibri"/>
                        <a:cs typeface="Times New Roman"/>
                      </a:endParaRPr>
                    </a:p>
                  </a:txBody>
                  <a:tcPr marL="43242" marR="43242" marT="0" marB="0"/>
                </a:tc>
              </a:tr>
              <a:tr h="1366502">
                <a:tc>
                  <a:txBody>
                    <a:bodyPr/>
                    <a:lstStyle/>
                    <a:p>
                      <a:pPr>
                        <a:lnSpc>
                          <a:spcPct val="150000"/>
                        </a:lnSpc>
                        <a:spcAft>
                          <a:spcPts val="0"/>
                        </a:spcAft>
                      </a:pPr>
                      <a:r>
                        <a:rPr lang="es-MX" sz="800">
                          <a:effectLst/>
                        </a:rPr>
                        <a:t>Masa suave </a:t>
                      </a:r>
                      <a:endParaRPr lang="es-MX" sz="700">
                        <a:effectLst/>
                        <a:latin typeface="Calibri"/>
                        <a:ea typeface="Calibri"/>
                        <a:cs typeface="Times New Roman"/>
                      </a:endParaRPr>
                    </a:p>
                  </a:txBody>
                  <a:tcPr marL="43242" marR="43242" marT="0" marB="0"/>
                </a:tc>
                <a:tc>
                  <a:txBody>
                    <a:bodyPr/>
                    <a:lstStyle/>
                    <a:p>
                      <a:pPr>
                        <a:lnSpc>
                          <a:spcPct val="150000"/>
                        </a:lnSpc>
                        <a:spcAft>
                          <a:spcPts val="0"/>
                        </a:spcAft>
                      </a:pPr>
                      <a:r>
                        <a:rPr lang="es-MX" sz="800">
                          <a:effectLst/>
                        </a:rPr>
                        <a:t>Fue por medio de una situación de aprendizaje. </a:t>
                      </a:r>
                      <a:endParaRPr lang="es-MX" sz="700">
                        <a:effectLst/>
                      </a:endParaRPr>
                    </a:p>
                    <a:p>
                      <a:pPr>
                        <a:lnSpc>
                          <a:spcPct val="150000"/>
                        </a:lnSpc>
                        <a:spcAft>
                          <a:spcPts val="0"/>
                        </a:spcAft>
                      </a:pPr>
                      <a:r>
                        <a:rPr lang="es-MX" sz="800">
                          <a:effectLst/>
                        </a:rPr>
                        <a:t>Se utilizó el estilo de aprendizaje kinestésico, debía manipular los ingredientes para así, poder realizar la masa.</a:t>
                      </a:r>
                      <a:endParaRPr lang="es-MX" sz="700">
                        <a:effectLst/>
                        <a:latin typeface="Calibri"/>
                        <a:ea typeface="Calibri"/>
                        <a:cs typeface="Times New Roman"/>
                      </a:endParaRPr>
                    </a:p>
                  </a:txBody>
                  <a:tcPr marL="43242" marR="43242" marT="0" marB="0"/>
                </a:tc>
                <a:tc>
                  <a:txBody>
                    <a:bodyPr/>
                    <a:lstStyle/>
                    <a:p>
                      <a:pPr>
                        <a:lnSpc>
                          <a:spcPct val="150000"/>
                        </a:lnSpc>
                        <a:spcAft>
                          <a:spcPts val="0"/>
                        </a:spcAft>
                      </a:pPr>
                      <a:r>
                        <a:rPr lang="es-MX" sz="800" dirty="0">
                          <a:effectLst/>
                        </a:rPr>
                        <a:t>Realizar una masa, fue una manera de tenerla dentro del salón trabajando, pero al terminarla, jugo un poco con ella y después se volvió a salir del salón.</a:t>
                      </a:r>
                      <a:endParaRPr lang="es-MX" sz="700" dirty="0">
                        <a:effectLst/>
                        <a:latin typeface="Calibri"/>
                        <a:ea typeface="Calibri"/>
                        <a:cs typeface="Times New Roman"/>
                      </a:endParaRPr>
                    </a:p>
                  </a:txBody>
                  <a:tcPr marL="43242" marR="43242" marT="0" marB="0"/>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700652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3482158667"/>
              </p:ext>
            </p:extLst>
          </p:nvPr>
        </p:nvGraphicFramePr>
        <p:xfrm>
          <a:off x="1619672" y="260648"/>
          <a:ext cx="5701030" cy="3360230"/>
        </p:xfrm>
        <a:graphic>
          <a:graphicData uri="http://schemas.openxmlformats.org/drawingml/2006/table">
            <a:tbl>
              <a:tblPr firstRow="1" firstCol="1" bandRow="1">
                <a:tableStyleId>{5C22544A-7EE6-4342-B048-85BDC9FD1C3A}</a:tableStyleId>
              </a:tblPr>
              <a:tblGrid>
                <a:gridCol w="1899920"/>
                <a:gridCol w="1900555"/>
                <a:gridCol w="1900555"/>
              </a:tblGrid>
              <a:tr h="0">
                <a:tc>
                  <a:txBody>
                    <a:bodyPr/>
                    <a:lstStyle/>
                    <a:p>
                      <a:pPr algn="ctr">
                        <a:lnSpc>
                          <a:spcPct val="150000"/>
                        </a:lnSpc>
                        <a:spcAft>
                          <a:spcPts val="0"/>
                        </a:spcAft>
                      </a:pPr>
                      <a:r>
                        <a:rPr lang="es-MX" sz="1400">
                          <a:effectLst/>
                        </a:rPr>
                        <a:t>Sesión</a:t>
                      </a:r>
                      <a:endParaRPr lang="es-MX" sz="1100">
                        <a:effectLst/>
                        <a:latin typeface="Calibri"/>
                        <a:ea typeface="Calibri"/>
                        <a:cs typeface="Times New Roman"/>
                      </a:endParaRPr>
                    </a:p>
                  </a:txBody>
                  <a:tcPr marL="68580" marR="68580" marT="0" marB="0"/>
                </a:tc>
                <a:tc>
                  <a:txBody>
                    <a:bodyPr/>
                    <a:lstStyle/>
                    <a:p>
                      <a:pPr algn="ctr">
                        <a:lnSpc>
                          <a:spcPct val="150000"/>
                        </a:lnSpc>
                        <a:spcAft>
                          <a:spcPts val="0"/>
                        </a:spcAft>
                      </a:pPr>
                      <a:r>
                        <a:rPr lang="es-MX" sz="1400">
                          <a:effectLst/>
                        </a:rPr>
                        <a:t>Estrategia</a:t>
                      </a:r>
                      <a:endParaRPr lang="es-MX" sz="1100">
                        <a:effectLst/>
                        <a:latin typeface="Calibri"/>
                        <a:ea typeface="Calibri"/>
                        <a:cs typeface="Times New Roman"/>
                      </a:endParaRPr>
                    </a:p>
                  </a:txBody>
                  <a:tcPr marL="68580" marR="68580" marT="0" marB="0"/>
                </a:tc>
                <a:tc>
                  <a:txBody>
                    <a:bodyPr/>
                    <a:lstStyle/>
                    <a:p>
                      <a:pPr algn="ctr">
                        <a:lnSpc>
                          <a:spcPct val="150000"/>
                        </a:lnSpc>
                        <a:spcAft>
                          <a:spcPts val="0"/>
                        </a:spcAft>
                      </a:pPr>
                      <a:r>
                        <a:rPr lang="es-MX" sz="1400">
                          <a:effectLst/>
                        </a:rPr>
                        <a:t>Evaluación</a:t>
                      </a:r>
                      <a:endParaRPr lang="es-MX"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a:effectLst/>
                        </a:rPr>
                        <a:t>Pompones </a:t>
                      </a:r>
                      <a:endParaRPr lang="es-MX"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a:effectLst/>
                        </a:rPr>
                        <a:t>Fue por medio de una situación de aprendizaje.</a:t>
                      </a:r>
                    </a:p>
                    <a:p>
                      <a:pPr>
                        <a:lnSpc>
                          <a:spcPct val="115000"/>
                        </a:lnSpc>
                        <a:spcAft>
                          <a:spcPts val="0"/>
                        </a:spcAft>
                      </a:pPr>
                      <a:r>
                        <a:rPr lang="es-MX" sz="1100">
                          <a:effectLst/>
                        </a:rPr>
                        <a:t>El estilo de aprendizaje que se utilizo fue el kinestésico. </a:t>
                      </a:r>
                      <a:endParaRPr lang="es-MX"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dirty="0">
                          <a:effectLst/>
                        </a:rPr>
                        <a:t>Su comportamiento no fue bueno, no realizó la actividad como se le estaba indicando y mancho la mayor parte de la mesa con la pintura con la que se estaba trabajando, fue la única en mancharla de esa manera. Tomo un pompón, lo lleno de pintura y comenzó a pintar la mayor parte de la mesa, después se salió del salón y no regresó hasta que vio que sus compañeros tenían la mochila puesta y apunto de salir del salón. Un compañero le limpio la mesa. </a:t>
                      </a:r>
                      <a:endParaRPr lang="es-MX" sz="1100" dirty="0">
                        <a:effectLst/>
                        <a:latin typeface="Calibri"/>
                        <a:ea typeface="Calibri"/>
                        <a:cs typeface="Times New Roman"/>
                      </a:endParaRPr>
                    </a:p>
                  </a:txBody>
                  <a:tcPr marL="68580" marR="68580" marT="0" marB="0"/>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
        <p:nvSpPr>
          <p:cNvPr id="6" name="5 CuadroTexto"/>
          <p:cNvSpPr txBox="1"/>
          <p:nvPr/>
        </p:nvSpPr>
        <p:spPr>
          <a:xfrm>
            <a:off x="971600" y="3645024"/>
            <a:ext cx="7416824" cy="3108543"/>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s-MX" sz="1400" b="1" dirty="0"/>
              <a:t>Nota:</a:t>
            </a:r>
            <a:r>
              <a:rPr lang="es-MX" sz="1400" dirty="0"/>
              <a:t> Su comportamiento empeoro. El lunes no asistió porque falleció su abuelito, regresó su mamá para vivir con ellos otra vez y por comentarios de la niña, su mamá le dijo que no le dijera nada a ninguna de las maestras sobre su situación sentimental, pero la niña es muy comunicativa así que hoy, mencionó que su mamá se va a casar con el “fulano”. Suponemos, que por este cambio tan repentino su comportamiento tuvo un gran cambio par mal. El miércoles, jueves y viernes, la educadora estuvo a cargo del salón, cada día va empeorando su comportamiento, en estos tres días no le hacía caso a la educadora y a cada rato se salía del salón. En la clase de educación física, tomo una pelota y me la aventó directo a la cara, sólo que me moví y me pegó en el hombro. La maestra de primero la vio y le dijo que me pidiera disculpas pero no lo hizo, se puso en la cara la pelota y no decía nada, llegó la educadora y le dijeron lo que había pasado y fue del modo que me pidió disculpas, pero la maestra le dijo que no iba a participar como “Juana Gallo” y su actitud cambio, se fue enojada al salón, después salió llorando a gritos y cuando entró al salón comenzó a gritarle a la maestra y siguió llorando. </a:t>
            </a:r>
          </a:p>
          <a:p>
            <a:endParaRPr lang="es-MX" sz="1400" dirty="0"/>
          </a:p>
        </p:txBody>
      </p:sp>
    </p:spTree>
    <p:extLst>
      <p:ext uri="{BB962C8B-B14F-4D97-AF65-F5344CB8AC3E}">
        <p14:creationId xmlns:p14="http://schemas.microsoft.com/office/powerpoint/2010/main" val="2672230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637740514"/>
              </p:ext>
            </p:extLst>
          </p:nvPr>
        </p:nvGraphicFramePr>
        <p:xfrm>
          <a:off x="1907704" y="28744"/>
          <a:ext cx="5215918" cy="4525963"/>
        </p:xfrm>
        <a:graphic>
          <a:graphicData uri="http://schemas.openxmlformats.org/drawingml/2006/table">
            <a:tbl>
              <a:tblPr firstRow="1" firstCol="1" bandRow="1">
                <a:tableStyleId>{5C22544A-7EE6-4342-B048-85BDC9FD1C3A}</a:tableStyleId>
              </a:tblPr>
              <a:tblGrid>
                <a:gridCol w="1738252"/>
                <a:gridCol w="1738833"/>
                <a:gridCol w="1738833"/>
              </a:tblGrid>
              <a:tr h="292807">
                <a:tc>
                  <a:txBody>
                    <a:bodyPr/>
                    <a:lstStyle/>
                    <a:p>
                      <a:pPr algn="ctr">
                        <a:lnSpc>
                          <a:spcPct val="150000"/>
                        </a:lnSpc>
                        <a:spcAft>
                          <a:spcPts val="0"/>
                        </a:spcAft>
                      </a:pPr>
                      <a:r>
                        <a:rPr lang="es-MX" sz="1300" dirty="0">
                          <a:effectLst/>
                        </a:rPr>
                        <a:t>Sesión</a:t>
                      </a:r>
                      <a:endParaRPr lang="es-MX" sz="1000" dirty="0">
                        <a:effectLst/>
                        <a:latin typeface="Calibri"/>
                        <a:ea typeface="Calibri"/>
                        <a:cs typeface="Times New Roman"/>
                      </a:endParaRPr>
                    </a:p>
                  </a:txBody>
                  <a:tcPr marL="62744" marR="62744" marT="0" marB="0"/>
                </a:tc>
                <a:tc>
                  <a:txBody>
                    <a:bodyPr/>
                    <a:lstStyle/>
                    <a:p>
                      <a:pPr algn="ctr">
                        <a:lnSpc>
                          <a:spcPct val="150000"/>
                        </a:lnSpc>
                        <a:spcAft>
                          <a:spcPts val="0"/>
                        </a:spcAft>
                      </a:pPr>
                      <a:r>
                        <a:rPr lang="es-MX" sz="1300">
                          <a:effectLst/>
                        </a:rPr>
                        <a:t>Estrategia</a:t>
                      </a:r>
                      <a:endParaRPr lang="es-MX" sz="1000">
                        <a:effectLst/>
                        <a:latin typeface="Calibri"/>
                        <a:ea typeface="Calibri"/>
                        <a:cs typeface="Times New Roman"/>
                      </a:endParaRPr>
                    </a:p>
                  </a:txBody>
                  <a:tcPr marL="62744" marR="62744" marT="0" marB="0"/>
                </a:tc>
                <a:tc>
                  <a:txBody>
                    <a:bodyPr/>
                    <a:lstStyle/>
                    <a:p>
                      <a:pPr algn="ctr">
                        <a:lnSpc>
                          <a:spcPct val="150000"/>
                        </a:lnSpc>
                        <a:spcAft>
                          <a:spcPts val="0"/>
                        </a:spcAft>
                      </a:pPr>
                      <a:r>
                        <a:rPr lang="es-MX" sz="1300">
                          <a:effectLst/>
                        </a:rPr>
                        <a:t>Evaluación</a:t>
                      </a:r>
                      <a:endParaRPr lang="es-MX" sz="1000">
                        <a:effectLst/>
                        <a:latin typeface="Calibri"/>
                        <a:ea typeface="Calibri"/>
                        <a:cs typeface="Times New Roman"/>
                      </a:endParaRPr>
                    </a:p>
                  </a:txBody>
                  <a:tcPr marL="62744" marR="62744" marT="0" marB="0"/>
                </a:tc>
              </a:tr>
              <a:tr h="4233156">
                <a:tc>
                  <a:txBody>
                    <a:bodyPr/>
                    <a:lstStyle/>
                    <a:p>
                      <a:pPr>
                        <a:lnSpc>
                          <a:spcPct val="115000"/>
                        </a:lnSpc>
                        <a:spcAft>
                          <a:spcPts val="0"/>
                        </a:spcAft>
                      </a:pPr>
                      <a:r>
                        <a:rPr lang="es-MX" sz="1000">
                          <a:effectLst/>
                        </a:rPr>
                        <a:t>Las reglas del salón </a:t>
                      </a:r>
                    </a:p>
                    <a:p>
                      <a:pPr>
                        <a:lnSpc>
                          <a:spcPct val="115000"/>
                        </a:lnSpc>
                        <a:spcAft>
                          <a:spcPts val="0"/>
                        </a:spcAft>
                      </a:pPr>
                      <a:r>
                        <a:rPr lang="es-MX" sz="1000">
                          <a:effectLst/>
                        </a:rPr>
                        <a:t> </a:t>
                      </a:r>
                      <a:endParaRPr lang="es-MX" sz="1000">
                        <a:effectLst/>
                        <a:latin typeface="Calibri"/>
                        <a:ea typeface="Calibri"/>
                        <a:cs typeface="Times New Roman"/>
                      </a:endParaRPr>
                    </a:p>
                  </a:txBody>
                  <a:tcPr marL="62744" marR="62744" marT="0" marB="0"/>
                </a:tc>
                <a:tc>
                  <a:txBody>
                    <a:bodyPr/>
                    <a:lstStyle/>
                    <a:p>
                      <a:pPr>
                        <a:lnSpc>
                          <a:spcPct val="115000"/>
                        </a:lnSpc>
                        <a:spcAft>
                          <a:spcPts val="0"/>
                        </a:spcAft>
                      </a:pPr>
                      <a:r>
                        <a:rPr lang="es-MX" sz="1000">
                          <a:effectLst/>
                        </a:rPr>
                        <a:t>Fue por medio de un cuento, el cuento se llama “El elefante Bernardo”, el cuento trataba sobre un elefante que era muy grosero con sus compañeros y los molestaba, sabía que estaba mal actuar así, porque se escondía cada vez que les hacía algo a sus compañeros. Un día, se espinó y no podía quitarse las espinas él sólo, pidió ayuda y nadie lo quería ayudar por que era malo con ellos, hasta que un mono lo ayudo, pero primero lo hizo prometer que iba a cambiar.</a:t>
                      </a:r>
                    </a:p>
                    <a:p>
                      <a:pPr>
                        <a:lnSpc>
                          <a:spcPct val="115000"/>
                        </a:lnSpc>
                        <a:spcAft>
                          <a:spcPts val="0"/>
                        </a:spcAft>
                      </a:pPr>
                      <a:r>
                        <a:rPr lang="es-MX" sz="1000">
                          <a:effectLst/>
                        </a:rPr>
                        <a:t>Los niños reflexionaron al hacerles preguntas, previamente lleve las reglas hechas, ya solo ellos me decían que reglas poner por medio de las preguntas que les iba haciendo. </a:t>
                      </a:r>
                    </a:p>
                    <a:p>
                      <a:pPr>
                        <a:lnSpc>
                          <a:spcPct val="115000"/>
                        </a:lnSpc>
                        <a:spcAft>
                          <a:spcPts val="0"/>
                        </a:spcAft>
                      </a:pPr>
                      <a:r>
                        <a:rPr lang="es-MX" sz="1000">
                          <a:effectLst/>
                        </a:rPr>
                        <a:t> </a:t>
                      </a:r>
                      <a:endParaRPr lang="es-MX" sz="1000">
                        <a:effectLst/>
                        <a:latin typeface="Calibri"/>
                        <a:ea typeface="Calibri"/>
                        <a:cs typeface="Times New Roman"/>
                      </a:endParaRPr>
                    </a:p>
                  </a:txBody>
                  <a:tcPr marL="62744" marR="62744" marT="0" marB="0"/>
                </a:tc>
                <a:tc>
                  <a:txBody>
                    <a:bodyPr/>
                    <a:lstStyle/>
                    <a:p>
                      <a:pPr>
                        <a:lnSpc>
                          <a:spcPct val="115000"/>
                        </a:lnSpc>
                        <a:spcAft>
                          <a:spcPts val="0"/>
                        </a:spcAft>
                      </a:pPr>
                      <a:r>
                        <a:rPr lang="es-MX" sz="1000" dirty="0">
                          <a:effectLst/>
                        </a:rPr>
                        <a:t>Al contar el cuento, la niña menciono que ella no se burlaba de sus compañeros pero que sí les pegaba. Después me pregunto que si me podía pegar a mi, le respondí que no, que ni a mi ni a nadie. </a:t>
                      </a:r>
                    </a:p>
                    <a:p>
                      <a:pPr>
                        <a:lnSpc>
                          <a:spcPct val="115000"/>
                        </a:lnSpc>
                        <a:spcAft>
                          <a:spcPts val="0"/>
                        </a:spcAft>
                      </a:pPr>
                      <a:r>
                        <a:rPr lang="es-MX" sz="1000" dirty="0">
                          <a:effectLst/>
                        </a:rPr>
                        <a:t>Los niños mencionaban que el elefante del cuento era como Gabriela. </a:t>
                      </a:r>
                    </a:p>
                    <a:p>
                      <a:pPr>
                        <a:lnSpc>
                          <a:spcPct val="115000"/>
                        </a:lnSpc>
                        <a:spcAft>
                          <a:spcPts val="0"/>
                        </a:spcAft>
                      </a:pPr>
                      <a:r>
                        <a:rPr lang="es-MX" sz="1000" dirty="0">
                          <a:effectLst/>
                        </a:rPr>
                        <a:t>Su comportamiento sigue cambiando para mal.  </a:t>
                      </a:r>
                      <a:endParaRPr lang="es-MX" sz="1000" dirty="0">
                        <a:effectLst/>
                        <a:latin typeface="Calibri"/>
                        <a:ea typeface="Calibri"/>
                        <a:cs typeface="Times New Roman"/>
                      </a:endParaRPr>
                    </a:p>
                  </a:txBody>
                  <a:tcPr marL="62744" marR="62744" marT="0" marB="0"/>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
        <p:nvSpPr>
          <p:cNvPr id="6" name="5 CuadroTexto"/>
          <p:cNvSpPr txBox="1"/>
          <p:nvPr/>
        </p:nvSpPr>
        <p:spPr>
          <a:xfrm>
            <a:off x="971600" y="4365104"/>
            <a:ext cx="7560840" cy="230832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s-MX" sz="1400" dirty="0"/>
              <a:t>Nota: La mayor parte del tiempo de la semana fue asignada a los ensayos de la pequeña representación de la Revolución Mexicana. No asistió el martes a clases. Cuando realizábamos los ensayos, no ponía atención, como la maestra no la eligió para que fuera principal, se estuvo reusando a ensayar. El día del evento se comporto de buena manera. </a:t>
            </a:r>
          </a:p>
          <a:p>
            <a:r>
              <a:rPr lang="es-MX" sz="1400" dirty="0"/>
              <a:t>21-24 nov.: el comportamiento de la niña sigue siendo bastante malo, en esta semana no realizaba las actividades que se pedían, en distintas ocasiones le gritó a la maestra, la arremedaba y no hacía caso, teníamos que mantener la puerta cerrada, controlar la salida de los demás niños, para que fuera al baño la teníamos que acompañar, al trabajar con marcadores se rayó las manos y los labios, ese día la maestra le dio las quejas a su abuelita, al siguiente día su comportamiento fue peor.</a:t>
            </a:r>
          </a:p>
          <a:p>
            <a:endParaRPr lang="es-MX" dirty="0"/>
          </a:p>
        </p:txBody>
      </p:sp>
    </p:spTree>
    <p:extLst>
      <p:ext uri="{BB962C8B-B14F-4D97-AF65-F5344CB8AC3E}">
        <p14:creationId xmlns:p14="http://schemas.microsoft.com/office/powerpoint/2010/main" val="4174216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67544" y="1412777"/>
            <a:ext cx="8229600" cy="2736304"/>
          </a:xfrm>
        </p:spPr>
        <p:txBody>
          <a:bodyPr>
            <a:normAutofit/>
          </a:bodyPr>
          <a:lstStyle/>
          <a:p>
            <a:pPr marL="0" indent="0">
              <a:buNone/>
            </a:pPr>
            <a:endParaRPr lang="es-ES" dirty="0"/>
          </a:p>
          <a:p>
            <a:r>
              <a:rPr lang="es-ES" dirty="0" smtClean="0"/>
              <a:t>Realiza </a:t>
            </a:r>
            <a:r>
              <a:rPr lang="es-ES" dirty="0"/>
              <a:t>adecuaciones curriculares pertinentes en su planeación a partir de los resultados de la evaluación. </a:t>
            </a:r>
            <a:endParaRPr lang="es-ES" dirty="0" smtClean="0"/>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
        <p:nvSpPr>
          <p:cNvPr id="5" name="4 CuadroTexto"/>
          <p:cNvSpPr txBox="1"/>
          <p:nvPr/>
        </p:nvSpPr>
        <p:spPr>
          <a:xfrm>
            <a:off x="1403648" y="4077072"/>
            <a:ext cx="6480720" cy="1754326"/>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s-MX" dirty="0" smtClean="0"/>
              <a:t>Considero que las adecuaciones fueron pertinentes de acuerdo a los resultados del diagnóstico aplicado y gracias a la observación previa. </a:t>
            </a:r>
          </a:p>
          <a:p>
            <a:r>
              <a:rPr lang="es-MX" dirty="0" smtClean="0"/>
              <a:t>Considero que se tiene que seguir trabajando el tema de la conducta, y seguir haciendo muchas adecuaciones curriculares, para obtener mejores resultados. </a:t>
            </a:r>
            <a:endParaRPr lang="es-MX" dirty="0"/>
          </a:p>
        </p:txBody>
      </p:sp>
    </p:spTree>
    <p:extLst>
      <p:ext uri="{BB962C8B-B14F-4D97-AF65-F5344CB8AC3E}">
        <p14:creationId xmlns:p14="http://schemas.microsoft.com/office/powerpoint/2010/main" val="922262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normAutofit/>
          </a:bodyPr>
          <a:lstStyle/>
          <a:p>
            <a:r>
              <a:rPr lang="es-ES" dirty="0" smtClean="0"/>
              <a:t>Utiliza estrategias didácticas para promover un ambiente propicio para el aprendizaje. </a:t>
            </a:r>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
        <p:nvSpPr>
          <p:cNvPr id="5" name="4 CuadroTexto"/>
          <p:cNvSpPr txBox="1"/>
          <p:nvPr/>
        </p:nvSpPr>
        <p:spPr>
          <a:xfrm>
            <a:off x="1259632" y="3645024"/>
            <a:ext cx="6552728" cy="203132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s-MX" dirty="0" smtClean="0"/>
              <a:t>Las actividades fueron de acuerdo a sus necesidades e intereses. La mayoría de los alumnos se sienten en confianza de acercarse y decir «no se como hacerlo», «es que no me sale» y cosas así. Siempre se les da palabras de aliento, motivaciones para que los alumnos sigan haciendo sus intentos y cada vez mejoren en su actuar. </a:t>
            </a:r>
          </a:p>
          <a:p>
            <a:r>
              <a:rPr lang="es-MX" dirty="0" smtClean="0"/>
              <a:t>Las actividades les llaman la atención y los motivan a realizarlas. Al entrar al aula me decían «Hoy que vamos a trabajar».</a:t>
            </a:r>
            <a:endParaRPr lang="es-MX" dirty="0"/>
          </a:p>
        </p:txBody>
      </p:sp>
    </p:spTree>
    <p:extLst>
      <p:ext uri="{BB962C8B-B14F-4D97-AF65-F5344CB8AC3E}">
        <p14:creationId xmlns:p14="http://schemas.microsoft.com/office/powerpoint/2010/main" val="2959808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lstStyle/>
          <a:p>
            <a:r>
              <a:rPr lang="es-ES" dirty="0" smtClean="0"/>
              <a:t>Adecua las condiciones físicas en el aula de acuerdo al contexto y las características de los alumnos y el grupo. </a:t>
            </a:r>
          </a:p>
          <a:p>
            <a:pPr marL="0" indent="0">
              <a:buNone/>
            </a:pPr>
            <a:r>
              <a:rPr lang="es-ES" dirty="0" smtClean="0"/>
              <a:t>	</a:t>
            </a:r>
          </a:p>
          <a:p>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
        <p:nvSpPr>
          <p:cNvPr id="5" name="4 CuadroTexto"/>
          <p:cNvSpPr txBox="1"/>
          <p:nvPr/>
        </p:nvSpPr>
        <p:spPr>
          <a:xfrm>
            <a:off x="1403648" y="4005064"/>
            <a:ext cx="6192688" cy="203132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s-MX" dirty="0" smtClean="0"/>
              <a:t>Considero que debo tomar mas en cuenta esto, todo lo que se realizó fue dentro del salón, en el salón separaba las mesas de acuerdo a lo que se iba a realizar, si los niños trabajan en el piso se ponen a jugar y no realizan nada. El trabajar fuera del salón no se a implementado porque la maestra no los pone a trabajar fuera del salón.</a:t>
            </a:r>
          </a:p>
          <a:p>
            <a:endParaRPr lang="es-MX" dirty="0"/>
          </a:p>
        </p:txBody>
      </p:sp>
    </p:spTree>
    <p:extLst>
      <p:ext uri="{BB962C8B-B14F-4D97-AF65-F5344CB8AC3E}">
        <p14:creationId xmlns:p14="http://schemas.microsoft.com/office/powerpoint/2010/main" val="3360440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
        <p:nvSpPr>
          <p:cNvPr id="3" name="2 Marcador de contenido"/>
          <p:cNvSpPr>
            <a:spLocks noGrp="1"/>
          </p:cNvSpPr>
          <p:nvPr>
            <p:ph idx="1"/>
          </p:nvPr>
        </p:nvSpPr>
        <p:spPr/>
        <p:txBody>
          <a:bodyPr/>
          <a:lstStyle/>
          <a:p>
            <a:r>
              <a:rPr lang="es-ES" dirty="0" smtClean="0"/>
              <a:t>Promueve actividades que involucran el trabajo colaborativo para impulsar el compromiso, la responsabilidad y la solidaridad de los alumnos. </a:t>
            </a:r>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
        <p:nvSpPr>
          <p:cNvPr id="5" name="4 CuadroTexto"/>
          <p:cNvSpPr txBox="1"/>
          <p:nvPr/>
        </p:nvSpPr>
        <p:spPr>
          <a:xfrm>
            <a:off x="1763688" y="4077072"/>
            <a:ext cx="5760640" cy="147732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s-MX" dirty="0" smtClean="0"/>
              <a:t>Trabaje algunas actividades donde debían trabajar colaborativamente y no funcionó, aun solo quieren trabajar solos, no se comparten el material. Considero que debo seguir trabajando en ello, para posteriormente, tener mejores resultados. </a:t>
            </a:r>
            <a:endParaRPr lang="es-MX" dirty="0"/>
          </a:p>
        </p:txBody>
      </p:sp>
    </p:spTree>
    <p:extLst>
      <p:ext uri="{BB962C8B-B14F-4D97-AF65-F5344CB8AC3E}">
        <p14:creationId xmlns:p14="http://schemas.microsoft.com/office/powerpoint/2010/main" val="1646966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p:spPr>
        <p:txBody>
          <a:bodyPr>
            <a:normAutofit/>
          </a:bodyPr>
          <a:lstStyle/>
          <a:p>
            <a:r>
              <a:rPr lang="es-ES_tradnl" sz="3600" b="1" dirty="0" smtClean="0">
                <a:effectLst>
                  <a:outerShdw blurRad="38100" dist="38100" dir="2700000" algn="tl">
                    <a:srgbClr val="000000">
                      <a:alpha val="43137"/>
                    </a:srgbClr>
                  </a:outerShdw>
                </a:effectLst>
              </a:rPr>
              <a:t>Datos generales del niño</a:t>
            </a:r>
            <a:endParaRPr lang="es-ES" sz="3600"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
        <p:nvSpPr>
          <p:cNvPr id="3" name="2 CuadroTexto"/>
          <p:cNvSpPr txBox="1"/>
          <p:nvPr/>
        </p:nvSpPr>
        <p:spPr>
          <a:xfrm>
            <a:off x="1260071" y="2924944"/>
            <a:ext cx="6840760" cy="2841804"/>
          </a:xfrm>
          <a:prstGeom prst="rect">
            <a:avLst/>
          </a:prstGeom>
          <a:solidFill>
            <a:schemeClr val="bg1"/>
          </a:solidFill>
        </p:spPr>
        <p:txBody>
          <a:bodyPr wrap="square" rtlCol="0">
            <a:spAutoFit/>
          </a:bodyPr>
          <a:lstStyle/>
          <a:p>
            <a:pPr algn="ctr">
              <a:lnSpc>
                <a:spcPct val="150000"/>
              </a:lnSpc>
              <a:spcAft>
                <a:spcPts val="1000"/>
              </a:spcAft>
            </a:pPr>
            <a:r>
              <a:rPr lang="es-MX" sz="2800" b="1" dirty="0">
                <a:latin typeface="Arial"/>
                <a:ea typeface="Calibri"/>
                <a:cs typeface="Times New Roman"/>
              </a:rPr>
              <a:t>Nombre:</a:t>
            </a:r>
            <a:r>
              <a:rPr lang="es-MX" sz="2800" dirty="0">
                <a:latin typeface="Arial"/>
                <a:ea typeface="Calibri"/>
                <a:cs typeface="Times New Roman"/>
              </a:rPr>
              <a:t> Gabriela Adamaris López Carrales </a:t>
            </a:r>
            <a:endParaRPr lang="es-MX" sz="2400" dirty="0">
              <a:ea typeface="Calibri"/>
              <a:cs typeface="Times New Roman"/>
            </a:endParaRPr>
          </a:p>
          <a:p>
            <a:pPr algn="ctr">
              <a:lnSpc>
                <a:spcPct val="150000"/>
              </a:lnSpc>
              <a:spcAft>
                <a:spcPts val="1000"/>
              </a:spcAft>
            </a:pPr>
            <a:r>
              <a:rPr lang="es-MX" sz="2800" b="1" dirty="0">
                <a:latin typeface="Arial"/>
                <a:ea typeface="Calibri"/>
                <a:cs typeface="Times New Roman"/>
              </a:rPr>
              <a:t>Edad:</a:t>
            </a:r>
            <a:r>
              <a:rPr lang="es-MX" sz="2800" dirty="0">
                <a:latin typeface="Arial"/>
                <a:ea typeface="Calibri"/>
                <a:cs typeface="Times New Roman"/>
              </a:rPr>
              <a:t> 4 años </a:t>
            </a:r>
            <a:endParaRPr lang="es-MX" sz="2400" dirty="0">
              <a:ea typeface="Calibri"/>
              <a:cs typeface="Times New Roman"/>
            </a:endParaRPr>
          </a:p>
          <a:p>
            <a:endParaRPr lang="es-MX" dirty="0" smtClean="0"/>
          </a:p>
          <a:p>
            <a:endParaRPr lang="es-MX" dirty="0" smtClean="0"/>
          </a:p>
        </p:txBody>
      </p:sp>
    </p:spTree>
    <p:extLst>
      <p:ext uri="{BB962C8B-B14F-4D97-AF65-F5344CB8AC3E}">
        <p14:creationId xmlns:p14="http://schemas.microsoft.com/office/powerpoint/2010/main" val="35875614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latin typeface="Aharoni" pitchFamily="2" charset="-79"/>
                <a:cs typeface="Aharoni" pitchFamily="2" charset="-79"/>
              </a:rPr>
              <a:t>Antecedentes generales </a:t>
            </a:r>
            <a:endParaRPr lang="es-MX" dirty="0">
              <a:latin typeface="Aharoni" pitchFamily="2" charset="-79"/>
              <a:cs typeface="Aharoni" pitchFamily="2" charset="-79"/>
            </a:endParaRPr>
          </a:p>
        </p:txBody>
      </p:sp>
      <p:sp>
        <p:nvSpPr>
          <p:cNvPr id="3" name="2 Marcador de contenido"/>
          <p:cNvSpPr>
            <a:spLocks noGrp="1"/>
          </p:cNvSpPr>
          <p:nvPr>
            <p:ph idx="1"/>
          </p:nvPr>
        </p:nvSpPr>
        <p:spPr>
          <a:solidFill>
            <a:schemeClr val="bg1"/>
          </a:solidFill>
        </p:spPr>
        <p:txBody>
          <a:bodyPr>
            <a:normAutofit lnSpcReduction="10000"/>
          </a:bodyPr>
          <a:lstStyle/>
          <a:p>
            <a:r>
              <a:rPr lang="es-MX" dirty="0"/>
              <a:t>Curso el primer grado en el mismo jardín de niños. Tiene antecedentes de mala conducta, no sigue reglas ni indicaciones. Tiende a besarse con una niña y un niño, sabiendo que esta mal esa conducta y no vive con sus padres.</a:t>
            </a:r>
          </a:p>
          <a:p>
            <a:r>
              <a:rPr lang="es-MX" dirty="0"/>
              <a:t>No realiza las actividades , en esta jornada solo realizó una masa y eso fue solo porque le gusta trabajar con plastilina.</a:t>
            </a:r>
          </a:p>
          <a:p>
            <a:endParaRPr lang="es-MX" dirty="0"/>
          </a:p>
          <a:p>
            <a:endParaRPr lang="es-MX" dirty="0"/>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6418775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539552" y="1988840"/>
            <a:ext cx="8229600" cy="2476872"/>
          </a:xfrm>
          <a:solidFill>
            <a:schemeClr val="bg1"/>
          </a:solidFill>
        </p:spPr>
        <p:txBody>
          <a:bodyPr/>
          <a:lstStyle/>
          <a:p>
            <a:r>
              <a:rPr lang="es-MX" b="1" dirty="0"/>
              <a:t>Justificación de elección</a:t>
            </a:r>
            <a:r>
              <a:rPr lang="es-MX" dirty="0"/>
              <a:t>: Tiene antecedentes de mal comportamiento, no sigue indicaciones ni reglas, golpea a sus compañeros sin motivo </a:t>
            </a:r>
          </a:p>
          <a:p>
            <a:endParaRPr lang="es-MX" dirty="0"/>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185696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457200" y="548680"/>
            <a:ext cx="8229600" cy="5577483"/>
          </a:xfrm>
          <a:solidFill>
            <a:schemeClr val="bg1"/>
          </a:solidFill>
        </p:spPr>
        <p:txBody>
          <a:bodyPr>
            <a:normAutofit fontScale="92500" lnSpcReduction="10000"/>
          </a:bodyPr>
          <a:lstStyle/>
          <a:p>
            <a:r>
              <a:rPr lang="es-MX" b="1" dirty="0"/>
              <a:t>Información sobre el alumno</a:t>
            </a:r>
            <a:endParaRPr lang="es-MX" dirty="0"/>
          </a:p>
          <a:p>
            <a:r>
              <a:rPr lang="es-MX" u="sng" dirty="0"/>
              <a:t>-Ritmo de trabajo</a:t>
            </a:r>
            <a:r>
              <a:rPr lang="es-MX" dirty="0"/>
              <a:t>: Es rápida pero sin prestar atención en el trabajo. Le gusta solo trabajar con plastilina.  </a:t>
            </a:r>
          </a:p>
          <a:p>
            <a:r>
              <a:rPr lang="es-MX" u="sng" dirty="0"/>
              <a:t>-Actividades que le implican mayor tiempo o esfuerzo:</a:t>
            </a:r>
            <a:r>
              <a:rPr lang="es-MX" dirty="0"/>
              <a:t> No tiene interés en nada que se le muestra.</a:t>
            </a:r>
          </a:p>
          <a:p>
            <a:r>
              <a:rPr lang="es-MX" u="sng" dirty="0"/>
              <a:t>-Dificultades que presenta: </a:t>
            </a:r>
            <a:r>
              <a:rPr lang="es-MX" dirty="0"/>
              <a:t>No presenta interés, le falta poner atención en lo que se realiza. </a:t>
            </a:r>
          </a:p>
          <a:p>
            <a:r>
              <a:rPr lang="es-MX" u="sng" dirty="0"/>
              <a:t>-Formas de motivación:</a:t>
            </a:r>
            <a:r>
              <a:rPr lang="es-MX" dirty="0"/>
              <a:t> Se le motiva con dulces, premios, stickers. </a:t>
            </a:r>
          </a:p>
          <a:p>
            <a:r>
              <a:rPr lang="es-MX" u="sng" dirty="0"/>
              <a:t>-Intereses:</a:t>
            </a:r>
            <a:r>
              <a:rPr lang="es-MX" dirty="0"/>
              <a:t> Jugar con plastilina  </a:t>
            </a:r>
          </a:p>
          <a:p>
            <a:endParaRPr lang="es-MX" dirty="0"/>
          </a:p>
        </p:txBody>
      </p:sp>
      <p:sp>
        <p:nvSpPr>
          <p:cNvPr id="4" name="3 Marcador de fecha"/>
          <p:cNvSpPr>
            <a:spLocks noGrp="1"/>
          </p:cNvSpPr>
          <p:nvPr>
            <p:ph type="dt" sz="half" idx="10"/>
          </p:nvPr>
        </p:nvSpPr>
        <p:spPr/>
        <p:txBody>
          <a:bodyPr/>
          <a:lstStyle/>
          <a:p>
            <a:fld id="{C995B96E-DCB9-4C5D-8B1B-1B374EA29D33}" type="datetime1">
              <a:rPr lang="es-ES" smtClean="0"/>
              <a:pPr/>
              <a:t>30/11/2017</a:t>
            </a:fld>
            <a:endParaRPr lang="es-ES"/>
          </a:p>
        </p:txBody>
      </p:sp>
    </p:spTree>
    <p:extLst>
      <p:ext uri="{BB962C8B-B14F-4D97-AF65-F5344CB8AC3E}">
        <p14:creationId xmlns:p14="http://schemas.microsoft.com/office/powerpoint/2010/main" val="3937492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b="1" dirty="0" smtClean="0">
                <a:solidFill>
                  <a:srgbClr val="FF0000"/>
                </a:solidFill>
              </a:rPr>
              <a:t>Actividades para aplicar en el jardín de niños</a:t>
            </a:r>
            <a:r>
              <a:rPr lang="es-MX" dirty="0" smtClean="0"/>
              <a:t>.</a:t>
            </a:r>
            <a:endParaRPr lang="es-MX" dirty="0"/>
          </a:p>
        </p:txBody>
      </p:sp>
      <p:sp>
        <p:nvSpPr>
          <p:cNvPr id="3" name="2 Subtítulo"/>
          <p:cNvSpPr>
            <a:spLocks noGrp="1"/>
          </p:cNvSpPr>
          <p:nvPr>
            <p:ph type="subTitle" idx="1"/>
          </p:nvPr>
        </p:nvSpPr>
        <p:spPr/>
        <p:txBody>
          <a:bodyPr/>
          <a:lstStyle/>
          <a:p>
            <a:r>
              <a:rPr lang="es-MX" dirty="0" smtClean="0">
                <a:solidFill>
                  <a:schemeClr val="tx2">
                    <a:lumMod val="50000"/>
                  </a:schemeClr>
                </a:solidFill>
              </a:rPr>
              <a:t>Seguimiento al estudio de casos </a:t>
            </a:r>
          </a:p>
          <a:p>
            <a:r>
              <a:rPr lang="es-MX" dirty="0" smtClean="0">
                <a:solidFill>
                  <a:schemeClr val="tx2">
                    <a:lumMod val="50000"/>
                  </a:schemeClr>
                </a:solidFill>
              </a:rPr>
              <a:t>(Conducta)</a:t>
            </a:r>
            <a:endParaRPr lang="es-MX" dirty="0">
              <a:solidFill>
                <a:schemeClr val="tx2">
                  <a:lumMod val="50000"/>
                </a:schemeClr>
              </a:solidFill>
            </a:endParaRPr>
          </a:p>
        </p:txBody>
      </p:sp>
    </p:spTree>
    <p:extLst>
      <p:ext uri="{BB962C8B-B14F-4D97-AF65-F5344CB8AC3E}">
        <p14:creationId xmlns:p14="http://schemas.microsoft.com/office/powerpoint/2010/main" val="2822774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764704"/>
            <a:ext cx="8229600" cy="1714202"/>
          </a:xfrm>
        </p:spPr>
        <p:txBody>
          <a:bodyPr>
            <a:normAutofit fontScale="90000"/>
          </a:bodyPr>
          <a:lstStyle/>
          <a:p>
            <a:r>
              <a:rPr lang="es-MX" sz="3600" dirty="0">
                <a:solidFill>
                  <a:srgbClr val="FF0000"/>
                </a:solidFill>
              </a:rPr>
              <a:t>Las actividades son talleres, los cuales favorecerán que los alumnos sigan reglas, normas y pasos</a:t>
            </a:r>
            <a:r>
              <a:rPr lang="es-MX" dirty="0">
                <a:solidFill>
                  <a:srgbClr val="FF0000"/>
                </a:solidFill>
              </a:rPr>
              <a:t>. </a:t>
            </a:r>
            <a:br>
              <a:rPr lang="es-MX" dirty="0">
                <a:solidFill>
                  <a:srgbClr val="FF0000"/>
                </a:solidFill>
              </a:rPr>
            </a:br>
            <a:endParaRPr lang="es-MX" dirty="0">
              <a:solidFill>
                <a:srgbClr val="FF0000"/>
              </a:solidFill>
            </a:endParaRPr>
          </a:p>
        </p:txBody>
      </p:sp>
      <p:pic>
        <p:nvPicPr>
          <p:cNvPr id="6" name="5 Marcador de contenido" descr="Recorte de pantall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2276872"/>
            <a:ext cx="7776864" cy="3638954"/>
          </a:xfrm>
          <a:ln>
            <a:solidFill>
              <a:schemeClr val="tx1"/>
            </a:solidFill>
          </a:ln>
        </p:spPr>
      </p:pic>
    </p:spTree>
    <p:extLst>
      <p:ext uri="{BB962C8B-B14F-4D97-AF65-F5344CB8AC3E}">
        <p14:creationId xmlns:p14="http://schemas.microsoft.com/office/powerpoint/2010/main" val="1564670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pic>
        <p:nvPicPr>
          <p:cNvPr id="4" name="3 Marcador de contenido" descr="Recorte de pantall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1844824"/>
            <a:ext cx="7704856" cy="3672408"/>
          </a:xfrm>
          <a:ln>
            <a:solidFill>
              <a:schemeClr val="tx1"/>
            </a:solidFill>
          </a:ln>
        </p:spPr>
      </p:pic>
    </p:spTree>
    <p:extLst>
      <p:ext uri="{BB962C8B-B14F-4D97-AF65-F5344CB8AC3E}">
        <p14:creationId xmlns:p14="http://schemas.microsoft.com/office/powerpoint/2010/main" val="2358357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pic>
        <p:nvPicPr>
          <p:cNvPr id="4" name="3 Marcador de contenido" descr="Recorte de pantall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1844824"/>
            <a:ext cx="7920880" cy="3672408"/>
          </a:xfrm>
          <a:ln>
            <a:solidFill>
              <a:schemeClr val="tx1"/>
            </a:solidFill>
          </a:ln>
        </p:spPr>
      </p:pic>
    </p:spTree>
    <p:extLst>
      <p:ext uri="{BB962C8B-B14F-4D97-AF65-F5344CB8AC3E}">
        <p14:creationId xmlns:p14="http://schemas.microsoft.com/office/powerpoint/2010/main" val="20192708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TotalTime>
  <Words>1554</Words>
  <Application>Microsoft Office PowerPoint</Application>
  <PresentationFormat>Presentación en pantalla (4:3)</PresentationFormat>
  <Paragraphs>90</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Exposición del Caso</vt:lpstr>
      <vt:lpstr>Datos generales del niño</vt:lpstr>
      <vt:lpstr>Antecedentes generales </vt:lpstr>
      <vt:lpstr>Presentación de PowerPoint</vt:lpstr>
      <vt:lpstr>Presentación de PowerPoint</vt:lpstr>
      <vt:lpstr>Actividades para aplicar en el jardín de niños.</vt:lpstr>
      <vt:lpstr>Las actividades son talleres, los cuales favorecerán que los alumnos sigan reglas, normas y pasos.  </vt:lpstr>
      <vt:lpstr>Presentación de PowerPoint</vt:lpstr>
      <vt:lpstr>Presentación de PowerPoint</vt:lpstr>
      <vt:lpstr>Presentación de PowerPoint</vt:lpstr>
      <vt:lpstr>Presentación de PowerPoint</vt:lpstr>
      <vt:lpstr>Presentación de PowerPoint</vt:lpstr>
      <vt:lpstr>Presentación de PowerPoint</vt:lpstr>
      <vt:lpstr>Reflexión en función de las competencias profesionales. </vt:lpstr>
      <vt:lpstr>Reflexión en función de las competencias profesionales. </vt:lpstr>
      <vt:lpstr>Reflexión en función de las competencias profesionales. </vt:lpstr>
      <vt:lpstr>Reflexión en función de las competencias profesionales.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Exposición del Caso</dc:title>
  <dc:creator>enep</dc:creator>
  <cp:lastModifiedBy>ENEP</cp:lastModifiedBy>
  <cp:revision>21</cp:revision>
  <dcterms:created xsi:type="dcterms:W3CDTF">2016-11-03T15:18:55Z</dcterms:created>
  <dcterms:modified xsi:type="dcterms:W3CDTF">2017-11-30T15:29:36Z</dcterms:modified>
</cp:coreProperties>
</file>