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6" r:id="rId2"/>
    <p:sldId id="257" r:id="rId3"/>
    <p:sldId id="258" r:id="rId4"/>
    <p:sldId id="272" r:id="rId5"/>
    <p:sldId id="273" r:id="rId6"/>
    <p:sldId id="267" r:id="rId7"/>
    <p:sldId id="268" r:id="rId8"/>
    <p:sldId id="269" r:id="rId9"/>
    <p:sldId id="270" r:id="rId10"/>
    <p:sldId id="261" r:id="rId11"/>
    <p:sldId id="262" r:id="rId12"/>
    <p:sldId id="263" r:id="rId13"/>
    <p:sldId id="264" r:id="rId14"/>
    <p:sldId id="274" r:id="rId15"/>
    <p:sldId id="275"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4" d="100"/>
          <a:sy n="94" d="100"/>
        </p:scale>
        <p:origin x="-1254"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EECB8-9256-4F15-884E-36AFB4499B0A}" type="doc">
      <dgm:prSet loTypeId="urn:microsoft.com/office/officeart/2005/8/layout/vList3#1" loCatId="picture" qsTypeId="urn:microsoft.com/office/officeart/2005/8/quickstyle/simple1" qsCatId="simple" csTypeId="urn:microsoft.com/office/officeart/2005/8/colors/colorful5" csCatId="colorful" phldr="1"/>
      <dgm:spPr/>
    </dgm:pt>
    <dgm:pt modelId="{151D7E4D-F31D-4EAF-B921-5350DF40E2DB}">
      <dgm:prSet phldrT="[Texto]" custT="1"/>
      <dgm:spPr/>
      <dgm:t>
        <a:bodyPr/>
        <a:lstStyle/>
        <a:p>
          <a:pPr algn="l"/>
          <a:endParaRPr lang="es-ES" sz="2000" dirty="0" smtClean="0"/>
        </a:p>
        <a:p>
          <a:pPr algn="l"/>
          <a:r>
            <a:rPr lang="es-ES" sz="2800" dirty="0" smtClean="0"/>
            <a:t>Nombre, edad, ritmo de trabajo, forma de motivación. </a:t>
          </a:r>
          <a:endParaRPr lang="es-ES_tradnl" sz="2800" dirty="0" smtClean="0">
            <a:effectLst>
              <a:outerShdw blurRad="38100" dist="38100" dir="2700000" algn="tl">
                <a:srgbClr val="000000">
                  <a:alpha val="43137"/>
                </a:srgbClr>
              </a:outerShdw>
            </a:effectLst>
          </a:endParaRPr>
        </a:p>
      </dgm:t>
    </dgm:pt>
    <dgm:pt modelId="{BCEB200D-A340-42B1-AFEC-A95359163DDA}" type="parTrans" cxnId="{D69FA53D-7883-4D0C-B340-DC2EB223BEC5}">
      <dgm:prSet/>
      <dgm:spPr/>
      <dgm:t>
        <a:bodyPr/>
        <a:lstStyle/>
        <a:p>
          <a:endParaRPr lang="es-ES">
            <a:effectLst>
              <a:outerShdw blurRad="38100" dist="38100" dir="2700000" algn="tl">
                <a:srgbClr val="000000">
                  <a:alpha val="43137"/>
                </a:srgbClr>
              </a:outerShdw>
            </a:effectLst>
          </a:endParaRPr>
        </a:p>
      </dgm:t>
    </dgm:pt>
    <dgm:pt modelId="{ED845F88-47DC-4557-B909-AF3C6F1920D2}" type="sibTrans" cxnId="{D69FA53D-7883-4D0C-B340-DC2EB223BEC5}">
      <dgm:prSet/>
      <dgm:spPr/>
      <dgm:t>
        <a:bodyPr/>
        <a:lstStyle/>
        <a:p>
          <a:endParaRPr lang="es-ES">
            <a:effectLst>
              <a:outerShdw blurRad="38100" dist="38100" dir="2700000" algn="tl">
                <a:srgbClr val="000000">
                  <a:alpha val="43137"/>
                </a:srgbClr>
              </a:outerShdw>
            </a:effectLst>
          </a:endParaRPr>
        </a:p>
      </dgm:t>
    </dgm:pt>
    <dgm:pt modelId="{C7EF8DC8-E8AB-46AB-B4C5-C4C0D230798E}">
      <dgm:prSet phldrT="[Texto]" custT="1"/>
      <dgm:spPr/>
      <dgm:t>
        <a:bodyPr/>
        <a:lstStyle/>
        <a:p>
          <a:pPr algn="l"/>
          <a:r>
            <a:rPr lang="es-ES_tradnl" sz="3200" dirty="0" smtClean="0">
              <a:effectLst>
                <a:outerShdw blurRad="38100" dist="38100" dir="2700000" algn="tl">
                  <a:srgbClr val="000000">
                    <a:alpha val="43137"/>
                  </a:srgbClr>
                </a:outerShdw>
              </a:effectLst>
            </a:rPr>
            <a:t>   </a:t>
          </a:r>
          <a:r>
            <a:rPr lang="es-ES_tradnl" sz="3200" b="0" u="none" dirty="0" smtClean="0">
              <a:effectLst>
                <a:outerShdw blurRad="38100" dist="38100" dir="2700000" algn="tl">
                  <a:srgbClr val="000000">
                    <a:alpha val="43137"/>
                  </a:srgbClr>
                </a:outerShdw>
              </a:effectLst>
            </a:rPr>
            <a:t>Antecedentes generales de desarrollo,         </a:t>
          </a:r>
        </a:p>
        <a:p>
          <a:pPr algn="l"/>
          <a:r>
            <a:rPr lang="es-ES_tradnl" sz="3200" b="0" u="none" dirty="0" smtClean="0">
              <a:effectLst>
                <a:outerShdw blurRad="38100" dist="38100" dir="2700000" algn="tl">
                  <a:srgbClr val="000000">
                    <a:alpha val="43137"/>
                  </a:srgbClr>
                </a:outerShdw>
              </a:effectLst>
            </a:rPr>
            <a:t>  </a:t>
          </a:r>
          <a:r>
            <a:rPr lang="es-ES" sz="3200" b="0" u="none" dirty="0" smtClean="0">
              <a:effectLst>
                <a:outerShdw blurRad="38100" dist="38100" dir="2700000" algn="tl">
                  <a:srgbClr val="000000">
                    <a:alpha val="43137"/>
                  </a:srgbClr>
                </a:outerShdw>
              </a:effectLst>
            </a:rPr>
            <a:t>actividades que implican mayor tiempo y      </a:t>
          </a:r>
        </a:p>
        <a:p>
          <a:pPr algn="l"/>
          <a:r>
            <a:rPr lang="es-ES" sz="3200" b="0" u="none" dirty="0" smtClean="0">
              <a:effectLst>
                <a:outerShdw blurRad="38100" dist="38100" dir="2700000" algn="tl">
                  <a:srgbClr val="000000">
                    <a:alpha val="43137"/>
                  </a:srgbClr>
                </a:outerShdw>
              </a:effectLst>
            </a:rPr>
            <a:t>    esfuerzo</a:t>
          </a:r>
          <a:endParaRPr lang="es-ES_tradnl" sz="3200" dirty="0" smtClean="0">
            <a:effectLst>
              <a:outerShdw blurRad="38100" dist="38100" dir="2700000" algn="tl">
                <a:srgbClr val="000000">
                  <a:alpha val="43137"/>
                </a:srgbClr>
              </a:outerShdw>
            </a:effectLst>
          </a:endParaRPr>
        </a:p>
      </dgm:t>
    </dgm:pt>
    <dgm:pt modelId="{5F2901DB-E9A4-4481-9F8B-1A8A61E66FCD}" type="parTrans" cxnId="{6EF16D89-3B6C-4102-ABD1-01A521C5289E}">
      <dgm:prSet/>
      <dgm:spPr/>
      <dgm:t>
        <a:bodyPr/>
        <a:lstStyle/>
        <a:p>
          <a:endParaRPr lang="es-ES">
            <a:effectLst>
              <a:outerShdw blurRad="38100" dist="38100" dir="2700000" algn="tl">
                <a:srgbClr val="000000">
                  <a:alpha val="43137"/>
                </a:srgbClr>
              </a:outerShdw>
            </a:effectLst>
          </a:endParaRPr>
        </a:p>
      </dgm:t>
    </dgm:pt>
    <dgm:pt modelId="{952AA512-A0B7-4AF7-9FF5-51FB453146F2}" type="sibTrans" cxnId="{6EF16D89-3B6C-4102-ABD1-01A521C5289E}">
      <dgm:prSet/>
      <dgm:spPr/>
      <dgm:t>
        <a:bodyPr/>
        <a:lstStyle/>
        <a:p>
          <a:endParaRPr lang="es-ES">
            <a:effectLst>
              <a:outerShdw blurRad="38100" dist="38100" dir="2700000" algn="tl">
                <a:srgbClr val="000000">
                  <a:alpha val="43137"/>
                </a:srgbClr>
              </a:outerShdw>
            </a:effectLst>
          </a:endParaRPr>
        </a:p>
      </dgm:t>
    </dgm:pt>
    <dgm:pt modelId="{3C26C005-B6FD-4FB7-ADF8-481AD831D341}">
      <dgm:prSet phldrT="[Texto]" custT="1"/>
      <dgm:spPr/>
      <dgm:t>
        <a:bodyPr/>
        <a:lstStyle/>
        <a:p>
          <a:pPr algn="l"/>
          <a:r>
            <a:rPr lang="es-ES_tradnl" sz="2800" b="1" dirty="0" smtClean="0">
              <a:effectLst>
                <a:outerShdw blurRad="38100" dist="38100" dir="2700000" algn="tl">
                  <a:srgbClr val="000000">
                    <a:alpha val="43137"/>
                  </a:srgbClr>
                </a:outerShdw>
              </a:effectLst>
            </a:rPr>
            <a:t>Necesidad: (justificación del caso) </a:t>
          </a:r>
          <a:r>
            <a:rPr lang="es-ES" sz="2800" dirty="0" smtClean="0"/>
            <a:t>Dificultades que presenta </a:t>
          </a:r>
          <a:endParaRPr lang="es-ES" sz="2800" dirty="0">
            <a:effectLst>
              <a:outerShdw blurRad="38100" dist="38100" dir="2700000" algn="tl">
                <a:srgbClr val="000000">
                  <a:alpha val="43137"/>
                </a:srgbClr>
              </a:outerShdw>
            </a:effectLst>
          </a:endParaRPr>
        </a:p>
      </dgm:t>
    </dgm:pt>
    <dgm:pt modelId="{BB36BBA1-09DD-4C1F-A91D-06E11707A82D}" type="parTrans" cxnId="{64BB4C40-AAAD-411A-85B8-2046669795E3}">
      <dgm:prSet/>
      <dgm:spPr/>
      <dgm:t>
        <a:bodyPr/>
        <a:lstStyle/>
        <a:p>
          <a:endParaRPr lang="es-ES">
            <a:effectLst>
              <a:outerShdw blurRad="38100" dist="38100" dir="2700000" algn="tl">
                <a:srgbClr val="000000">
                  <a:alpha val="43137"/>
                </a:srgbClr>
              </a:outerShdw>
            </a:effectLst>
          </a:endParaRPr>
        </a:p>
      </dgm:t>
    </dgm:pt>
    <dgm:pt modelId="{F61B49A2-46AB-4F69-A671-D67DB70DC867}" type="sibTrans" cxnId="{64BB4C40-AAAD-411A-85B8-2046669795E3}">
      <dgm:prSet/>
      <dgm:spPr/>
      <dgm:t>
        <a:bodyPr/>
        <a:lstStyle/>
        <a:p>
          <a:endParaRPr lang="es-ES">
            <a:effectLst>
              <a:outerShdw blurRad="38100" dist="38100" dir="2700000" algn="tl">
                <a:srgbClr val="000000">
                  <a:alpha val="43137"/>
                </a:srgbClr>
              </a:outerShdw>
            </a:effectLst>
          </a:endParaRPr>
        </a:p>
      </dgm:t>
    </dgm:pt>
    <dgm:pt modelId="{1548EFB4-BDB7-42EA-972D-317A9EE00358}" type="pres">
      <dgm:prSet presAssocID="{A36EECB8-9256-4F15-884E-36AFB4499B0A}" presName="linearFlow" presStyleCnt="0">
        <dgm:presLayoutVars>
          <dgm:dir/>
          <dgm:resizeHandles val="exact"/>
        </dgm:presLayoutVars>
      </dgm:prSet>
      <dgm:spPr/>
    </dgm:pt>
    <dgm:pt modelId="{7CAA23AD-2CCA-4505-9B49-6C26D1E9A3F6}" type="pres">
      <dgm:prSet presAssocID="{151D7E4D-F31D-4EAF-B921-5350DF40E2DB}" presName="composite" presStyleCnt="0"/>
      <dgm:spPr/>
    </dgm:pt>
    <dgm:pt modelId="{F32044BA-44DA-4337-BFFF-DB9F4057FE3D}" type="pres">
      <dgm:prSet presAssocID="{151D7E4D-F31D-4EAF-B921-5350DF40E2DB}" presName="imgShp" presStyleLbl="fgImgPlace1" presStyleIdx="0" presStyleCnt="3"/>
      <dgm:spPr/>
    </dgm:pt>
    <dgm:pt modelId="{DD558A22-EAE4-4006-B81B-292D7461026E}" type="pres">
      <dgm:prSet presAssocID="{151D7E4D-F31D-4EAF-B921-5350DF40E2DB}" presName="txShp" presStyleLbl="node1" presStyleIdx="0" presStyleCnt="3" custScaleY="112659" custLinFactNeighborY="-5188">
        <dgm:presLayoutVars>
          <dgm:bulletEnabled val="1"/>
        </dgm:presLayoutVars>
      </dgm:prSet>
      <dgm:spPr/>
      <dgm:t>
        <a:bodyPr/>
        <a:lstStyle/>
        <a:p>
          <a:endParaRPr lang="es-ES"/>
        </a:p>
      </dgm:t>
    </dgm:pt>
    <dgm:pt modelId="{FC37BAE9-5F20-4BF5-A52A-CC065D34BE72}" type="pres">
      <dgm:prSet presAssocID="{ED845F88-47DC-4557-B909-AF3C6F1920D2}" presName="spacing" presStyleCnt="0"/>
      <dgm:spPr/>
    </dgm:pt>
    <dgm:pt modelId="{0E82CB10-2893-4D66-9E5E-1457AA78E8CB}" type="pres">
      <dgm:prSet presAssocID="{C7EF8DC8-E8AB-46AB-B4C5-C4C0D230798E}" presName="composite" presStyleCnt="0"/>
      <dgm:spPr/>
    </dgm:pt>
    <dgm:pt modelId="{3352164D-A65A-4005-9222-E0EB00B70DD2}" type="pres">
      <dgm:prSet presAssocID="{C7EF8DC8-E8AB-46AB-B4C5-C4C0D230798E}" presName="imgShp" presStyleLbl="fgImgPlace1" presStyleIdx="1" presStyleCnt="3" custLinFactNeighborX="-46223"/>
      <dgm:spPr/>
    </dgm:pt>
    <dgm:pt modelId="{5F683BAB-399A-4589-B9C5-3F9F1773789D}" type="pres">
      <dgm:prSet presAssocID="{C7EF8DC8-E8AB-46AB-B4C5-C4C0D230798E}" presName="txShp" presStyleLbl="node1" presStyleIdx="1" presStyleCnt="3" custScaleX="143576" custScaleY="177420" custLinFactNeighborX="3400" custLinFactNeighborY="3319">
        <dgm:presLayoutVars>
          <dgm:bulletEnabled val="1"/>
        </dgm:presLayoutVars>
      </dgm:prSet>
      <dgm:spPr/>
      <dgm:t>
        <a:bodyPr/>
        <a:lstStyle/>
        <a:p>
          <a:endParaRPr lang="es-ES"/>
        </a:p>
      </dgm:t>
    </dgm:pt>
    <dgm:pt modelId="{CD976653-BC4C-46AA-A78C-3AD55BBC09E5}" type="pres">
      <dgm:prSet presAssocID="{952AA512-A0B7-4AF7-9FF5-51FB453146F2}" presName="spacing" presStyleCnt="0"/>
      <dgm:spPr/>
    </dgm:pt>
    <dgm:pt modelId="{AC97D143-96E3-43E1-87CB-26B44CC22BC6}" type="pres">
      <dgm:prSet presAssocID="{3C26C005-B6FD-4FB7-ADF8-481AD831D341}" presName="composite" presStyleCnt="0"/>
      <dgm:spPr/>
    </dgm:pt>
    <dgm:pt modelId="{A55773A3-5BC8-493C-81B0-02E6B2F1A45C}" type="pres">
      <dgm:prSet presAssocID="{3C26C005-B6FD-4FB7-ADF8-481AD831D341}" presName="imgShp" presStyleLbl="fgImgPlace1" presStyleIdx="2" presStyleCnt="3"/>
      <dgm:spPr/>
    </dgm:pt>
    <dgm:pt modelId="{C56C5857-F507-4B85-A08E-37078FC334B5}" type="pres">
      <dgm:prSet presAssocID="{3C26C005-B6FD-4FB7-ADF8-481AD831D341}" presName="txShp" presStyleLbl="node1" presStyleIdx="2" presStyleCnt="3" custScaleY="147175">
        <dgm:presLayoutVars>
          <dgm:bulletEnabled val="1"/>
        </dgm:presLayoutVars>
      </dgm:prSet>
      <dgm:spPr/>
      <dgm:t>
        <a:bodyPr/>
        <a:lstStyle/>
        <a:p>
          <a:endParaRPr lang="es-ES"/>
        </a:p>
      </dgm:t>
    </dgm:pt>
  </dgm:ptLst>
  <dgm:cxnLst>
    <dgm:cxn modelId="{6CA77E94-4322-40F9-ABB4-CD811D8A3D5C}" type="presOf" srcId="{3C26C005-B6FD-4FB7-ADF8-481AD831D341}" destId="{C56C5857-F507-4B85-A08E-37078FC334B5}" srcOrd="0" destOrd="0" presId="urn:microsoft.com/office/officeart/2005/8/layout/vList3#1"/>
    <dgm:cxn modelId="{6EF16D89-3B6C-4102-ABD1-01A521C5289E}" srcId="{A36EECB8-9256-4F15-884E-36AFB4499B0A}" destId="{C7EF8DC8-E8AB-46AB-B4C5-C4C0D230798E}" srcOrd="1" destOrd="0" parTransId="{5F2901DB-E9A4-4481-9F8B-1A8A61E66FCD}" sibTransId="{952AA512-A0B7-4AF7-9FF5-51FB453146F2}"/>
    <dgm:cxn modelId="{63549979-4821-4019-85F6-DF74082B5832}" type="presOf" srcId="{151D7E4D-F31D-4EAF-B921-5350DF40E2DB}" destId="{DD558A22-EAE4-4006-B81B-292D7461026E}" srcOrd="0" destOrd="0" presId="urn:microsoft.com/office/officeart/2005/8/layout/vList3#1"/>
    <dgm:cxn modelId="{DE3F1EB0-9BEE-4427-BF97-142DA671879F}" type="presOf" srcId="{A36EECB8-9256-4F15-884E-36AFB4499B0A}" destId="{1548EFB4-BDB7-42EA-972D-317A9EE00358}" srcOrd="0" destOrd="0" presId="urn:microsoft.com/office/officeart/2005/8/layout/vList3#1"/>
    <dgm:cxn modelId="{D69FA53D-7883-4D0C-B340-DC2EB223BEC5}" srcId="{A36EECB8-9256-4F15-884E-36AFB4499B0A}" destId="{151D7E4D-F31D-4EAF-B921-5350DF40E2DB}" srcOrd="0" destOrd="0" parTransId="{BCEB200D-A340-42B1-AFEC-A95359163DDA}" sibTransId="{ED845F88-47DC-4557-B909-AF3C6F1920D2}"/>
    <dgm:cxn modelId="{64BB4C40-AAAD-411A-85B8-2046669795E3}" srcId="{A36EECB8-9256-4F15-884E-36AFB4499B0A}" destId="{3C26C005-B6FD-4FB7-ADF8-481AD831D341}" srcOrd="2" destOrd="0" parTransId="{BB36BBA1-09DD-4C1F-A91D-06E11707A82D}" sibTransId="{F61B49A2-46AB-4F69-A671-D67DB70DC867}"/>
    <dgm:cxn modelId="{1A431970-A20F-421F-B201-E4C97E63E5BB}" type="presOf" srcId="{C7EF8DC8-E8AB-46AB-B4C5-C4C0D230798E}" destId="{5F683BAB-399A-4589-B9C5-3F9F1773789D}" srcOrd="0" destOrd="0" presId="urn:microsoft.com/office/officeart/2005/8/layout/vList3#1"/>
    <dgm:cxn modelId="{83431E62-D02B-40E8-8A64-6CC8F70A40A3}" type="presParOf" srcId="{1548EFB4-BDB7-42EA-972D-317A9EE00358}" destId="{7CAA23AD-2CCA-4505-9B49-6C26D1E9A3F6}" srcOrd="0" destOrd="0" presId="urn:microsoft.com/office/officeart/2005/8/layout/vList3#1"/>
    <dgm:cxn modelId="{D97A2F7D-5AF4-4370-A161-27FAF33C7491}" type="presParOf" srcId="{7CAA23AD-2CCA-4505-9B49-6C26D1E9A3F6}" destId="{F32044BA-44DA-4337-BFFF-DB9F4057FE3D}" srcOrd="0" destOrd="0" presId="urn:microsoft.com/office/officeart/2005/8/layout/vList3#1"/>
    <dgm:cxn modelId="{EF23F915-61F5-458B-B985-9199B39F7848}" type="presParOf" srcId="{7CAA23AD-2CCA-4505-9B49-6C26D1E9A3F6}" destId="{DD558A22-EAE4-4006-B81B-292D7461026E}" srcOrd="1" destOrd="0" presId="urn:microsoft.com/office/officeart/2005/8/layout/vList3#1"/>
    <dgm:cxn modelId="{59069F98-7A44-42E1-A806-0957ED16FD63}" type="presParOf" srcId="{1548EFB4-BDB7-42EA-972D-317A9EE00358}" destId="{FC37BAE9-5F20-4BF5-A52A-CC065D34BE72}" srcOrd="1" destOrd="0" presId="urn:microsoft.com/office/officeart/2005/8/layout/vList3#1"/>
    <dgm:cxn modelId="{DF5A48F2-4442-4B8A-BBB2-C5D96BA19ABB}" type="presParOf" srcId="{1548EFB4-BDB7-42EA-972D-317A9EE00358}" destId="{0E82CB10-2893-4D66-9E5E-1457AA78E8CB}" srcOrd="2" destOrd="0" presId="urn:microsoft.com/office/officeart/2005/8/layout/vList3#1"/>
    <dgm:cxn modelId="{FFFFE610-61F8-49E4-AB3D-17020A765D07}" type="presParOf" srcId="{0E82CB10-2893-4D66-9E5E-1457AA78E8CB}" destId="{3352164D-A65A-4005-9222-E0EB00B70DD2}" srcOrd="0" destOrd="0" presId="urn:microsoft.com/office/officeart/2005/8/layout/vList3#1"/>
    <dgm:cxn modelId="{12D06CE5-5B4D-4C60-8F1A-60357C5F1FFB}" type="presParOf" srcId="{0E82CB10-2893-4D66-9E5E-1457AA78E8CB}" destId="{5F683BAB-399A-4589-B9C5-3F9F1773789D}" srcOrd="1" destOrd="0" presId="urn:microsoft.com/office/officeart/2005/8/layout/vList3#1"/>
    <dgm:cxn modelId="{FA168EA9-19D6-4768-B507-440C4811E0F5}" type="presParOf" srcId="{1548EFB4-BDB7-42EA-972D-317A9EE00358}" destId="{CD976653-BC4C-46AA-A78C-3AD55BBC09E5}" srcOrd="3" destOrd="0" presId="urn:microsoft.com/office/officeart/2005/8/layout/vList3#1"/>
    <dgm:cxn modelId="{57870695-7FA5-4A38-97BC-0B9A2EA4CBF5}" type="presParOf" srcId="{1548EFB4-BDB7-42EA-972D-317A9EE00358}" destId="{AC97D143-96E3-43E1-87CB-26B44CC22BC6}" srcOrd="4" destOrd="0" presId="urn:microsoft.com/office/officeart/2005/8/layout/vList3#1"/>
    <dgm:cxn modelId="{BF224F54-E7E3-4229-A038-5CE5D184F24E}" type="presParOf" srcId="{AC97D143-96E3-43E1-87CB-26B44CC22BC6}" destId="{A55773A3-5BC8-493C-81B0-02E6B2F1A45C}" srcOrd="0" destOrd="0" presId="urn:microsoft.com/office/officeart/2005/8/layout/vList3#1"/>
    <dgm:cxn modelId="{44E4C0EC-A05F-47CF-9FC8-52BB06DD332F}" type="presParOf" srcId="{AC97D143-96E3-43E1-87CB-26B44CC22BC6}" destId="{C56C5857-F507-4B85-A08E-37078FC334B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58A22-EAE4-4006-B81B-292D7461026E}">
      <dsp:nvSpPr>
        <dsp:cNvPr id="0" name=""/>
        <dsp:cNvSpPr/>
      </dsp:nvSpPr>
      <dsp:spPr>
        <a:xfrm rot="10800000">
          <a:off x="1858332" y="0"/>
          <a:ext cx="6368747" cy="114540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336" tIns="76200" rIns="142240" bIns="76200" numCol="1" spcCol="1270" anchor="ctr" anchorCtr="0">
          <a:noAutofit/>
        </a:bodyPr>
        <a:lstStyle/>
        <a:p>
          <a:pPr lvl="0" algn="l" defTabSz="889000">
            <a:lnSpc>
              <a:spcPct val="90000"/>
            </a:lnSpc>
            <a:spcBef>
              <a:spcPct val="0"/>
            </a:spcBef>
            <a:spcAft>
              <a:spcPct val="35000"/>
            </a:spcAft>
          </a:pPr>
          <a:endParaRPr lang="es-ES" sz="2000" kern="1200" dirty="0" smtClean="0"/>
        </a:p>
        <a:p>
          <a:pPr lvl="0" algn="l" defTabSz="889000">
            <a:lnSpc>
              <a:spcPct val="90000"/>
            </a:lnSpc>
            <a:spcBef>
              <a:spcPct val="0"/>
            </a:spcBef>
            <a:spcAft>
              <a:spcPct val="35000"/>
            </a:spcAft>
          </a:pPr>
          <a:r>
            <a:rPr lang="es-ES" sz="2800" kern="1200" dirty="0" smtClean="0"/>
            <a:t>Nombre, edad, ritmo de trabajo, forma de motivación. </a:t>
          </a:r>
          <a:endParaRPr lang="es-ES_tradnl" sz="2800" kern="1200" dirty="0" smtClean="0">
            <a:effectLst>
              <a:outerShdw blurRad="38100" dist="38100" dir="2700000" algn="tl">
                <a:srgbClr val="000000">
                  <a:alpha val="43137"/>
                </a:srgbClr>
              </a:outerShdw>
            </a:effectLst>
          </a:endParaRPr>
        </a:p>
      </dsp:txBody>
      <dsp:txXfrm rot="10800000">
        <a:off x="2144682" y="0"/>
        <a:ext cx="6082397" cy="1145401"/>
      </dsp:txXfrm>
    </dsp:sp>
    <dsp:sp modelId="{F32044BA-44DA-4337-BFFF-DB9F4057FE3D}">
      <dsp:nvSpPr>
        <dsp:cNvPr id="0" name=""/>
        <dsp:cNvSpPr/>
      </dsp:nvSpPr>
      <dsp:spPr>
        <a:xfrm>
          <a:off x="1349983" y="66251"/>
          <a:ext cx="1016697" cy="1016697"/>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83BAB-399A-4589-B9C5-3F9F1773789D}">
      <dsp:nvSpPr>
        <dsp:cNvPr id="0" name=""/>
        <dsp:cNvSpPr/>
      </dsp:nvSpPr>
      <dsp:spPr>
        <a:xfrm rot="10800000">
          <a:off x="433071" y="1484537"/>
          <a:ext cx="9143992" cy="1803825"/>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336" tIns="121920" rIns="227584" bIns="121920" numCol="1" spcCol="1270" anchor="ctr" anchorCtr="0">
          <a:noAutofit/>
        </a:bodyPr>
        <a:lstStyle/>
        <a:p>
          <a:pPr lvl="0" algn="l" defTabSz="1422400">
            <a:lnSpc>
              <a:spcPct val="90000"/>
            </a:lnSpc>
            <a:spcBef>
              <a:spcPct val="0"/>
            </a:spcBef>
            <a:spcAft>
              <a:spcPct val="35000"/>
            </a:spcAft>
          </a:pPr>
          <a:r>
            <a:rPr lang="es-ES_tradnl" sz="3200" kern="1200" dirty="0" smtClean="0">
              <a:effectLst>
                <a:outerShdw blurRad="38100" dist="38100" dir="2700000" algn="tl">
                  <a:srgbClr val="000000">
                    <a:alpha val="43137"/>
                  </a:srgbClr>
                </a:outerShdw>
              </a:effectLst>
            </a:rPr>
            <a:t>   </a:t>
          </a:r>
          <a:r>
            <a:rPr lang="es-ES_tradnl" sz="3200" b="0" u="none" kern="1200" dirty="0" smtClean="0">
              <a:effectLst>
                <a:outerShdw blurRad="38100" dist="38100" dir="2700000" algn="tl">
                  <a:srgbClr val="000000">
                    <a:alpha val="43137"/>
                  </a:srgbClr>
                </a:outerShdw>
              </a:effectLst>
            </a:rPr>
            <a:t>Antecedentes generales de desarrollo,         </a:t>
          </a:r>
        </a:p>
        <a:p>
          <a:pPr lvl="0" algn="l" defTabSz="1422400">
            <a:lnSpc>
              <a:spcPct val="90000"/>
            </a:lnSpc>
            <a:spcBef>
              <a:spcPct val="0"/>
            </a:spcBef>
            <a:spcAft>
              <a:spcPct val="35000"/>
            </a:spcAft>
          </a:pPr>
          <a:r>
            <a:rPr lang="es-ES_tradnl" sz="3200" b="0" u="none" kern="1200" dirty="0" smtClean="0">
              <a:effectLst>
                <a:outerShdw blurRad="38100" dist="38100" dir="2700000" algn="tl">
                  <a:srgbClr val="000000">
                    <a:alpha val="43137"/>
                  </a:srgbClr>
                </a:outerShdw>
              </a:effectLst>
            </a:rPr>
            <a:t>  </a:t>
          </a:r>
          <a:r>
            <a:rPr lang="es-ES" sz="3200" b="0" u="none" kern="1200" dirty="0" smtClean="0">
              <a:effectLst>
                <a:outerShdw blurRad="38100" dist="38100" dir="2700000" algn="tl">
                  <a:srgbClr val="000000">
                    <a:alpha val="43137"/>
                  </a:srgbClr>
                </a:outerShdw>
              </a:effectLst>
            </a:rPr>
            <a:t>actividades que implican mayor tiempo y      </a:t>
          </a:r>
        </a:p>
        <a:p>
          <a:pPr lvl="0" algn="l" defTabSz="1422400">
            <a:lnSpc>
              <a:spcPct val="90000"/>
            </a:lnSpc>
            <a:spcBef>
              <a:spcPct val="0"/>
            </a:spcBef>
            <a:spcAft>
              <a:spcPct val="35000"/>
            </a:spcAft>
          </a:pPr>
          <a:r>
            <a:rPr lang="es-ES" sz="3200" b="0" u="none" kern="1200" dirty="0" smtClean="0">
              <a:effectLst>
                <a:outerShdw blurRad="38100" dist="38100" dir="2700000" algn="tl">
                  <a:srgbClr val="000000">
                    <a:alpha val="43137"/>
                  </a:srgbClr>
                </a:outerShdw>
              </a:effectLst>
            </a:rPr>
            <a:t>    esfuerzo</a:t>
          </a:r>
          <a:endParaRPr lang="es-ES_tradnl" sz="3200" kern="1200" dirty="0" smtClean="0">
            <a:effectLst>
              <a:outerShdw blurRad="38100" dist="38100" dir="2700000" algn="tl">
                <a:srgbClr val="000000">
                  <a:alpha val="43137"/>
                </a:srgbClr>
              </a:outerShdw>
            </a:effectLst>
          </a:endParaRPr>
        </a:p>
      </dsp:txBody>
      <dsp:txXfrm rot="10800000">
        <a:off x="884027" y="1484537"/>
        <a:ext cx="8693036" cy="1803825"/>
      </dsp:txXfrm>
    </dsp:sp>
    <dsp:sp modelId="{3352164D-A65A-4005-9222-E0EB00B70DD2}">
      <dsp:nvSpPr>
        <dsp:cNvPr id="0" name=""/>
        <dsp:cNvSpPr/>
      </dsp:nvSpPr>
      <dsp:spPr>
        <a:xfrm>
          <a:off x="625860" y="1844357"/>
          <a:ext cx="1016697" cy="1016697"/>
        </a:xfrm>
        <a:prstGeom prst="ellipse">
          <a:avLst/>
        </a:prstGeom>
        <a:solidFill>
          <a:schemeClr val="accent5">
            <a:tint val="50000"/>
            <a:hueOff val="-5341183"/>
            <a:satOff val="23809"/>
            <a:lumOff val="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6C5857-F507-4B85-A08E-37078FC334B5}">
      <dsp:nvSpPr>
        <dsp:cNvPr id="0" name=""/>
        <dsp:cNvSpPr/>
      </dsp:nvSpPr>
      <dsp:spPr>
        <a:xfrm rot="10800000">
          <a:off x="1858332" y="3558110"/>
          <a:ext cx="6368747" cy="1496325"/>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336" tIns="106680" rIns="199136" bIns="106680" numCol="1" spcCol="1270" anchor="ctr" anchorCtr="0">
          <a:noAutofit/>
        </a:bodyPr>
        <a:lstStyle/>
        <a:p>
          <a:pPr lvl="0" algn="l" defTabSz="1244600">
            <a:lnSpc>
              <a:spcPct val="90000"/>
            </a:lnSpc>
            <a:spcBef>
              <a:spcPct val="0"/>
            </a:spcBef>
            <a:spcAft>
              <a:spcPct val="35000"/>
            </a:spcAft>
          </a:pPr>
          <a:r>
            <a:rPr lang="es-ES_tradnl" sz="2800" b="1" kern="1200" dirty="0" smtClean="0">
              <a:effectLst>
                <a:outerShdw blurRad="38100" dist="38100" dir="2700000" algn="tl">
                  <a:srgbClr val="000000">
                    <a:alpha val="43137"/>
                  </a:srgbClr>
                </a:outerShdw>
              </a:effectLst>
            </a:rPr>
            <a:t>Necesidad: (justificación del caso) </a:t>
          </a:r>
          <a:r>
            <a:rPr lang="es-ES" sz="2800" kern="1200" dirty="0" smtClean="0"/>
            <a:t>Dificultades que presenta </a:t>
          </a:r>
          <a:endParaRPr lang="es-ES" sz="2800" kern="1200" dirty="0">
            <a:effectLst>
              <a:outerShdw blurRad="38100" dist="38100" dir="2700000" algn="tl">
                <a:srgbClr val="000000">
                  <a:alpha val="43137"/>
                </a:srgbClr>
              </a:outerShdw>
            </a:effectLst>
          </a:endParaRPr>
        </a:p>
      </dsp:txBody>
      <dsp:txXfrm rot="10800000">
        <a:off x="2232413" y="3558110"/>
        <a:ext cx="5994666" cy="1496325"/>
      </dsp:txXfrm>
    </dsp:sp>
    <dsp:sp modelId="{A55773A3-5BC8-493C-81B0-02E6B2F1A45C}">
      <dsp:nvSpPr>
        <dsp:cNvPr id="0" name=""/>
        <dsp:cNvSpPr/>
      </dsp:nvSpPr>
      <dsp:spPr>
        <a:xfrm>
          <a:off x="1349983" y="3797924"/>
          <a:ext cx="1016697" cy="1016697"/>
        </a:xfrm>
        <a:prstGeom prst="ellipse">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Atención educativa para la incluisión.</a:t>
            </a: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E7B58A-1A74-4D41-86BA-ED7D39612868}" type="datetime6">
              <a:rPr lang="es-ES" smtClean="0"/>
              <a:pPr/>
              <a:t>noviembre de 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4ECFA5-6A14-4128-BF07-4E9592C99714}" type="slidenum">
              <a:rPr lang="es-ES" smtClean="0"/>
              <a:pPr/>
              <a:t>‹Nº›</a:t>
            </a:fld>
            <a:endParaRPr lang="es-ES"/>
          </a:p>
        </p:txBody>
      </p:sp>
    </p:spTree>
    <p:extLst>
      <p:ext uri="{BB962C8B-B14F-4D97-AF65-F5344CB8AC3E}">
        <p14:creationId xmlns:p14="http://schemas.microsoft.com/office/powerpoint/2010/main" val="1196708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Atención educativa para la incluisión.</a:t>
            </a: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76C1A-11DB-4DA8-BEDB-FA170369D3CB}" type="datetime6">
              <a:rPr lang="es-ES" smtClean="0"/>
              <a:pPr/>
              <a:t>noviembre de 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C80E4-E9C9-4D68-95EB-622F158227F2}" type="slidenum">
              <a:rPr lang="es-ES" smtClean="0"/>
              <a:pPr/>
              <a:t>‹Nº›</a:t>
            </a:fld>
            <a:endParaRPr lang="es-ES"/>
          </a:p>
        </p:txBody>
      </p:sp>
    </p:spTree>
    <p:extLst>
      <p:ext uri="{BB962C8B-B14F-4D97-AF65-F5344CB8AC3E}">
        <p14:creationId xmlns:p14="http://schemas.microsoft.com/office/powerpoint/2010/main" val="234479382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7BC80E4-E9C9-4D68-95EB-622F158227F2}" type="slidenum">
              <a:rPr lang="es-ES" smtClean="0"/>
              <a:pPr/>
              <a:t>1</a:t>
            </a:fld>
            <a:endParaRPr lang="es-ES"/>
          </a:p>
        </p:txBody>
      </p:sp>
      <p:sp>
        <p:nvSpPr>
          <p:cNvPr id="5" name="4 Marcador de fecha"/>
          <p:cNvSpPr>
            <a:spLocks noGrp="1"/>
          </p:cNvSpPr>
          <p:nvPr>
            <p:ph type="dt" idx="11"/>
          </p:nvPr>
        </p:nvSpPr>
        <p:spPr/>
        <p:txBody>
          <a:bodyPr/>
          <a:lstStyle/>
          <a:p>
            <a:fld id="{86C1FAE9-22E6-49FF-BBE1-B4BFD5F23FD7}" type="datetime6">
              <a:rPr lang="es-ES" smtClean="0"/>
              <a:pPr/>
              <a:t>noviembre de 2017</a:t>
            </a:fld>
            <a:endParaRPr lang="es-ES"/>
          </a:p>
        </p:txBody>
      </p:sp>
      <p:sp>
        <p:nvSpPr>
          <p:cNvPr id="6" name="5 Marcador de encabezado"/>
          <p:cNvSpPr>
            <a:spLocks noGrp="1"/>
          </p:cNvSpPr>
          <p:nvPr>
            <p:ph type="hdr" sz="quarter" idx="12"/>
          </p:nvPr>
        </p:nvSpPr>
        <p:spPr/>
        <p:txBody>
          <a:bodyPr/>
          <a:lstStyle/>
          <a:p>
            <a:r>
              <a:rPr lang="es-ES" smtClean="0"/>
              <a:t>Atención educativa para la incluisión.</a:t>
            </a:r>
            <a:endParaRPr lang="es-ES"/>
          </a:p>
        </p:txBody>
      </p:sp>
    </p:spTree>
    <p:extLst>
      <p:ext uri="{BB962C8B-B14F-4D97-AF65-F5344CB8AC3E}">
        <p14:creationId xmlns:p14="http://schemas.microsoft.com/office/powerpoint/2010/main" val="264414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05EC0F8-BC77-4760-9257-DBF1BDFFA915}"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346037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09678C0-55F8-4214-B6A7-7CA48D7A77F5}"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12688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601ADAA-7BC2-4A1E-93CF-482FACC73BF7}"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89862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175594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D503016-B489-4588-9F23-025B328E9F4E}"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157050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D7E11FF-C1C2-41B9-B68B-33CB95800DEC}" type="datetime1">
              <a:rPr lang="es-ES" smtClean="0"/>
              <a:pPr/>
              <a:t>30/11/2017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80554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19257A9-0D7B-4073-88D9-A2F41DC3BD4E}" type="datetime1">
              <a:rPr lang="es-ES" smtClean="0"/>
              <a:pPr/>
              <a:t>30/11/2017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352738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E1954EB-2020-452F-A90A-CBED6B343747}" type="datetime1">
              <a:rPr lang="es-ES" smtClean="0"/>
              <a:pPr/>
              <a:t>30/11/2017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130780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8EFCF2-3324-4079-8542-83B55B2AA41B}" type="datetime1">
              <a:rPr lang="es-ES" smtClean="0"/>
              <a:pPr/>
              <a:t>30/11/2017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317659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29ACE0-4A72-4E3C-AD92-2811E7494CB3}" type="datetime1">
              <a:rPr lang="es-ES" smtClean="0"/>
              <a:pPr/>
              <a:t>30/11/2017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75377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BC59F1-07C2-4F65-9B7C-4F37B4DC9A43}" type="datetime1">
              <a:rPr lang="es-ES" smtClean="0"/>
              <a:pPr/>
              <a:t>30/11/2017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38113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D5C3C-270B-4340-AB22-CBF8F3831E7E}" type="datetime1">
              <a:rPr lang="es-ES" smtClean="0"/>
              <a:pPr/>
              <a:t>30/11/2017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68EDC-8281-4041-A1EA-659EAC61C1EC}" type="slidenum">
              <a:rPr lang="es-ES" smtClean="0"/>
              <a:pPr/>
              <a:t>‹Nº›</a:t>
            </a:fld>
            <a:endParaRPr lang="es-ES"/>
          </a:p>
        </p:txBody>
      </p:sp>
    </p:spTree>
    <p:extLst>
      <p:ext uri="{BB962C8B-B14F-4D97-AF65-F5344CB8AC3E}">
        <p14:creationId xmlns:p14="http://schemas.microsoft.com/office/powerpoint/2010/main" val="163205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_tradnl" b="1" dirty="0" smtClean="0">
                <a:effectLst>
                  <a:outerShdw blurRad="38100" dist="38100" dir="2700000" algn="tl">
                    <a:srgbClr val="000000">
                      <a:alpha val="43137"/>
                    </a:srgbClr>
                  </a:outerShdw>
                </a:effectLst>
              </a:rPr>
              <a:t>Exposición del Caso</a:t>
            </a:r>
            <a:endParaRPr lang="es-ES"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251520" y="5157192"/>
            <a:ext cx="8640960" cy="864096"/>
          </a:xfrm>
        </p:spPr>
        <p:txBody>
          <a:bodyPr>
            <a:normAutofit/>
          </a:bodyPr>
          <a:lstStyle/>
          <a:p>
            <a:pPr algn="r"/>
            <a:r>
              <a:rPr lang="es-ES_tradnl" b="1" dirty="0" smtClean="0">
                <a:solidFill>
                  <a:schemeClr val="tx1"/>
                </a:solidFill>
              </a:rPr>
              <a:t>Nombre de la alumna: Mary José Valdez García</a:t>
            </a:r>
            <a:endParaRPr lang="es-ES" b="1" dirty="0">
              <a:solidFill>
                <a:schemeClr val="tx1"/>
              </a:solidFill>
            </a:endParaRPr>
          </a:p>
        </p:txBody>
      </p:sp>
      <p:sp>
        <p:nvSpPr>
          <p:cNvPr id="4" name="3 Marcador de fecha"/>
          <p:cNvSpPr>
            <a:spLocks noGrp="1"/>
          </p:cNvSpPr>
          <p:nvPr>
            <p:ph type="dt" sz="half" idx="10"/>
          </p:nvPr>
        </p:nvSpPr>
        <p:spPr/>
        <p:txBody>
          <a:bodyPr/>
          <a:lstStyle/>
          <a:p>
            <a:fld id="{7E8C99FF-56FD-4F19-AB8E-2E86AE4AD998}" type="datetime1">
              <a:rPr lang="es-ES" smtClean="0"/>
              <a:pPr/>
              <a:t>30/11/2017</a:t>
            </a:fld>
            <a:endParaRPr lang="es-ES"/>
          </a:p>
        </p:txBody>
      </p:sp>
    </p:spTree>
    <p:extLst>
      <p:ext uri="{BB962C8B-B14F-4D97-AF65-F5344CB8AC3E}">
        <p14:creationId xmlns:p14="http://schemas.microsoft.com/office/powerpoint/2010/main" val="212663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fontScale="92500" lnSpcReduction="20000"/>
          </a:bodyPr>
          <a:lstStyle/>
          <a:p>
            <a:endParaRPr lang="es-ES" dirty="0"/>
          </a:p>
          <a:p>
            <a:r>
              <a:rPr lang="es-ES" dirty="0" smtClean="0"/>
              <a:t>Realiza </a:t>
            </a:r>
            <a:r>
              <a:rPr lang="es-ES" dirty="0"/>
              <a:t>adecuaciones curriculares pertinentes en su planeación a partir de los resultados de la evaluación. </a:t>
            </a:r>
            <a:endParaRPr lang="es-ES" dirty="0" smtClean="0"/>
          </a:p>
          <a:p>
            <a:pPr marL="0" indent="0">
              <a:buNone/>
            </a:pPr>
            <a:r>
              <a:rPr lang="es-ES" dirty="0" smtClean="0"/>
              <a:t>Las adecuaciones curriculares fueron algo en lo que tenia algunas áreas de oportunidad anteriormente pero al hacerlo específicamente con una niña me ayudo a poder mejorar las actividades y darle un sentido a lo que son las adecuaciones y así mejorar mi practica docente, esto lo realice con ayuda de la evaluación diagnostica como punto de partida. </a:t>
            </a: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149162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idx="1"/>
          </p:nvPr>
        </p:nvSpPr>
        <p:spPr/>
        <p:txBody>
          <a:bodyPr>
            <a:normAutofit lnSpcReduction="10000"/>
          </a:bodyPr>
          <a:lstStyle/>
          <a:p>
            <a:r>
              <a:rPr lang="es-ES" dirty="0" smtClean="0"/>
              <a:t>Utiliza estrategias didácticas para promover un ambiente propicio para el aprendizaje. </a:t>
            </a:r>
          </a:p>
          <a:p>
            <a:pPr marL="0" indent="0">
              <a:buNone/>
            </a:pPr>
            <a:r>
              <a:rPr lang="es-ES" dirty="0" smtClean="0"/>
              <a:t>El usar diferentes estrategias didácticas me ha servido mucho y ha motivado al grupo, llevando esto a generar un ambiente positivo y que propicie un mejor desenvolvimiento del grupo durante la mañana de trabajo. En este semestre, y debido a un mayor tiempo de practica pude usar mas estrategias didácticas con el grupo. </a:t>
            </a: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1275286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Adecua las condiciones físicas en el aula de acuerdo al contexto y las características de los alumnos y el grupo. </a:t>
            </a:r>
          </a:p>
          <a:p>
            <a:pPr marL="0" indent="0">
              <a:buNone/>
            </a:pPr>
            <a:r>
              <a:rPr lang="es-ES" dirty="0" smtClean="0"/>
              <a:t>Al estar un mayor tiempo con el grupo de practica y darme cuenta que los espacios que utilizaba siempre eran los mismos y en ocasiones no daban resultado para cumplir el objetivo de la actividad, tuve la oportunidad de poder adecuar el espacio físico y variar lo que se hacia diariamente, de esta manera logre resultados mas positivos con los alumnos. </a:t>
            </a:r>
          </a:p>
          <a:p>
            <a:pPr marL="0" indent="0">
              <a:buNone/>
            </a:pPr>
            <a:r>
              <a:rPr lang="es-ES" dirty="0" smtClean="0"/>
              <a:t>	</a:t>
            </a:r>
          </a:p>
          <a:p>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37535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Promueve actividades que involucran el trabajo colaborativo para impulsar el compromiso, la responsabilidad y la solidaridad de los alumnos. </a:t>
            </a:r>
          </a:p>
          <a:p>
            <a:pPr marL="0" indent="0">
              <a:buNone/>
            </a:pPr>
            <a:r>
              <a:rPr lang="es-ES" dirty="0" smtClean="0"/>
              <a:t>El grupo de practica es un grupo multigrado de 1° y 2°, siendo Mary José de 1° grado no había tenido la oportunidad de trabajar en equipo, así que durante el mes de noviembre se aplicaron actividades en donde ella estuviera interactuando con otros niños, así pude obtener nuevas experiencias en cuanto al trabajo colaborativo entre los niños y observar en que podía mejorar próximamente. </a:t>
            </a:r>
          </a:p>
          <a:p>
            <a:pPr marL="0" indent="0">
              <a:buNone/>
            </a:pP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79399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4663" y="1990559"/>
            <a:ext cx="4776701" cy="3168352"/>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17853"/>
          <a:stretch/>
        </p:blipFill>
        <p:spPr>
          <a:xfrm>
            <a:off x="3454095" y="1142152"/>
            <a:ext cx="2748048" cy="2560376"/>
          </a:xfrm>
          <a:prstGeom prst="rect">
            <a:avLst/>
          </a:prstGeom>
        </p:spPr>
      </p:pic>
      <p:sp>
        <p:nvSpPr>
          <p:cNvPr id="7" name="1 Título"/>
          <p:cNvSpPr>
            <a:spLocks noGrp="1"/>
          </p:cNvSpPr>
          <p:nvPr>
            <p:ph type="title"/>
          </p:nvPr>
        </p:nvSpPr>
        <p:spPr>
          <a:xfrm>
            <a:off x="457200" y="274638"/>
            <a:ext cx="8229600" cy="1143000"/>
          </a:xfrm>
        </p:spPr>
        <p:txBody>
          <a:bodyPr/>
          <a:lstStyle/>
          <a:p>
            <a:r>
              <a:rPr lang="es-ES_tradnl" b="1" dirty="0" smtClean="0">
                <a:effectLst>
                  <a:outerShdw blurRad="38100" dist="38100" dir="2700000" algn="tl">
                    <a:srgbClr val="000000">
                      <a:alpha val="43137"/>
                    </a:srgbClr>
                  </a:outerShdw>
                </a:effectLst>
              </a:rPr>
              <a:t>EVIDENCIAS</a:t>
            </a:r>
            <a:endParaRPr lang="es-ES" b="1" dirty="0">
              <a:effectLst>
                <a:outerShdw blurRad="38100" dist="38100" dir="2700000" algn="tl">
                  <a:srgbClr val="000000">
                    <a:alpha val="43137"/>
                  </a:srgbClr>
                </a:outerShdw>
              </a:effectLst>
            </a:endParaRPr>
          </a:p>
        </p:txBody>
      </p:sp>
      <p:pic>
        <p:nvPicPr>
          <p:cNvPr id="9" name="Imagen 4"/>
          <p:cNvPicPr>
            <a:picLocks noChangeAspect="1"/>
          </p:cNvPicPr>
          <p:nvPr/>
        </p:nvPicPr>
        <p:blipFill rotWithShape="1">
          <a:blip r:embed="rId4" cstate="print">
            <a:extLst>
              <a:ext uri="{28A0092B-C50C-407E-A947-70E740481C1C}">
                <a14:useLocalDpi xmlns:a14="http://schemas.microsoft.com/office/drawing/2010/main" val="0"/>
              </a:ext>
            </a:extLst>
          </a:blip>
          <a:srcRect l="18988" t="17935" r="13970" b="3192"/>
          <a:stretch/>
        </p:blipFill>
        <p:spPr>
          <a:xfrm rot="5400000">
            <a:off x="5116442" y="2272084"/>
            <a:ext cx="4906912" cy="2735511"/>
          </a:xfrm>
          <a:prstGeom prst="rect">
            <a:avLst/>
          </a:prstGeom>
        </p:spPr>
      </p:pic>
      <p:pic>
        <p:nvPicPr>
          <p:cNvPr id="10"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2" y="3861048"/>
            <a:ext cx="3840427" cy="2376265"/>
          </a:xfrm>
          <a:prstGeom prst="rect">
            <a:avLst/>
          </a:prstGeom>
        </p:spPr>
      </p:pic>
    </p:spTree>
    <p:extLst>
      <p:ext uri="{BB962C8B-B14F-4D97-AF65-F5344CB8AC3E}">
        <p14:creationId xmlns:p14="http://schemas.microsoft.com/office/powerpoint/2010/main" val="273079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274638"/>
            <a:ext cx="8229600" cy="1143000"/>
          </a:xfrm>
        </p:spPr>
        <p:txBody>
          <a:bodyPr/>
          <a:lstStyle/>
          <a:p>
            <a:r>
              <a:rPr lang="es-ES_tradnl" b="1" dirty="0" smtClean="0">
                <a:effectLst>
                  <a:outerShdw blurRad="38100" dist="38100" dir="2700000" algn="tl">
                    <a:srgbClr val="000000">
                      <a:alpha val="43137"/>
                    </a:srgbClr>
                  </a:outerShdw>
                </a:effectLst>
              </a:rPr>
              <a:t>EVIDENCIAS</a:t>
            </a:r>
            <a:endParaRPr lang="es-ES" b="1" dirty="0">
              <a:effectLst>
                <a:outerShdw blurRad="38100" dist="38100" dir="2700000" algn="tl">
                  <a:srgbClr val="000000">
                    <a:alpha val="43137"/>
                  </a:srgbClr>
                </a:outerShdw>
              </a:effectLst>
            </a:endParaRPr>
          </a:p>
        </p:txBody>
      </p:sp>
      <p:pic>
        <p:nvPicPr>
          <p:cNvPr id="8" name="Imagen 8"/>
          <p:cNvPicPr>
            <a:picLocks noChangeAspect="1"/>
          </p:cNvPicPr>
          <p:nvPr/>
        </p:nvPicPr>
        <p:blipFill rotWithShape="1">
          <a:blip r:embed="rId2"/>
          <a:srcRect l="4567" t="4182" r="25452" b="29093"/>
          <a:stretch/>
        </p:blipFill>
        <p:spPr>
          <a:xfrm>
            <a:off x="179512" y="1124744"/>
            <a:ext cx="4228348" cy="2266682"/>
          </a:xfrm>
          <a:prstGeom prst="rect">
            <a:avLst/>
          </a:prstGeom>
        </p:spPr>
      </p:pic>
      <p:pic>
        <p:nvPicPr>
          <p:cNvPr id="11"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124744"/>
            <a:ext cx="4188496" cy="2266682"/>
          </a:xfrm>
          <a:prstGeom prst="rect">
            <a:avLst/>
          </a:prstGeom>
        </p:spPr>
      </p:pic>
      <p:pic>
        <p:nvPicPr>
          <p:cNvPr id="1026" name="Picture 2" descr="https://scontent.fgdl4-1.fna.fbcdn.net/v/t34.0-12/23022147_1864149857248976_859067630_n.jpg?oh=238b59103885d19e6427e91c2f6f07e7&amp;oe=5A21F1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212976"/>
            <a:ext cx="2080742" cy="27743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gdl4-1.fna.fbcdn.net/v/t34.0-12/22053354_1849730685357560_287192963_n.jpg?oh=87154c0f1182c4f255555af6f0b81e39&amp;oe=5A2233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686" y="3284984"/>
            <a:ext cx="5534898" cy="3113381"/>
          </a:xfrm>
          <a:prstGeom prst="rect">
            <a:avLst/>
          </a:prstGeom>
          <a:noFill/>
          <a:extLst>
            <a:ext uri="{909E8E84-426E-40DD-AFC4-6F175D3DCCD1}">
              <a14:hiddenFill xmlns:a14="http://schemas.microsoft.com/office/drawing/2010/main">
                <a:solidFill>
                  <a:srgbClr val="FFFFFF"/>
                </a:solidFill>
              </a14:hiddenFill>
            </a:ext>
          </a:extLst>
        </p:spPr>
      </p:pic>
      <p:sp>
        <p:nvSpPr>
          <p:cNvPr id="2" name="1 Elipse"/>
          <p:cNvSpPr/>
          <p:nvPr/>
        </p:nvSpPr>
        <p:spPr>
          <a:xfrm>
            <a:off x="4283968" y="4653136"/>
            <a:ext cx="777167"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5525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_tradnl" sz="3600" b="1" dirty="0" smtClean="0">
                <a:effectLst>
                  <a:outerShdw blurRad="38100" dist="38100" dir="2700000" algn="tl">
                    <a:srgbClr val="000000">
                      <a:alpha val="43137"/>
                    </a:srgbClr>
                  </a:outerShdw>
                </a:effectLst>
              </a:rPr>
              <a:t>Datos generales del niño</a:t>
            </a:r>
            <a:endParaRPr lang="es-ES" sz="3600" b="1"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graphicFrame>
        <p:nvGraphicFramePr>
          <p:cNvPr id="5" name="4 Diagrama"/>
          <p:cNvGraphicFramePr/>
          <p:nvPr>
            <p:extLst>
              <p:ext uri="{D42A27DB-BD31-4B8C-83A1-F6EECF244321}">
                <p14:modId xmlns:p14="http://schemas.microsoft.com/office/powerpoint/2010/main" val="3450363674"/>
              </p:ext>
            </p:extLst>
          </p:nvPr>
        </p:nvGraphicFramePr>
        <p:xfrm>
          <a:off x="-216532" y="1268760"/>
          <a:ext cx="9577064"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56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76672"/>
            <a:ext cx="7355160" cy="490066"/>
          </a:xfrm>
        </p:spPr>
        <p:txBody>
          <a:bodyPr>
            <a:normAutofit fontScale="90000"/>
          </a:bodyPr>
          <a:lstStyle/>
          <a:p>
            <a:r>
              <a:rPr lang="es-ES_tradnl" sz="3200" b="1" dirty="0" smtClean="0">
                <a:effectLst>
                  <a:outerShdw blurRad="38100" dist="38100" dir="2700000" algn="tl">
                    <a:srgbClr val="000000">
                      <a:alpha val="43137"/>
                    </a:srgbClr>
                  </a:outerShdw>
                </a:effectLst>
              </a:rPr>
              <a:t>Actividad aplicada</a:t>
            </a:r>
            <a:endParaRPr lang="es-ES" sz="32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1124744"/>
            <a:ext cx="8229600" cy="4925144"/>
          </a:xfrm>
        </p:spPr>
        <p:txBody>
          <a:bodyPr>
            <a:normAutofit/>
          </a:bodyPr>
          <a:lstStyle/>
          <a:p>
            <a:pPr marL="0" lvl="0" indent="0">
              <a:buNone/>
            </a:pPr>
            <a:r>
              <a:rPr lang="es-ES" sz="2000" dirty="0"/>
              <a:t>Nombre de la actividad </a:t>
            </a:r>
            <a:r>
              <a:rPr lang="es-ES" sz="2000" dirty="0" smtClean="0"/>
              <a:t>: El reglamento de mi salón.</a:t>
            </a:r>
          </a:p>
          <a:p>
            <a:pPr marL="0" indent="0">
              <a:buNone/>
            </a:pPr>
            <a:r>
              <a:rPr lang="es-ES" sz="2000" dirty="0" smtClean="0"/>
              <a:t>Campo </a:t>
            </a:r>
            <a:r>
              <a:rPr lang="es-ES" sz="2000" dirty="0"/>
              <a:t>y </a:t>
            </a:r>
            <a:r>
              <a:rPr lang="es-ES" sz="2000" dirty="0" smtClean="0"/>
              <a:t>aspecto: </a:t>
            </a:r>
            <a:r>
              <a:rPr lang="es-MX" sz="2000" dirty="0"/>
              <a:t>Lenguaje y comunicación </a:t>
            </a:r>
            <a:r>
              <a:rPr lang="es-MX" sz="2000" dirty="0" smtClean="0"/>
              <a:t>/ Lenguaje oral</a:t>
            </a:r>
          </a:p>
          <a:p>
            <a:pPr marL="0" indent="0">
              <a:buNone/>
            </a:pPr>
            <a:r>
              <a:rPr lang="es-ES" sz="2000" dirty="0" smtClean="0"/>
              <a:t>Aprendizaje esperado: </a:t>
            </a:r>
            <a:r>
              <a:rPr lang="es-MX" sz="2000" dirty="0"/>
              <a:t>Propone ideas y escucha las de otros para establecer acuerdos que faciliten el desarrollo de las actividades dentro y fuera del aula; proporciona ayuda durante el desarrollo de actividades en el aula. </a:t>
            </a:r>
            <a:endParaRPr lang="es-MX" sz="2000" dirty="0" smtClean="0"/>
          </a:p>
          <a:p>
            <a:pPr marL="0" indent="0">
              <a:buNone/>
            </a:pPr>
            <a:endParaRPr lang="es-ES" sz="2000" dirty="0"/>
          </a:p>
          <a:p>
            <a:pPr marL="0" indent="0">
              <a:buNone/>
            </a:pPr>
            <a:endParaRPr lang="es-MX" sz="2000" b="1" dirty="0"/>
          </a:p>
          <a:p>
            <a:pPr marL="0" indent="0">
              <a:buNone/>
            </a:pPr>
            <a:r>
              <a:rPr lang="es-ES" sz="2000" dirty="0" smtClean="0"/>
              <a:t>Evaluación: Lista de cotejo </a:t>
            </a:r>
            <a:endParaRPr lang="es-ES" sz="2000" dirty="0"/>
          </a:p>
          <a:p>
            <a:pPr marL="0" indent="0">
              <a:buNone/>
            </a:pPr>
            <a:r>
              <a:rPr lang="es-MX" sz="2000" dirty="0"/>
              <a:t>Tiempo: 15 min.</a:t>
            </a:r>
          </a:p>
          <a:p>
            <a:pPr marL="0" indent="0">
              <a:buNone/>
            </a:pPr>
            <a:r>
              <a:rPr lang="es-MX" sz="2000" dirty="0"/>
              <a:t>Organización: grupal  </a:t>
            </a:r>
          </a:p>
          <a:p>
            <a:pPr marL="0" indent="0">
              <a:buNone/>
            </a:pPr>
            <a:r>
              <a:rPr lang="es-MX" sz="2000" dirty="0"/>
              <a:t>Espacio: salón de clases </a:t>
            </a:r>
            <a:endParaRPr lang="es-MX" sz="2000" dirty="0" smtClean="0"/>
          </a:p>
          <a:p>
            <a:pPr marL="0" indent="0">
              <a:buNone/>
            </a:pPr>
            <a:r>
              <a:rPr lang="es-ES" sz="2000" dirty="0" smtClean="0"/>
              <a:t>Materiales: </a:t>
            </a:r>
            <a:r>
              <a:rPr lang="es-MX" sz="2000" dirty="0" smtClean="0"/>
              <a:t>Reglamento, Hojas </a:t>
            </a:r>
            <a:r>
              <a:rPr lang="es-MX" sz="2000" dirty="0"/>
              <a:t>en </a:t>
            </a:r>
            <a:r>
              <a:rPr lang="es-MX" sz="2000" dirty="0" smtClean="0"/>
              <a:t>blanco, Marcadores </a:t>
            </a:r>
            <a:endParaRPr lang="es-ES" sz="2000" dirty="0"/>
          </a:p>
          <a:p>
            <a:pPr marL="0" indent="0">
              <a:buNone/>
            </a:pP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286383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effectLst>
                  <a:outerShdw blurRad="38100" dist="38100" dir="2700000" algn="tl">
                    <a:srgbClr val="000000">
                      <a:alpha val="43137"/>
                    </a:srgbClr>
                  </a:outerShdw>
                </a:effectLst>
              </a:rPr>
              <a:t>Actividad aplicada</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fontScale="62500" lnSpcReduction="20000"/>
          </a:bodyPr>
          <a:lstStyle/>
          <a:p>
            <a:pPr marL="0" lvl="0" indent="0">
              <a:buNone/>
            </a:pPr>
            <a:r>
              <a:rPr lang="es-ES" dirty="0"/>
              <a:t>Nombre de la actividad </a:t>
            </a:r>
            <a:r>
              <a:rPr lang="es-ES" dirty="0" smtClean="0"/>
              <a:t>: Decorando mi nombre.</a:t>
            </a:r>
          </a:p>
          <a:p>
            <a:pPr marL="0" indent="0">
              <a:buNone/>
            </a:pPr>
            <a:r>
              <a:rPr lang="es-ES" dirty="0" smtClean="0"/>
              <a:t>Campo </a:t>
            </a:r>
            <a:r>
              <a:rPr lang="es-ES" dirty="0"/>
              <a:t>y </a:t>
            </a:r>
            <a:r>
              <a:rPr lang="es-ES" dirty="0" smtClean="0"/>
              <a:t>aspecto: </a:t>
            </a:r>
            <a:r>
              <a:rPr lang="es-MX" dirty="0"/>
              <a:t>Lenguaje y comunicación /</a:t>
            </a:r>
            <a:r>
              <a:rPr lang="es-MX" dirty="0" smtClean="0"/>
              <a:t>Lenguaje escrito</a:t>
            </a:r>
          </a:p>
          <a:p>
            <a:pPr marL="0" indent="0">
              <a:buNone/>
            </a:pPr>
            <a:r>
              <a:rPr lang="es-ES" dirty="0" smtClean="0"/>
              <a:t>Aprendizaje esperado: </a:t>
            </a:r>
            <a:r>
              <a:rPr lang="es-MX" dirty="0"/>
              <a:t>Escribe su nombre con diversos propósitos </a:t>
            </a:r>
            <a:endParaRPr lang="es-MX" dirty="0" smtClean="0"/>
          </a:p>
          <a:p>
            <a:pPr marL="0" indent="0">
              <a:buNone/>
            </a:pPr>
            <a:r>
              <a:rPr lang="es-MX" dirty="0" smtClean="0"/>
              <a:t>INICIO</a:t>
            </a:r>
            <a:r>
              <a:rPr lang="es-MX" dirty="0"/>
              <a:t>: Buscar su nombre entre todos con ayuda de su gafete o por medio de la foto </a:t>
            </a:r>
          </a:p>
          <a:p>
            <a:pPr marL="0" indent="0">
              <a:buNone/>
            </a:pPr>
            <a:r>
              <a:rPr lang="es-MX" dirty="0"/>
              <a:t>DESARROLLO: Elegir los materiales para trabajar, compartir materiales con sus compañeros</a:t>
            </a:r>
          </a:p>
          <a:p>
            <a:pPr marL="0" indent="0">
              <a:buNone/>
            </a:pPr>
            <a:r>
              <a:rPr lang="es-MX" dirty="0"/>
              <a:t>CIERRE: Decorar su nombre de manera libre experimentando con los </a:t>
            </a:r>
            <a:r>
              <a:rPr lang="es-MX" dirty="0" smtClean="0"/>
              <a:t>materiales e intentar escribir su nombre. </a:t>
            </a:r>
            <a:endParaRPr lang="es-MX" dirty="0"/>
          </a:p>
          <a:p>
            <a:pPr marL="0" indent="0">
              <a:buNone/>
            </a:pPr>
            <a:endParaRPr lang="es-MX" dirty="0"/>
          </a:p>
          <a:p>
            <a:pPr marL="0" indent="0">
              <a:buNone/>
            </a:pPr>
            <a:r>
              <a:rPr lang="es-MX" dirty="0" smtClean="0"/>
              <a:t>ADECUACIÓN</a:t>
            </a:r>
            <a:r>
              <a:rPr lang="es-MX" dirty="0"/>
              <a:t>: Mary José ayuda a repartir materiales</a:t>
            </a:r>
            <a:r>
              <a:rPr lang="es-MX" dirty="0" smtClean="0"/>
              <a:t>.</a:t>
            </a:r>
          </a:p>
          <a:p>
            <a:pPr marL="0" indent="0">
              <a:buNone/>
            </a:pPr>
            <a:r>
              <a:rPr lang="es-ES" dirty="0" smtClean="0"/>
              <a:t>Evaluación: Lista de cotejo </a:t>
            </a:r>
          </a:p>
          <a:p>
            <a:pPr marL="0" indent="0">
              <a:buNone/>
            </a:pPr>
            <a:r>
              <a:rPr lang="es-ES" dirty="0" smtClean="0"/>
              <a:t>Organización: Individual </a:t>
            </a:r>
            <a:endParaRPr lang="es-ES" sz="4000" dirty="0"/>
          </a:p>
          <a:p>
            <a:pPr marL="0" lvl="0" indent="0">
              <a:buNone/>
            </a:pPr>
            <a:r>
              <a:rPr lang="es-ES" dirty="0" smtClean="0"/>
              <a:t>Materiales: Portador de texto con su nombre y foto del niño, colores, diamantina, </a:t>
            </a:r>
            <a:r>
              <a:rPr lang="es-ES" dirty="0" err="1" smtClean="0"/>
              <a:t>resistol</a:t>
            </a:r>
            <a:r>
              <a:rPr lang="es-ES" dirty="0" smtClean="0"/>
              <a:t>. </a:t>
            </a:r>
            <a:endParaRPr lang="es-ES" sz="4000" dirty="0"/>
          </a:p>
          <a:p>
            <a:pPr marL="0" indent="0">
              <a:buNone/>
            </a:pP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257402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effectLst>
                  <a:outerShdw blurRad="38100" dist="38100" dir="2700000" algn="tl">
                    <a:srgbClr val="000000">
                      <a:alpha val="43137"/>
                    </a:srgbClr>
                  </a:outerShdw>
                </a:effectLst>
              </a:rPr>
              <a:t>Actividad aplicada</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fontScale="62500" lnSpcReduction="20000"/>
          </a:bodyPr>
          <a:lstStyle/>
          <a:p>
            <a:pPr marL="0" lvl="0" indent="0">
              <a:buNone/>
            </a:pPr>
            <a:r>
              <a:rPr lang="es-ES" dirty="0"/>
              <a:t>Nombre de la actividad </a:t>
            </a:r>
            <a:r>
              <a:rPr lang="es-ES" dirty="0" smtClean="0"/>
              <a:t>: Inflamos un globo.</a:t>
            </a:r>
          </a:p>
          <a:p>
            <a:pPr marL="0" indent="0">
              <a:buNone/>
            </a:pPr>
            <a:r>
              <a:rPr lang="es-ES" dirty="0" smtClean="0"/>
              <a:t>Campo </a:t>
            </a:r>
            <a:r>
              <a:rPr lang="es-ES" dirty="0"/>
              <a:t>y </a:t>
            </a:r>
            <a:r>
              <a:rPr lang="es-ES" dirty="0" smtClean="0"/>
              <a:t>aspecto: </a:t>
            </a:r>
            <a:r>
              <a:rPr lang="es-MX" dirty="0"/>
              <a:t>D</a:t>
            </a:r>
            <a:r>
              <a:rPr lang="es-MX" dirty="0" smtClean="0"/>
              <a:t>esarrollo físico y salud/ Promoción de la salud </a:t>
            </a:r>
          </a:p>
          <a:p>
            <a:pPr marL="0" indent="0">
              <a:buNone/>
            </a:pPr>
            <a:r>
              <a:rPr lang="es-ES" dirty="0" smtClean="0"/>
              <a:t>Aprendizaje esperado: </a:t>
            </a:r>
            <a:r>
              <a:rPr lang="es-MX" dirty="0"/>
              <a:t>Reconoce la importancia del reposo posterior al esfuerzo físico</a:t>
            </a:r>
            <a:endParaRPr lang="es-ES" sz="4000" dirty="0"/>
          </a:p>
          <a:p>
            <a:pPr marL="0" indent="0">
              <a:buNone/>
            </a:pPr>
            <a:r>
              <a:rPr lang="es-MX" dirty="0"/>
              <a:t>INICIO: Recordar lo que hacen cuando terminan la clase de Ed. Física o la rutina </a:t>
            </a:r>
          </a:p>
          <a:p>
            <a:pPr marL="0" indent="0">
              <a:buNone/>
            </a:pPr>
            <a:r>
              <a:rPr lang="es-MX" dirty="0" smtClean="0"/>
              <a:t>DESARROLLO</a:t>
            </a:r>
            <a:r>
              <a:rPr lang="es-MX" dirty="0"/>
              <a:t>: Tomar un globo e intentar inflarlo y desinflarlo </a:t>
            </a:r>
          </a:p>
          <a:p>
            <a:pPr marL="0" indent="0">
              <a:buNone/>
            </a:pPr>
            <a:r>
              <a:rPr lang="es-MX" dirty="0"/>
              <a:t>CIERRE: Comentar como se ve el globo al inflarse y desinflarse e infiere que así es como nosotros exhalamos e inhalamos </a:t>
            </a:r>
          </a:p>
          <a:p>
            <a:pPr marL="0" indent="0">
              <a:buNone/>
            </a:pPr>
            <a:r>
              <a:rPr lang="es-MX" dirty="0"/>
              <a:t>EVALUACION: El niño: Comenta ¿Porque es importante reposar después de hacer ejercicio?</a:t>
            </a:r>
          </a:p>
          <a:p>
            <a:pPr marL="0" indent="0">
              <a:buNone/>
            </a:pPr>
            <a:r>
              <a:rPr lang="es-MX" dirty="0" smtClean="0"/>
              <a:t>Adecuación</a:t>
            </a:r>
            <a:r>
              <a:rPr lang="es-MX" dirty="0"/>
              <a:t>: Mary José ayuda a repartir los globos. </a:t>
            </a:r>
            <a:endParaRPr lang="es-MX" dirty="0" smtClean="0"/>
          </a:p>
          <a:p>
            <a:pPr marL="0" indent="0">
              <a:buNone/>
            </a:pPr>
            <a:r>
              <a:rPr lang="es-ES" dirty="0" smtClean="0"/>
              <a:t>Evaluación:  Lista de cotejo </a:t>
            </a:r>
            <a:endParaRPr lang="es-ES" sz="3600" dirty="0"/>
          </a:p>
          <a:p>
            <a:pPr marL="0" lvl="0" indent="0">
              <a:buNone/>
            </a:pPr>
            <a:r>
              <a:rPr lang="es-ES" dirty="0" smtClean="0"/>
              <a:t>Organización: Individual </a:t>
            </a:r>
            <a:endParaRPr lang="es-ES" sz="4000" dirty="0"/>
          </a:p>
          <a:p>
            <a:pPr marL="0" lvl="0" indent="0">
              <a:buNone/>
            </a:pPr>
            <a:r>
              <a:rPr lang="es-ES" dirty="0" smtClean="0"/>
              <a:t>Materiales: Globos </a:t>
            </a:r>
            <a:endParaRPr lang="es-ES" sz="4000" dirty="0"/>
          </a:p>
          <a:p>
            <a:pPr marL="0" indent="0">
              <a:buNone/>
            </a:pP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257402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_tradnl" b="1" dirty="0" smtClean="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81677286"/>
              </p:ext>
            </p:extLst>
          </p:nvPr>
        </p:nvGraphicFramePr>
        <p:xfrm>
          <a:off x="251520" y="1196753"/>
          <a:ext cx="8568952" cy="4911356"/>
        </p:xfrm>
        <a:graphic>
          <a:graphicData uri="http://schemas.openxmlformats.org/drawingml/2006/table">
            <a:tbl>
              <a:tblPr firstRow="1" bandRow="1">
                <a:tableStyleId>{93296810-A885-4BE3-A3E7-6D5BEEA58F35}</a:tableStyleId>
              </a:tblPr>
              <a:tblGrid>
                <a:gridCol w="2810664"/>
                <a:gridCol w="2810664"/>
                <a:gridCol w="2947624"/>
              </a:tblGrid>
              <a:tr h="904330">
                <a:tc>
                  <a:txBody>
                    <a:bodyPr/>
                    <a:lstStyle/>
                    <a:p>
                      <a:pPr algn="ctr"/>
                      <a:r>
                        <a:rPr lang="es-ES_tradnl" sz="2800" dirty="0" smtClean="0">
                          <a:effectLst>
                            <a:outerShdw blurRad="38100" dist="38100" dir="2700000" algn="tl">
                              <a:srgbClr val="000000">
                                <a:alpha val="43137"/>
                              </a:srgbClr>
                            </a:outerShdw>
                          </a:effectLst>
                        </a:rPr>
                        <a:t>Semana 1</a:t>
                      </a:r>
                      <a:endParaRPr lang="es-ES" sz="2800" dirty="0">
                        <a:effectLst>
                          <a:outerShdw blurRad="38100" dist="38100" dir="2700000" algn="tl">
                            <a:srgbClr val="000000">
                              <a:alpha val="43137"/>
                            </a:srgbClr>
                          </a:outerShdw>
                        </a:effectLst>
                      </a:endParaRPr>
                    </a:p>
                  </a:txBody>
                  <a:tcPr/>
                </a:tc>
                <a:tc>
                  <a:txBody>
                    <a:bodyPr/>
                    <a:lstStyle/>
                    <a:p>
                      <a:pPr algn="ctr"/>
                      <a:r>
                        <a:rPr lang="es-ES" sz="2800" dirty="0" smtClean="0">
                          <a:effectLst>
                            <a:outerShdw blurRad="38100" dist="38100" dir="2700000" algn="tl">
                              <a:srgbClr val="000000">
                                <a:alpha val="43137"/>
                              </a:srgbClr>
                            </a:outerShdw>
                          </a:effectLst>
                        </a:rPr>
                        <a:t>Adecuación </a:t>
                      </a:r>
                    </a:p>
                    <a:p>
                      <a:pPr algn="ctr"/>
                      <a:r>
                        <a:rPr lang="es-ES" sz="2800" baseline="0" dirty="0" smtClean="0">
                          <a:effectLst>
                            <a:outerShdw blurRad="38100" dist="38100" dir="2700000" algn="tl">
                              <a:srgbClr val="000000">
                                <a:alpha val="43137"/>
                              </a:srgbClr>
                            </a:outerShdw>
                          </a:effectLst>
                        </a:rPr>
                        <a:t>Estrategia  </a:t>
                      </a:r>
                      <a:endParaRPr lang="es-ES" sz="2800" dirty="0">
                        <a:effectLst>
                          <a:outerShdw blurRad="38100" dist="38100" dir="2700000" algn="tl">
                            <a:srgbClr val="000000">
                              <a:alpha val="43137"/>
                            </a:srgbClr>
                          </a:outerShdw>
                        </a:effectLst>
                      </a:endParaRPr>
                    </a:p>
                  </a:txBody>
                  <a:tcPr/>
                </a:tc>
                <a:tc>
                  <a:txBody>
                    <a:bodyPr/>
                    <a:lstStyle/>
                    <a:p>
                      <a:pPr algn="ctr"/>
                      <a:r>
                        <a:rPr lang="es-ES_tradnl" sz="2800" dirty="0" smtClean="0">
                          <a:effectLst>
                            <a:outerShdw blurRad="38100" dist="38100" dir="2700000" algn="tl">
                              <a:srgbClr val="000000">
                                <a:alpha val="43137"/>
                              </a:srgbClr>
                            </a:outerShdw>
                          </a:effectLst>
                        </a:rPr>
                        <a:t>Evaluación</a:t>
                      </a:r>
                      <a:r>
                        <a:rPr lang="es-ES_tradnl" sz="2800" baseline="0" dirty="0" smtClean="0">
                          <a:effectLst>
                            <a:outerShdw blurRad="38100" dist="38100" dir="2700000" algn="tl">
                              <a:srgbClr val="000000">
                                <a:alpha val="43137"/>
                              </a:srgbClr>
                            </a:outerShdw>
                          </a:effectLst>
                        </a:rPr>
                        <a:t> </a:t>
                      </a:r>
                      <a:endParaRPr lang="es-ES" sz="2800" dirty="0">
                        <a:effectLst>
                          <a:outerShdw blurRad="38100" dist="38100" dir="2700000" algn="tl">
                            <a:srgbClr val="000000">
                              <a:alpha val="43137"/>
                            </a:srgbClr>
                          </a:outerShdw>
                        </a:effectLst>
                      </a:endParaRPr>
                    </a:p>
                  </a:txBody>
                  <a:tcPr/>
                </a:tc>
              </a:tr>
              <a:tr h="783311">
                <a:tc>
                  <a:txBody>
                    <a:bodyPr/>
                    <a:lstStyle/>
                    <a:p>
                      <a:pPr algn="ctr"/>
                      <a:r>
                        <a:rPr lang="es-ES" dirty="0" smtClean="0"/>
                        <a:t>30- octubre de 2017</a:t>
                      </a:r>
                      <a:endParaRPr lang="es-ES" dirty="0"/>
                    </a:p>
                  </a:txBody>
                  <a:tcPr anchor="ctr"/>
                </a:tc>
                <a:tc>
                  <a:txBody>
                    <a:bodyPr/>
                    <a:lstStyle/>
                    <a:p>
                      <a:r>
                        <a:rPr lang="es-ES" dirty="0" smtClean="0"/>
                        <a:t>Reglamento de mi salón</a:t>
                      </a:r>
                      <a:r>
                        <a:rPr lang="es-ES" baseline="0" dirty="0" smtClean="0"/>
                        <a:t>, motivación para que participe dando su opinión </a:t>
                      </a:r>
                      <a:endParaRPr lang="es-ES" dirty="0"/>
                    </a:p>
                  </a:txBody>
                  <a:tcPr/>
                </a:tc>
                <a:tc>
                  <a:txBody>
                    <a:bodyPr/>
                    <a:lstStyle/>
                    <a:p>
                      <a:r>
                        <a:rPr lang="es-ES" sz="1200" dirty="0" smtClean="0"/>
                        <a:t>En</a:t>
                      </a:r>
                      <a:r>
                        <a:rPr lang="es-ES" sz="1200" baseline="0" dirty="0" smtClean="0"/>
                        <a:t> esta actividad se debían establecer reglas y acuerdos para poder trabajar mejor en el salón, Mary José aun no respeta opiniones y se distrae constantemente en las actividades. </a:t>
                      </a:r>
                      <a:endParaRPr lang="es-ES" sz="1200" dirty="0"/>
                    </a:p>
                  </a:txBody>
                  <a:tcPr/>
                </a:tc>
              </a:tr>
              <a:tr h="924033">
                <a:tc>
                  <a:txBody>
                    <a:bodyPr/>
                    <a:lstStyle/>
                    <a:p>
                      <a:pPr algn="ctr"/>
                      <a:r>
                        <a:rPr lang="es-ES" dirty="0" smtClean="0"/>
                        <a:t>31 de octubre</a:t>
                      </a:r>
                      <a:r>
                        <a:rPr lang="es-ES" baseline="0" dirty="0" smtClean="0"/>
                        <a:t> de 2017 </a:t>
                      </a:r>
                      <a:endParaRPr lang="es-E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Decoración</a:t>
                      </a:r>
                      <a:r>
                        <a:rPr lang="es-ES" baseline="0" dirty="0" smtClean="0"/>
                        <a:t> de su nombre ayuda a repartir materiales motivación </a:t>
                      </a:r>
                      <a:endParaRPr lang="es-ES" dirty="0" smtClean="0"/>
                    </a:p>
                  </a:txBody>
                  <a:tcPr/>
                </a:tc>
                <a:tc>
                  <a:txBody>
                    <a:bodyPr/>
                    <a:lstStyle/>
                    <a:p>
                      <a:r>
                        <a:rPr lang="es-ES" sz="1200" dirty="0" smtClean="0"/>
                        <a:t>Decora su nombre y lo identifica</a:t>
                      </a:r>
                      <a:r>
                        <a:rPr lang="es-ES" sz="1200" baseline="0" dirty="0" smtClean="0"/>
                        <a:t> gracias a que observa su foto de no ser así necesitaría ayuda ya que solo identifica la primer letra de su nombre </a:t>
                      </a:r>
                      <a:endParaRPr lang="es-ES" sz="1200" dirty="0"/>
                    </a:p>
                  </a:txBody>
                  <a:tcPr/>
                </a:tc>
              </a:tr>
              <a:tr h="1098502">
                <a:tc>
                  <a:txBody>
                    <a:bodyPr/>
                    <a:lstStyle/>
                    <a:p>
                      <a:pPr algn="ctr"/>
                      <a:r>
                        <a:rPr lang="es-ES" dirty="0" smtClean="0"/>
                        <a:t>1 de octubre de</a:t>
                      </a:r>
                      <a:r>
                        <a:rPr lang="es-ES" baseline="0" dirty="0" smtClean="0"/>
                        <a:t> 2017</a:t>
                      </a:r>
                      <a:endParaRPr lang="es-ES" dirty="0"/>
                    </a:p>
                  </a:txBody>
                  <a:tcPr anchor="ctr"/>
                </a:tc>
                <a:tc>
                  <a:txBody>
                    <a:bodyPr/>
                    <a:lstStyle/>
                    <a:p>
                      <a:r>
                        <a:rPr lang="es-ES" dirty="0" smtClean="0"/>
                        <a:t>Inflamos</a:t>
                      </a:r>
                      <a:r>
                        <a:rPr lang="es-ES" baseline="0" dirty="0" smtClean="0"/>
                        <a:t> un globo relajación entrando de receso </a:t>
                      </a:r>
                      <a:endParaRPr lang="es-ES" dirty="0"/>
                    </a:p>
                  </a:txBody>
                  <a:tcPr/>
                </a:tc>
                <a:tc>
                  <a:txBody>
                    <a:bodyPr/>
                    <a:lstStyle/>
                    <a:p>
                      <a:r>
                        <a:rPr lang="es-ES" sz="1400" dirty="0" smtClean="0"/>
                        <a:t>Esta actividad de relajación entrando de receso funciona y tranquiliza a los niños Mary</a:t>
                      </a:r>
                      <a:r>
                        <a:rPr lang="es-ES" sz="1400" baseline="0" dirty="0" smtClean="0"/>
                        <a:t> José estuvo mas tranquila en las actividades </a:t>
                      </a:r>
                      <a:endParaRPr lang="es-ES" sz="1400" dirty="0"/>
                    </a:p>
                  </a:txBody>
                  <a:tcPr/>
                </a:tc>
              </a:tr>
              <a:tr h="938101">
                <a:tc>
                  <a:txBody>
                    <a:bodyPr/>
                    <a:lstStyle/>
                    <a:p>
                      <a:pPr algn="ctr"/>
                      <a:r>
                        <a:rPr lang="es-ES" dirty="0" smtClean="0"/>
                        <a:t>Día inhábil</a:t>
                      </a:r>
                      <a:r>
                        <a:rPr lang="es-ES" baseline="0" dirty="0" smtClean="0"/>
                        <a:t> </a:t>
                      </a:r>
                      <a:endParaRPr lang="es-ES" dirty="0"/>
                    </a:p>
                  </a:txBody>
                  <a:tcPr anchor="ctr"/>
                </a:tc>
                <a:tc>
                  <a:txBody>
                    <a:bodyPr/>
                    <a:lstStyle/>
                    <a:p>
                      <a:endParaRPr lang="es-ES" dirty="0"/>
                    </a:p>
                  </a:txBody>
                  <a:tcPr/>
                </a:tc>
                <a:tc>
                  <a:txBody>
                    <a:bodyPr/>
                    <a:lstStyle/>
                    <a:p>
                      <a:endParaRPr lang="es-ES" dirty="0"/>
                    </a:p>
                  </a:txBody>
                  <a:tcPr/>
                </a:tc>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graphicFrame>
        <p:nvGraphicFramePr>
          <p:cNvPr id="3" name="Tabla 2"/>
          <p:cNvGraphicFramePr>
            <a:graphicFrameLocks noGrp="1"/>
          </p:cNvGraphicFramePr>
          <p:nvPr>
            <p:extLst>
              <p:ext uri="{D42A27DB-BD31-4B8C-83A1-F6EECF244321}">
                <p14:modId xmlns:p14="http://schemas.microsoft.com/office/powerpoint/2010/main" val="2035431534"/>
              </p:ext>
            </p:extLst>
          </p:nvPr>
        </p:nvGraphicFramePr>
        <p:xfrm>
          <a:off x="259307" y="5788016"/>
          <a:ext cx="8570794" cy="640080"/>
        </p:xfrm>
        <a:graphic>
          <a:graphicData uri="http://schemas.openxmlformats.org/drawingml/2006/table">
            <a:tbl>
              <a:tblPr>
                <a:tableStyleId>{08FB837D-C827-4EFA-A057-4D05807E0F7C}</a:tableStyleId>
              </a:tblPr>
              <a:tblGrid>
                <a:gridCol w="2797792"/>
                <a:gridCol w="2784143"/>
                <a:gridCol w="2988859"/>
              </a:tblGrid>
              <a:tr h="622832">
                <a:tc>
                  <a:txBody>
                    <a:bodyPr/>
                    <a:lstStyle/>
                    <a:p>
                      <a:pPr algn="ctr"/>
                      <a:r>
                        <a:rPr lang="es-MX" dirty="0" smtClean="0"/>
                        <a:t>Suspensión de labores docentes </a:t>
                      </a:r>
                      <a:endParaRPr lang="es-MX" dirty="0"/>
                    </a:p>
                  </a:txBody>
                  <a:tcPr>
                    <a:solidFill>
                      <a:schemeClr val="accent6">
                        <a:lumMod val="40000"/>
                        <a:lumOff val="60000"/>
                      </a:schemeClr>
                    </a:solidFill>
                  </a:tcPr>
                </a:tc>
                <a:tc>
                  <a:txBody>
                    <a:bodyPr/>
                    <a:lstStyle/>
                    <a:p>
                      <a:endParaRPr lang="es-MX" dirty="0"/>
                    </a:p>
                  </a:txBody>
                  <a:tcPr>
                    <a:solidFill>
                      <a:schemeClr val="accent6">
                        <a:lumMod val="40000"/>
                        <a:lumOff val="60000"/>
                      </a:schemeClr>
                    </a:solidFill>
                  </a:tcPr>
                </a:tc>
                <a:tc>
                  <a:txBody>
                    <a:bodyPr/>
                    <a:lstStyle/>
                    <a:p>
                      <a:endParaRPr lang="es-MX" dirty="0"/>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106301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_tradnl" b="1" dirty="0" smtClean="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357904351"/>
              </p:ext>
            </p:extLst>
          </p:nvPr>
        </p:nvGraphicFramePr>
        <p:xfrm>
          <a:off x="251520" y="1191264"/>
          <a:ext cx="8568952" cy="4576785"/>
        </p:xfrm>
        <a:graphic>
          <a:graphicData uri="http://schemas.openxmlformats.org/drawingml/2006/table">
            <a:tbl>
              <a:tblPr firstRow="1" bandRow="1">
                <a:tableStyleId>{93296810-A885-4BE3-A3E7-6D5BEEA58F35}</a:tableStyleId>
              </a:tblPr>
              <a:tblGrid>
                <a:gridCol w="2810664"/>
                <a:gridCol w="2810664"/>
                <a:gridCol w="2947624"/>
              </a:tblGrid>
              <a:tr h="914571">
                <a:tc>
                  <a:txBody>
                    <a:bodyPr/>
                    <a:lstStyle/>
                    <a:p>
                      <a:pPr algn="ctr"/>
                      <a:r>
                        <a:rPr lang="es-ES_tradnl" sz="2800" dirty="0" smtClean="0">
                          <a:effectLst>
                            <a:outerShdw blurRad="38100" dist="38100" dir="2700000" algn="tl">
                              <a:srgbClr val="000000">
                                <a:alpha val="43137"/>
                              </a:srgbClr>
                            </a:outerShdw>
                          </a:effectLst>
                        </a:rPr>
                        <a:t>Semana 2</a:t>
                      </a:r>
                      <a:endParaRPr lang="es-ES" sz="2800" dirty="0">
                        <a:effectLst>
                          <a:outerShdw blurRad="38100" dist="38100" dir="2700000" algn="tl">
                            <a:srgbClr val="000000">
                              <a:alpha val="43137"/>
                            </a:srgbClr>
                          </a:outerShdw>
                        </a:effectLst>
                      </a:endParaRPr>
                    </a:p>
                  </a:txBody>
                  <a:tcPr/>
                </a:tc>
                <a:tc>
                  <a:txBody>
                    <a:bodyPr/>
                    <a:lstStyle/>
                    <a:p>
                      <a:pPr algn="ctr"/>
                      <a:r>
                        <a:rPr lang="es-ES" sz="2800" dirty="0" smtClean="0">
                          <a:effectLst>
                            <a:outerShdw blurRad="38100" dist="38100" dir="2700000" algn="tl">
                              <a:srgbClr val="000000">
                                <a:alpha val="43137"/>
                              </a:srgbClr>
                            </a:outerShdw>
                          </a:effectLst>
                        </a:rPr>
                        <a:t>Adecuación </a:t>
                      </a:r>
                    </a:p>
                    <a:p>
                      <a:pPr algn="ctr"/>
                      <a:r>
                        <a:rPr lang="es-ES" sz="2800" baseline="0" dirty="0" smtClean="0">
                          <a:effectLst>
                            <a:outerShdw blurRad="38100" dist="38100" dir="2700000" algn="tl">
                              <a:srgbClr val="000000">
                                <a:alpha val="43137"/>
                              </a:srgbClr>
                            </a:outerShdw>
                          </a:effectLst>
                        </a:rPr>
                        <a:t>Estrategia  </a:t>
                      </a:r>
                      <a:endParaRPr lang="es-ES" sz="2800" dirty="0">
                        <a:effectLst>
                          <a:outerShdw blurRad="38100" dist="38100" dir="2700000" algn="tl">
                            <a:srgbClr val="000000">
                              <a:alpha val="43137"/>
                            </a:srgbClr>
                          </a:outerShdw>
                        </a:effectLst>
                      </a:endParaRPr>
                    </a:p>
                  </a:txBody>
                  <a:tcPr/>
                </a:tc>
                <a:tc>
                  <a:txBody>
                    <a:bodyPr/>
                    <a:lstStyle/>
                    <a:p>
                      <a:pPr algn="ctr"/>
                      <a:r>
                        <a:rPr lang="es-ES_tradnl" sz="2800" dirty="0" smtClean="0">
                          <a:effectLst>
                            <a:outerShdw blurRad="38100" dist="38100" dir="2700000" algn="tl">
                              <a:srgbClr val="000000">
                                <a:alpha val="43137"/>
                              </a:srgbClr>
                            </a:outerShdw>
                          </a:effectLst>
                        </a:rPr>
                        <a:t>Evaluación</a:t>
                      </a:r>
                      <a:r>
                        <a:rPr lang="es-ES_tradnl" sz="2800" baseline="0" dirty="0" smtClean="0">
                          <a:effectLst>
                            <a:outerShdw blurRad="38100" dist="38100" dir="2700000" algn="tl">
                              <a:srgbClr val="000000">
                                <a:alpha val="43137"/>
                              </a:srgbClr>
                            </a:outerShdw>
                          </a:effectLst>
                        </a:rPr>
                        <a:t> </a:t>
                      </a:r>
                      <a:endParaRPr lang="es-ES" sz="2800" dirty="0">
                        <a:effectLst>
                          <a:outerShdw blurRad="38100" dist="38100" dir="2700000" algn="tl">
                            <a:srgbClr val="000000">
                              <a:alpha val="43137"/>
                            </a:srgbClr>
                          </a:outerShdw>
                        </a:effectLst>
                      </a:endParaRPr>
                    </a:p>
                  </a:txBody>
                  <a:tcPr/>
                </a:tc>
              </a:tr>
              <a:tr h="1148840">
                <a:tc>
                  <a:txBody>
                    <a:bodyPr/>
                    <a:lstStyle/>
                    <a:p>
                      <a:pPr algn="l"/>
                      <a:r>
                        <a:rPr lang="es-ES" sz="1600" dirty="0" smtClean="0"/>
                        <a:t>6- noviembre de 2017</a:t>
                      </a:r>
                      <a:endParaRPr lang="es-ES" sz="1600" dirty="0"/>
                    </a:p>
                  </a:txBody>
                  <a:tcPr anchor="ctr"/>
                </a:tc>
                <a:tc>
                  <a:txBody>
                    <a:bodyPr/>
                    <a:lstStyle/>
                    <a:p>
                      <a:r>
                        <a:rPr lang="es-ES" sz="1600" dirty="0" smtClean="0"/>
                        <a:t>Taller de calaveritas de azúcar,</a:t>
                      </a:r>
                      <a:r>
                        <a:rPr lang="es-ES" sz="1600" baseline="0" dirty="0" smtClean="0"/>
                        <a:t> Ayudo a repartir el material de esta manera se motiva a concentrarse y poner atención </a:t>
                      </a:r>
                      <a:endParaRPr lang="es-ES" sz="1600" dirty="0"/>
                    </a:p>
                  </a:txBody>
                  <a:tcPr/>
                </a:tc>
                <a:tc>
                  <a:txBody>
                    <a:bodyPr/>
                    <a:lstStyle/>
                    <a:p>
                      <a:r>
                        <a:rPr lang="es-ES" sz="1200" dirty="0" smtClean="0"/>
                        <a:t>En</a:t>
                      </a:r>
                      <a:r>
                        <a:rPr lang="es-ES" sz="1200" baseline="0" dirty="0" smtClean="0"/>
                        <a:t> esta actividad la niña ayudo a repartir los materiales a sus compañeros, esta consigna me ha sido muy útil para cuando ella anda muy inquieta y no quiere hacer caso </a:t>
                      </a:r>
                      <a:endParaRPr lang="es-ES" sz="1200" dirty="0"/>
                    </a:p>
                  </a:txBody>
                  <a:tcPr/>
                </a:tc>
              </a:tr>
              <a:tr h="1327603">
                <a:tc>
                  <a:txBody>
                    <a:bodyPr/>
                    <a:lstStyle/>
                    <a:p>
                      <a:pPr algn="l"/>
                      <a:r>
                        <a:rPr lang="es-ES" sz="1600" dirty="0" smtClean="0"/>
                        <a:t>7 de noviembre</a:t>
                      </a:r>
                      <a:r>
                        <a:rPr lang="es-ES" sz="1600" baseline="0" dirty="0" smtClean="0"/>
                        <a:t> de 2017 </a:t>
                      </a:r>
                      <a:endParaRPr lang="es-E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Descubriendo</a:t>
                      </a:r>
                      <a:r>
                        <a:rPr lang="es-ES" sz="1600" baseline="0" dirty="0" smtClean="0"/>
                        <a:t> a los muertitos, actividad de concentración y búsqueda</a:t>
                      </a:r>
                      <a:endParaRPr lang="es-ES" sz="1600" dirty="0" smtClean="0"/>
                    </a:p>
                  </a:txBody>
                  <a:tcPr/>
                </a:tc>
                <a:tc>
                  <a:txBody>
                    <a:bodyPr/>
                    <a:lstStyle/>
                    <a:p>
                      <a:r>
                        <a:rPr lang="es-ES" sz="1200" dirty="0" smtClean="0"/>
                        <a:t>Esta actividad consistía en encontrar imágenes que</a:t>
                      </a:r>
                      <a:r>
                        <a:rPr lang="es-ES" sz="1200" baseline="0" dirty="0" smtClean="0"/>
                        <a:t> venían en una tarjeta en un cartel grande, siendo esto causa de concentración en la niña para localizar la imagen de la tarjeta, Mary José se concentro por alrededor de 5 min. y ayudaba a sus compañeros a buscar las imágenes </a:t>
                      </a:r>
                      <a:endParaRPr lang="es-ES" sz="1200" dirty="0"/>
                    </a:p>
                  </a:txBody>
                  <a:tcPr/>
                </a:tc>
              </a:tr>
              <a:tr h="593305">
                <a:tc>
                  <a:txBody>
                    <a:bodyPr/>
                    <a:lstStyle/>
                    <a:p>
                      <a:pPr algn="just"/>
                      <a:r>
                        <a:rPr lang="es-ES" sz="1400" dirty="0" smtClean="0"/>
                        <a:t>8 de noviembre de</a:t>
                      </a:r>
                      <a:r>
                        <a:rPr lang="es-ES" sz="1400" baseline="0" dirty="0" smtClean="0"/>
                        <a:t> 2017</a:t>
                      </a:r>
                    </a:p>
                    <a:p>
                      <a:pPr algn="just"/>
                      <a:r>
                        <a:rPr lang="es-ES" sz="1400" baseline="0" dirty="0" smtClean="0"/>
                        <a:t>Clase de Educador titular </a:t>
                      </a:r>
                      <a:endParaRPr lang="es-ES" sz="1400" dirty="0"/>
                    </a:p>
                  </a:txBody>
                  <a:tcPr anchor="ctr"/>
                </a:tc>
                <a:tc>
                  <a:txBody>
                    <a:bodyPr/>
                    <a:lstStyle/>
                    <a:p>
                      <a:endParaRPr lang="es-ES" dirty="0"/>
                    </a:p>
                  </a:txBody>
                  <a:tcPr/>
                </a:tc>
                <a:tc>
                  <a:txBody>
                    <a:bodyPr/>
                    <a:lstStyle/>
                    <a:p>
                      <a:endParaRPr lang="es-ES" sz="1400" dirty="0"/>
                    </a:p>
                  </a:txBody>
                  <a:tcPr/>
                </a:tc>
              </a:tr>
              <a:tr h="451710">
                <a:tc>
                  <a:txBody>
                    <a:bodyPr/>
                    <a:lstStyle/>
                    <a:p>
                      <a:pPr algn="just"/>
                      <a:r>
                        <a:rPr lang="es-ES" sz="1400" dirty="0" smtClean="0"/>
                        <a:t>9 de noviembre de</a:t>
                      </a:r>
                      <a:r>
                        <a:rPr lang="es-ES" sz="1400" baseline="0" dirty="0" smtClean="0"/>
                        <a:t> 2017</a:t>
                      </a:r>
                    </a:p>
                    <a:p>
                      <a:pPr algn="just"/>
                      <a:r>
                        <a:rPr lang="es-ES" sz="1400" baseline="0" dirty="0" smtClean="0"/>
                        <a:t>Clase de Educador titular </a:t>
                      </a:r>
                      <a:endParaRPr lang="es-ES" sz="1400" dirty="0"/>
                    </a:p>
                  </a:txBody>
                  <a:tcPr anchor="ctr"/>
                </a:tc>
                <a:tc>
                  <a:txBody>
                    <a:bodyPr/>
                    <a:lstStyle/>
                    <a:p>
                      <a:endParaRPr lang="es-ES" dirty="0"/>
                    </a:p>
                  </a:txBody>
                  <a:tcPr/>
                </a:tc>
                <a:tc>
                  <a:txBody>
                    <a:bodyPr/>
                    <a:lstStyle/>
                    <a:p>
                      <a:endParaRPr lang="es-ES" dirty="0"/>
                    </a:p>
                  </a:txBody>
                  <a:tcPr/>
                </a:tc>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graphicFrame>
        <p:nvGraphicFramePr>
          <p:cNvPr id="3" name="Tabla 2"/>
          <p:cNvGraphicFramePr>
            <a:graphicFrameLocks noGrp="1"/>
          </p:cNvGraphicFramePr>
          <p:nvPr>
            <p:extLst>
              <p:ext uri="{D42A27DB-BD31-4B8C-83A1-F6EECF244321}">
                <p14:modId xmlns:p14="http://schemas.microsoft.com/office/powerpoint/2010/main" val="1784540059"/>
              </p:ext>
            </p:extLst>
          </p:nvPr>
        </p:nvGraphicFramePr>
        <p:xfrm>
          <a:off x="251520" y="5730201"/>
          <a:ext cx="8570794" cy="579120"/>
        </p:xfrm>
        <a:graphic>
          <a:graphicData uri="http://schemas.openxmlformats.org/drawingml/2006/table">
            <a:tbl>
              <a:tblPr>
                <a:tableStyleId>{08FB837D-C827-4EFA-A057-4D05807E0F7C}</a:tableStyleId>
              </a:tblPr>
              <a:tblGrid>
                <a:gridCol w="2797792"/>
                <a:gridCol w="2784143"/>
                <a:gridCol w="2988859"/>
              </a:tblGrid>
              <a:tr h="576064">
                <a:tc>
                  <a:txBody>
                    <a:bodyPr/>
                    <a:lstStyle/>
                    <a:p>
                      <a:pPr algn="l"/>
                      <a:r>
                        <a:rPr lang="es-ES" sz="1600" dirty="0" smtClean="0"/>
                        <a:t>10 de noviembre de</a:t>
                      </a:r>
                      <a:r>
                        <a:rPr lang="es-ES" sz="1600" baseline="0" dirty="0" smtClean="0"/>
                        <a:t> 2017</a:t>
                      </a:r>
                    </a:p>
                    <a:p>
                      <a:pPr algn="l"/>
                      <a:r>
                        <a:rPr lang="es-ES" sz="1600" baseline="0" dirty="0" smtClean="0"/>
                        <a:t>Clase de Educador titular </a:t>
                      </a:r>
                      <a:endParaRPr lang="es-ES" sz="1600" dirty="0"/>
                    </a:p>
                  </a:txBody>
                  <a:tcPr>
                    <a:solidFill>
                      <a:schemeClr val="accent6">
                        <a:lumMod val="40000"/>
                        <a:lumOff val="60000"/>
                      </a:schemeClr>
                    </a:solidFill>
                  </a:tcPr>
                </a:tc>
                <a:tc>
                  <a:txBody>
                    <a:bodyPr/>
                    <a:lstStyle/>
                    <a:p>
                      <a:endParaRPr lang="es-MX" dirty="0"/>
                    </a:p>
                  </a:txBody>
                  <a:tcPr>
                    <a:solidFill>
                      <a:schemeClr val="accent6">
                        <a:lumMod val="40000"/>
                        <a:lumOff val="60000"/>
                      </a:schemeClr>
                    </a:solidFill>
                  </a:tcPr>
                </a:tc>
                <a:tc>
                  <a:txBody>
                    <a:bodyPr/>
                    <a:lstStyle/>
                    <a:p>
                      <a:endParaRPr lang="es-MX" dirty="0"/>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124923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_tradnl" b="1" dirty="0" smtClean="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144738610"/>
              </p:ext>
            </p:extLst>
          </p:nvPr>
        </p:nvGraphicFramePr>
        <p:xfrm>
          <a:off x="251520" y="1191264"/>
          <a:ext cx="8568952" cy="4056112"/>
        </p:xfrm>
        <a:graphic>
          <a:graphicData uri="http://schemas.openxmlformats.org/drawingml/2006/table">
            <a:tbl>
              <a:tblPr firstRow="1" bandRow="1">
                <a:tableStyleId>{93296810-A885-4BE3-A3E7-6D5BEEA58F35}</a:tableStyleId>
              </a:tblPr>
              <a:tblGrid>
                <a:gridCol w="2810664"/>
                <a:gridCol w="2810664"/>
                <a:gridCol w="2947624"/>
              </a:tblGrid>
              <a:tr h="914571">
                <a:tc>
                  <a:txBody>
                    <a:bodyPr/>
                    <a:lstStyle/>
                    <a:p>
                      <a:pPr algn="ctr"/>
                      <a:r>
                        <a:rPr lang="es-ES_tradnl" sz="2800" dirty="0" smtClean="0">
                          <a:effectLst>
                            <a:outerShdw blurRad="38100" dist="38100" dir="2700000" algn="tl">
                              <a:srgbClr val="000000">
                                <a:alpha val="43137"/>
                              </a:srgbClr>
                            </a:outerShdw>
                          </a:effectLst>
                        </a:rPr>
                        <a:t>Semana 3</a:t>
                      </a:r>
                      <a:endParaRPr lang="es-ES" sz="2800" dirty="0">
                        <a:effectLst>
                          <a:outerShdw blurRad="38100" dist="38100" dir="2700000" algn="tl">
                            <a:srgbClr val="000000">
                              <a:alpha val="43137"/>
                            </a:srgbClr>
                          </a:outerShdw>
                        </a:effectLst>
                      </a:endParaRPr>
                    </a:p>
                  </a:txBody>
                  <a:tcPr/>
                </a:tc>
                <a:tc>
                  <a:txBody>
                    <a:bodyPr/>
                    <a:lstStyle/>
                    <a:p>
                      <a:pPr algn="ctr"/>
                      <a:r>
                        <a:rPr lang="es-ES" sz="2800" dirty="0" smtClean="0">
                          <a:effectLst>
                            <a:outerShdw blurRad="38100" dist="38100" dir="2700000" algn="tl">
                              <a:srgbClr val="000000">
                                <a:alpha val="43137"/>
                              </a:srgbClr>
                            </a:outerShdw>
                          </a:effectLst>
                        </a:rPr>
                        <a:t>Adecuación </a:t>
                      </a:r>
                    </a:p>
                    <a:p>
                      <a:pPr algn="ctr"/>
                      <a:r>
                        <a:rPr lang="es-ES" sz="2800" baseline="0" dirty="0" smtClean="0">
                          <a:effectLst>
                            <a:outerShdw blurRad="38100" dist="38100" dir="2700000" algn="tl">
                              <a:srgbClr val="000000">
                                <a:alpha val="43137"/>
                              </a:srgbClr>
                            </a:outerShdw>
                          </a:effectLst>
                        </a:rPr>
                        <a:t>Estrategia  </a:t>
                      </a:r>
                      <a:endParaRPr lang="es-ES" sz="2800" dirty="0">
                        <a:effectLst>
                          <a:outerShdw blurRad="38100" dist="38100" dir="2700000" algn="tl">
                            <a:srgbClr val="000000">
                              <a:alpha val="43137"/>
                            </a:srgbClr>
                          </a:outerShdw>
                        </a:effectLst>
                      </a:endParaRPr>
                    </a:p>
                  </a:txBody>
                  <a:tcPr/>
                </a:tc>
                <a:tc>
                  <a:txBody>
                    <a:bodyPr/>
                    <a:lstStyle/>
                    <a:p>
                      <a:pPr algn="ctr"/>
                      <a:r>
                        <a:rPr lang="es-ES_tradnl" sz="2800" dirty="0" smtClean="0">
                          <a:effectLst>
                            <a:outerShdw blurRad="38100" dist="38100" dir="2700000" algn="tl">
                              <a:srgbClr val="000000">
                                <a:alpha val="43137"/>
                              </a:srgbClr>
                            </a:outerShdw>
                          </a:effectLst>
                        </a:rPr>
                        <a:t>Evaluación</a:t>
                      </a:r>
                      <a:r>
                        <a:rPr lang="es-ES_tradnl" sz="2800" baseline="0" dirty="0" smtClean="0">
                          <a:effectLst>
                            <a:outerShdw blurRad="38100" dist="38100" dir="2700000" algn="tl">
                              <a:srgbClr val="000000">
                                <a:alpha val="43137"/>
                              </a:srgbClr>
                            </a:outerShdw>
                          </a:effectLst>
                        </a:rPr>
                        <a:t> </a:t>
                      </a:r>
                      <a:endParaRPr lang="es-ES" sz="2800" dirty="0">
                        <a:effectLst>
                          <a:outerShdw blurRad="38100" dist="38100" dir="2700000" algn="tl">
                            <a:srgbClr val="000000">
                              <a:alpha val="43137"/>
                            </a:srgbClr>
                          </a:outerShdw>
                        </a:effectLst>
                      </a:endParaRPr>
                    </a:p>
                  </a:txBody>
                  <a:tcPr/>
                </a:tc>
              </a:tr>
              <a:tr h="1004824">
                <a:tc>
                  <a:txBody>
                    <a:bodyPr/>
                    <a:lstStyle/>
                    <a:p>
                      <a:pPr algn="l"/>
                      <a:r>
                        <a:rPr lang="es-ES" sz="1600" dirty="0" smtClean="0"/>
                        <a:t>13 - noviembre de 2017</a:t>
                      </a:r>
                      <a:endParaRPr lang="es-ES" sz="1600" dirty="0"/>
                    </a:p>
                  </a:txBody>
                  <a:tcPr anchor="ctr"/>
                </a:tc>
                <a:tc>
                  <a:txBody>
                    <a:bodyPr/>
                    <a:lstStyle/>
                    <a:p>
                      <a:r>
                        <a:rPr lang="es-ES" sz="1400" dirty="0" smtClean="0"/>
                        <a:t>Que elementos usa el cartero Act de ayuda en el pizarrón </a:t>
                      </a:r>
                      <a:endParaRPr lang="es-ES" sz="1400" dirty="0"/>
                    </a:p>
                  </a:txBody>
                  <a:tcPr/>
                </a:tc>
                <a:tc>
                  <a:txBody>
                    <a:bodyPr/>
                    <a:lstStyle/>
                    <a:p>
                      <a:r>
                        <a:rPr lang="es-ES" sz="1200" dirty="0" smtClean="0"/>
                        <a:t>La niña me iba ayudando</a:t>
                      </a:r>
                      <a:r>
                        <a:rPr lang="es-ES" sz="1200" baseline="0" dirty="0" smtClean="0"/>
                        <a:t> a acomodar las imágenes según lo que le decían sus compañeros, con esto logre que escuchara a sus compañeros y se concentrara en la tarea que tenia </a:t>
                      </a:r>
                      <a:endParaRPr lang="es-ES" sz="1200" dirty="0"/>
                    </a:p>
                  </a:txBody>
                  <a:tcPr/>
                </a:tc>
              </a:tr>
              <a:tr h="1008112">
                <a:tc>
                  <a:txBody>
                    <a:bodyPr/>
                    <a:lstStyle/>
                    <a:p>
                      <a:pPr algn="l"/>
                      <a:r>
                        <a:rPr lang="es-ES" sz="1600" dirty="0" smtClean="0"/>
                        <a:t>14 de noviembre</a:t>
                      </a:r>
                      <a:r>
                        <a:rPr lang="es-ES" sz="1600" baseline="0" dirty="0" smtClean="0"/>
                        <a:t> de 2017 </a:t>
                      </a:r>
                      <a:endParaRPr lang="es-E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t>Cuento de la Revolución Mexicana</a:t>
                      </a:r>
                      <a:r>
                        <a:rPr lang="es-ES" sz="14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t>Uso de Franelografo </a:t>
                      </a:r>
                      <a:endParaRPr lang="es-ES" sz="1400" dirty="0" smtClean="0"/>
                    </a:p>
                  </a:txBody>
                  <a:tcPr/>
                </a:tc>
                <a:tc>
                  <a:txBody>
                    <a:bodyPr/>
                    <a:lstStyle/>
                    <a:p>
                      <a:r>
                        <a:rPr lang="es-ES" sz="1200" dirty="0" smtClean="0"/>
                        <a:t>Con ayuda de un material novedoso</a:t>
                      </a:r>
                      <a:r>
                        <a:rPr lang="es-ES" sz="1200" baseline="0" dirty="0" smtClean="0"/>
                        <a:t> la niña me fue ayudando a pegar las imágenes según la historia que les iba contando lo que ayudo a que se concentrara y escuchara atentamente</a:t>
                      </a:r>
                      <a:endParaRPr lang="es-ES" sz="1200" dirty="0"/>
                    </a:p>
                  </a:txBody>
                  <a:tcPr/>
                </a:tc>
              </a:tr>
              <a:tr h="593305">
                <a:tc>
                  <a:txBody>
                    <a:bodyPr/>
                    <a:lstStyle/>
                    <a:p>
                      <a:pPr algn="just"/>
                      <a:r>
                        <a:rPr lang="es-ES" sz="1400" dirty="0" smtClean="0"/>
                        <a:t>15 de noviembre de</a:t>
                      </a:r>
                      <a:r>
                        <a:rPr lang="es-ES" sz="1400" baseline="0" dirty="0" smtClean="0"/>
                        <a:t> 2017</a:t>
                      </a:r>
                    </a:p>
                    <a:p>
                      <a:pPr algn="just"/>
                      <a:endParaRPr lang="es-ES" sz="1400" dirty="0"/>
                    </a:p>
                  </a:txBody>
                  <a:tcPr anchor="ctr"/>
                </a:tc>
                <a:tc>
                  <a:txBody>
                    <a:bodyPr/>
                    <a:lstStyle/>
                    <a:p>
                      <a:r>
                        <a:rPr lang="es-ES" sz="1400" dirty="0" smtClean="0"/>
                        <a:t>Rompecabezas de la Revolución</a:t>
                      </a:r>
                      <a:r>
                        <a:rPr lang="es-ES" sz="1400" baseline="0" dirty="0" smtClean="0"/>
                        <a:t> Mexicana </a:t>
                      </a:r>
                      <a:endParaRPr lang="es-ES" sz="1400" dirty="0"/>
                    </a:p>
                  </a:txBody>
                  <a:tcPr/>
                </a:tc>
                <a:tc>
                  <a:txBody>
                    <a:bodyPr/>
                    <a:lstStyle/>
                    <a:p>
                      <a:r>
                        <a:rPr lang="es-ES" sz="1200" dirty="0" smtClean="0"/>
                        <a:t>El uso de materiales que puede manipular ayuda a que Mary</a:t>
                      </a:r>
                      <a:r>
                        <a:rPr lang="es-ES" sz="1200" baseline="0" dirty="0" smtClean="0"/>
                        <a:t> José</a:t>
                      </a:r>
                      <a:r>
                        <a:rPr lang="es-ES" sz="1200" dirty="0" smtClean="0"/>
                        <a:t> se concentre en acomodar algo para obtener</a:t>
                      </a:r>
                      <a:r>
                        <a:rPr lang="es-ES" sz="1200" baseline="0" dirty="0" smtClean="0"/>
                        <a:t> un resultado </a:t>
                      </a:r>
                      <a:endParaRPr lang="es-ES" sz="1200" dirty="0"/>
                    </a:p>
                  </a:txBody>
                  <a:tcPr/>
                </a:tc>
              </a:tr>
              <a:tr h="451710">
                <a:tc>
                  <a:txBody>
                    <a:bodyPr/>
                    <a:lstStyle/>
                    <a:p>
                      <a:pPr algn="just"/>
                      <a:r>
                        <a:rPr lang="es-ES" sz="1200" dirty="0" smtClean="0"/>
                        <a:t>16 de noviembre de</a:t>
                      </a:r>
                      <a:r>
                        <a:rPr lang="es-ES" sz="1200" baseline="0" dirty="0" smtClean="0"/>
                        <a:t> 2017</a:t>
                      </a:r>
                    </a:p>
                    <a:p>
                      <a:pPr algn="just"/>
                      <a:r>
                        <a:rPr lang="es-ES" sz="1200" baseline="0" dirty="0" smtClean="0"/>
                        <a:t>Kermesse de la Revolución Mexicana </a:t>
                      </a:r>
                      <a:endParaRPr lang="es-ES" sz="1200" dirty="0"/>
                    </a:p>
                  </a:txBody>
                  <a:tcPr anchor="ctr"/>
                </a:tc>
                <a:tc>
                  <a:txBody>
                    <a:bodyPr/>
                    <a:lstStyle/>
                    <a:p>
                      <a:endParaRPr lang="es-ES" dirty="0"/>
                    </a:p>
                  </a:txBody>
                  <a:tcPr/>
                </a:tc>
                <a:tc>
                  <a:txBody>
                    <a:bodyPr/>
                    <a:lstStyle/>
                    <a:p>
                      <a:endParaRPr lang="es-ES" dirty="0"/>
                    </a:p>
                  </a:txBody>
                  <a:tcPr/>
                </a:tc>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graphicFrame>
        <p:nvGraphicFramePr>
          <p:cNvPr id="3" name="Tabla 2"/>
          <p:cNvGraphicFramePr>
            <a:graphicFrameLocks noGrp="1"/>
          </p:cNvGraphicFramePr>
          <p:nvPr>
            <p:extLst>
              <p:ext uri="{D42A27DB-BD31-4B8C-83A1-F6EECF244321}">
                <p14:modId xmlns:p14="http://schemas.microsoft.com/office/powerpoint/2010/main" val="2053613796"/>
              </p:ext>
            </p:extLst>
          </p:nvPr>
        </p:nvGraphicFramePr>
        <p:xfrm>
          <a:off x="323528" y="5301208"/>
          <a:ext cx="8570794" cy="822960"/>
        </p:xfrm>
        <a:graphic>
          <a:graphicData uri="http://schemas.openxmlformats.org/drawingml/2006/table">
            <a:tbl>
              <a:tblPr>
                <a:tableStyleId>{08FB837D-C827-4EFA-A057-4D05807E0F7C}</a:tableStyleId>
              </a:tblPr>
              <a:tblGrid>
                <a:gridCol w="2797792"/>
                <a:gridCol w="2784143"/>
                <a:gridCol w="2988859"/>
              </a:tblGrid>
              <a:tr h="576064">
                <a:tc>
                  <a:txBody>
                    <a:bodyPr/>
                    <a:lstStyle/>
                    <a:p>
                      <a:pPr algn="l"/>
                      <a:r>
                        <a:rPr lang="es-ES" sz="1400" dirty="0" smtClean="0"/>
                        <a:t>17 de noviembre de</a:t>
                      </a:r>
                      <a:r>
                        <a:rPr lang="es-ES" sz="1400" baseline="0" dirty="0" smtClean="0"/>
                        <a:t> 2017</a:t>
                      </a:r>
                    </a:p>
                    <a:p>
                      <a:pPr algn="l"/>
                      <a:r>
                        <a:rPr lang="es-ES" sz="1400" baseline="0" dirty="0" smtClean="0"/>
                        <a:t> </a:t>
                      </a:r>
                      <a:endParaRPr lang="es-ES" sz="1400" dirty="0"/>
                    </a:p>
                  </a:txBody>
                  <a:tcPr>
                    <a:solidFill>
                      <a:schemeClr val="accent6">
                        <a:lumMod val="40000"/>
                        <a:lumOff val="60000"/>
                      </a:schemeClr>
                    </a:solidFill>
                  </a:tcPr>
                </a:tc>
                <a:tc>
                  <a:txBody>
                    <a:bodyPr/>
                    <a:lstStyle/>
                    <a:p>
                      <a:r>
                        <a:rPr lang="es-MX" sz="1400" dirty="0" smtClean="0"/>
                        <a:t>Memorama </a:t>
                      </a:r>
                      <a:endParaRPr lang="es-MX" sz="1400" dirty="0"/>
                    </a:p>
                  </a:txBody>
                  <a:tcPr>
                    <a:solidFill>
                      <a:schemeClr val="accent6">
                        <a:lumMod val="40000"/>
                        <a:lumOff val="60000"/>
                      </a:schemeClr>
                    </a:solidFill>
                  </a:tcPr>
                </a:tc>
                <a:tc>
                  <a:txBody>
                    <a:bodyPr/>
                    <a:lstStyle/>
                    <a:p>
                      <a:r>
                        <a:rPr lang="es-MX" sz="1200" dirty="0" smtClean="0"/>
                        <a:t>El uso de materiales novedosos,</a:t>
                      </a:r>
                      <a:r>
                        <a:rPr lang="es-MX" sz="1200" baseline="0" dirty="0" smtClean="0"/>
                        <a:t> que no usa constantemente ayudo a que se concentrara haciendo algo, en este caso en el juego libre como el memorama </a:t>
                      </a:r>
                      <a:endParaRPr lang="es-MX" sz="1200" dirty="0"/>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414006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_tradnl" b="1" dirty="0" smtClean="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261678212"/>
              </p:ext>
            </p:extLst>
          </p:nvPr>
        </p:nvGraphicFramePr>
        <p:xfrm>
          <a:off x="251520" y="1191264"/>
          <a:ext cx="8568952" cy="4411607"/>
        </p:xfrm>
        <a:graphic>
          <a:graphicData uri="http://schemas.openxmlformats.org/drawingml/2006/table">
            <a:tbl>
              <a:tblPr firstRow="1" bandRow="1">
                <a:tableStyleId>{93296810-A885-4BE3-A3E7-6D5BEEA58F35}</a:tableStyleId>
              </a:tblPr>
              <a:tblGrid>
                <a:gridCol w="2810664"/>
                <a:gridCol w="2810664"/>
                <a:gridCol w="2947624"/>
              </a:tblGrid>
              <a:tr h="914571">
                <a:tc>
                  <a:txBody>
                    <a:bodyPr/>
                    <a:lstStyle/>
                    <a:p>
                      <a:pPr algn="ctr"/>
                      <a:r>
                        <a:rPr lang="es-ES_tradnl" sz="2800" dirty="0" smtClean="0">
                          <a:effectLst>
                            <a:outerShdw blurRad="38100" dist="38100" dir="2700000" algn="tl">
                              <a:srgbClr val="000000">
                                <a:alpha val="43137"/>
                              </a:srgbClr>
                            </a:outerShdw>
                          </a:effectLst>
                        </a:rPr>
                        <a:t>Semana 4</a:t>
                      </a:r>
                      <a:endParaRPr lang="es-ES" sz="2800" dirty="0">
                        <a:effectLst>
                          <a:outerShdw blurRad="38100" dist="38100" dir="2700000" algn="tl">
                            <a:srgbClr val="000000">
                              <a:alpha val="43137"/>
                            </a:srgbClr>
                          </a:outerShdw>
                        </a:effectLst>
                      </a:endParaRPr>
                    </a:p>
                  </a:txBody>
                  <a:tcPr/>
                </a:tc>
                <a:tc>
                  <a:txBody>
                    <a:bodyPr/>
                    <a:lstStyle/>
                    <a:p>
                      <a:pPr algn="ctr"/>
                      <a:r>
                        <a:rPr lang="es-ES" sz="2800" dirty="0" smtClean="0">
                          <a:effectLst>
                            <a:outerShdw blurRad="38100" dist="38100" dir="2700000" algn="tl">
                              <a:srgbClr val="000000">
                                <a:alpha val="43137"/>
                              </a:srgbClr>
                            </a:outerShdw>
                          </a:effectLst>
                        </a:rPr>
                        <a:t>Adecuación </a:t>
                      </a:r>
                    </a:p>
                    <a:p>
                      <a:pPr algn="ctr"/>
                      <a:r>
                        <a:rPr lang="es-ES" sz="2800" baseline="0" dirty="0" smtClean="0">
                          <a:effectLst>
                            <a:outerShdw blurRad="38100" dist="38100" dir="2700000" algn="tl">
                              <a:srgbClr val="000000">
                                <a:alpha val="43137"/>
                              </a:srgbClr>
                            </a:outerShdw>
                          </a:effectLst>
                        </a:rPr>
                        <a:t>Estrategia  </a:t>
                      </a:r>
                      <a:endParaRPr lang="es-ES" sz="2800" dirty="0">
                        <a:effectLst>
                          <a:outerShdw blurRad="38100" dist="38100" dir="2700000" algn="tl">
                            <a:srgbClr val="000000">
                              <a:alpha val="43137"/>
                            </a:srgbClr>
                          </a:outerShdw>
                        </a:effectLst>
                      </a:endParaRPr>
                    </a:p>
                  </a:txBody>
                  <a:tcPr/>
                </a:tc>
                <a:tc>
                  <a:txBody>
                    <a:bodyPr/>
                    <a:lstStyle/>
                    <a:p>
                      <a:pPr algn="ctr"/>
                      <a:r>
                        <a:rPr lang="es-ES_tradnl" sz="2800" dirty="0" smtClean="0">
                          <a:effectLst>
                            <a:outerShdw blurRad="38100" dist="38100" dir="2700000" algn="tl">
                              <a:srgbClr val="000000">
                                <a:alpha val="43137"/>
                              </a:srgbClr>
                            </a:outerShdw>
                          </a:effectLst>
                        </a:rPr>
                        <a:t>Evaluación</a:t>
                      </a:r>
                      <a:r>
                        <a:rPr lang="es-ES_tradnl" sz="2800" baseline="0" dirty="0" smtClean="0">
                          <a:effectLst>
                            <a:outerShdw blurRad="38100" dist="38100" dir="2700000" algn="tl">
                              <a:srgbClr val="000000">
                                <a:alpha val="43137"/>
                              </a:srgbClr>
                            </a:outerShdw>
                          </a:effectLst>
                        </a:rPr>
                        <a:t> </a:t>
                      </a:r>
                      <a:endParaRPr lang="es-ES" sz="2800" dirty="0">
                        <a:effectLst>
                          <a:outerShdw blurRad="38100" dist="38100" dir="2700000" algn="tl">
                            <a:srgbClr val="000000">
                              <a:alpha val="43137"/>
                            </a:srgbClr>
                          </a:outerShdw>
                        </a:effectLst>
                      </a:endParaRPr>
                    </a:p>
                  </a:txBody>
                  <a:tcPr/>
                </a:tc>
              </a:tr>
              <a:tr h="860808">
                <a:tc>
                  <a:txBody>
                    <a:bodyPr/>
                    <a:lstStyle/>
                    <a:p>
                      <a:pPr algn="l"/>
                      <a:r>
                        <a:rPr lang="es-ES" sz="1600" dirty="0" smtClean="0"/>
                        <a:t>20- noviembre de 2017</a:t>
                      </a:r>
                    </a:p>
                    <a:p>
                      <a:pPr algn="l"/>
                      <a:r>
                        <a:rPr lang="es-ES" sz="1600" dirty="0" smtClean="0"/>
                        <a:t>Día inhábil </a:t>
                      </a:r>
                      <a:endParaRPr lang="es-ES" sz="1600" dirty="0"/>
                    </a:p>
                  </a:txBody>
                  <a:tcPr anchor="ctr"/>
                </a:tc>
                <a:tc>
                  <a:txBody>
                    <a:bodyPr/>
                    <a:lstStyle/>
                    <a:p>
                      <a:endParaRPr lang="es-ES" sz="1600" dirty="0"/>
                    </a:p>
                  </a:txBody>
                  <a:tcPr/>
                </a:tc>
                <a:tc>
                  <a:txBody>
                    <a:bodyPr/>
                    <a:lstStyle/>
                    <a:p>
                      <a:endParaRPr lang="es-ES" sz="1200" dirty="0"/>
                    </a:p>
                  </a:txBody>
                  <a:tcPr/>
                </a:tc>
              </a:tr>
              <a:tr h="1008112">
                <a:tc>
                  <a:txBody>
                    <a:bodyPr/>
                    <a:lstStyle/>
                    <a:p>
                      <a:pPr algn="l"/>
                      <a:r>
                        <a:rPr lang="es-ES" sz="1600" dirty="0" smtClean="0"/>
                        <a:t>21 de noviembre</a:t>
                      </a:r>
                      <a:r>
                        <a:rPr lang="es-ES" sz="1600" baseline="0" dirty="0" smtClean="0"/>
                        <a:t> de 2017 </a:t>
                      </a:r>
                      <a:endParaRPr lang="es-E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Video de la Alimentación</a:t>
                      </a:r>
                      <a:r>
                        <a:rPr lang="es-ES" sz="1600" baseline="0" dirty="0" smtClean="0"/>
                        <a:t> </a:t>
                      </a:r>
                      <a:endParaRPr lang="es-ES" sz="1600" dirty="0" smtClean="0"/>
                    </a:p>
                  </a:txBody>
                  <a:tcPr/>
                </a:tc>
                <a:tc>
                  <a:txBody>
                    <a:bodyPr/>
                    <a:lstStyle/>
                    <a:p>
                      <a:r>
                        <a:rPr lang="es-ES" sz="1200" dirty="0" smtClean="0"/>
                        <a:t>Mediante</a:t>
                      </a:r>
                      <a:r>
                        <a:rPr lang="es-ES" sz="1200" baseline="0" dirty="0" smtClean="0"/>
                        <a:t> la observación pude notar y registrar que la niña se queda viendo atenta los videos, mas los que son de caricaturas se centra viéndolo y logra concentrarse </a:t>
                      </a:r>
                      <a:endParaRPr lang="es-ES" sz="1200" dirty="0"/>
                    </a:p>
                  </a:txBody>
                  <a:tcPr/>
                </a:tc>
              </a:tr>
              <a:tr h="792088">
                <a:tc>
                  <a:txBody>
                    <a:bodyPr/>
                    <a:lstStyle/>
                    <a:p>
                      <a:pPr algn="just"/>
                      <a:r>
                        <a:rPr lang="es-ES" sz="1400" dirty="0" smtClean="0"/>
                        <a:t>22 de noviembre de</a:t>
                      </a:r>
                      <a:r>
                        <a:rPr lang="es-ES" sz="1400" baseline="0" dirty="0" smtClean="0"/>
                        <a:t> 2017</a:t>
                      </a:r>
                    </a:p>
                    <a:p>
                      <a:pPr algn="just"/>
                      <a:r>
                        <a:rPr lang="es-ES" sz="1400" baseline="0" dirty="0" smtClean="0"/>
                        <a:t> </a:t>
                      </a:r>
                      <a:endParaRPr lang="es-ES" sz="1400" dirty="0"/>
                    </a:p>
                  </a:txBody>
                  <a:tcPr anchor="ctr"/>
                </a:tc>
                <a:tc>
                  <a:txBody>
                    <a:bodyPr/>
                    <a:lstStyle/>
                    <a:p>
                      <a:r>
                        <a:rPr lang="es-ES" dirty="0" smtClean="0"/>
                        <a:t>Lotería de frutas y</a:t>
                      </a:r>
                      <a:r>
                        <a:rPr lang="es-ES" baseline="0" dirty="0" smtClean="0"/>
                        <a:t> verduras </a:t>
                      </a:r>
                      <a:endParaRPr lang="es-ES" dirty="0"/>
                    </a:p>
                  </a:txBody>
                  <a:tcPr/>
                </a:tc>
                <a:tc>
                  <a:txBody>
                    <a:bodyPr/>
                    <a:lstStyle/>
                    <a:p>
                      <a:r>
                        <a:rPr lang="es-ES" sz="1200" dirty="0" smtClean="0"/>
                        <a:t>En esta actividad ayudo una vez</a:t>
                      </a:r>
                      <a:r>
                        <a:rPr lang="es-ES" sz="1200" baseline="0" dirty="0" smtClean="0"/>
                        <a:t> dando las cartas que sus compañeros tenían que poner y resulto agradable para ella el estar realizando esa tarea </a:t>
                      </a:r>
                      <a:endParaRPr lang="es-ES" sz="1200" dirty="0"/>
                    </a:p>
                  </a:txBody>
                  <a:tcPr/>
                </a:tc>
              </a:tr>
              <a:tr h="774847">
                <a:tc>
                  <a:txBody>
                    <a:bodyPr/>
                    <a:lstStyle/>
                    <a:p>
                      <a:pPr algn="just"/>
                      <a:r>
                        <a:rPr lang="es-ES" sz="1400" dirty="0" smtClean="0"/>
                        <a:t>23 de noviembre de</a:t>
                      </a:r>
                      <a:r>
                        <a:rPr lang="es-ES" sz="1400" baseline="0" dirty="0" smtClean="0"/>
                        <a:t> 2017</a:t>
                      </a:r>
                    </a:p>
                    <a:p>
                      <a:pPr algn="just"/>
                      <a:r>
                        <a:rPr lang="es-ES" sz="1400" baseline="0" dirty="0" smtClean="0"/>
                        <a:t> </a:t>
                      </a:r>
                      <a:endParaRPr lang="es-ES" sz="1400" dirty="0"/>
                    </a:p>
                  </a:txBody>
                  <a:tcPr anchor="ctr"/>
                </a:tc>
                <a:tc>
                  <a:txBody>
                    <a:bodyPr/>
                    <a:lstStyle/>
                    <a:p>
                      <a:r>
                        <a:rPr lang="es-ES" dirty="0" smtClean="0"/>
                        <a:t>Taller de agua de limón</a:t>
                      </a:r>
                      <a:r>
                        <a:rPr lang="es-ES" baseline="0" dirty="0" smtClean="0"/>
                        <a:t> </a:t>
                      </a:r>
                      <a:endParaRPr lang="es-ES" dirty="0"/>
                    </a:p>
                  </a:txBody>
                  <a:tcPr/>
                </a:tc>
                <a:tc>
                  <a:txBody>
                    <a:bodyPr/>
                    <a:lstStyle/>
                    <a:p>
                      <a:r>
                        <a:rPr lang="es-ES" sz="1200" dirty="0" smtClean="0"/>
                        <a:t>En este taller la niña</a:t>
                      </a:r>
                      <a:r>
                        <a:rPr lang="es-ES" sz="1200" baseline="0" dirty="0" smtClean="0"/>
                        <a:t> trabajo en equipo y mostro conductas muy favorables hacia sus compañeros, hizo un buen trabajo </a:t>
                      </a:r>
                      <a:endParaRPr lang="es-ES" sz="1200" dirty="0"/>
                    </a:p>
                  </a:txBody>
                  <a:tcPr/>
                </a:tc>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graphicFrame>
        <p:nvGraphicFramePr>
          <p:cNvPr id="3" name="Tabla 2"/>
          <p:cNvGraphicFramePr>
            <a:graphicFrameLocks noGrp="1"/>
          </p:cNvGraphicFramePr>
          <p:nvPr>
            <p:extLst>
              <p:ext uri="{D42A27DB-BD31-4B8C-83A1-F6EECF244321}">
                <p14:modId xmlns:p14="http://schemas.microsoft.com/office/powerpoint/2010/main" val="2551017692"/>
              </p:ext>
            </p:extLst>
          </p:nvPr>
        </p:nvGraphicFramePr>
        <p:xfrm>
          <a:off x="251520" y="5589240"/>
          <a:ext cx="8570794" cy="822960"/>
        </p:xfrm>
        <a:graphic>
          <a:graphicData uri="http://schemas.openxmlformats.org/drawingml/2006/table">
            <a:tbl>
              <a:tblPr>
                <a:tableStyleId>{08FB837D-C827-4EFA-A057-4D05807E0F7C}</a:tableStyleId>
              </a:tblPr>
              <a:tblGrid>
                <a:gridCol w="2797792"/>
                <a:gridCol w="2784143"/>
                <a:gridCol w="2988859"/>
              </a:tblGrid>
              <a:tr h="720081">
                <a:tc>
                  <a:txBody>
                    <a:bodyPr/>
                    <a:lstStyle/>
                    <a:p>
                      <a:pPr algn="l"/>
                      <a:r>
                        <a:rPr lang="es-ES" sz="1600" dirty="0" smtClean="0"/>
                        <a:t>24</a:t>
                      </a:r>
                      <a:r>
                        <a:rPr lang="es-ES" sz="1600" baseline="0" dirty="0" smtClean="0"/>
                        <a:t> </a:t>
                      </a:r>
                      <a:r>
                        <a:rPr lang="es-ES" sz="1600" dirty="0" smtClean="0"/>
                        <a:t>de noviembre de</a:t>
                      </a:r>
                      <a:r>
                        <a:rPr lang="es-ES" sz="1600" baseline="0" dirty="0" smtClean="0"/>
                        <a:t> 2017</a:t>
                      </a:r>
                    </a:p>
                    <a:p>
                      <a:pPr algn="l"/>
                      <a:endParaRPr lang="es-ES" sz="1600" dirty="0"/>
                    </a:p>
                  </a:txBody>
                  <a:tcPr>
                    <a:solidFill>
                      <a:schemeClr val="accent6">
                        <a:lumMod val="40000"/>
                        <a:lumOff val="60000"/>
                      </a:schemeClr>
                    </a:solidFill>
                  </a:tcPr>
                </a:tc>
                <a:tc>
                  <a:txBody>
                    <a:bodyPr/>
                    <a:lstStyle/>
                    <a:p>
                      <a:r>
                        <a:rPr lang="es-MX" dirty="0" smtClean="0"/>
                        <a:t>Taller de rollitos de jamón </a:t>
                      </a:r>
                      <a:endParaRPr lang="es-MX" dirty="0"/>
                    </a:p>
                  </a:txBody>
                  <a:tcPr>
                    <a:solidFill>
                      <a:schemeClr val="accent6">
                        <a:lumMod val="40000"/>
                        <a:lumOff val="60000"/>
                      </a:schemeClr>
                    </a:solidFill>
                  </a:tcPr>
                </a:tc>
                <a:tc>
                  <a:txBody>
                    <a:bodyPr/>
                    <a:lstStyle/>
                    <a:p>
                      <a:r>
                        <a:rPr lang="es-MX" sz="1200" dirty="0" smtClean="0"/>
                        <a:t>En esta actividad Mary José logro concentrarse para obtener</a:t>
                      </a:r>
                      <a:r>
                        <a:rPr lang="es-MX" sz="1200" baseline="0" dirty="0" smtClean="0"/>
                        <a:t> un resultado respeto las reglas y se distrajo menos que con otras actividades </a:t>
                      </a:r>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1191382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1373</Words>
  <Application>Microsoft Office PowerPoint</Application>
  <PresentationFormat>Presentación en pantalla (4:3)</PresentationFormat>
  <Paragraphs>151</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Exposición del Caso</vt:lpstr>
      <vt:lpstr>Datos generales del niño</vt:lpstr>
      <vt:lpstr>Actividad aplicada</vt:lpstr>
      <vt:lpstr>Actividad aplicada</vt:lpstr>
      <vt:lpstr>Actividad aplicada</vt:lpstr>
      <vt:lpstr>Adecuaciones aplicadas</vt:lpstr>
      <vt:lpstr>Adecuaciones aplicadas</vt:lpstr>
      <vt:lpstr>Adecuaciones aplicadas</vt:lpstr>
      <vt:lpstr>Adecuaciones aplicadas</vt:lpstr>
      <vt:lpstr>Reflexión en función de las competencias profesionales. </vt:lpstr>
      <vt:lpstr>Reflexión en función de las competencias profesionales. </vt:lpstr>
      <vt:lpstr>Reflexión en función de las competencias profesionales. </vt:lpstr>
      <vt:lpstr>Reflexión en función de las competencias profesionales. </vt:lpstr>
      <vt:lpstr>EVIDENCIAS</vt:lpstr>
      <vt:lpstr>EVIDENCIAS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Exposición del Caso</dc:title>
  <dc:creator>enep</dc:creator>
  <cp:lastModifiedBy>ENEP</cp:lastModifiedBy>
  <cp:revision>20</cp:revision>
  <dcterms:created xsi:type="dcterms:W3CDTF">2016-11-03T15:18:55Z</dcterms:created>
  <dcterms:modified xsi:type="dcterms:W3CDTF">2017-11-30T15:39:40Z</dcterms:modified>
</cp:coreProperties>
</file>