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handoutMasterIdLst>
    <p:handoutMasterId r:id="rId33"/>
  </p:handoutMasterIdLst>
  <p:sldIdLst>
    <p:sldId id="256" r:id="rId2"/>
    <p:sldId id="257" r:id="rId3"/>
    <p:sldId id="287" r:id="rId4"/>
    <p:sldId id="258" r:id="rId5"/>
    <p:sldId id="266" r:id="rId6"/>
    <p:sldId id="267" r:id="rId7"/>
    <p:sldId id="268" r:id="rId8"/>
    <p:sldId id="269" r:id="rId9"/>
    <p:sldId id="284" r:id="rId10"/>
    <p:sldId id="270" r:id="rId11"/>
    <p:sldId id="271" r:id="rId12"/>
    <p:sldId id="285" r:id="rId13"/>
    <p:sldId id="272" r:id="rId14"/>
    <p:sldId id="273" r:id="rId15"/>
    <p:sldId id="274" r:id="rId16"/>
    <p:sldId id="275" r:id="rId17"/>
    <p:sldId id="276" r:id="rId18"/>
    <p:sldId id="286" r:id="rId19"/>
    <p:sldId id="277" r:id="rId20"/>
    <p:sldId id="278" r:id="rId21"/>
    <p:sldId id="279" r:id="rId22"/>
    <p:sldId id="260" r:id="rId23"/>
    <p:sldId id="281" r:id="rId24"/>
    <p:sldId id="282" r:id="rId25"/>
    <p:sldId id="283" r:id="rId26"/>
    <p:sldId id="261" r:id="rId27"/>
    <p:sldId id="262" r:id="rId28"/>
    <p:sldId id="263" r:id="rId29"/>
    <p:sldId id="264" r:id="rId30"/>
    <p:sldId id="26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94" d="100"/>
          <a:sy n="94" d="100"/>
        </p:scale>
        <p:origin x="-1254"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a:t>Atención educativa para la incluisión.</a:t>
            </a: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E7B58A-1A74-4D41-86BA-ED7D39612868}" type="datetime6">
              <a:rPr lang="es-ES" smtClean="0"/>
              <a:pPr/>
              <a:t>noviembre de 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4ECFA5-6A14-4128-BF07-4E9592C99714}" type="slidenum">
              <a:rPr lang="es-ES" smtClean="0"/>
              <a:pPr/>
              <a:t>‹Nº›</a:t>
            </a:fld>
            <a:endParaRPr lang="es-ES"/>
          </a:p>
        </p:txBody>
      </p:sp>
    </p:spTree>
    <p:extLst>
      <p:ext uri="{BB962C8B-B14F-4D97-AF65-F5344CB8AC3E}">
        <p14:creationId xmlns:p14="http://schemas.microsoft.com/office/powerpoint/2010/main" val="11967081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a:t>Atención educativa para la incluisión.</a:t>
            </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476C1A-11DB-4DA8-BEDB-FA170369D3CB}" type="datetime6">
              <a:rPr lang="es-ES" smtClean="0"/>
              <a:pPr/>
              <a:t>noviembre de 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BC80E4-E9C9-4D68-95EB-622F158227F2}" type="slidenum">
              <a:rPr lang="es-ES" smtClean="0"/>
              <a:pPr/>
              <a:t>‹Nº›</a:t>
            </a:fld>
            <a:endParaRPr lang="es-ES"/>
          </a:p>
        </p:txBody>
      </p:sp>
    </p:spTree>
    <p:extLst>
      <p:ext uri="{BB962C8B-B14F-4D97-AF65-F5344CB8AC3E}">
        <p14:creationId xmlns:p14="http://schemas.microsoft.com/office/powerpoint/2010/main" val="2344793822"/>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17BC80E4-E9C9-4D68-95EB-622F158227F2}" type="slidenum">
              <a:rPr lang="es-ES" smtClean="0"/>
              <a:pPr/>
              <a:t>1</a:t>
            </a:fld>
            <a:endParaRPr lang="es-ES"/>
          </a:p>
        </p:txBody>
      </p:sp>
      <p:sp>
        <p:nvSpPr>
          <p:cNvPr id="5" name="4 Marcador de fecha"/>
          <p:cNvSpPr>
            <a:spLocks noGrp="1"/>
          </p:cNvSpPr>
          <p:nvPr>
            <p:ph type="dt" idx="11"/>
          </p:nvPr>
        </p:nvSpPr>
        <p:spPr/>
        <p:txBody>
          <a:bodyPr/>
          <a:lstStyle/>
          <a:p>
            <a:fld id="{86C1FAE9-22E6-49FF-BBE1-B4BFD5F23FD7}" type="datetime6">
              <a:rPr lang="es-ES" smtClean="0"/>
              <a:pPr/>
              <a:t>noviembre de 2017</a:t>
            </a:fld>
            <a:endParaRPr lang="es-ES"/>
          </a:p>
        </p:txBody>
      </p:sp>
      <p:sp>
        <p:nvSpPr>
          <p:cNvPr id="6" name="5 Marcador de encabezado"/>
          <p:cNvSpPr>
            <a:spLocks noGrp="1"/>
          </p:cNvSpPr>
          <p:nvPr>
            <p:ph type="hdr" sz="quarter" idx="12"/>
          </p:nvPr>
        </p:nvSpPr>
        <p:spPr/>
        <p:txBody>
          <a:bodyPr/>
          <a:lstStyle/>
          <a:p>
            <a:r>
              <a:rPr lang="es-ES"/>
              <a:t>Atención educativa para la incluisión.</a:t>
            </a:r>
          </a:p>
        </p:txBody>
      </p:sp>
    </p:spTree>
    <p:extLst>
      <p:ext uri="{BB962C8B-B14F-4D97-AF65-F5344CB8AC3E}">
        <p14:creationId xmlns:p14="http://schemas.microsoft.com/office/powerpoint/2010/main" val="2644142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encabezado 3"/>
          <p:cNvSpPr>
            <a:spLocks noGrp="1"/>
          </p:cNvSpPr>
          <p:nvPr>
            <p:ph type="hdr" sz="quarter" idx="10"/>
          </p:nvPr>
        </p:nvSpPr>
        <p:spPr/>
        <p:txBody>
          <a:bodyPr/>
          <a:lstStyle/>
          <a:p>
            <a:r>
              <a:rPr lang="es-ES"/>
              <a:t>Atención educativa para la incluisión.</a:t>
            </a:r>
          </a:p>
        </p:txBody>
      </p:sp>
      <p:sp>
        <p:nvSpPr>
          <p:cNvPr id="5" name="Marcador de fecha 4"/>
          <p:cNvSpPr>
            <a:spLocks noGrp="1"/>
          </p:cNvSpPr>
          <p:nvPr>
            <p:ph type="dt" idx="11"/>
          </p:nvPr>
        </p:nvSpPr>
        <p:spPr/>
        <p:txBody>
          <a:bodyPr/>
          <a:lstStyle/>
          <a:p>
            <a:fld id="{79476C1A-11DB-4DA8-BEDB-FA170369D3CB}" type="datetime6">
              <a:rPr lang="es-ES" smtClean="0"/>
              <a:pPr/>
              <a:t>noviembre de 2017</a:t>
            </a:fld>
            <a:endParaRPr lang="es-ES"/>
          </a:p>
        </p:txBody>
      </p:sp>
      <p:sp>
        <p:nvSpPr>
          <p:cNvPr id="6" name="Marcador de número de diapositiva 5"/>
          <p:cNvSpPr>
            <a:spLocks noGrp="1"/>
          </p:cNvSpPr>
          <p:nvPr>
            <p:ph type="sldNum" sz="quarter" idx="12"/>
          </p:nvPr>
        </p:nvSpPr>
        <p:spPr/>
        <p:txBody>
          <a:bodyPr/>
          <a:lstStyle/>
          <a:p>
            <a:fld id="{17BC80E4-E9C9-4D68-95EB-622F158227F2}" type="slidenum">
              <a:rPr lang="es-ES" smtClean="0"/>
              <a:pPr/>
              <a:t>11</a:t>
            </a:fld>
            <a:endParaRPr lang="es-ES"/>
          </a:p>
        </p:txBody>
      </p:sp>
    </p:spTree>
    <p:extLst>
      <p:ext uri="{BB962C8B-B14F-4D97-AF65-F5344CB8AC3E}">
        <p14:creationId xmlns:p14="http://schemas.microsoft.com/office/powerpoint/2010/main" val="30742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305EC0F8-BC77-4760-9257-DBF1BDFFA915}" type="datetime1">
              <a:rPr lang="es-ES" smtClean="0"/>
              <a:pPr/>
              <a:t>29/11/2017</a:t>
            </a:fld>
            <a:endParaRPr lang="es-E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s-E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27968EDC-8281-4041-A1EA-659EAC61C1EC}" type="slidenum">
              <a:rPr lang="es-ES" smtClean="0"/>
              <a:pPr/>
              <a:t>‹Nº›</a:t>
            </a:fld>
            <a:endParaRPr lang="es-E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53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09678C0-55F8-4214-B6A7-7CA48D7A77F5}" type="datetime1">
              <a:rPr lang="es-ES" smtClean="0"/>
              <a:pPr/>
              <a:t>29/11/2017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287911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601ADAA-7BC2-4A1E-93CF-482FACC73BF7}" type="datetime1">
              <a:rPr lang="es-ES" smtClean="0"/>
              <a:pPr/>
              <a:t>29/11/2017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217601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995B96E-DCB9-4C5D-8B1B-1B374EA29D33}" type="datetime1">
              <a:rPr lang="es-ES" smtClean="0"/>
              <a:pPr/>
              <a:t>29/11/2017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79424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6D503016-B489-4588-9F23-025B328E9F4E}" type="datetime1">
              <a:rPr lang="es-ES" smtClean="0"/>
              <a:pPr/>
              <a:t>29/11/2017</a:t>
            </a:fld>
            <a:endParaRPr lang="es-E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s-E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27968EDC-8281-4041-A1EA-659EAC61C1EC}" type="slidenum">
              <a:rPr lang="es-ES" smtClean="0"/>
              <a:pPr/>
              <a:t>‹Nº›</a:t>
            </a:fld>
            <a:endParaRPr lang="es-E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1926346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D7E11FF-C1C2-41B9-B68B-33CB95800DEC}" type="datetime1">
              <a:rPr lang="es-ES" smtClean="0"/>
              <a:pPr/>
              <a:t>29/11/2017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1814953630"/>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Content Placeholder 3"/>
          <p:cNvSpPr>
            <a:spLocks noGrp="1"/>
          </p:cNvSpPr>
          <p:nvPr>
            <p:ph sz="half" idx="2"/>
          </p:nvPr>
        </p:nvSpPr>
        <p:spPr>
          <a:xfrm>
            <a:off x="941832" y="2909102"/>
            <a:ext cx="3611880" cy="299639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Content Placeholder 5"/>
          <p:cNvSpPr>
            <a:spLocks noGrp="1"/>
          </p:cNvSpPr>
          <p:nvPr>
            <p:ph sz="quarter" idx="4"/>
          </p:nvPr>
        </p:nvSpPr>
        <p:spPr>
          <a:xfrm>
            <a:off x="4975398" y="2909102"/>
            <a:ext cx="3611880" cy="299639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19257A9-0D7B-4073-88D9-A2F41DC3BD4E}" type="datetime1">
              <a:rPr lang="es-ES" smtClean="0"/>
              <a:pPr/>
              <a:t>29/11/2017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851824462"/>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75D5C3C-270B-4340-AB22-CBF8F3831E7E}" type="datetime1">
              <a:rPr lang="es-ES" smtClean="0"/>
              <a:pPr/>
              <a:t>29/11/2017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3883687916"/>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EFCF2-3324-4079-8542-83B55B2AA41B}" type="datetime1">
              <a:rPr lang="es-ES" smtClean="0"/>
              <a:pPr/>
              <a:t>29/11/2017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624828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a:xfrm>
            <a:off x="573789" y="6375679"/>
            <a:ext cx="925016" cy="348462"/>
          </a:xfrm>
        </p:spPr>
        <p:txBody>
          <a:bodyPr/>
          <a:lstStyle/>
          <a:p>
            <a:fld id="{7129ACE0-4A72-4E3C-AD92-2811E7494CB3}" type="datetime1">
              <a:rPr lang="es-ES" smtClean="0"/>
              <a:pPr/>
              <a:t>29/11/2017</a:t>
            </a:fld>
            <a:endParaRPr lang="es-ES"/>
          </a:p>
        </p:txBody>
      </p:sp>
      <p:sp>
        <p:nvSpPr>
          <p:cNvPr id="6" name="Footer Placeholder 5"/>
          <p:cNvSpPr>
            <a:spLocks noGrp="1"/>
          </p:cNvSpPr>
          <p:nvPr>
            <p:ph type="ftr" sz="quarter" idx="11"/>
          </p:nvPr>
        </p:nvSpPr>
        <p:spPr>
          <a:xfrm>
            <a:off x="1577716" y="6375679"/>
            <a:ext cx="2611634" cy="345796"/>
          </a:xfrm>
        </p:spPr>
        <p:txBody>
          <a:bodyPr/>
          <a:lstStyle/>
          <a:p>
            <a:endParaRPr lang="es-ES"/>
          </a:p>
        </p:txBody>
      </p:sp>
      <p:sp>
        <p:nvSpPr>
          <p:cNvPr id="7" name="Slide Number Placeholder 6"/>
          <p:cNvSpPr>
            <a:spLocks noGrp="1"/>
          </p:cNvSpPr>
          <p:nvPr>
            <p:ph type="sldNum" sz="quarter" idx="12"/>
          </p:nvPr>
        </p:nvSpPr>
        <p:spPr>
          <a:xfrm>
            <a:off x="4268261" y="6375679"/>
            <a:ext cx="924342" cy="345796"/>
          </a:xfrm>
        </p:spPr>
        <p:txBody>
          <a:bodyPr/>
          <a:lstStyle/>
          <a:p>
            <a:fld id="{27968EDC-8281-4041-A1EA-659EAC61C1EC}" type="slidenum">
              <a:rPr lang="es-ES" smtClean="0"/>
              <a:pPr/>
              <a:t>‹Nº›</a:t>
            </a:fld>
            <a:endParaRPr lang="es-E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75297118"/>
      </p:ext>
    </p:extLst>
  </p:cSld>
  <p:clrMapOvr>
    <a:masterClrMapping/>
  </p:clrMapOvr>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a:xfrm>
            <a:off x="574463" y="6375679"/>
            <a:ext cx="924342" cy="348462"/>
          </a:xfrm>
        </p:spPr>
        <p:txBody>
          <a:bodyPr/>
          <a:lstStyle/>
          <a:p>
            <a:fld id="{CFBC59F1-07C2-4F65-9B7C-4F37B4DC9A43}" type="datetime1">
              <a:rPr lang="es-ES" smtClean="0"/>
              <a:pPr/>
              <a:t>29/11/2017</a:t>
            </a:fld>
            <a:endParaRPr lang="es-ES"/>
          </a:p>
        </p:txBody>
      </p:sp>
      <p:sp>
        <p:nvSpPr>
          <p:cNvPr id="6" name="Footer Placeholder 5"/>
          <p:cNvSpPr>
            <a:spLocks noGrp="1"/>
          </p:cNvSpPr>
          <p:nvPr>
            <p:ph type="ftr" sz="quarter" idx="11"/>
          </p:nvPr>
        </p:nvSpPr>
        <p:spPr>
          <a:xfrm>
            <a:off x="1577716" y="6375679"/>
            <a:ext cx="2611634" cy="345796"/>
          </a:xfrm>
        </p:spPr>
        <p:txBody>
          <a:bodyPr/>
          <a:lstStyle/>
          <a:p>
            <a:endParaRPr lang="es-ES"/>
          </a:p>
        </p:txBody>
      </p:sp>
      <p:sp>
        <p:nvSpPr>
          <p:cNvPr id="7" name="Slide Number Placeholder 6"/>
          <p:cNvSpPr>
            <a:spLocks noGrp="1"/>
          </p:cNvSpPr>
          <p:nvPr>
            <p:ph type="sldNum" sz="quarter" idx="12"/>
          </p:nvPr>
        </p:nvSpPr>
        <p:spPr>
          <a:xfrm>
            <a:off x="4256153" y="6375679"/>
            <a:ext cx="947460" cy="345796"/>
          </a:xfrm>
        </p:spPr>
        <p:txBody>
          <a:bodyPr/>
          <a:lstStyle/>
          <a:p>
            <a:fld id="{27968EDC-8281-4041-A1EA-659EAC61C1EC}" type="slidenum">
              <a:rPr lang="es-ES" smtClean="0"/>
              <a:pPr/>
              <a:t>‹Nº›</a:t>
            </a:fld>
            <a:endParaRPr lang="es-E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4880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175D5C3C-270B-4340-AB22-CBF8F3831E7E}" type="datetime1">
              <a:rPr lang="es-ES" smtClean="0"/>
              <a:pPr/>
              <a:t>29/11/2017</a:t>
            </a:fld>
            <a:endParaRPr lang="es-E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27968EDC-8281-4041-A1EA-659EAC61C1EC}" type="slidenum">
              <a:rPr lang="es-ES" smtClean="0"/>
              <a:pPr/>
              <a:t>‹Nº›</a:t>
            </a:fld>
            <a:endParaRPr lang="es-E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2042586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2051720" y="2060848"/>
            <a:ext cx="5275276" cy="2640440"/>
          </a:xfrm>
        </p:spPr>
        <p:txBody>
          <a:bodyPr/>
          <a:lstStyle/>
          <a:p>
            <a:r>
              <a:rPr lang="es-ES_tradnl" sz="5400" b="1" dirty="0">
                <a:effectLst>
                  <a:outerShdw blurRad="38100" dist="38100" dir="2700000" algn="tl">
                    <a:srgbClr val="000000">
                      <a:alpha val="43137"/>
                    </a:srgbClr>
                  </a:outerShdw>
                </a:effectLst>
                <a:latin typeface="Berlin Sans FB Demi" panose="020E0802020502020306" pitchFamily="34" charset="0"/>
              </a:rPr>
              <a:t>Exposición del Caso</a:t>
            </a:r>
            <a:endParaRPr lang="es-ES" sz="5400" b="1" dirty="0">
              <a:effectLst>
                <a:outerShdw blurRad="38100" dist="38100" dir="2700000" algn="tl">
                  <a:srgbClr val="000000">
                    <a:alpha val="43137"/>
                  </a:srgbClr>
                </a:outerShdw>
              </a:effectLst>
              <a:latin typeface="Berlin Sans FB Demi" panose="020E0802020502020306" pitchFamily="34" charset="0"/>
            </a:endParaRPr>
          </a:p>
        </p:txBody>
      </p:sp>
      <p:sp>
        <p:nvSpPr>
          <p:cNvPr id="3" name="2 Subtítulo"/>
          <p:cNvSpPr>
            <a:spLocks noGrp="1"/>
          </p:cNvSpPr>
          <p:nvPr>
            <p:ph type="subTitle" idx="1"/>
          </p:nvPr>
        </p:nvSpPr>
        <p:spPr>
          <a:xfrm>
            <a:off x="2457314" y="4437112"/>
            <a:ext cx="4464088" cy="864096"/>
          </a:xfrm>
        </p:spPr>
        <p:txBody>
          <a:bodyPr>
            <a:normAutofit/>
          </a:bodyPr>
          <a:lstStyle/>
          <a:p>
            <a:r>
              <a:rPr lang="es-ES_tradnl" sz="1200" b="1" dirty="0">
                <a:latin typeface="Century Gothic" panose="020B0502020202020204" pitchFamily="34" charset="0"/>
              </a:rPr>
              <a:t>Nombre de la alumna: </a:t>
            </a:r>
          </a:p>
          <a:p>
            <a:r>
              <a:rPr lang="es-ES_tradnl" sz="1200" b="1" dirty="0">
                <a:latin typeface="Century Gothic" panose="020B0502020202020204" pitchFamily="34" charset="0"/>
              </a:rPr>
              <a:t>diana Alejandra Rangel robledo</a:t>
            </a:r>
            <a:endParaRPr lang="es-ES" sz="1200" b="1" dirty="0">
              <a:latin typeface="Century Gothic" panose="020B0502020202020204" pitchFamily="34" charset="0"/>
            </a:endParaRPr>
          </a:p>
        </p:txBody>
      </p:sp>
      <p:sp>
        <p:nvSpPr>
          <p:cNvPr id="4" name="3 Marcador de fecha"/>
          <p:cNvSpPr>
            <a:spLocks noGrp="1"/>
          </p:cNvSpPr>
          <p:nvPr>
            <p:ph type="dt" sz="half" idx="10"/>
          </p:nvPr>
        </p:nvSpPr>
        <p:spPr/>
        <p:txBody>
          <a:bodyPr/>
          <a:lstStyle/>
          <a:p>
            <a:fld id="{7E8C99FF-56FD-4F19-AB8E-2E86AE4AD998}" type="datetime1">
              <a:rPr lang="es-ES" smtClean="0"/>
              <a:pPr/>
              <a:t>29/11/2017</a:t>
            </a:fld>
            <a:endParaRPr lang="es-ES"/>
          </a:p>
        </p:txBody>
      </p:sp>
    </p:spTree>
    <p:extLst>
      <p:ext uri="{BB962C8B-B14F-4D97-AF65-F5344CB8AC3E}">
        <p14:creationId xmlns:p14="http://schemas.microsoft.com/office/powerpoint/2010/main" val="2394071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924053713"/>
              </p:ext>
            </p:extLst>
          </p:nvPr>
        </p:nvGraphicFramePr>
        <p:xfrm>
          <a:off x="909606" y="476672"/>
          <a:ext cx="7848874" cy="5689849"/>
        </p:xfrm>
        <a:graphic>
          <a:graphicData uri="http://schemas.openxmlformats.org/drawingml/2006/table">
            <a:tbl>
              <a:tblPr firstRow="1" firstCol="1" bandRow="1">
                <a:tableStyleId>{5940675A-B579-460E-94D1-54222C63F5DA}</a:tableStyleId>
              </a:tblPr>
              <a:tblGrid>
                <a:gridCol w="2615708">
                  <a:extLst>
                    <a:ext uri="{9D8B030D-6E8A-4147-A177-3AD203B41FA5}">
                      <a16:colId xmlns:a16="http://schemas.microsoft.com/office/drawing/2014/main" xmlns="" val="20000"/>
                    </a:ext>
                  </a:extLst>
                </a:gridCol>
                <a:gridCol w="2616583">
                  <a:extLst>
                    <a:ext uri="{9D8B030D-6E8A-4147-A177-3AD203B41FA5}">
                      <a16:colId xmlns:a16="http://schemas.microsoft.com/office/drawing/2014/main" xmlns="" val="20001"/>
                    </a:ext>
                  </a:extLst>
                </a:gridCol>
                <a:gridCol w="1392446">
                  <a:extLst>
                    <a:ext uri="{9D8B030D-6E8A-4147-A177-3AD203B41FA5}">
                      <a16:colId xmlns:a16="http://schemas.microsoft.com/office/drawing/2014/main" xmlns="" val="20002"/>
                    </a:ext>
                  </a:extLst>
                </a:gridCol>
                <a:gridCol w="1224137">
                  <a:extLst>
                    <a:ext uri="{9D8B030D-6E8A-4147-A177-3AD203B41FA5}">
                      <a16:colId xmlns:a16="http://schemas.microsoft.com/office/drawing/2014/main" xmlns="" val="20003"/>
                    </a:ext>
                  </a:extLst>
                </a:gridCol>
              </a:tblGrid>
              <a:tr h="309803">
                <a:tc gridSpan="4">
                  <a:txBody>
                    <a:bodyPr/>
                    <a:lstStyle/>
                    <a:p>
                      <a:pPr algn="ctr">
                        <a:lnSpc>
                          <a:spcPct val="115000"/>
                        </a:lnSpc>
                        <a:spcAft>
                          <a:spcPts val="0"/>
                        </a:spcAft>
                      </a:pPr>
                      <a:r>
                        <a:rPr lang="es-MX" sz="1200" b="1" i="1" dirty="0">
                          <a:effectLst/>
                          <a:latin typeface="Arial" panose="020B0604020202020204" pitchFamily="34" charset="0"/>
                          <a:ea typeface="Calibri"/>
                          <a:cs typeface="Arial" panose="020B0604020202020204" pitchFamily="34" charset="0"/>
                        </a:rPr>
                        <a:t>SECUENCIAS</a:t>
                      </a:r>
                    </a:p>
                  </a:txBody>
                  <a:tcPr marL="63821" marR="63821" marT="0"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1202364">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CAMPO FORMATIVO.</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cs typeface="Arial" panose="020B0604020202020204" pitchFamily="34" charset="0"/>
                        </a:rPr>
                        <a:t>Pensamiento matemático </a:t>
                      </a:r>
                    </a:p>
                  </a:txBody>
                  <a:tcPr marL="63821" marR="63821" marT="0" marB="0"/>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ASPECTO</a:t>
                      </a:r>
                      <a:r>
                        <a:rPr lang="es-MX" sz="1200" dirty="0">
                          <a:effectLst/>
                          <a:latin typeface="Arial" panose="020B0604020202020204" pitchFamily="34" charset="0"/>
                          <a:cs typeface="Arial" panose="020B0604020202020204" pitchFamily="34" charset="0"/>
                        </a:rPr>
                        <a:t>.</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cs typeface="Arial" panose="020B0604020202020204" pitchFamily="34" charset="0"/>
                        </a:rPr>
                        <a:t>Forma, espacio y medida. </a:t>
                      </a:r>
                    </a:p>
                  </a:txBody>
                  <a:tcPr marL="63821" marR="63821" marT="0" marB="0"/>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COMPETENCIA.</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cs typeface="Arial" panose="020B0604020202020204" pitchFamily="34" charset="0"/>
                        </a:rPr>
                        <a:t> Identifica regularidades en una secuencia, a partir de criterios de repetición, crecimiento y ordenamiento</a:t>
                      </a:r>
                    </a:p>
                  </a:txBody>
                  <a:tcPr marL="63821" marR="63821" marT="0" marB="0"/>
                </a:tc>
                <a:tc hMerge="1">
                  <a:txBody>
                    <a:bodyPr/>
                    <a:lstStyle/>
                    <a:p>
                      <a:endParaRPr lang="es-MX" dirty="0"/>
                    </a:p>
                  </a:txBody>
                  <a:tcPr/>
                </a:tc>
                <a:extLst>
                  <a:ext uri="{0D108BD9-81ED-4DB2-BD59-A6C34878D82A}">
                    <a16:rowId xmlns:a16="http://schemas.microsoft.com/office/drawing/2014/main" xmlns="" val="10001"/>
                  </a:ext>
                </a:extLst>
              </a:tr>
              <a:tr h="712548">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APRENDIZAJE ESPERADO.</a:t>
                      </a:r>
                    </a:p>
                    <a:p>
                      <a:pPr>
                        <a:lnSpc>
                          <a:spcPct val="115000"/>
                        </a:lnSpc>
                        <a:spcAft>
                          <a:spcPts val="0"/>
                        </a:spcAft>
                      </a:pPr>
                      <a:r>
                        <a:rPr lang="es-MX" sz="1200" dirty="0">
                          <a:effectLst/>
                          <a:latin typeface="Arial" panose="020B0604020202020204" pitchFamily="34" charset="0"/>
                          <a:cs typeface="Arial" panose="020B0604020202020204" pitchFamily="34" charset="0"/>
                        </a:rPr>
                        <a:t> </a:t>
                      </a:r>
                    </a:p>
                    <a:p>
                      <a:pPr algn="ctr">
                        <a:lnSpc>
                          <a:spcPct val="115000"/>
                        </a:lnSpc>
                        <a:spcAft>
                          <a:spcPts val="0"/>
                        </a:spcAft>
                      </a:pPr>
                      <a:r>
                        <a:rPr lang="es-MX" sz="1200" kern="1200" dirty="0">
                          <a:solidFill>
                            <a:schemeClr val="tx1"/>
                          </a:solidFill>
                          <a:effectLst/>
                          <a:latin typeface="+mn-lt"/>
                          <a:ea typeface="+mn-ea"/>
                          <a:cs typeface="+mn-cs"/>
                        </a:rPr>
                        <a:t>Distingue, reproduce y continúa patrones en forma concreta y gráfica.</a:t>
                      </a:r>
                      <a:endParaRPr lang="es-MX" sz="1200" dirty="0">
                        <a:effectLst/>
                        <a:latin typeface="Arial" panose="020B0604020202020204" pitchFamily="34" charset="0"/>
                        <a:cs typeface="Arial" panose="020B0604020202020204" pitchFamily="34" charset="0"/>
                      </a:endParaRP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MATERIALES.</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r>
                        <a:rPr lang="es-MX" sz="1350" kern="1200" dirty="0">
                          <a:solidFill>
                            <a:schemeClr val="tx1"/>
                          </a:solidFill>
                          <a:effectLst/>
                          <a:latin typeface="+mn-lt"/>
                          <a:ea typeface="+mn-ea"/>
                          <a:cs typeface="+mn-cs"/>
                        </a:rPr>
                        <a:t>Globos con expresiones dibujadas</a:t>
                      </a:r>
                    </a:p>
                    <a:p>
                      <a:r>
                        <a:rPr lang="es-MX" sz="1350" kern="1200" dirty="0">
                          <a:solidFill>
                            <a:schemeClr val="tx1"/>
                          </a:solidFill>
                          <a:effectLst/>
                          <a:latin typeface="+mn-lt"/>
                          <a:ea typeface="+mn-ea"/>
                          <a:cs typeface="+mn-cs"/>
                        </a:rPr>
                        <a:t>Hojas de trabajo</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ORGANIZACIÓN.</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Individual</a:t>
                      </a:r>
                    </a:p>
                  </a:txBody>
                  <a:tcPr marL="63821" marR="63821"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ESPACIO.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algn="ctr">
                        <a:lnSpc>
                          <a:spcPct val="115000"/>
                        </a:lnSpc>
                        <a:spcAft>
                          <a:spcPts val="0"/>
                        </a:spcAft>
                      </a:pPr>
                      <a:r>
                        <a:rPr lang="es-MX" sz="1200" dirty="0">
                          <a:effectLst/>
                          <a:latin typeface="Arial" panose="020B0604020202020204" pitchFamily="34" charset="0"/>
                          <a:cs typeface="Arial" panose="020B0604020202020204" pitchFamily="34" charset="0"/>
                        </a:rPr>
                        <a:t>Aula de clases.</a:t>
                      </a:r>
                      <a:endParaRPr lang="es-MX" sz="1200" dirty="0">
                        <a:effectLst/>
                        <a:latin typeface="Arial" panose="020B0604020202020204" pitchFamily="34" charset="0"/>
                        <a:ea typeface="Calibri"/>
                        <a:cs typeface="Arial" panose="020B0604020202020204" pitchFamily="34" charset="0"/>
                      </a:endParaRPr>
                    </a:p>
                  </a:txBody>
                  <a:tcPr marL="63821" marR="63821"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12548">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TIEMPO</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15 Minutos</a:t>
                      </a:r>
                    </a:p>
                  </a:txBody>
                  <a:tcPr marL="63821" marR="6382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r h="1425096">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ACTIVIDAD.</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marL="0" marR="0" lvl="0" indent="0" algn="ctr" defTabSz="685800" rtl="0" eaLnBrk="1" fontAlgn="auto" latinLnBrk="0" hangingPunct="1">
                        <a:lnSpc>
                          <a:spcPct val="115000"/>
                        </a:lnSpc>
                        <a:spcBef>
                          <a:spcPts val="0"/>
                        </a:spcBef>
                        <a:spcAft>
                          <a:spcPts val="0"/>
                        </a:spcAft>
                        <a:buClrTx/>
                        <a:buSzTx/>
                        <a:buFontTx/>
                        <a:buNone/>
                        <a:tabLst/>
                        <a:defRPr/>
                      </a:pPr>
                      <a:r>
                        <a:rPr lang="es-MX" sz="1350" kern="1200" dirty="0">
                          <a:solidFill>
                            <a:schemeClr val="tx1"/>
                          </a:solidFill>
                          <a:effectLst/>
                          <a:latin typeface="+mn-lt"/>
                          <a:ea typeface="+mn-ea"/>
                          <a:cs typeface="+mn-cs"/>
                        </a:rPr>
                        <a:t>Observa la secuencia que se encuentra en el pizarrón, mencionar las expresiones que observa y cuál es la siguiente expresión que debe de estar, individualmente dibujar la secuencia en la hoja de trabajo</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lnR w="12700" cap="flat" cmpd="sng" algn="ctr">
                      <a:solidFill>
                        <a:schemeClr val="tx1"/>
                      </a:solidFill>
                      <a:prstDash val="solid"/>
                      <a:round/>
                      <a:headEnd type="none" w="med" len="med"/>
                      <a:tailEnd type="none" w="med" len="med"/>
                    </a:lnR>
                  </a:tcPr>
                </a:tc>
                <a:tc hMerge="1">
                  <a:txBody>
                    <a:bodyPr/>
                    <a:lstStyle/>
                    <a:p>
                      <a:endParaRPr lang="es-MX"/>
                    </a:p>
                  </a:txBody>
                  <a:tcPr/>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EVALUACIÓN.</a:t>
                      </a:r>
                    </a:p>
                    <a:p>
                      <a:pPr algn="ctr">
                        <a:lnSpc>
                          <a:spcPct val="115000"/>
                        </a:lnSpc>
                        <a:spcAft>
                          <a:spcPts val="0"/>
                        </a:spcAft>
                      </a:pPr>
                      <a:endParaRPr lang="es-MX" sz="1200" b="1" dirty="0">
                        <a:effectLst/>
                        <a:latin typeface="Arial" panose="020B0604020202020204" pitchFamily="34" charset="0"/>
                        <a:cs typeface="Arial" panose="020B0604020202020204" pitchFamily="34" charset="0"/>
                      </a:endParaRPr>
                    </a:p>
                    <a:p>
                      <a:pPr algn="ctr">
                        <a:lnSpc>
                          <a:spcPct val="115000"/>
                        </a:lnSpc>
                        <a:spcAft>
                          <a:spcPts val="0"/>
                        </a:spcAft>
                      </a:pPr>
                      <a:r>
                        <a:rPr lang="es-MX" sz="1200" b="0" dirty="0">
                          <a:effectLst/>
                          <a:latin typeface="Arial" panose="020B0604020202020204" pitchFamily="34" charset="0"/>
                          <a:cs typeface="Arial" panose="020B0604020202020204" pitchFamily="34" charset="0"/>
                        </a:rPr>
                        <a:t>Identifica la secuencias.</a:t>
                      </a:r>
                    </a:p>
                    <a:p>
                      <a:pPr algn="ctr">
                        <a:lnSpc>
                          <a:spcPct val="115000"/>
                        </a:lnSpc>
                        <a:spcAft>
                          <a:spcPts val="0"/>
                        </a:spcAft>
                      </a:pPr>
                      <a:r>
                        <a:rPr lang="es-MX" sz="1200" b="0" dirty="0">
                          <a:effectLst/>
                          <a:latin typeface="Arial" panose="020B0604020202020204" pitchFamily="34" charset="0"/>
                          <a:cs typeface="Arial" panose="020B0604020202020204" pitchFamily="34" charset="0"/>
                        </a:rPr>
                        <a:t>Sigue patrones.</a:t>
                      </a:r>
                    </a:p>
                  </a:txBody>
                  <a:tcPr marL="63821" marR="63821" marT="0" marB="0">
                    <a:lnL w="12700" cap="flat" cmpd="sng" algn="ctr">
                      <a:solidFill>
                        <a:schemeClr val="tx1"/>
                      </a:solidFill>
                      <a:prstDash val="solid"/>
                      <a:round/>
                      <a:headEnd type="none" w="med" len="med"/>
                      <a:tailEnd type="none" w="med" len="med"/>
                    </a:lnL>
                  </a:tcPr>
                </a:tc>
                <a:tc hMerge="1">
                  <a:txBody>
                    <a:bodyPr/>
                    <a:lstStyle/>
                    <a:p>
                      <a:endParaRPr lang="es-MX"/>
                    </a:p>
                  </a:txBody>
                  <a:tcPr/>
                </a:tc>
                <a:extLst>
                  <a:ext uri="{0D108BD9-81ED-4DB2-BD59-A6C34878D82A}">
                    <a16:rowId xmlns:a16="http://schemas.microsoft.com/office/drawing/2014/main" xmlns="" val="10004"/>
                  </a:ext>
                </a:extLst>
              </a:tr>
              <a:tr h="1267982">
                <a:tc gridSpan="4">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ADECUACIÓNES.</a:t>
                      </a:r>
                    </a:p>
                    <a:p>
                      <a:pPr algn="ctr">
                        <a:lnSpc>
                          <a:spcPct val="115000"/>
                        </a:lnSpc>
                        <a:spcAft>
                          <a:spcPts val="0"/>
                        </a:spcAft>
                      </a:pPr>
                      <a:endParaRPr lang="es-MX" sz="1200" b="1"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Atención personalizada</a:t>
                      </a:r>
                    </a:p>
                  </a:txBody>
                  <a:tcPr marL="63821" marR="63821"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38187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1245092887"/>
              </p:ext>
            </p:extLst>
          </p:nvPr>
        </p:nvGraphicFramePr>
        <p:xfrm>
          <a:off x="827584" y="476672"/>
          <a:ext cx="7848874" cy="5842093"/>
        </p:xfrm>
        <a:graphic>
          <a:graphicData uri="http://schemas.openxmlformats.org/drawingml/2006/table">
            <a:tbl>
              <a:tblPr firstRow="1" firstCol="1" bandRow="1">
                <a:tableStyleId>{5940675A-B579-460E-94D1-54222C63F5DA}</a:tableStyleId>
              </a:tblPr>
              <a:tblGrid>
                <a:gridCol w="2615708">
                  <a:extLst>
                    <a:ext uri="{9D8B030D-6E8A-4147-A177-3AD203B41FA5}">
                      <a16:colId xmlns:a16="http://schemas.microsoft.com/office/drawing/2014/main" xmlns="" val="20000"/>
                    </a:ext>
                  </a:extLst>
                </a:gridCol>
                <a:gridCol w="2616583">
                  <a:extLst>
                    <a:ext uri="{9D8B030D-6E8A-4147-A177-3AD203B41FA5}">
                      <a16:colId xmlns:a16="http://schemas.microsoft.com/office/drawing/2014/main" xmlns="" val="20001"/>
                    </a:ext>
                  </a:extLst>
                </a:gridCol>
                <a:gridCol w="1392446">
                  <a:extLst>
                    <a:ext uri="{9D8B030D-6E8A-4147-A177-3AD203B41FA5}">
                      <a16:colId xmlns:a16="http://schemas.microsoft.com/office/drawing/2014/main" xmlns="" val="20002"/>
                    </a:ext>
                  </a:extLst>
                </a:gridCol>
                <a:gridCol w="1224137">
                  <a:extLst>
                    <a:ext uri="{9D8B030D-6E8A-4147-A177-3AD203B41FA5}">
                      <a16:colId xmlns:a16="http://schemas.microsoft.com/office/drawing/2014/main" xmlns="" val="20003"/>
                    </a:ext>
                  </a:extLst>
                </a:gridCol>
              </a:tblGrid>
              <a:tr h="309803">
                <a:tc gridSpan="4">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s-MX" sz="1350" b="1" i="1" kern="1200" dirty="0">
                          <a:solidFill>
                            <a:schemeClr val="tx1"/>
                          </a:solidFill>
                          <a:effectLst/>
                          <a:latin typeface="Arial" panose="020B0604020202020204" pitchFamily="34" charset="0"/>
                          <a:ea typeface="+mn-ea"/>
                          <a:cs typeface="Arial" panose="020B0604020202020204" pitchFamily="34" charset="0"/>
                        </a:rPr>
                        <a:t>¿CÓMO ME VEO? </a:t>
                      </a:r>
                    </a:p>
                  </a:txBody>
                  <a:tcPr marL="63821" marR="63821" marT="0"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1202364">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CAMPO FORMATIVO.</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p>
                      <a:pPr algn="ctr">
                        <a:lnSpc>
                          <a:spcPct val="115000"/>
                        </a:lnSpc>
                        <a:spcAft>
                          <a:spcPts val="0"/>
                        </a:spcAft>
                      </a:pPr>
                      <a:r>
                        <a:rPr lang="es-MX" sz="1200" kern="1200" dirty="0">
                          <a:solidFill>
                            <a:schemeClr val="tx1"/>
                          </a:solidFill>
                          <a:effectLst/>
                          <a:latin typeface="Arial" panose="020B0604020202020204" pitchFamily="34" charset="0"/>
                          <a:ea typeface="+mn-ea"/>
                          <a:cs typeface="Arial" panose="020B0604020202020204" pitchFamily="34" charset="0"/>
                        </a:rPr>
                        <a:t>Desarrollo personal y social</a:t>
                      </a:r>
                      <a:r>
                        <a:rPr lang="es-MX" sz="1200" dirty="0">
                          <a:effectLst/>
                          <a:latin typeface="Arial" panose="020B0604020202020204" pitchFamily="34" charset="0"/>
                          <a:cs typeface="Arial" panose="020B0604020202020204" pitchFamily="34" charset="0"/>
                        </a:rPr>
                        <a:t> </a:t>
                      </a:r>
                    </a:p>
                  </a:txBody>
                  <a:tcPr marL="63821" marR="63821" marT="0" marB="0"/>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ASPECTO</a:t>
                      </a:r>
                      <a:r>
                        <a:rPr lang="es-MX" sz="1200" dirty="0">
                          <a:effectLst/>
                          <a:latin typeface="Arial" panose="020B0604020202020204" pitchFamily="34" charset="0"/>
                          <a:cs typeface="Arial" panose="020B0604020202020204" pitchFamily="34" charset="0"/>
                        </a:rPr>
                        <a:t>.</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cs typeface="Arial" panose="020B0604020202020204" pitchFamily="34" charset="0"/>
                        </a:rPr>
                        <a:t>Identidad personal  </a:t>
                      </a:r>
                    </a:p>
                  </a:txBody>
                  <a:tcPr marL="63821" marR="63821" marT="0" marB="0"/>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COMPETENCIA.</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algn="ctr">
                        <a:lnSpc>
                          <a:spcPct val="115000"/>
                        </a:lnSpc>
                        <a:spcAft>
                          <a:spcPts val="0"/>
                        </a:spcAft>
                      </a:pPr>
                      <a:r>
                        <a:rPr lang="es-MX" sz="1350" kern="1200" dirty="0">
                          <a:solidFill>
                            <a:schemeClr val="tx1"/>
                          </a:solidFill>
                          <a:effectLst/>
                          <a:latin typeface="+mn-lt"/>
                          <a:ea typeface="+mn-ea"/>
                          <a:cs typeface="+mn-cs"/>
                        </a:rPr>
                        <a:t>Reconoce sus cualidades y capacidades, y desarrolla su sensibilidad hacia las cualidades y necesidades de otros.</a:t>
                      </a:r>
                      <a:endParaRPr lang="es-MX" sz="1200" dirty="0">
                        <a:effectLst/>
                        <a:latin typeface="Arial" panose="020B0604020202020204" pitchFamily="34" charset="0"/>
                        <a:cs typeface="Arial" panose="020B0604020202020204" pitchFamily="34" charset="0"/>
                      </a:endParaRPr>
                    </a:p>
                  </a:txBody>
                  <a:tcPr marL="63821" marR="63821" marT="0" marB="0"/>
                </a:tc>
                <a:tc hMerge="1">
                  <a:txBody>
                    <a:bodyPr/>
                    <a:lstStyle/>
                    <a:p>
                      <a:endParaRPr lang="es-MX"/>
                    </a:p>
                  </a:txBody>
                  <a:tcPr/>
                </a:tc>
                <a:extLst>
                  <a:ext uri="{0D108BD9-81ED-4DB2-BD59-A6C34878D82A}">
                    <a16:rowId xmlns:a16="http://schemas.microsoft.com/office/drawing/2014/main" xmlns="" val="10001"/>
                  </a:ext>
                </a:extLst>
              </a:tr>
              <a:tr h="712548">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APRENDIZAJE ESPERADO.</a:t>
                      </a:r>
                    </a:p>
                    <a:p>
                      <a:pPr>
                        <a:lnSpc>
                          <a:spcPct val="115000"/>
                        </a:lnSpc>
                        <a:spcAft>
                          <a:spcPts val="0"/>
                        </a:spcAft>
                      </a:pPr>
                      <a:r>
                        <a:rPr lang="es-MX" sz="1200" dirty="0">
                          <a:effectLst/>
                          <a:latin typeface="Arial" panose="020B0604020202020204" pitchFamily="34" charset="0"/>
                          <a:cs typeface="Arial" panose="020B0604020202020204" pitchFamily="34" charset="0"/>
                        </a:rPr>
                        <a:t> </a:t>
                      </a:r>
                    </a:p>
                    <a:p>
                      <a:pPr>
                        <a:lnSpc>
                          <a:spcPct val="115000"/>
                        </a:lnSpc>
                        <a:spcAft>
                          <a:spcPts val="0"/>
                        </a:spcAft>
                      </a:pPr>
                      <a:r>
                        <a:rPr lang="es-MX" sz="1200" kern="1200" dirty="0">
                          <a:solidFill>
                            <a:schemeClr val="tx1"/>
                          </a:solidFill>
                          <a:effectLst/>
                          <a:latin typeface="Arial" panose="020B0604020202020204" pitchFamily="34" charset="0"/>
                          <a:ea typeface="+mn-ea"/>
                          <a:cs typeface="Arial" panose="020B0604020202020204" pitchFamily="34" charset="0"/>
                        </a:rPr>
                        <a:t>Habla sobre cómo se siente en situaciones en las cuales es escuchado o no; considera la opinión de otros y se esfuerza por convivir en armonía.</a:t>
                      </a:r>
                      <a:endParaRPr lang="es-MX" sz="1200" dirty="0">
                        <a:effectLst/>
                        <a:latin typeface="Arial" panose="020B0604020202020204" pitchFamily="34" charset="0"/>
                        <a:cs typeface="Arial" panose="020B0604020202020204" pitchFamily="34" charset="0"/>
                      </a:endParaRP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MATERIALES.</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p>
                      <a:r>
                        <a:rPr lang="es-MX" sz="1200" kern="1200" dirty="0">
                          <a:solidFill>
                            <a:schemeClr val="tx1"/>
                          </a:solidFill>
                          <a:effectLst/>
                          <a:latin typeface="Arial" panose="020B0604020202020204" pitchFamily="34" charset="0"/>
                          <a:ea typeface="+mn-ea"/>
                          <a:cs typeface="Arial" panose="020B0604020202020204" pitchFamily="34" charset="0"/>
                        </a:rPr>
                        <a:t>Espejos</a:t>
                      </a:r>
                    </a:p>
                    <a:p>
                      <a:r>
                        <a:rPr lang="es-MX" sz="1200" kern="1200" dirty="0">
                          <a:solidFill>
                            <a:schemeClr val="tx1"/>
                          </a:solidFill>
                          <a:effectLst/>
                          <a:latin typeface="Arial" panose="020B0604020202020204" pitchFamily="34" charset="0"/>
                          <a:ea typeface="+mn-ea"/>
                          <a:cs typeface="Arial" panose="020B0604020202020204" pitchFamily="34" charset="0"/>
                        </a:rPr>
                        <a:t>Hojas de trabajo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ORGANIZACIÓN.</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Individual</a:t>
                      </a:r>
                    </a:p>
                  </a:txBody>
                  <a:tcPr marL="63821" marR="63821"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ESPACIO.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algn="ctr">
                        <a:lnSpc>
                          <a:spcPct val="115000"/>
                        </a:lnSpc>
                        <a:spcAft>
                          <a:spcPts val="0"/>
                        </a:spcAft>
                      </a:pPr>
                      <a:r>
                        <a:rPr lang="es-MX" sz="1200" dirty="0">
                          <a:effectLst/>
                          <a:latin typeface="Arial" panose="020B0604020202020204" pitchFamily="34" charset="0"/>
                          <a:cs typeface="Arial" panose="020B0604020202020204" pitchFamily="34" charset="0"/>
                        </a:rPr>
                        <a:t>Aula de clases.</a:t>
                      </a:r>
                      <a:endParaRPr lang="es-MX" sz="1200" dirty="0">
                        <a:effectLst/>
                        <a:latin typeface="Arial" panose="020B0604020202020204" pitchFamily="34" charset="0"/>
                        <a:ea typeface="Calibri"/>
                        <a:cs typeface="Arial" panose="020B0604020202020204" pitchFamily="34" charset="0"/>
                      </a:endParaRPr>
                    </a:p>
                  </a:txBody>
                  <a:tcPr marL="63821" marR="63821"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12548">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TIEMPO</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15 Minutos</a:t>
                      </a:r>
                    </a:p>
                  </a:txBody>
                  <a:tcPr marL="63821" marR="6382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r h="1425096">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ACTIVIDAD.</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marL="0" marR="0" lvl="0" indent="0" algn="ctr" defTabSz="685800" rtl="0" eaLnBrk="1" fontAlgn="auto" latinLnBrk="0" hangingPunct="1">
                        <a:lnSpc>
                          <a:spcPct val="115000"/>
                        </a:lnSpc>
                        <a:spcBef>
                          <a:spcPts val="0"/>
                        </a:spcBef>
                        <a:spcAft>
                          <a:spcPts val="0"/>
                        </a:spcAft>
                        <a:buClrTx/>
                        <a:buSzTx/>
                        <a:buFontTx/>
                        <a:buNone/>
                        <a:tabLst/>
                        <a:defRPr/>
                      </a:pPr>
                      <a:r>
                        <a:rPr lang="es-MX" sz="1200" kern="1200" dirty="0">
                          <a:solidFill>
                            <a:schemeClr val="tx1"/>
                          </a:solidFill>
                          <a:effectLst/>
                          <a:latin typeface="Arial" panose="020B0604020202020204" pitchFamily="34" charset="0"/>
                          <a:ea typeface="+mn-ea"/>
                          <a:cs typeface="Arial" panose="020B0604020202020204" pitchFamily="34" charset="0"/>
                        </a:rPr>
                        <a:t>Colocan el espejo delante de ellos y contestan ¿Qué ves?, hacen un dibujo de ellos mismos, contestan ¿Qué expresión tienes? ¿Cómo te sientes? ¿Te gustaría cambiar algo? </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lnR w="12700" cap="flat" cmpd="sng" algn="ctr">
                      <a:solidFill>
                        <a:schemeClr val="tx1"/>
                      </a:solidFill>
                      <a:prstDash val="solid"/>
                      <a:round/>
                      <a:headEnd type="none" w="med" len="med"/>
                      <a:tailEnd type="none" w="med" len="med"/>
                    </a:lnR>
                  </a:tcPr>
                </a:tc>
                <a:tc hMerge="1">
                  <a:txBody>
                    <a:bodyPr/>
                    <a:lstStyle/>
                    <a:p>
                      <a:endParaRPr lang="es-MX"/>
                    </a:p>
                  </a:txBody>
                  <a:tcPr/>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EVALUACIÓN.</a:t>
                      </a:r>
                    </a:p>
                    <a:p>
                      <a:pPr algn="ctr">
                        <a:lnSpc>
                          <a:spcPct val="115000"/>
                        </a:lnSpc>
                        <a:spcAft>
                          <a:spcPts val="0"/>
                        </a:spcAft>
                      </a:pPr>
                      <a:endParaRPr lang="es-MX" sz="1200" b="1" dirty="0">
                        <a:effectLst/>
                        <a:latin typeface="Arial" panose="020B0604020202020204" pitchFamily="34" charset="0"/>
                        <a:cs typeface="Arial" panose="020B0604020202020204" pitchFamily="34" charset="0"/>
                      </a:endParaRPr>
                    </a:p>
                    <a:p>
                      <a:pPr algn="ctr">
                        <a:lnSpc>
                          <a:spcPct val="115000"/>
                        </a:lnSpc>
                        <a:spcAft>
                          <a:spcPts val="0"/>
                        </a:spcAft>
                      </a:pPr>
                      <a:r>
                        <a:rPr lang="es-MX" sz="1200" b="0" dirty="0">
                          <a:effectLst/>
                          <a:latin typeface="Arial" panose="020B0604020202020204" pitchFamily="34" charset="0"/>
                          <a:cs typeface="Arial" panose="020B0604020202020204" pitchFamily="34" charset="0"/>
                        </a:rPr>
                        <a:t>Habla de sí mismo.</a:t>
                      </a:r>
                    </a:p>
                    <a:p>
                      <a:pPr algn="ctr">
                        <a:lnSpc>
                          <a:spcPct val="115000"/>
                        </a:lnSpc>
                        <a:spcAft>
                          <a:spcPts val="0"/>
                        </a:spcAft>
                      </a:pPr>
                      <a:r>
                        <a:rPr lang="es-MX" sz="1200" b="0" dirty="0">
                          <a:effectLst/>
                          <a:latin typeface="Arial" panose="020B0604020202020204" pitchFamily="34" charset="0"/>
                          <a:cs typeface="Arial" panose="020B0604020202020204" pitchFamily="34" charset="0"/>
                        </a:rPr>
                        <a:t>Conoce aspectos positivos y negativos de él.</a:t>
                      </a:r>
                    </a:p>
                  </a:txBody>
                  <a:tcPr marL="63821" marR="63821" marT="0" marB="0">
                    <a:lnL w="12700" cap="flat" cmpd="sng" algn="ctr">
                      <a:solidFill>
                        <a:schemeClr val="tx1"/>
                      </a:solidFill>
                      <a:prstDash val="solid"/>
                      <a:round/>
                      <a:headEnd type="none" w="med" len="med"/>
                      <a:tailEnd type="none" w="med" len="med"/>
                    </a:lnL>
                  </a:tcPr>
                </a:tc>
                <a:tc hMerge="1">
                  <a:txBody>
                    <a:bodyPr/>
                    <a:lstStyle/>
                    <a:p>
                      <a:endParaRPr lang="es-MX"/>
                    </a:p>
                  </a:txBody>
                  <a:tcPr/>
                </a:tc>
                <a:extLst>
                  <a:ext uri="{0D108BD9-81ED-4DB2-BD59-A6C34878D82A}">
                    <a16:rowId xmlns:a16="http://schemas.microsoft.com/office/drawing/2014/main" xmlns="" val="10004"/>
                  </a:ext>
                </a:extLst>
              </a:tr>
              <a:tr h="1267982">
                <a:tc gridSpan="4">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ADECUACIÓNES.</a:t>
                      </a:r>
                    </a:p>
                    <a:p>
                      <a:pPr algn="ctr">
                        <a:lnSpc>
                          <a:spcPct val="115000"/>
                        </a:lnSpc>
                        <a:spcAft>
                          <a:spcPts val="0"/>
                        </a:spcAft>
                      </a:pPr>
                      <a:endParaRPr lang="es-MX" sz="1200" b="1"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Atención personalizada</a:t>
                      </a: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Realizar los cuestionamientos individualmente </a:t>
                      </a:r>
                    </a:p>
                  </a:txBody>
                  <a:tcPr marL="63821" marR="63821"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38187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051720" y="1098388"/>
            <a:ext cx="5256584" cy="4394988"/>
          </a:xfrm>
        </p:spPr>
        <p:txBody>
          <a:bodyPr>
            <a:normAutofit/>
          </a:bodyPr>
          <a:lstStyle/>
          <a:p>
            <a:r>
              <a:rPr lang="es-ES" sz="4400" b="1" dirty="0">
                <a:effectLst>
                  <a:outerShdw blurRad="38100" dist="38100" dir="2700000" algn="tl">
                    <a:srgbClr val="000000">
                      <a:alpha val="43137"/>
                    </a:srgbClr>
                  </a:outerShdw>
                </a:effectLst>
                <a:latin typeface="Century Gothic" panose="020B0502020202020204" pitchFamily="34" charset="0"/>
              </a:rPr>
              <a:t>SEMANA 3</a:t>
            </a:r>
            <a:br>
              <a:rPr lang="es-ES" sz="4400" b="1" dirty="0">
                <a:effectLst>
                  <a:outerShdw blurRad="38100" dist="38100" dir="2700000" algn="tl">
                    <a:srgbClr val="000000">
                      <a:alpha val="43137"/>
                    </a:srgbClr>
                  </a:outerShdw>
                </a:effectLst>
                <a:latin typeface="Century Gothic" panose="020B0502020202020204" pitchFamily="34" charset="0"/>
              </a:rPr>
            </a:br>
            <a:r>
              <a:rPr lang="es-ES" sz="4400" b="1" dirty="0">
                <a:effectLst>
                  <a:outerShdw blurRad="38100" dist="38100" dir="2700000" algn="tl">
                    <a:srgbClr val="000000">
                      <a:alpha val="43137"/>
                    </a:srgbClr>
                  </a:outerShdw>
                </a:effectLst>
                <a:latin typeface="Century Gothic" panose="020B0502020202020204" pitchFamily="34" charset="0"/>
              </a:rPr>
              <a:t>DEL 13 AL 17 DE NOVIEMBRE</a:t>
            </a:r>
          </a:p>
        </p:txBody>
      </p:sp>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spTree>
    <p:extLst>
      <p:ext uri="{BB962C8B-B14F-4D97-AF65-F5344CB8AC3E}">
        <p14:creationId xmlns:p14="http://schemas.microsoft.com/office/powerpoint/2010/main" val="4025608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2173154258"/>
              </p:ext>
            </p:extLst>
          </p:nvPr>
        </p:nvGraphicFramePr>
        <p:xfrm>
          <a:off x="915768" y="476672"/>
          <a:ext cx="7848874" cy="6057895"/>
        </p:xfrm>
        <a:graphic>
          <a:graphicData uri="http://schemas.openxmlformats.org/drawingml/2006/table">
            <a:tbl>
              <a:tblPr firstRow="1" firstCol="1" bandRow="1">
                <a:tableStyleId>{5940675A-B579-460E-94D1-54222C63F5DA}</a:tableStyleId>
              </a:tblPr>
              <a:tblGrid>
                <a:gridCol w="2615708">
                  <a:extLst>
                    <a:ext uri="{9D8B030D-6E8A-4147-A177-3AD203B41FA5}">
                      <a16:colId xmlns:a16="http://schemas.microsoft.com/office/drawing/2014/main" xmlns="" val="20000"/>
                    </a:ext>
                  </a:extLst>
                </a:gridCol>
                <a:gridCol w="2616583">
                  <a:extLst>
                    <a:ext uri="{9D8B030D-6E8A-4147-A177-3AD203B41FA5}">
                      <a16:colId xmlns:a16="http://schemas.microsoft.com/office/drawing/2014/main" xmlns="" val="20001"/>
                    </a:ext>
                  </a:extLst>
                </a:gridCol>
                <a:gridCol w="1392446">
                  <a:extLst>
                    <a:ext uri="{9D8B030D-6E8A-4147-A177-3AD203B41FA5}">
                      <a16:colId xmlns:a16="http://schemas.microsoft.com/office/drawing/2014/main" xmlns="" val="20002"/>
                    </a:ext>
                  </a:extLst>
                </a:gridCol>
                <a:gridCol w="1224137">
                  <a:extLst>
                    <a:ext uri="{9D8B030D-6E8A-4147-A177-3AD203B41FA5}">
                      <a16:colId xmlns:a16="http://schemas.microsoft.com/office/drawing/2014/main" xmlns="" val="20003"/>
                    </a:ext>
                  </a:extLst>
                </a:gridCol>
              </a:tblGrid>
              <a:tr h="309803">
                <a:tc gridSpan="4">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s-MX" sz="1350" b="1" kern="1200" dirty="0">
                          <a:solidFill>
                            <a:schemeClr val="tx1"/>
                          </a:solidFill>
                          <a:effectLst/>
                          <a:latin typeface="+mn-lt"/>
                          <a:ea typeface="+mn-ea"/>
                          <a:cs typeface="+mn-cs"/>
                        </a:rPr>
                        <a:t>LETRAS DE ESTAMBRE</a:t>
                      </a:r>
                      <a:endParaRPr lang="es-MX" sz="1350" kern="1200" dirty="0">
                        <a:solidFill>
                          <a:schemeClr val="tx1"/>
                        </a:solidFill>
                        <a:effectLst/>
                        <a:latin typeface="+mn-lt"/>
                        <a:ea typeface="+mn-ea"/>
                        <a:cs typeface="+mn-cs"/>
                      </a:endParaRPr>
                    </a:p>
                  </a:txBody>
                  <a:tcPr marL="63821" marR="63821" marT="0"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1202364">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CAMPO FORMATIVO.</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cs typeface="Arial" panose="020B0604020202020204" pitchFamily="34" charset="0"/>
                        </a:rPr>
                        <a:t>Lenguaje y comunicación. </a:t>
                      </a:r>
                    </a:p>
                  </a:txBody>
                  <a:tcPr marL="63821" marR="63821" marT="0" marB="0"/>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ASPECTO</a:t>
                      </a:r>
                      <a:r>
                        <a:rPr lang="es-MX" sz="1200" dirty="0">
                          <a:effectLst/>
                          <a:latin typeface="Arial" panose="020B0604020202020204" pitchFamily="34" charset="0"/>
                          <a:cs typeface="Arial" panose="020B0604020202020204" pitchFamily="34" charset="0"/>
                        </a:rPr>
                        <a:t>.</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p>
                      <a:pPr algn="ctr">
                        <a:lnSpc>
                          <a:spcPct val="115000"/>
                        </a:lnSpc>
                        <a:spcAft>
                          <a:spcPts val="0"/>
                        </a:spcAft>
                      </a:pPr>
                      <a:r>
                        <a:rPr lang="es-MX" sz="1350" kern="1200" dirty="0">
                          <a:solidFill>
                            <a:schemeClr val="tx1"/>
                          </a:solidFill>
                          <a:effectLst/>
                          <a:latin typeface="+mn-lt"/>
                          <a:ea typeface="+mn-ea"/>
                          <a:cs typeface="+mn-cs"/>
                        </a:rPr>
                        <a:t>Lenguaje escrito.</a:t>
                      </a:r>
                      <a:r>
                        <a:rPr lang="es-MX" sz="1200" dirty="0">
                          <a:effectLst/>
                          <a:latin typeface="Arial" panose="020B0604020202020204" pitchFamily="34" charset="0"/>
                          <a:cs typeface="Arial" panose="020B0604020202020204" pitchFamily="34" charset="0"/>
                        </a:rPr>
                        <a:t> </a:t>
                      </a:r>
                    </a:p>
                  </a:txBody>
                  <a:tcPr marL="63821" marR="63821" marT="0" marB="0"/>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COMPETENCIA.</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r>
                        <a:rPr lang="es-MX" sz="1350" kern="1200" dirty="0">
                          <a:solidFill>
                            <a:schemeClr val="tx1"/>
                          </a:solidFill>
                          <a:effectLst/>
                          <a:latin typeface="+mn-lt"/>
                          <a:ea typeface="+mn-ea"/>
                          <a:cs typeface="+mn-cs"/>
                        </a:rPr>
                        <a:t>Reconoce la relación que existe entre la letra inicial de su nombre y su sonido; paulatinamente establece relaciones similares con otros nombres y otras palabras al participar en juegos orales.</a:t>
                      </a:r>
                      <a:endParaRPr lang="es-MX" sz="1200" dirty="0">
                        <a:effectLst/>
                        <a:latin typeface="Arial" panose="020B0604020202020204" pitchFamily="34" charset="0"/>
                        <a:cs typeface="Arial" panose="020B0604020202020204" pitchFamily="34" charset="0"/>
                      </a:endParaRPr>
                    </a:p>
                  </a:txBody>
                  <a:tcPr marL="63821" marR="63821" marT="0" marB="0"/>
                </a:tc>
                <a:tc hMerge="1">
                  <a:txBody>
                    <a:bodyPr/>
                    <a:lstStyle/>
                    <a:p>
                      <a:endParaRPr lang="es-MX"/>
                    </a:p>
                  </a:txBody>
                  <a:tcPr/>
                </a:tc>
                <a:extLst>
                  <a:ext uri="{0D108BD9-81ED-4DB2-BD59-A6C34878D82A}">
                    <a16:rowId xmlns:a16="http://schemas.microsoft.com/office/drawing/2014/main" xmlns="" val="10001"/>
                  </a:ext>
                </a:extLst>
              </a:tr>
              <a:tr h="712548">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APRENDIZAJE ESPERADO.</a:t>
                      </a:r>
                    </a:p>
                    <a:p>
                      <a:pPr>
                        <a:lnSpc>
                          <a:spcPct val="115000"/>
                        </a:lnSpc>
                        <a:spcAft>
                          <a:spcPts val="0"/>
                        </a:spcAft>
                      </a:pPr>
                      <a:r>
                        <a:rPr lang="es-MX" sz="1200" dirty="0">
                          <a:effectLst/>
                          <a:latin typeface="Arial" panose="020B0604020202020204" pitchFamily="34" charset="0"/>
                          <a:cs typeface="Arial" panose="020B0604020202020204" pitchFamily="34" charset="0"/>
                        </a:rPr>
                        <a:t> </a:t>
                      </a:r>
                      <a:r>
                        <a:rPr lang="es-MX" sz="1350" kern="1200" dirty="0">
                          <a:solidFill>
                            <a:schemeClr val="tx1"/>
                          </a:solidFill>
                          <a:effectLst/>
                          <a:latin typeface="+mn-lt"/>
                          <a:ea typeface="+mn-ea"/>
                          <a:cs typeface="+mn-cs"/>
                        </a:rPr>
                        <a:t>Reconoce las características del sistema de escritura al utilizar recursos propios (marcas, grafías, letras) para expresar por escrito sus ideas.</a:t>
                      </a:r>
                      <a:endParaRPr lang="es-MX" sz="1200" dirty="0">
                        <a:effectLst/>
                        <a:latin typeface="Arial" panose="020B0604020202020204" pitchFamily="34" charset="0"/>
                        <a:cs typeface="Arial" panose="020B0604020202020204" pitchFamily="34" charset="0"/>
                      </a:endParaRP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MATERIALES.</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p>
                      <a:r>
                        <a:rPr lang="es-MX" sz="1350" kern="1200" dirty="0">
                          <a:solidFill>
                            <a:schemeClr val="tx1"/>
                          </a:solidFill>
                          <a:effectLst/>
                          <a:latin typeface="+mn-lt"/>
                          <a:ea typeface="+mn-ea"/>
                          <a:cs typeface="+mn-cs"/>
                        </a:rPr>
                        <a:t>Estambre</a:t>
                      </a:r>
                    </a:p>
                    <a:p>
                      <a:r>
                        <a:rPr lang="es-MX" sz="1350" kern="1200" dirty="0">
                          <a:solidFill>
                            <a:schemeClr val="tx1"/>
                          </a:solidFill>
                          <a:effectLst/>
                          <a:latin typeface="+mn-lt"/>
                          <a:ea typeface="+mn-ea"/>
                          <a:cs typeface="+mn-cs"/>
                        </a:rPr>
                        <a:t>Letras dibujadas en papel de cera</a:t>
                      </a:r>
                    </a:p>
                    <a:p>
                      <a:r>
                        <a:rPr lang="es-MX" sz="1350" kern="1200" dirty="0">
                          <a:solidFill>
                            <a:schemeClr val="tx1"/>
                          </a:solidFill>
                          <a:effectLst/>
                          <a:latin typeface="+mn-lt"/>
                          <a:ea typeface="+mn-ea"/>
                          <a:cs typeface="+mn-cs"/>
                        </a:rPr>
                        <a:t>Resistol</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ORGANIZACIÓN.</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Individual</a:t>
                      </a:r>
                    </a:p>
                  </a:txBody>
                  <a:tcPr marL="63821" marR="63821"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ESPACIO.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algn="ctr">
                        <a:lnSpc>
                          <a:spcPct val="115000"/>
                        </a:lnSpc>
                        <a:spcAft>
                          <a:spcPts val="0"/>
                        </a:spcAft>
                      </a:pPr>
                      <a:r>
                        <a:rPr lang="es-MX" sz="1200" dirty="0">
                          <a:effectLst/>
                          <a:latin typeface="Arial" panose="020B0604020202020204" pitchFamily="34" charset="0"/>
                          <a:cs typeface="Arial" panose="020B0604020202020204" pitchFamily="34" charset="0"/>
                        </a:rPr>
                        <a:t>Aula de clases.</a:t>
                      </a:r>
                      <a:endParaRPr lang="es-MX" sz="1200" dirty="0">
                        <a:effectLst/>
                        <a:latin typeface="Arial" panose="020B0604020202020204" pitchFamily="34" charset="0"/>
                        <a:ea typeface="Calibri"/>
                        <a:cs typeface="Arial" panose="020B0604020202020204" pitchFamily="34" charset="0"/>
                      </a:endParaRPr>
                    </a:p>
                  </a:txBody>
                  <a:tcPr marL="63821" marR="63821"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12548">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TIEMPO</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15 Minutos</a:t>
                      </a:r>
                    </a:p>
                  </a:txBody>
                  <a:tcPr marL="63821" marR="6382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r h="1425096">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ACTIVIDAD.</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marL="0" marR="0" lvl="0" indent="0" algn="ctr" defTabSz="685800" rtl="0" eaLnBrk="1" fontAlgn="auto" latinLnBrk="0" hangingPunct="1">
                        <a:lnSpc>
                          <a:spcPct val="115000"/>
                        </a:lnSpc>
                        <a:spcBef>
                          <a:spcPts val="0"/>
                        </a:spcBef>
                        <a:spcAft>
                          <a:spcPts val="0"/>
                        </a:spcAft>
                        <a:buClrTx/>
                        <a:buSzTx/>
                        <a:buFontTx/>
                        <a:buNone/>
                        <a:tabLst/>
                        <a:defRPr/>
                      </a:pPr>
                      <a:r>
                        <a:rPr lang="es-MX" sz="1350" kern="1200" dirty="0">
                          <a:solidFill>
                            <a:schemeClr val="tx1"/>
                          </a:solidFill>
                          <a:effectLst/>
                          <a:latin typeface="+mn-lt"/>
                          <a:ea typeface="+mn-ea"/>
                          <a:cs typeface="+mn-cs"/>
                        </a:rPr>
                        <a:t>Identificar la letra inicial de su nombre, poner </a:t>
                      </a:r>
                      <a:r>
                        <a:rPr lang="es-MX" sz="1350" kern="1200" dirty="0" err="1">
                          <a:solidFill>
                            <a:schemeClr val="tx1"/>
                          </a:solidFill>
                          <a:effectLst/>
                          <a:latin typeface="+mn-lt"/>
                          <a:ea typeface="+mn-ea"/>
                          <a:cs typeface="+mn-cs"/>
                        </a:rPr>
                        <a:t>resistol</a:t>
                      </a:r>
                      <a:r>
                        <a:rPr lang="es-MX" sz="1350" kern="1200" dirty="0">
                          <a:solidFill>
                            <a:schemeClr val="tx1"/>
                          </a:solidFill>
                          <a:effectLst/>
                          <a:latin typeface="+mn-lt"/>
                          <a:ea typeface="+mn-ea"/>
                          <a:cs typeface="+mn-cs"/>
                        </a:rPr>
                        <a:t> en el papel de cera e ir acomodando el estambre para que cubra la letra dibujada. Dejar secar y contar cuantas letras igual hay al finalizar.</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lnR w="12700" cap="flat" cmpd="sng" algn="ctr">
                      <a:solidFill>
                        <a:schemeClr val="tx1"/>
                      </a:solidFill>
                      <a:prstDash val="solid"/>
                      <a:round/>
                      <a:headEnd type="none" w="med" len="med"/>
                      <a:tailEnd type="none" w="med" len="med"/>
                    </a:lnR>
                  </a:tcPr>
                </a:tc>
                <a:tc hMerge="1">
                  <a:txBody>
                    <a:bodyPr/>
                    <a:lstStyle/>
                    <a:p>
                      <a:endParaRPr lang="es-MX"/>
                    </a:p>
                  </a:txBody>
                  <a:tcPr/>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EVALUACIÓN.</a:t>
                      </a:r>
                    </a:p>
                    <a:p>
                      <a:pPr algn="ctr">
                        <a:lnSpc>
                          <a:spcPct val="115000"/>
                        </a:lnSpc>
                        <a:spcAft>
                          <a:spcPts val="0"/>
                        </a:spcAft>
                      </a:pPr>
                      <a:endParaRPr lang="es-MX" sz="1200" b="0" dirty="0">
                        <a:effectLst/>
                        <a:latin typeface="Arial" panose="020B0604020202020204" pitchFamily="34" charset="0"/>
                        <a:cs typeface="Arial" panose="020B0604020202020204" pitchFamily="34" charset="0"/>
                      </a:endParaRPr>
                    </a:p>
                    <a:p>
                      <a:pPr algn="ctr">
                        <a:lnSpc>
                          <a:spcPct val="115000"/>
                        </a:lnSpc>
                        <a:spcAft>
                          <a:spcPts val="0"/>
                        </a:spcAft>
                      </a:pPr>
                      <a:r>
                        <a:rPr lang="es-MX" sz="1200" b="0" dirty="0">
                          <a:effectLst/>
                          <a:latin typeface="Arial" panose="020B0604020202020204" pitchFamily="34" charset="0"/>
                          <a:cs typeface="Arial" panose="020B0604020202020204" pitchFamily="34" charset="0"/>
                        </a:rPr>
                        <a:t>Reconoce la inicial de su nombre.</a:t>
                      </a:r>
                    </a:p>
                    <a:p>
                      <a:pPr algn="ctr">
                        <a:lnSpc>
                          <a:spcPct val="115000"/>
                        </a:lnSpc>
                        <a:spcAft>
                          <a:spcPts val="0"/>
                        </a:spcAft>
                      </a:pPr>
                      <a:endParaRPr lang="es-MX" sz="1200" b="1" dirty="0">
                        <a:effectLst/>
                        <a:latin typeface="Arial" panose="020B0604020202020204" pitchFamily="34" charset="0"/>
                        <a:cs typeface="Arial" panose="020B0604020202020204" pitchFamily="34" charset="0"/>
                      </a:endParaRPr>
                    </a:p>
                  </a:txBody>
                  <a:tcPr marL="63821" marR="63821" marT="0" marB="0">
                    <a:lnL w="12700" cap="flat" cmpd="sng" algn="ctr">
                      <a:solidFill>
                        <a:schemeClr val="tx1"/>
                      </a:solidFill>
                      <a:prstDash val="solid"/>
                      <a:round/>
                      <a:headEnd type="none" w="med" len="med"/>
                      <a:tailEnd type="none" w="med" len="med"/>
                    </a:lnL>
                  </a:tcPr>
                </a:tc>
                <a:tc hMerge="1">
                  <a:txBody>
                    <a:bodyPr/>
                    <a:lstStyle/>
                    <a:p>
                      <a:endParaRPr lang="es-MX"/>
                    </a:p>
                  </a:txBody>
                  <a:tcPr/>
                </a:tc>
                <a:extLst>
                  <a:ext uri="{0D108BD9-81ED-4DB2-BD59-A6C34878D82A}">
                    <a16:rowId xmlns:a16="http://schemas.microsoft.com/office/drawing/2014/main" xmlns="" val="10004"/>
                  </a:ext>
                </a:extLst>
              </a:tr>
              <a:tr h="1267982">
                <a:tc gridSpan="4">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ADECUACIÓNES.</a:t>
                      </a: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Atención personalizada.</a:t>
                      </a: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Cuestionar sobre la letra inicial de su nombre y que mencione que otras palabras tienen esa inicial.</a:t>
                      </a:r>
                    </a:p>
                  </a:txBody>
                  <a:tcPr marL="63821" marR="63821"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38187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2033810066"/>
              </p:ext>
            </p:extLst>
          </p:nvPr>
        </p:nvGraphicFramePr>
        <p:xfrm>
          <a:off x="905007" y="476672"/>
          <a:ext cx="7848874" cy="5630341"/>
        </p:xfrm>
        <a:graphic>
          <a:graphicData uri="http://schemas.openxmlformats.org/drawingml/2006/table">
            <a:tbl>
              <a:tblPr firstRow="1" firstCol="1" bandRow="1">
                <a:tableStyleId>{5940675A-B579-460E-94D1-54222C63F5DA}</a:tableStyleId>
              </a:tblPr>
              <a:tblGrid>
                <a:gridCol w="2615708">
                  <a:extLst>
                    <a:ext uri="{9D8B030D-6E8A-4147-A177-3AD203B41FA5}">
                      <a16:colId xmlns:a16="http://schemas.microsoft.com/office/drawing/2014/main" xmlns="" val="20000"/>
                    </a:ext>
                  </a:extLst>
                </a:gridCol>
                <a:gridCol w="2616583">
                  <a:extLst>
                    <a:ext uri="{9D8B030D-6E8A-4147-A177-3AD203B41FA5}">
                      <a16:colId xmlns:a16="http://schemas.microsoft.com/office/drawing/2014/main" xmlns="" val="20001"/>
                    </a:ext>
                  </a:extLst>
                </a:gridCol>
                <a:gridCol w="1392446">
                  <a:extLst>
                    <a:ext uri="{9D8B030D-6E8A-4147-A177-3AD203B41FA5}">
                      <a16:colId xmlns:a16="http://schemas.microsoft.com/office/drawing/2014/main" xmlns="" val="20002"/>
                    </a:ext>
                  </a:extLst>
                </a:gridCol>
                <a:gridCol w="1224137">
                  <a:extLst>
                    <a:ext uri="{9D8B030D-6E8A-4147-A177-3AD203B41FA5}">
                      <a16:colId xmlns:a16="http://schemas.microsoft.com/office/drawing/2014/main" xmlns="" val="20003"/>
                    </a:ext>
                  </a:extLst>
                </a:gridCol>
              </a:tblGrid>
              <a:tr h="309803">
                <a:tc gridSpan="4">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s-MX" sz="1350" b="1" kern="1200" dirty="0">
                          <a:solidFill>
                            <a:schemeClr val="tx1"/>
                          </a:solidFill>
                          <a:effectLst/>
                          <a:latin typeface="+mn-lt"/>
                          <a:ea typeface="+mn-ea"/>
                          <a:cs typeface="+mn-cs"/>
                        </a:rPr>
                        <a:t>PORFIRIO DÍAZ</a:t>
                      </a:r>
                      <a:endParaRPr lang="es-MX" sz="1350" kern="1200" dirty="0">
                        <a:solidFill>
                          <a:schemeClr val="tx1"/>
                        </a:solidFill>
                        <a:effectLst/>
                        <a:latin typeface="+mn-lt"/>
                        <a:ea typeface="+mn-ea"/>
                        <a:cs typeface="+mn-cs"/>
                      </a:endParaRPr>
                    </a:p>
                  </a:txBody>
                  <a:tcPr marL="63821" marR="63821" marT="0"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1202364">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CAMPO FORMATIVO.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algn="ctr">
                        <a:lnSpc>
                          <a:spcPct val="115000"/>
                        </a:lnSpc>
                        <a:spcAft>
                          <a:spcPts val="0"/>
                        </a:spcAft>
                      </a:pPr>
                      <a:r>
                        <a:rPr lang="es-MX" sz="1350" kern="1200" dirty="0">
                          <a:solidFill>
                            <a:schemeClr val="tx1"/>
                          </a:solidFill>
                          <a:effectLst/>
                          <a:latin typeface="+mn-lt"/>
                          <a:ea typeface="+mn-ea"/>
                          <a:cs typeface="+mn-cs"/>
                        </a:rPr>
                        <a:t>Exploración y conocimiento del mundo</a:t>
                      </a:r>
                      <a:endParaRPr lang="es-MX" sz="1200" dirty="0">
                        <a:effectLst/>
                        <a:latin typeface="Arial" panose="020B0604020202020204" pitchFamily="34" charset="0"/>
                        <a:cs typeface="Arial" panose="020B0604020202020204" pitchFamily="34" charset="0"/>
                      </a:endParaRPr>
                    </a:p>
                  </a:txBody>
                  <a:tcPr marL="63821" marR="63821" marT="0" marB="0"/>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ASPECTO</a:t>
                      </a:r>
                      <a:r>
                        <a:rPr lang="es-MX" sz="1200" dirty="0">
                          <a:effectLst/>
                          <a:latin typeface="Arial" panose="020B0604020202020204" pitchFamily="34" charset="0"/>
                          <a:cs typeface="Arial" panose="020B0604020202020204" pitchFamily="34" charset="0"/>
                        </a:rPr>
                        <a:t>.</a:t>
                      </a:r>
                    </a:p>
                    <a:p>
                      <a:pPr algn="ctr">
                        <a:lnSpc>
                          <a:spcPct val="115000"/>
                        </a:lnSpc>
                        <a:spcAft>
                          <a:spcPts val="0"/>
                        </a:spcAft>
                      </a:pPr>
                      <a:r>
                        <a:rPr lang="es-MX" sz="1350" kern="1200" dirty="0">
                          <a:solidFill>
                            <a:schemeClr val="tx1"/>
                          </a:solidFill>
                          <a:effectLst/>
                          <a:latin typeface="+mn-lt"/>
                          <a:ea typeface="+mn-ea"/>
                          <a:cs typeface="+mn-cs"/>
                        </a:rPr>
                        <a:t>Cultura y vida social</a:t>
                      </a:r>
                      <a:r>
                        <a:rPr lang="es-MX" sz="1200" dirty="0">
                          <a:effectLst/>
                          <a:latin typeface="Arial" panose="020B0604020202020204" pitchFamily="34" charset="0"/>
                          <a:cs typeface="Arial" panose="020B0604020202020204" pitchFamily="34" charset="0"/>
                        </a:rPr>
                        <a:t> </a:t>
                      </a:r>
                    </a:p>
                  </a:txBody>
                  <a:tcPr marL="63821" marR="63821" marT="0" marB="0"/>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COMPETENCIA.</a:t>
                      </a:r>
                    </a:p>
                    <a:p>
                      <a:pPr algn="ctr">
                        <a:lnSpc>
                          <a:spcPct val="115000"/>
                        </a:lnSpc>
                        <a:spcAft>
                          <a:spcPts val="0"/>
                        </a:spcAft>
                      </a:pPr>
                      <a:r>
                        <a:rPr lang="es-MX" sz="1350" kern="1200" dirty="0">
                          <a:solidFill>
                            <a:schemeClr val="tx1"/>
                          </a:solidFill>
                          <a:effectLst/>
                          <a:latin typeface="+mn-lt"/>
                          <a:ea typeface="+mn-ea"/>
                          <a:cs typeface="+mn-cs"/>
                        </a:rPr>
                        <a:t>Distingue algunas expresiones de la cultura propia y de otras, y muestra respeto hacia la diversidad.</a:t>
                      </a:r>
                      <a:r>
                        <a:rPr lang="es-MX" sz="1200" dirty="0">
                          <a:effectLst/>
                          <a:latin typeface="Arial" panose="020B0604020202020204" pitchFamily="34" charset="0"/>
                          <a:cs typeface="Arial" panose="020B0604020202020204" pitchFamily="34" charset="0"/>
                        </a:rPr>
                        <a:t> </a:t>
                      </a:r>
                    </a:p>
                  </a:txBody>
                  <a:tcPr marL="63821" marR="63821" marT="0" marB="0"/>
                </a:tc>
                <a:tc hMerge="1">
                  <a:txBody>
                    <a:bodyPr/>
                    <a:lstStyle/>
                    <a:p>
                      <a:endParaRPr lang="es-MX"/>
                    </a:p>
                  </a:txBody>
                  <a:tcPr/>
                </a:tc>
                <a:extLst>
                  <a:ext uri="{0D108BD9-81ED-4DB2-BD59-A6C34878D82A}">
                    <a16:rowId xmlns:a16="http://schemas.microsoft.com/office/drawing/2014/main" xmlns="" val="10001"/>
                  </a:ext>
                </a:extLst>
              </a:tr>
              <a:tr h="712548">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APRENDIZAJE ESPERADO.</a:t>
                      </a:r>
                    </a:p>
                    <a:p>
                      <a:pPr>
                        <a:lnSpc>
                          <a:spcPct val="115000"/>
                        </a:lnSpc>
                        <a:spcAft>
                          <a:spcPts val="0"/>
                        </a:spcAft>
                      </a:pPr>
                      <a:r>
                        <a:rPr lang="es-MX" sz="1200" dirty="0">
                          <a:effectLst/>
                          <a:latin typeface="Arial" panose="020B0604020202020204" pitchFamily="34" charset="0"/>
                          <a:cs typeface="Arial" panose="020B0604020202020204" pitchFamily="34" charset="0"/>
                        </a:rPr>
                        <a:t> </a:t>
                      </a:r>
                      <a:r>
                        <a:rPr lang="es-MX" sz="1350" kern="1200" dirty="0">
                          <a:solidFill>
                            <a:schemeClr val="tx1"/>
                          </a:solidFill>
                          <a:effectLst/>
                          <a:latin typeface="+mn-lt"/>
                          <a:ea typeface="+mn-ea"/>
                          <a:cs typeface="+mn-cs"/>
                        </a:rPr>
                        <a:t>Participa en eventos culturales, conmemoraciones cívicas y festividades nacionales y de su comunidad y saben porque se hacen.</a:t>
                      </a:r>
                      <a:endParaRPr lang="es-MX" sz="1200" dirty="0">
                        <a:effectLst/>
                        <a:latin typeface="Arial" panose="020B0604020202020204" pitchFamily="34" charset="0"/>
                        <a:cs typeface="Arial" panose="020B0604020202020204" pitchFamily="34" charset="0"/>
                      </a:endParaRP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MATERIALES.</a:t>
                      </a:r>
                    </a:p>
                    <a:p>
                      <a:pPr marL="0" marR="0" lvl="0" indent="0" algn="ctr" defTabSz="685800" rtl="0" eaLnBrk="1" fontAlgn="auto" latinLnBrk="0" hangingPunct="1">
                        <a:lnSpc>
                          <a:spcPct val="115000"/>
                        </a:lnSpc>
                        <a:spcBef>
                          <a:spcPts val="0"/>
                        </a:spcBef>
                        <a:spcAft>
                          <a:spcPts val="0"/>
                        </a:spcAft>
                        <a:buClrTx/>
                        <a:buSzTx/>
                        <a:buFontTx/>
                        <a:buNone/>
                        <a:tabLst/>
                        <a:defRPr/>
                      </a:pPr>
                      <a:r>
                        <a:rPr lang="es-MX" sz="1350" kern="1200" dirty="0">
                          <a:solidFill>
                            <a:schemeClr val="tx1"/>
                          </a:solidFill>
                          <a:effectLst/>
                          <a:latin typeface="+mn-lt"/>
                          <a:ea typeface="+mn-ea"/>
                          <a:cs typeface="+mn-cs"/>
                        </a:rPr>
                        <a:t>Video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ORGANIZACIÓN.</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Individual</a:t>
                      </a:r>
                    </a:p>
                  </a:txBody>
                  <a:tcPr marL="63821" marR="63821"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ESPACIO.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algn="ctr">
                        <a:lnSpc>
                          <a:spcPct val="115000"/>
                        </a:lnSpc>
                        <a:spcAft>
                          <a:spcPts val="0"/>
                        </a:spcAft>
                      </a:pPr>
                      <a:r>
                        <a:rPr lang="es-MX" sz="1200" dirty="0">
                          <a:effectLst/>
                          <a:latin typeface="Arial" panose="020B0604020202020204" pitchFamily="34" charset="0"/>
                          <a:cs typeface="Arial" panose="020B0604020202020204" pitchFamily="34" charset="0"/>
                        </a:rPr>
                        <a:t>Aula de clases.</a:t>
                      </a:r>
                      <a:endParaRPr lang="es-MX" sz="1200" dirty="0">
                        <a:effectLst/>
                        <a:latin typeface="Arial" panose="020B0604020202020204" pitchFamily="34" charset="0"/>
                        <a:ea typeface="Calibri"/>
                        <a:cs typeface="Arial" panose="020B0604020202020204" pitchFamily="34" charset="0"/>
                      </a:endParaRPr>
                    </a:p>
                  </a:txBody>
                  <a:tcPr marL="63821" marR="63821"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12548">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TIEMPO</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15 Minutos</a:t>
                      </a:r>
                    </a:p>
                  </a:txBody>
                  <a:tcPr marL="63821" marR="6382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r h="1425096">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ACTIVIDAD.</a:t>
                      </a:r>
                    </a:p>
                    <a:p>
                      <a:pPr marL="0" marR="0" lvl="0" indent="0" algn="ctr" defTabSz="685800" rtl="0" eaLnBrk="1" fontAlgn="auto" latinLnBrk="0" hangingPunct="1">
                        <a:lnSpc>
                          <a:spcPct val="115000"/>
                        </a:lnSpc>
                        <a:spcBef>
                          <a:spcPts val="0"/>
                        </a:spcBef>
                        <a:spcAft>
                          <a:spcPts val="0"/>
                        </a:spcAft>
                        <a:buClrTx/>
                        <a:buSzTx/>
                        <a:buFontTx/>
                        <a:buNone/>
                        <a:tabLst/>
                        <a:defRPr/>
                      </a:pPr>
                      <a:r>
                        <a:rPr lang="es-MX" sz="1350" kern="1200" dirty="0">
                          <a:solidFill>
                            <a:schemeClr val="tx1"/>
                          </a:solidFill>
                          <a:effectLst/>
                          <a:latin typeface="+mn-lt"/>
                          <a:ea typeface="+mn-ea"/>
                          <a:cs typeface="+mn-cs"/>
                        </a:rPr>
                        <a:t>Observar el video de Porfirio Díaz, comentar ¿Quién fue Porfirio Díaz? ¿Qué hizo? ¿Cómo se le llamo al periodo de tiempo en el cuál fue presidente? </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lnR w="12700" cap="flat" cmpd="sng" algn="ctr">
                      <a:solidFill>
                        <a:schemeClr val="tx1"/>
                      </a:solidFill>
                      <a:prstDash val="solid"/>
                      <a:round/>
                      <a:headEnd type="none" w="med" len="med"/>
                      <a:tailEnd type="none" w="med" len="med"/>
                    </a:lnR>
                  </a:tcPr>
                </a:tc>
                <a:tc hMerge="1">
                  <a:txBody>
                    <a:bodyPr/>
                    <a:lstStyle/>
                    <a:p>
                      <a:endParaRPr lang="es-MX"/>
                    </a:p>
                  </a:txBody>
                  <a:tcPr/>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EVALUACIÓN.</a:t>
                      </a:r>
                    </a:p>
                    <a:p>
                      <a:pPr algn="ctr">
                        <a:lnSpc>
                          <a:spcPct val="115000"/>
                        </a:lnSpc>
                        <a:spcAft>
                          <a:spcPts val="0"/>
                        </a:spcAft>
                      </a:pPr>
                      <a:r>
                        <a:rPr lang="es-MX" sz="1200" b="0" dirty="0">
                          <a:effectLst/>
                          <a:latin typeface="Arial" panose="020B0604020202020204" pitchFamily="34" charset="0"/>
                          <a:cs typeface="Arial" panose="020B0604020202020204" pitchFamily="34" charset="0"/>
                        </a:rPr>
                        <a:t>Identifica al personaje como participante de la Revolución Mexicana.</a:t>
                      </a:r>
                    </a:p>
                  </a:txBody>
                  <a:tcPr marL="63821" marR="63821" marT="0" marB="0">
                    <a:lnL w="12700" cap="flat" cmpd="sng" algn="ctr">
                      <a:solidFill>
                        <a:schemeClr val="tx1"/>
                      </a:solidFill>
                      <a:prstDash val="solid"/>
                      <a:round/>
                      <a:headEnd type="none" w="med" len="med"/>
                      <a:tailEnd type="none" w="med" len="med"/>
                    </a:lnL>
                  </a:tcPr>
                </a:tc>
                <a:tc hMerge="1">
                  <a:txBody>
                    <a:bodyPr/>
                    <a:lstStyle/>
                    <a:p>
                      <a:endParaRPr lang="es-MX"/>
                    </a:p>
                  </a:txBody>
                  <a:tcPr/>
                </a:tc>
                <a:extLst>
                  <a:ext uri="{0D108BD9-81ED-4DB2-BD59-A6C34878D82A}">
                    <a16:rowId xmlns:a16="http://schemas.microsoft.com/office/drawing/2014/main" xmlns="" val="10004"/>
                  </a:ext>
                </a:extLst>
              </a:tr>
              <a:tr h="1267982">
                <a:tc gridSpan="4">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ADECUACIÓNES.</a:t>
                      </a: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Atención personalizada </a:t>
                      </a: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Cuestionamientos individuales </a:t>
                      </a:r>
                    </a:p>
                  </a:txBody>
                  <a:tcPr marL="63821" marR="63821"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38187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4114787157"/>
              </p:ext>
            </p:extLst>
          </p:nvPr>
        </p:nvGraphicFramePr>
        <p:xfrm>
          <a:off x="827584" y="476672"/>
          <a:ext cx="7848874" cy="6262717"/>
        </p:xfrm>
        <a:graphic>
          <a:graphicData uri="http://schemas.openxmlformats.org/drawingml/2006/table">
            <a:tbl>
              <a:tblPr firstRow="1" firstCol="1" bandRow="1">
                <a:tableStyleId>{5940675A-B579-460E-94D1-54222C63F5DA}</a:tableStyleId>
              </a:tblPr>
              <a:tblGrid>
                <a:gridCol w="2615708">
                  <a:extLst>
                    <a:ext uri="{9D8B030D-6E8A-4147-A177-3AD203B41FA5}">
                      <a16:colId xmlns:a16="http://schemas.microsoft.com/office/drawing/2014/main" xmlns="" val="20000"/>
                    </a:ext>
                  </a:extLst>
                </a:gridCol>
                <a:gridCol w="2616583">
                  <a:extLst>
                    <a:ext uri="{9D8B030D-6E8A-4147-A177-3AD203B41FA5}">
                      <a16:colId xmlns:a16="http://schemas.microsoft.com/office/drawing/2014/main" xmlns="" val="20001"/>
                    </a:ext>
                  </a:extLst>
                </a:gridCol>
                <a:gridCol w="1392446">
                  <a:extLst>
                    <a:ext uri="{9D8B030D-6E8A-4147-A177-3AD203B41FA5}">
                      <a16:colId xmlns:a16="http://schemas.microsoft.com/office/drawing/2014/main" xmlns="" val="20002"/>
                    </a:ext>
                  </a:extLst>
                </a:gridCol>
                <a:gridCol w="1224137">
                  <a:extLst>
                    <a:ext uri="{9D8B030D-6E8A-4147-A177-3AD203B41FA5}">
                      <a16:colId xmlns:a16="http://schemas.microsoft.com/office/drawing/2014/main" xmlns="" val="20003"/>
                    </a:ext>
                  </a:extLst>
                </a:gridCol>
              </a:tblGrid>
              <a:tr h="309803">
                <a:tc gridSpan="4">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s-MX" sz="1350" b="1" kern="1200" dirty="0">
                          <a:solidFill>
                            <a:schemeClr val="tx1"/>
                          </a:solidFill>
                          <a:effectLst/>
                          <a:latin typeface="+mn-lt"/>
                          <a:ea typeface="+mn-ea"/>
                          <a:cs typeface="+mn-cs"/>
                        </a:rPr>
                        <a:t>CUENTO DE LA REVOLUCIÓN MEXICANA </a:t>
                      </a:r>
                      <a:endParaRPr lang="es-MX" sz="1350" kern="1200" dirty="0">
                        <a:solidFill>
                          <a:schemeClr val="tx1"/>
                        </a:solidFill>
                        <a:effectLst/>
                        <a:latin typeface="+mn-lt"/>
                        <a:ea typeface="+mn-ea"/>
                        <a:cs typeface="+mn-cs"/>
                      </a:endParaRPr>
                    </a:p>
                  </a:txBody>
                  <a:tcPr marL="63821" marR="63821" marT="0"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1202364">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CAMPO FORMATIVO.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r>
                        <a:rPr lang="es-MX" sz="1350" kern="1200" dirty="0">
                          <a:solidFill>
                            <a:schemeClr val="tx1"/>
                          </a:solidFill>
                          <a:effectLst/>
                          <a:latin typeface="+mn-lt"/>
                          <a:ea typeface="+mn-ea"/>
                          <a:cs typeface="+mn-cs"/>
                        </a:rPr>
                        <a:t>Pensamiento matemático</a:t>
                      </a:r>
                      <a:endParaRPr lang="es-MX" sz="1200" dirty="0">
                        <a:effectLst/>
                        <a:latin typeface="Arial" panose="020B0604020202020204" pitchFamily="34" charset="0"/>
                        <a:cs typeface="Arial" panose="020B0604020202020204" pitchFamily="34" charset="0"/>
                      </a:endParaRPr>
                    </a:p>
                  </a:txBody>
                  <a:tcPr marL="63821" marR="63821" marT="0" marB="0"/>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ASPECTO</a:t>
                      </a:r>
                      <a:r>
                        <a:rPr lang="es-MX" sz="1200" dirty="0">
                          <a:effectLst/>
                          <a:latin typeface="Arial" panose="020B0604020202020204" pitchFamily="34" charset="0"/>
                          <a:cs typeface="Arial" panose="020B0604020202020204" pitchFamily="34" charset="0"/>
                        </a:rPr>
                        <a:t>.</a:t>
                      </a:r>
                    </a:p>
                    <a:p>
                      <a:pPr algn="ctr">
                        <a:lnSpc>
                          <a:spcPct val="115000"/>
                        </a:lnSpc>
                        <a:spcAft>
                          <a:spcPts val="0"/>
                        </a:spcAft>
                      </a:pPr>
                      <a:r>
                        <a:rPr lang="es-MX" sz="1350" kern="1200" dirty="0">
                          <a:solidFill>
                            <a:schemeClr val="tx1"/>
                          </a:solidFill>
                          <a:effectLst/>
                          <a:latin typeface="+mn-lt"/>
                          <a:ea typeface="+mn-ea"/>
                          <a:cs typeface="+mn-cs"/>
                        </a:rPr>
                        <a:t>Forma, espacio y medida.</a:t>
                      </a:r>
                      <a:r>
                        <a:rPr lang="es-MX" sz="1200" dirty="0">
                          <a:effectLst/>
                          <a:latin typeface="Arial" panose="020B0604020202020204" pitchFamily="34" charset="0"/>
                          <a:cs typeface="Arial" panose="020B0604020202020204" pitchFamily="34" charset="0"/>
                        </a:rPr>
                        <a:t> </a:t>
                      </a:r>
                    </a:p>
                  </a:txBody>
                  <a:tcPr marL="63821" marR="63821" marT="0" marB="0"/>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COMPETENCIA.</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r>
                        <a:rPr lang="es-MX" sz="1350" kern="1200" dirty="0">
                          <a:solidFill>
                            <a:schemeClr val="tx1"/>
                          </a:solidFill>
                          <a:effectLst/>
                          <a:latin typeface="+mn-lt"/>
                          <a:ea typeface="+mn-ea"/>
                          <a:cs typeface="+mn-cs"/>
                        </a:rPr>
                        <a:t>Utiliza unidades no convencionales para resolver problemas que implican medir magnitudes de longitud, capacidad, peso y tiempo e identifica para que sirven algunos instrumentos de medición.</a:t>
                      </a:r>
                      <a:endParaRPr lang="es-MX" sz="1200" dirty="0">
                        <a:effectLst/>
                        <a:latin typeface="Arial" panose="020B0604020202020204" pitchFamily="34" charset="0"/>
                        <a:cs typeface="Arial" panose="020B0604020202020204" pitchFamily="34" charset="0"/>
                      </a:endParaRPr>
                    </a:p>
                  </a:txBody>
                  <a:tcPr marL="63821" marR="63821" marT="0" marB="0"/>
                </a:tc>
                <a:tc hMerge="1">
                  <a:txBody>
                    <a:bodyPr/>
                    <a:lstStyle/>
                    <a:p>
                      <a:endParaRPr lang="es-MX"/>
                    </a:p>
                  </a:txBody>
                  <a:tcPr/>
                </a:tc>
                <a:extLst>
                  <a:ext uri="{0D108BD9-81ED-4DB2-BD59-A6C34878D82A}">
                    <a16:rowId xmlns:a16="http://schemas.microsoft.com/office/drawing/2014/main" xmlns="" val="10001"/>
                  </a:ext>
                </a:extLst>
              </a:tr>
              <a:tr h="712548">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APRENDIZAJE ESPERADO.</a:t>
                      </a:r>
                    </a:p>
                    <a:p>
                      <a:pPr>
                        <a:lnSpc>
                          <a:spcPct val="115000"/>
                        </a:lnSpc>
                        <a:spcAft>
                          <a:spcPts val="0"/>
                        </a:spcAft>
                      </a:pPr>
                      <a:r>
                        <a:rPr lang="es-MX" sz="1200" dirty="0">
                          <a:effectLst/>
                          <a:latin typeface="Arial" panose="020B0604020202020204" pitchFamily="34" charset="0"/>
                          <a:cs typeface="Arial" panose="020B0604020202020204" pitchFamily="34" charset="0"/>
                        </a:rPr>
                        <a:t> </a:t>
                      </a:r>
                      <a:r>
                        <a:rPr lang="es-MX" sz="1350" kern="1200" dirty="0">
                          <a:solidFill>
                            <a:schemeClr val="tx1"/>
                          </a:solidFill>
                          <a:effectLst/>
                          <a:latin typeface="+mn-lt"/>
                          <a:ea typeface="+mn-ea"/>
                          <a:cs typeface="+mn-cs"/>
                        </a:rPr>
                        <a:t>Establece relaciones temporales al explicar secuencias de actividades de su vida cotidiana y al reconstruir procesos en los que participó, y utiliza términos como: antes, después, al final, ayer, hoy, mañana.</a:t>
                      </a:r>
                      <a:endParaRPr lang="es-MX" sz="1200" dirty="0">
                        <a:effectLst/>
                        <a:latin typeface="Arial" panose="020B0604020202020204" pitchFamily="34" charset="0"/>
                        <a:cs typeface="Arial" panose="020B0604020202020204" pitchFamily="34" charset="0"/>
                      </a:endParaRP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MATERIALES.</a:t>
                      </a:r>
                    </a:p>
                    <a:p>
                      <a:pPr marL="0" marR="0" lvl="0" indent="0" algn="ctr" defTabSz="685800" rtl="0" eaLnBrk="1" fontAlgn="auto" latinLnBrk="0" hangingPunct="1">
                        <a:lnSpc>
                          <a:spcPct val="115000"/>
                        </a:lnSpc>
                        <a:spcBef>
                          <a:spcPts val="0"/>
                        </a:spcBef>
                        <a:spcAft>
                          <a:spcPts val="0"/>
                        </a:spcAft>
                        <a:buClrTx/>
                        <a:buSzTx/>
                        <a:buFontTx/>
                        <a:buNone/>
                        <a:tabLst/>
                        <a:defRPr/>
                      </a:pPr>
                      <a:r>
                        <a:rPr lang="es-MX" sz="1350" kern="1200" dirty="0">
                          <a:solidFill>
                            <a:schemeClr val="tx1"/>
                          </a:solidFill>
                          <a:effectLst/>
                          <a:latin typeface="+mn-lt"/>
                          <a:ea typeface="+mn-ea"/>
                          <a:cs typeface="+mn-cs"/>
                        </a:rPr>
                        <a:t>Carteles</a:t>
                      </a:r>
                    </a:p>
                    <a:p>
                      <a:pPr marL="0" marR="0" lvl="0" indent="0" algn="ctr" defTabSz="685800" rtl="0" eaLnBrk="1" fontAlgn="auto" latinLnBrk="0" hangingPunct="1">
                        <a:lnSpc>
                          <a:spcPct val="115000"/>
                        </a:lnSpc>
                        <a:spcBef>
                          <a:spcPts val="0"/>
                        </a:spcBef>
                        <a:spcAft>
                          <a:spcPts val="0"/>
                        </a:spcAft>
                        <a:buClrTx/>
                        <a:buSzTx/>
                        <a:buFontTx/>
                        <a:buNone/>
                        <a:tabLst/>
                        <a:defRPr/>
                      </a:pPr>
                      <a:r>
                        <a:rPr lang="es-MX" sz="1350" kern="1200" dirty="0">
                          <a:solidFill>
                            <a:schemeClr val="tx1"/>
                          </a:solidFill>
                          <a:effectLst/>
                          <a:latin typeface="+mn-lt"/>
                          <a:ea typeface="+mn-ea"/>
                          <a:cs typeface="+mn-cs"/>
                        </a:rPr>
                        <a:t>Marcadores</a:t>
                      </a:r>
                    </a:p>
                    <a:p>
                      <a:pPr marL="0" marR="0" lvl="0" indent="0" algn="ctr" defTabSz="685800" rtl="0" eaLnBrk="1" fontAlgn="auto" latinLnBrk="0" hangingPunct="1">
                        <a:lnSpc>
                          <a:spcPct val="115000"/>
                        </a:lnSpc>
                        <a:spcBef>
                          <a:spcPts val="0"/>
                        </a:spcBef>
                        <a:spcAft>
                          <a:spcPts val="0"/>
                        </a:spcAft>
                        <a:buClrTx/>
                        <a:buSzTx/>
                        <a:buFontTx/>
                        <a:buNone/>
                        <a:tabLst/>
                        <a:defRPr/>
                      </a:pPr>
                      <a:r>
                        <a:rPr lang="es-MX" sz="1350" kern="1200" dirty="0">
                          <a:solidFill>
                            <a:schemeClr val="tx1"/>
                          </a:solidFill>
                          <a:effectLst/>
                          <a:latin typeface="+mn-lt"/>
                          <a:ea typeface="+mn-ea"/>
                          <a:cs typeface="+mn-cs"/>
                        </a:rPr>
                        <a:t>Trabajos anteriores de los alumnos </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ORGANIZACIÓN.</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Individual</a:t>
                      </a:r>
                    </a:p>
                  </a:txBody>
                  <a:tcPr marL="63821" marR="63821"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ESPACIO.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algn="ctr">
                        <a:lnSpc>
                          <a:spcPct val="115000"/>
                        </a:lnSpc>
                        <a:spcAft>
                          <a:spcPts val="0"/>
                        </a:spcAft>
                      </a:pPr>
                      <a:r>
                        <a:rPr lang="es-MX" sz="1200" dirty="0">
                          <a:effectLst/>
                          <a:latin typeface="Arial" panose="020B0604020202020204" pitchFamily="34" charset="0"/>
                          <a:cs typeface="Arial" panose="020B0604020202020204" pitchFamily="34" charset="0"/>
                        </a:rPr>
                        <a:t>Aula de clases.</a:t>
                      </a:r>
                      <a:endParaRPr lang="es-MX" sz="1200" dirty="0">
                        <a:effectLst/>
                        <a:latin typeface="Arial" panose="020B0604020202020204" pitchFamily="34" charset="0"/>
                        <a:ea typeface="Calibri"/>
                        <a:cs typeface="Arial" panose="020B0604020202020204" pitchFamily="34" charset="0"/>
                      </a:endParaRPr>
                    </a:p>
                  </a:txBody>
                  <a:tcPr marL="63821" marR="63821"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12548">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TIEMPO</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15 Minutos</a:t>
                      </a:r>
                    </a:p>
                  </a:txBody>
                  <a:tcPr marL="63821" marR="6382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r h="1425096">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ACTIVIDAD.</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marL="0" marR="0" lvl="0" indent="0" algn="ctr" defTabSz="685800" rtl="0" eaLnBrk="1" fontAlgn="auto" latinLnBrk="0" hangingPunct="1">
                        <a:lnSpc>
                          <a:spcPct val="115000"/>
                        </a:lnSpc>
                        <a:spcBef>
                          <a:spcPts val="0"/>
                        </a:spcBef>
                        <a:spcAft>
                          <a:spcPts val="0"/>
                        </a:spcAft>
                        <a:buClrTx/>
                        <a:buSzTx/>
                        <a:buFontTx/>
                        <a:buNone/>
                        <a:tabLst/>
                        <a:defRPr/>
                      </a:pPr>
                      <a:r>
                        <a:rPr lang="es-MX" sz="1350" kern="1200" dirty="0">
                          <a:solidFill>
                            <a:schemeClr val="tx1"/>
                          </a:solidFill>
                          <a:effectLst/>
                          <a:latin typeface="+mn-lt"/>
                          <a:ea typeface="+mn-ea"/>
                          <a:cs typeface="+mn-cs"/>
                        </a:rPr>
                        <a:t>Comenzar a hacer un cuento de la revolución mexicana utilizando los trabajos anteriores, comentar que creen que pasará después y contrastar sus opiniones</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lnR w="12700" cap="flat" cmpd="sng" algn="ctr">
                      <a:solidFill>
                        <a:schemeClr val="tx1"/>
                      </a:solidFill>
                      <a:prstDash val="solid"/>
                      <a:round/>
                      <a:headEnd type="none" w="med" len="med"/>
                      <a:tailEnd type="none" w="med" len="med"/>
                    </a:lnR>
                  </a:tcPr>
                </a:tc>
                <a:tc hMerge="1">
                  <a:txBody>
                    <a:bodyPr/>
                    <a:lstStyle/>
                    <a:p>
                      <a:endParaRPr lang="es-MX"/>
                    </a:p>
                  </a:txBody>
                  <a:tcPr/>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EVALUACIÓN.</a:t>
                      </a:r>
                    </a:p>
                    <a:p>
                      <a:pPr algn="ctr">
                        <a:lnSpc>
                          <a:spcPct val="115000"/>
                        </a:lnSpc>
                        <a:spcAft>
                          <a:spcPts val="0"/>
                        </a:spcAft>
                      </a:pPr>
                      <a:endParaRPr lang="es-MX" sz="1200" b="1" dirty="0">
                        <a:effectLst/>
                        <a:latin typeface="Arial" panose="020B0604020202020204" pitchFamily="34" charset="0"/>
                        <a:cs typeface="Arial" panose="020B0604020202020204" pitchFamily="34" charset="0"/>
                      </a:endParaRPr>
                    </a:p>
                    <a:p>
                      <a:pPr algn="ctr">
                        <a:lnSpc>
                          <a:spcPct val="115000"/>
                        </a:lnSpc>
                        <a:spcAft>
                          <a:spcPts val="0"/>
                        </a:spcAft>
                      </a:pPr>
                      <a:r>
                        <a:rPr lang="es-MX" sz="1200" b="0" dirty="0">
                          <a:effectLst/>
                          <a:latin typeface="Arial" panose="020B0604020202020204" pitchFamily="34" charset="0"/>
                          <a:cs typeface="Arial" panose="020B0604020202020204" pitchFamily="34" charset="0"/>
                        </a:rPr>
                        <a:t>Utiliza términos como antes, después, al final para expresar sus ideas</a:t>
                      </a:r>
                    </a:p>
                  </a:txBody>
                  <a:tcPr marL="63821" marR="63821" marT="0" marB="0">
                    <a:lnL w="12700" cap="flat" cmpd="sng" algn="ctr">
                      <a:solidFill>
                        <a:schemeClr val="tx1"/>
                      </a:solidFill>
                      <a:prstDash val="solid"/>
                      <a:round/>
                      <a:headEnd type="none" w="med" len="med"/>
                      <a:tailEnd type="none" w="med" len="med"/>
                    </a:lnL>
                  </a:tcPr>
                </a:tc>
                <a:tc hMerge="1">
                  <a:txBody>
                    <a:bodyPr/>
                    <a:lstStyle/>
                    <a:p>
                      <a:endParaRPr lang="es-MX"/>
                    </a:p>
                  </a:txBody>
                  <a:tcPr/>
                </a:tc>
                <a:extLst>
                  <a:ext uri="{0D108BD9-81ED-4DB2-BD59-A6C34878D82A}">
                    <a16:rowId xmlns:a16="http://schemas.microsoft.com/office/drawing/2014/main" xmlns="" val="10004"/>
                  </a:ext>
                </a:extLst>
              </a:tr>
              <a:tr h="1267982">
                <a:tc gridSpan="4">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ADECUACIÓNES.</a:t>
                      </a: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Atención personalizada</a:t>
                      </a: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Asignar un compañero para que comente el cuento</a:t>
                      </a:r>
                    </a:p>
                    <a:p>
                      <a:pPr algn="ctr">
                        <a:lnSpc>
                          <a:spcPct val="115000"/>
                        </a:lnSpc>
                        <a:spcAft>
                          <a:spcPts val="0"/>
                        </a:spcAft>
                      </a:pPr>
                      <a:endParaRPr lang="es-MX" sz="1200" b="0" dirty="0">
                        <a:effectLst/>
                        <a:latin typeface="Arial" panose="020B0604020202020204" pitchFamily="34" charset="0"/>
                        <a:ea typeface="Calibri"/>
                        <a:cs typeface="Arial" panose="020B0604020202020204" pitchFamily="34" charset="0"/>
                      </a:endParaRPr>
                    </a:p>
                  </a:txBody>
                  <a:tcPr marL="63821" marR="63821"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3818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787935200"/>
              </p:ext>
            </p:extLst>
          </p:nvPr>
        </p:nvGraphicFramePr>
        <p:xfrm>
          <a:off x="827584" y="476672"/>
          <a:ext cx="7848874" cy="5630341"/>
        </p:xfrm>
        <a:graphic>
          <a:graphicData uri="http://schemas.openxmlformats.org/drawingml/2006/table">
            <a:tbl>
              <a:tblPr firstRow="1" firstCol="1" bandRow="1">
                <a:tableStyleId>{5940675A-B579-460E-94D1-54222C63F5DA}</a:tableStyleId>
              </a:tblPr>
              <a:tblGrid>
                <a:gridCol w="2615708">
                  <a:extLst>
                    <a:ext uri="{9D8B030D-6E8A-4147-A177-3AD203B41FA5}">
                      <a16:colId xmlns:a16="http://schemas.microsoft.com/office/drawing/2014/main" xmlns="" val="20000"/>
                    </a:ext>
                  </a:extLst>
                </a:gridCol>
                <a:gridCol w="2616583">
                  <a:extLst>
                    <a:ext uri="{9D8B030D-6E8A-4147-A177-3AD203B41FA5}">
                      <a16:colId xmlns:a16="http://schemas.microsoft.com/office/drawing/2014/main" xmlns="" val="20001"/>
                    </a:ext>
                  </a:extLst>
                </a:gridCol>
                <a:gridCol w="1392446">
                  <a:extLst>
                    <a:ext uri="{9D8B030D-6E8A-4147-A177-3AD203B41FA5}">
                      <a16:colId xmlns:a16="http://schemas.microsoft.com/office/drawing/2014/main" xmlns="" val="20002"/>
                    </a:ext>
                  </a:extLst>
                </a:gridCol>
                <a:gridCol w="1224137">
                  <a:extLst>
                    <a:ext uri="{9D8B030D-6E8A-4147-A177-3AD203B41FA5}">
                      <a16:colId xmlns:a16="http://schemas.microsoft.com/office/drawing/2014/main" xmlns="" val="20003"/>
                    </a:ext>
                  </a:extLst>
                </a:gridCol>
              </a:tblGrid>
              <a:tr h="309803">
                <a:tc gridSpan="4">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s-MX" sz="1350" b="1" kern="1200" dirty="0">
                          <a:solidFill>
                            <a:schemeClr val="tx1"/>
                          </a:solidFill>
                          <a:effectLst/>
                          <a:latin typeface="+mn-lt"/>
                          <a:ea typeface="+mn-ea"/>
                          <a:cs typeface="+mn-cs"/>
                        </a:rPr>
                        <a:t>FRANCISCO VILLA</a:t>
                      </a:r>
                      <a:endParaRPr lang="es-MX" sz="1350" kern="1200" dirty="0">
                        <a:solidFill>
                          <a:schemeClr val="tx1"/>
                        </a:solidFill>
                        <a:effectLst/>
                        <a:latin typeface="+mn-lt"/>
                        <a:ea typeface="+mn-ea"/>
                        <a:cs typeface="+mn-cs"/>
                      </a:endParaRPr>
                    </a:p>
                  </a:txBody>
                  <a:tcPr marL="63821" marR="63821" marT="0"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1202364">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CAMPO FORMATIVO.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Exploración y conocimiento del mundo </a:t>
                      </a:r>
                    </a:p>
                  </a:txBody>
                  <a:tcPr marL="63821" marR="63821" marT="0" marB="0"/>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ASPECTO</a:t>
                      </a:r>
                      <a:r>
                        <a:rPr lang="es-MX" sz="1200" dirty="0">
                          <a:effectLst/>
                          <a:latin typeface="Arial" panose="020B0604020202020204" pitchFamily="34" charset="0"/>
                          <a:cs typeface="Arial" panose="020B0604020202020204" pitchFamily="34" charset="0"/>
                        </a:rPr>
                        <a:t>.</a:t>
                      </a:r>
                    </a:p>
                    <a:p>
                      <a:pPr algn="ctr">
                        <a:lnSpc>
                          <a:spcPct val="115000"/>
                        </a:lnSpc>
                        <a:spcAft>
                          <a:spcPts val="0"/>
                        </a:spcAft>
                      </a:pPr>
                      <a:r>
                        <a:rPr lang="es-MX" sz="1350" kern="1200" dirty="0">
                          <a:solidFill>
                            <a:schemeClr val="tx1"/>
                          </a:solidFill>
                          <a:effectLst/>
                          <a:latin typeface="+mn-lt"/>
                          <a:ea typeface="+mn-ea"/>
                          <a:cs typeface="+mn-cs"/>
                        </a:rPr>
                        <a:t>Cultura y vida social</a:t>
                      </a:r>
                      <a:r>
                        <a:rPr lang="es-MX" sz="1200" dirty="0">
                          <a:effectLst/>
                          <a:latin typeface="Arial" panose="020B0604020202020204" pitchFamily="34" charset="0"/>
                          <a:cs typeface="Arial" panose="020B0604020202020204" pitchFamily="34" charset="0"/>
                        </a:rPr>
                        <a:t> </a:t>
                      </a:r>
                    </a:p>
                  </a:txBody>
                  <a:tcPr marL="63821" marR="63821" marT="0" marB="0"/>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COMPETENCIA.</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r>
                        <a:rPr lang="es-MX" sz="1350" kern="1200" dirty="0">
                          <a:solidFill>
                            <a:schemeClr val="tx1"/>
                          </a:solidFill>
                          <a:effectLst/>
                          <a:latin typeface="+mn-lt"/>
                          <a:ea typeface="+mn-ea"/>
                          <a:cs typeface="+mn-cs"/>
                        </a:rPr>
                        <a:t>Distingue algunas expresiones de la cultura propia y de otras, y muestra respeto hacia la diversidad.</a:t>
                      </a:r>
                      <a:endParaRPr lang="es-MX" sz="1200" dirty="0">
                        <a:effectLst/>
                        <a:latin typeface="Arial" panose="020B0604020202020204" pitchFamily="34" charset="0"/>
                        <a:cs typeface="Arial" panose="020B0604020202020204" pitchFamily="34" charset="0"/>
                      </a:endParaRPr>
                    </a:p>
                  </a:txBody>
                  <a:tcPr marL="63821" marR="63821" marT="0" marB="0"/>
                </a:tc>
                <a:tc hMerge="1">
                  <a:txBody>
                    <a:bodyPr/>
                    <a:lstStyle/>
                    <a:p>
                      <a:endParaRPr lang="es-MX"/>
                    </a:p>
                  </a:txBody>
                  <a:tcPr/>
                </a:tc>
                <a:extLst>
                  <a:ext uri="{0D108BD9-81ED-4DB2-BD59-A6C34878D82A}">
                    <a16:rowId xmlns:a16="http://schemas.microsoft.com/office/drawing/2014/main" xmlns="" val="10001"/>
                  </a:ext>
                </a:extLst>
              </a:tr>
              <a:tr h="712548">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APRENDIZAJE ESPERADO.</a:t>
                      </a:r>
                    </a:p>
                    <a:p>
                      <a:pPr>
                        <a:lnSpc>
                          <a:spcPct val="115000"/>
                        </a:lnSpc>
                        <a:spcAft>
                          <a:spcPts val="0"/>
                        </a:spcAft>
                      </a:pPr>
                      <a:r>
                        <a:rPr lang="es-MX" sz="1200" dirty="0">
                          <a:effectLst/>
                          <a:latin typeface="Arial" panose="020B0604020202020204" pitchFamily="34" charset="0"/>
                          <a:cs typeface="Arial" panose="020B0604020202020204" pitchFamily="34" charset="0"/>
                        </a:rPr>
                        <a:t> </a:t>
                      </a:r>
                      <a:r>
                        <a:rPr lang="es-MX" sz="1350" kern="1200" dirty="0">
                          <a:solidFill>
                            <a:schemeClr val="tx1"/>
                          </a:solidFill>
                          <a:effectLst/>
                          <a:latin typeface="+mn-lt"/>
                          <a:ea typeface="+mn-ea"/>
                          <a:cs typeface="+mn-cs"/>
                        </a:rPr>
                        <a:t>Participa en eventos culturales, conmemoraciones cívicas y festividades nacionales y de su comunidad y saben porque se hacen.</a:t>
                      </a:r>
                      <a:endParaRPr lang="es-MX" sz="1200" dirty="0">
                        <a:effectLst/>
                        <a:latin typeface="Arial" panose="020B0604020202020204" pitchFamily="34" charset="0"/>
                        <a:cs typeface="Arial" panose="020B0604020202020204" pitchFamily="34" charset="0"/>
                      </a:endParaRP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MATERIALES.</a:t>
                      </a:r>
                    </a:p>
                    <a:p>
                      <a:r>
                        <a:rPr lang="es-MX" sz="1200" dirty="0">
                          <a:effectLst/>
                          <a:latin typeface="Arial" panose="020B0604020202020204" pitchFamily="34" charset="0"/>
                          <a:cs typeface="Arial" panose="020B0604020202020204" pitchFamily="34" charset="0"/>
                        </a:rPr>
                        <a:t> </a:t>
                      </a:r>
                      <a:r>
                        <a:rPr lang="es-MX" sz="1350" kern="1200" dirty="0">
                          <a:solidFill>
                            <a:schemeClr val="tx1"/>
                          </a:solidFill>
                          <a:effectLst/>
                          <a:latin typeface="+mn-lt"/>
                          <a:ea typeface="+mn-ea"/>
                          <a:cs typeface="+mn-cs"/>
                        </a:rPr>
                        <a:t>Video</a:t>
                      </a:r>
                    </a:p>
                    <a:p>
                      <a:r>
                        <a:rPr lang="es-MX" sz="1350" kern="1200" dirty="0">
                          <a:solidFill>
                            <a:schemeClr val="tx1"/>
                          </a:solidFill>
                          <a:effectLst/>
                          <a:latin typeface="+mn-lt"/>
                          <a:ea typeface="+mn-ea"/>
                          <a:cs typeface="+mn-cs"/>
                        </a:rPr>
                        <a:t>Rompecabezas</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ORGANIZACIÓN.</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Individual</a:t>
                      </a:r>
                    </a:p>
                  </a:txBody>
                  <a:tcPr marL="63821" marR="63821"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ESPACIO.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algn="ctr">
                        <a:lnSpc>
                          <a:spcPct val="115000"/>
                        </a:lnSpc>
                        <a:spcAft>
                          <a:spcPts val="0"/>
                        </a:spcAft>
                      </a:pPr>
                      <a:r>
                        <a:rPr lang="es-MX" sz="1200" dirty="0">
                          <a:effectLst/>
                          <a:latin typeface="Arial" panose="020B0604020202020204" pitchFamily="34" charset="0"/>
                          <a:cs typeface="Arial" panose="020B0604020202020204" pitchFamily="34" charset="0"/>
                        </a:rPr>
                        <a:t>Aula de clases.</a:t>
                      </a:r>
                      <a:endParaRPr lang="es-MX" sz="1200" dirty="0">
                        <a:effectLst/>
                        <a:latin typeface="Arial" panose="020B0604020202020204" pitchFamily="34" charset="0"/>
                        <a:ea typeface="Calibri"/>
                        <a:cs typeface="Arial" panose="020B0604020202020204" pitchFamily="34" charset="0"/>
                      </a:endParaRPr>
                    </a:p>
                  </a:txBody>
                  <a:tcPr marL="63821" marR="63821"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12548">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TIEMPO</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15 Minutos</a:t>
                      </a:r>
                    </a:p>
                  </a:txBody>
                  <a:tcPr marL="63821" marR="6382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r h="1425096">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ACTIVIDAD.</a:t>
                      </a:r>
                    </a:p>
                    <a:p>
                      <a:pPr marL="0" marR="0" lvl="0" indent="0" algn="ctr" defTabSz="685800" rtl="0" eaLnBrk="1" fontAlgn="auto" latinLnBrk="0" hangingPunct="1">
                        <a:lnSpc>
                          <a:spcPct val="115000"/>
                        </a:lnSpc>
                        <a:spcBef>
                          <a:spcPts val="0"/>
                        </a:spcBef>
                        <a:spcAft>
                          <a:spcPts val="0"/>
                        </a:spcAft>
                        <a:buClrTx/>
                        <a:buSzTx/>
                        <a:buFontTx/>
                        <a:buNone/>
                        <a:tabLst/>
                        <a:defRPr/>
                      </a:pPr>
                      <a:r>
                        <a:rPr lang="es-MX" sz="1350" kern="1200" dirty="0">
                          <a:solidFill>
                            <a:schemeClr val="tx1"/>
                          </a:solidFill>
                          <a:effectLst/>
                          <a:latin typeface="+mn-lt"/>
                          <a:ea typeface="+mn-ea"/>
                          <a:cs typeface="+mn-cs"/>
                        </a:rPr>
                        <a:t>Observar el video de la historia de Francisco Villa, comentar que le parece importante, contestar ¿A quién apoyó durante la Revolución Mexicana? y armar el rompecabezas del personaje.</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lnR w="12700" cap="flat" cmpd="sng" algn="ctr">
                      <a:solidFill>
                        <a:schemeClr val="tx1"/>
                      </a:solidFill>
                      <a:prstDash val="solid"/>
                      <a:round/>
                      <a:headEnd type="none" w="med" len="med"/>
                      <a:tailEnd type="none" w="med" len="med"/>
                    </a:lnR>
                  </a:tcPr>
                </a:tc>
                <a:tc hMerge="1">
                  <a:txBody>
                    <a:bodyPr/>
                    <a:lstStyle/>
                    <a:p>
                      <a:endParaRPr lang="es-MX"/>
                    </a:p>
                  </a:txBody>
                  <a:tcPr/>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EVALUACIÓN.</a:t>
                      </a:r>
                    </a:p>
                    <a:p>
                      <a:pPr marL="0" marR="0" lvl="0" indent="0" algn="ctr" defTabSz="685800" rtl="0" eaLnBrk="1" fontAlgn="auto" latinLnBrk="0" hangingPunct="1">
                        <a:lnSpc>
                          <a:spcPct val="115000"/>
                        </a:lnSpc>
                        <a:spcBef>
                          <a:spcPts val="0"/>
                        </a:spcBef>
                        <a:spcAft>
                          <a:spcPts val="0"/>
                        </a:spcAft>
                        <a:buClrTx/>
                        <a:buSzTx/>
                        <a:buFontTx/>
                        <a:buNone/>
                        <a:tabLst/>
                        <a:defRPr/>
                      </a:pPr>
                      <a:r>
                        <a:rPr lang="es-MX" sz="1200" b="0" dirty="0">
                          <a:effectLst/>
                          <a:latin typeface="Arial" panose="020B0604020202020204" pitchFamily="34" charset="0"/>
                          <a:cs typeface="Arial" panose="020B0604020202020204" pitchFamily="34" charset="0"/>
                        </a:rPr>
                        <a:t>Identifica al personaje como participante de la Revolución Mexicana.</a:t>
                      </a:r>
                    </a:p>
                    <a:p>
                      <a:pPr algn="ctr">
                        <a:lnSpc>
                          <a:spcPct val="115000"/>
                        </a:lnSpc>
                        <a:spcAft>
                          <a:spcPts val="0"/>
                        </a:spcAft>
                      </a:pPr>
                      <a:endParaRPr lang="es-MX" sz="1200" b="1" dirty="0">
                        <a:effectLst/>
                        <a:latin typeface="Arial" panose="020B0604020202020204" pitchFamily="34" charset="0"/>
                        <a:cs typeface="Arial" panose="020B0604020202020204" pitchFamily="34" charset="0"/>
                      </a:endParaRPr>
                    </a:p>
                  </a:txBody>
                  <a:tcPr marL="63821" marR="63821" marT="0" marB="0">
                    <a:lnL w="12700" cap="flat" cmpd="sng" algn="ctr">
                      <a:solidFill>
                        <a:schemeClr val="tx1"/>
                      </a:solidFill>
                      <a:prstDash val="solid"/>
                      <a:round/>
                      <a:headEnd type="none" w="med" len="med"/>
                      <a:tailEnd type="none" w="med" len="med"/>
                    </a:lnL>
                  </a:tcPr>
                </a:tc>
                <a:tc hMerge="1">
                  <a:txBody>
                    <a:bodyPr/>
                    <a:lstStyle/>
                    <a:p>
                      <a:endParaRPr lang="es-MX"/>
                    </a:p>
                  </a:txBody>
                  <a:tcPr/>
                </a:tc>
                <a:extLst>
                  <a:ext uri="{0D108BD9-81ED-4DB2-BD59-A6C34878D82A}">
                    <a16:rowId xmlns:a16="http://schemas.microsoft.com/office/drawing/2014/main" xmlns="" val="10004"/>
                  </a:ext>
                </a:extLst>
              </a:tr>
              <a:tr h="1267982">
                <a:tc gridSpan="4">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ADECUACIÓNES.</a:t>
                      </a: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Atención personalizada </a:t>
                      </a: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Cuestionamientos individuales </a:t>
                      </a:r>
                    </a:p>
                  </a:txBody>
                  <a:tcPr marL="63821" marR="63821"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38187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3461285511"/>
              </p:ext>
            </p:extLst>
          </p:nvPr>
        </p:nvGraphicFramePr>
        <p:xfrm>
          <a:off x="913559" y="476672"/>
          <a:ext cx="7848874" cy="5630341"/>
        </p:xfrm>
        <a:graphic>
          <a:graphicData uri="http://schemas.openxmlformats.org/drawingml/2006/table">
            <a:tbl>
              <a:tblPr firstRow="1" firstCol="1" bandRow="1">
                <a:tableStyleId>{5940675A-B579-460E-94D1-54222C63F5DA}</a:tableStyleId>
              </a:tblPr>
              <a:tblGrid>
                <a:gridCol w="2615708">
                  <a:extLst>
                    <a:ext uri="{9D8B030D-6E8A-4147-A177-3AD203B41FA5}">
                      <a16:colId xmlns:a16="http://schemas.microsoft.com/office/drawing/2014/main" xmlns="" val="20000"/>
                    </a:ext>
                  </a:extLst>
                </a:gridCol>
                <a:gridCol w="2616583">
                  <a:extLst>
                    <a:ext uri="{9D8B030D-6E8A-4147-A177-3AD203B41FA5}">
                      <a16:colId xmlns:a16="http://schemas.microsoft.com/office/drawing/2014/main" xmlns="" val="20001"/>
                    </a:ext>
                  </a:extLst>
                </a:gridCol>
                <a:gridCol w="1392446">
                  <a:extLst>
                    <a:ext uri="{9D8B030D-6E8A-4147-A177-3AD203B41FA5}">
                      <a16:colId xmlns:a16="http://schemas.microsoft.com/office/drawing/2014/main" xmlns="" val="20002"/>
                    </a:ext>
                  </a:extLst>
                </a:gridCol>
                <a:gridCol w="1224137">
                  <a:extLst>
                    <a:ext uri="{9D8B030D-6E8A-4147-A177-3AD203B41FA5}">
                      <a16:colId xmlns:a16="http://schemas.microsoft.com/office/drawing/2014/main" xmlns="" val="20003"/>
                    </a:ext>
                  </a:extLst>
                </a:gridCol>
              </a:tblGrid>
              <a:tr h="309803">
                <a:tc gridSpan="4">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s-MX" sz="1350" b="1" kern="1200" dirty="0">
                          <a:solidFill>
                            <a:schemeClr val="tx1"/>
                          </a:solidFill>
                          <a:effectLst/>
                          <a:latin typeface="+mn-lt"/>
                          <a:ea typeface="+mn-ea"/>
                          <a:cs typeface="+mn-cs"/>
                        </a:rPr>
                        <a:t>¿DE DÓNDE ERA…?</a:t>
                      </a:r>
                      <a:endParaRPr lang="es-MX" sz="1350" kern="1200" dirty="0">
                        <a:solidFill>
                          <a:schemeClr val="tx1"/>
                        </a:solidFill>
                        <a:effectLst/>
                        <a:latin typeface="+mn-lt"/>
                        <a:ea typeface="+mn-ea"/>
                        <a:cs typeface="+mn-cs"/>
                      </a:endParaRPr>
                    </a:p>
                  </a:txBody>
                  <a:tcPr marL="63821" marR="63821" marT="0"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1202364">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CAMPO FORMATIVO.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Exploración y conocimiento del mundo</a:t>
                      </a:r>
                    </a:p>
                  </a:txBody>
                  <a:tcPr marL="63821" marR="63821" marT="0" marB="0"/>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ASPECTO</a:t>
                      </a:r>
                      <a:r>
                        <a:rPr lang="es-MX" sz="1200" dirty="0">
                          <a:effectLst/>
                          <a:latin typeface="Arial" panose="020B0604020202020204" pitchFamily="34" charset="0"/>
                          <a:cs typeface="Arial" panose="020B0604020202020204" pitchFamily="34" charset="0"/>
                        </a:rPr>
                        <a:t>.</a:t>
                      </a:r>
                    </a:p>
                    <a:p>
                      <a:pPr algn="ctr">
                        <a:lnSpc>
                          <a:spcPct val="115000"/>
                        </a:lnSpc>
                        <a:spcAft>
                          <a:spcPts val="0"/>
                        </a:spcAft>
                      </a:pPr>
                      <a:r>
                        <a:rPr lang="es-MX" sz="1200" kern="1200" dirty="0">
                          <a:solidFill>
                            <a:schemeClr val="tx1"/>
                          </a:solidFill>
                          <a:effectLst/>
                          <a:latin typeface="+mn-lt"/>
                          <a:ea typeface="+mn-ea"/>
                          <a:cs typeface="+mn-cs"/>
                        </a:rPr>
                        <a:t>Cultura y vida social</a:t>
                      </a:r>
                      <a:r>
                        <a:rPr lang="es-MX" sz="1200" dirty="0">
                          <a:effectLst/>
                          <a:latin typeface="Arial" panose="020B0604020202020204" pitchFamily="34" charset="0"/>
                          <a:cs typeface="Arial" panose="020B0604020202020204" pitchFamily="34" charset="0"/>
                        </a:rPr>
                        <a:t> </a:t>
                      </a:r>
                    </a:p>
                  </a:txBody>
                  <a:tcPr marL="63821" marR="63821" marT="0" marB="0"/>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COMPETENCIA.</a:t>
                      </a:r>
                    </a:p>
                    <a:p>
                      <a:pPr marL="0" marR="0" lvl="0" indent="0" algn="ctr" defTabSz="685800" rtl="0" eaLnBrk="1" fontAlgn="auto" latinLnBrk="0" hangingPunct="1">
                        <a:lnSpc>
                          <a:spcPct val="115000"/>
                        </a:lnSpc>
                        <a:spcBef>
                          <a:spcPts val="0"/>
                        </a:spcBef>
                        <a:spcAft>
                          <a:spcPts val="0"/>
                        </a:spcAft>
                        <a:buClrTx/>
                        <a:buSzTx/>
                        <a:buFontTx/>
                        <a:buNone/>
                        <a:tabLst/>
                        <a:defRPr/>
                      </a:pPr>
                      <a:r>
                        <a:rPr lang="es-MX" sz="1200" dirty="0">
                          <a:effectLst/>
                          <a:latin typeface="Arial" panose="020B0604020202020204" pitchFamily="34" charset="0"/>
                          <a:cs typeface="Arial" panose="020B0604020202020204" pitchFamily="34" charset="0"/>
                        </a:rPr>
                        <a:t> </a:t>
                      </a:r>
                      <a:r>
                        <a:rPr lang="es-MX" sz="1100" dirty="0">
                          <a:effectLst/>
                          <a:latin typeface="Arial" panose="020B0604020202020204" pitchFamily="34" charset="0"/>
                          <a:cs typeface="Arial" panose="020B0604020202020204" pitchFamily="34" charset="0"/>
                        </a:rPr>
                        <a:t> </a:t>
                      </a:r>
                      <a:r>
                        <a:rPr lang="es-MX" sz="1200" kern="1200" dirty="0">
                          <a:solidFill>
                            <a:schemeClr val="tx1"/>
                          </a:solidFill>
                          <a:effectLst/>
                          <a:latin typeface="+mn-lt"/>
                          <a:ea typeface="+mn-ea"/>
                          <a:cs typeface="+mn-cs"/>
                        </a:rPr>
                        <a:t>Distingue algunas expresiones de la cultura propia y de otras, y muestra respeto hacia la diversidad.</a:t>
                      </a:r>
                      <a:endParaRPr lang="es-MX" sz="1100" dirty="0">
                        <a:effectLst/>
                        <a:latin typeface="Arial" panose="020B0604020202020204" pitchFamily="34" charset="0"/>
                        <a:cs typeface="Arial" panose="020B0604020202020204" pitchFamily="34" charset="0"/>
                      </a:endParaRP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tc>
                <a:tc hMerge="1">
                  <a:txBody>
                    <a:bodyPr/>
                    <a:lstStyle/>
                    <a:p>
                      <a:endParaRPr lang="es-MX"/>
                    </a:p>
                  </a:txBody>
                  <a:tcPr/>
                </a:tc>
                <a:extLst>
                  <a:ext uri="{0D108BD9-81ED-4DB2-BD59-A6C34878D82A}">
                    <a16:rowId xmlns:a16="http://schemas.microsoft.com/office/drawing/2014/main" xmlns="" val="10001"/>
                  </a:ext>
                </a:extLst>
              </a:tr>
              <a:tr h="712548">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APRENDIZAJE ESPERADO.</a:t>
                      </a:r>
                    </a:p>
                    <a:p>
                      <a:pPr>
                        <a:lnSpc>
                          <a:spcPct val="115000"/>
                        </a:lnSpc>
                        <a:spcAft>
                          <a:spcPts val="0"/>
                        </a:spcAft>
                      </a:pPr>
                      <a:r>
                        <a:rPr lang="es-MX" sz="1200" dirty="0">
                          <a:effectLst/>
                          <a:latin typeface="Arial" panose="020B0604020202020204" pitchFamily="34" charset="0"/>
                          <a:cs typeface="Arial" panose="020B0604020202020204" pitchFamily="34" charset="0"/>
                        </a:rPr>
                        <a:t> </a:t>
                      </a:r>
                      <a:r>
                        <a:rPr lang="es-MX" sz="1350" kern="1200" dirty="0">
                          <a:solidFill>
                            <a:schemeClr val="tx1"/>
                          </a:solidFill>
                          <a:effectLst/>
                          <a:latin typeface="+mn-lt"/>
                          <a:ea typeface="+mn-ea"/>
                          <a:cs typeface="+mn-cs"/>
                        </a:rPr>
                        <a:t>Participa en eventos culturales, conmemoraciones cívicas y festividades nacionales y de su comunidad y saben porque se hacen. </a:t>
                      </a:r>
                      <a:endParaRPr lang="es-MX" sz="1200" dirty="0">
                        <a:effectLst/>
                        <a:latin typeface="Arial" panose="020B0604020202020204" pitchFamily="34" charset="0"/>
                        <a:cs typeface="Arial" panose="020B0604020202020204" pitchFamily="34" charset="0"/>
                      </a:endParaRP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MATERIALES.</a:t>
                      </a:r>
                    </a:p>
                    <a:p>
                      <a:r>
                        <a:rPr lang="es-MX" sz="1350" kern="1200" dirty="0">
                          <a:solidFill>
                            <a:schemeClr val="tx1"/>
                          </a:solidFill>
                          <a:effectLst/>
                          <a:latin typeface="+mn-lt"/>
                          <a:ea typeface="+mn-ea"/>
                          <a:cs typeface="+mn-cs"/>
                        </a:rPr>
                        <a:t>Mapas</a:t>
                      </a:r>
                    </a:p>
                    <a:p>
                      <a:r>
                        <a:rPr lang="es-MX" sz="1350" kern="1200" dirty="0">
                          <a:solidFill>
                            <a:schemeClr val="tx1"/>
                          </a:solidFill>
                          <a:effectLst/>
                          <a:latin typeface="+mn-lt"/>
                          <a:ea typeface="+mn-ea"/>
                          <a:cs typeface="+mn-cs"/>
                        </a:rPr>
                        <a:t>Imágenes de los personajes de la revolución mexicana</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ORGANIZACIÓN.</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Individual</a:t>
                      </a:r>
                    </a:p>
                  </a:txBody>
                  <a:tcPr marL="63821" marR="63821"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ESPACIO.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algn="ctr">
                        <a:lnSpc>
                          <a:spcPct val="115000"/>
                        </a:lnSpc>
                        <a:spcAft>
                          <a:spcPts val="0"/>
                        </a:spcAft>
                      </a:pPr>
                      <a:r>
                        <a:rPr lang="es-MX" sz="1200" dirty="0">
                          <a:effectLst/>
                          <a:latin typeface="Arial" panose="020B0604020202020204" pitchFamily="34" charset="0"/>
                          <a:cs typeface="Arial" panose="020B0604020202020204" pitchFamily="34" charset="0"/>
                        </a:rPr>
                        <a:t>Aula de clases.</a:t>
                      </a:r>
                      <a:endParaRPr lang="es-MX" sz="1200" dirty="0">
                        <a:effectLst/>
                        <a:latin typeface="Arial" panose="020B0604020202020204" pitchFamily="34" charset="0"/>
                        <a:ea typeface="Calibri"/>
                        <a:cs typeface="Arial" panose="020B0604020202020204" pitchFamily="34" charset="0"/>
                      </a:endParaRPr>
                    </a:p>
                  </a:txBody>
                  <a:tcPr marL="63821" marR="63821"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12548">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TIEMPO</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15 Minutos</a:t>
                      </a:r>
                    </a:p>
                  </a:txBody>
                  <a:tcPr marL="63821" marR="6382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r h="1425096">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ACTIVIDAD.</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marL="0" marR="0" lvl="0" indent="0" algn="ctr" defTabSz="685800" rtl="0" eaLnBrk="1" fontAlgn="auto" latinLnBrk="0" hangingPunct="1">
                        <a:lnSpc>
                          <a:spcPct val="115000"/>
                        </a:lnSpc>
                        <a:spcBef>
                          <a:spcPts val="0"/>
                        </a:spcBef>
                        <a:spcAft>
                          <a:spcPts val="0"/>
                        </a:spcAft>
                        <a:buClrTx/>
                        <a:buSzTx/>
                        <a:buFontTx/>
                        <a:buNone/>
                        <a:tabLst/>
                        <a:defRPr/>
                      </a:pPr>
                      <a:r>
                        <a:rPr lang="es-MX" sz="1350" kern="1200" dirty="0">
                          <a:solidFill>
                            <a:schemeClr val="tx1"/>
                          </a:solidFill>
                          <a:effectLst/>
                          <a:latin typeface="+mn-lt"/>
                          <a:ea typeface="+mn-ea"/>
                          <a:cs typeface="+mn-cs"/>
                        </a:rPr>
                        <a:t>Ubicar en el mapa el lugar de nacimiento de los personajes de la revolución mexicana de acuerdo a la información que conoció durante la semana, comparar sus trabajos con los de sus compañeros </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lnR w="12700" cap="flat" cmpd="sng" algn="ctr">
                      <a:solidFill>
                        <a:schemeClr val="tx1"/>
                      </a:solidFill>
                      <a:prstDash val="solid"/>
                      <a:round/>
                      <a:headEnd type="none" w="med" len="med"/>
                      <a:tailEnd type="none" w="med" len="med"/>
                    </a:lnR>
                  </a:tcPr>
                </a:tc>
                <a:tc hMerge="1">
                  <a:txBody>
                    <a:bodyPr/>
                    <a:lstStyle/>
                    <a:p>
                      <a:endParaRPr lang="es-MX"/>
                    </a:p>
                  </a:txBody>
                  <a:tcPr/>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EVALUACIÓN.</a:t>
                      </a:r>
                    </a:p>
                    <a:p>
                      <a:pPr algn="ctr">
                        <a:lnSpc>
                          <a:spcPct val="115000"/>
                        </a:lnSpc>
                        <a:spcAft>
                          <a:spcPts val="0"/>
                        </a:spcAft>
                      </a:pPr>
                      <a:r>
                        <a:rPr lang="es-MX" sz="1200" b="0" dirty="0">
                          <a:effectLst/>
                          <a:latin typeface="Arial" panose="020B0604020202020204" pitchFamily="34" charset="0"/>
                          <a:cs typeface="Arial" panose="020B0604020202020204" pitchFamily="34" charset="0"/>
                        </a:rPr>
                        <a:t>Identifica los estados en el mapa</a:t>
                      </a:r>
                    </a:p>
                    <a:p>
                      <a:pPr algn="ctr">
                        <a:lnSpc>
                          <a:spcPct val="115000"/>
                        </a:lnSpc>
                        <a:spcAft>
                          <a:spcPts val="0"/>
                        </a:spcAft>
                      </a:pPr>
                      <a:r>
                        <a:rPr lang="es-MX" sz="1200" b="0" dirty="0">
                          <a:effectLst/>
                          <a:latin typeface="Arial" panose="020B0604020202020204" pitchFamily="34" charset="0"/>
                          <a:cs typeface="Arial" panose="020B0604020202020204" pitchFamily="34" charset="0"/>
                        </a:rPr>
                        <a:t>Identifica los personajes</a:t>
                      </a:r>
                    </a:p>
                  </a:txBody>
                  <a:tcPr marL="63821" marR="63821" marT="0" marB="0">
                    <a:lnL w="12700" cap="flat" cmpd="sng" algn="ctr">
                      <a:solidFill>
                        <a:schemeClr val="tx1"/>
                      </a:solidFill>
                      <a:prstDash val="solid"/>
                      <a:round/>
                      <a:headEnd type="none" w="med" len="med"/>
                      <a:tailEnd type="none" w="med" len="med"/>
                    </a:lnL>
                  </a:tcPr>
                </a:tc>
                <a:tc hMerge="1">
                  <a:txBody>
                    <a:bodyPr/>
                    <a:lstStyle/>
                    <a:p>
                      <a:endParaRPr lang="es-MX"/>
                    </a:p>
                  </a:txBody>
                  <a:tcPr/>
                </a:tc>
                <a:extLst>
                  <a:ext uri="{0D108BD9-81ED-4DB2-BD59-A6C34878D82A}">
                    <a16:rowId xmlns:a16="http://schemas.microsoft.com/office/drawing/2014/main" xmlns="" val="10004"/>
                  </a:ext>
                </a:extLst>
              </a:tr>
              <a:tr h="1267982">
                <a:tc gridSpan="4">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ADECUACIÓNES.</a:t>
                      </a: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Atención personalizada. </a:t>
                      </a: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Ubicar solo 3 personajes</a:t>
                      </a:r>
                    </a:p>
                  </a:txBody>
                  <a:tcPr marL="63821" marR="63821"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38187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051720" y="1098388"/>
            <a:ext cx="5328592" cy="4394988"/>
          </a:xfrm>
        </p:spPr>
        <p:txBody>
          <a:bodyPr>
            <a:normAutofit/>
          </a:bodyPr>
          <a:lstStyle/>
          <a:p>
            <a:r>
              <a:rPr lang="es-ES" sz="4400" b="1" dirty="0">
                <a:effectLst>
                  <a:outerShdw blurRad="38100" dist="38100" dir="2700000" algn="tl">
                    <a:srgbClr val="000000">
                      <a:alpha val="43137"/>
                    </a:srgbClr>
                  </a:outerShdw>
                </a:effectLst>
                <a:latin typeface="Century Gothic" panose="020B0502020202020204" pitchFamily="34" charset="0"/>
              </a:rPr>
              <a:t>SEMANA 4</a:t>
            </a:r>
            <a:br>
              <a:rPr lang="es-ES" sz="4400" b="1" dirty="0">
                <a:effectLst>
                  <a:outerShdw blurRad="38100" dist="38100" dir="2700000" algn="tl">
                    <a:srgbClr val="000000">
                      <a:alpha val="43137"/>
                    </a:srgbClr>
                  </a:outerShdw>
                </a:effectLst>
                <a:latin typeface="Century Gothic" panose="020B0502020202020204" pitchFamily="34" charset="0"/>
              </a:rPr>
            </a:br>
            <a:r>
              <a:rPr lang="es-ES" sz="4400" b="1" dirty="0">
                <a:effectLst>
                  <a:outerShdw blurRad="38100" dist="38100" dir="2700000" algn="tl">
                    <a:srgbClr val="000000">
                      <a:alpha val="43137"/>
                    </a:srgbClr>
                  </a:outerShdw>
                </a:effectLst>
                <a:latin typeface="Century Gothic" panose="020B0502020202020204" pitchFamily="34" charset="0"/>
              </a:rPr>
              <a:t>DEL 20 AL 24 DE NOVIEMBRE</a:t>
            </a:r>
          </a:p>
        </p:txBody>
      </p:sp>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spTree>
    <p:extLst>
      <p:ext uri="{BB962C8B-B14F-4D97-AF65-F5344CB8AC3E}">
        <p14:creationId xmlns:p14="http://schemas.microsoft.com/office/powerpoint/2010/main" val="274480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890580757"/>
              </p:ext>
            </p:extLst>
          </p:nvPr>
        </p:nvGraphicFramePr>
        <p:xfrm>
          <a:off x="827584" y="476672"/>
          <a:ext cx="7848874" cy="5630341"/>
        </p:xfrm>
        <a:graphic>
          <a:graphicData uri="http://schemas.openxmlformats.org/drawingml/2006/table">
            <a:tbl>
              <a:tblPr firstRow="1" firstCol="1" bandRow="1">
                <a:tableStyleId>{5940675A-B579-460E-94D1-54222C63F5DA}</a:tableStyleId>
              </a:tblPr>
              <a:tblGrid>
                <a:gridCol w="2615708">
                  <a:extLst>
                    <a:ext uri="{9D8B030D-6E8A-4147-A177-3AD203B41FA5}">
                      <a16:colId xmlns:a16="http://schemas.microsoft.com/office/drawing/2014/main" xmlns="" val="20000"/>
                    </a:ext>
                  </a:extLst>
                </a:gridCol>
                <a:gridCol w="2616583">
                  <a:extLst>
                    <a:ext uri="{9D8B030D-6E8A-4147-A177-3AD203B41FA5}">
                      <a16:colId xmlns:a16="http://schemas.microsoft.com/office/drawing/2014/main" xmlns="" val="20001"/>
                    </a:ext>
                  </a:extLst>
                </a:gridCol>
                <a:gridCol w="1392446">
                  <a:extLst>
                    <a:ext uri="{9D8B030D-6E8A-4147-A177-3AD203B41FA5}">
                      <a16:colId xmlns:a16="http://schemas.microsoft.com/office/drawing/2014/main" xmlns="" val="20002"/>
                    </a:ext>
                  </a:extLst>
                </a:gridCol>
                <a:gridCol w="1224137">
                  <a:extLst>
                    <a:ext uri="{9D8B030D-6E8A-4147-A177-3AD203B41FA5}">
                      <a16:colId xmlns:a16="http://schemas.microsoft.com/office/drawing/2014/main" xmlns="" val="20003"/>
                    </a:ext>
                  </a:extLst>
                </a:gridCol>
              </a:tblGrid>
              <a:tr h="309803">
                <a:tc gridSpan="4">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s-MX" sz="1350" b="1" kern="1200" dirty="0">
                          <a:solidFill>
                            <a:schemeClr val="tx1"/>
                          </a:solidFill>
                          <a:effectLst/>
                          <a:latin typeface="+mn-lt"/>
                          <a:ea typeface="+mn-ea"/>
                          <a:cs typeface="+mn-cs"/>
                        </a:rPr>
                        <a:t>LABERINTOS</a:t>
                      </a:r>
                      <a:endParaRPr lang="es-MX" sz="1350" kern="1200" dirty="0">
                        <a:solidFill>
                          <a:schemeClr val="tx1"/>
                        </a:solidFill>
                        <a:effectLst/>
                        <a:latin typeface="+mn-lt"/>
                        <a:ea typeface="+mn-ea"/>
                        <a:cs typeface="+mn-cs"/>
                      </a:endParaRPr>
                    </a:p>
                  </a:txBody>
                  <a:tcPr marL="63821" marR="63821" marT="0"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1202364">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CAMPO FORMATIVO.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r>
                        <a:rPr lang="es-MX" sz="1350" kern="1200" dirty="0">
                          <a:solidFill>
                            <a:schemeClr val="tx1"/>
                          </a:solidFill>
                          <a:effectLst/>
                          <a:latin typeface="+mn-lt"/>
                          <a:ea typeface="+mn-ea"/>
                          <a:cs typeface="+mn-cs"/>
                        </a:rPr>
                        <a:t>Pensamiento matemático</a:t>
                      </a:r>
                      <a:endParaRPr lang="es-MX" sz="1200" dirty="0">
                        <a:effectLst/>
                        <a:latin typeface="Arial" panose="020B0604020202020204" pitchFamily="34" charset="0"/>
                        <a:cs typeface="Arial" panose="020B0604020202020204" pitchFamily="34" charset="0"/>
                      </a:endParaRPr>
                    </a:p>
                  </a:txBody>
                  <a:tcPr marL="63821" marR="63821" marT="0" marB="0"/>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ASPECTO</a:t>
                      </a:r>
                      <a:r>
                        <a:rPr lang="es-MX" sz="1200" dirty="0">
                          <a:effectLst/>
                          <a:latin typeface="Arial" panose="020B0604020202020204" pitchFamily="34" charset="0"/>
                          <a:cs typeface="Arial" panose="020B0604020202020204" pitchFamily="34" charset="0"/>
                        </a:rPr>
                        <a:t>.</a:t>
                      </a:r>
                    </a:p>
                    <a:p>
                      <a:pPr algn="ctr">
                        <a:lnSpc>
                          <a:spcPct val="115000"/>
                        </a:lnSpc>
                        <a:spcAft>
                          <a:spcPts val="0"/>
                        </a:spcAft>
                      </a:pPr>
                      <a:r>
                        <a:rPr lang="es-MX" sz="1350" kern="1200" dirty="0">
                          <a:solidFill>
                            <a:schemeClr val="tx1"/>
                          </a:solidFill>
                          <a:effectLst/>
                          <a:latin typeface="+mn-lt"/>
                          <a:ea typeface="+mn-ea"/>
                          <a:cs typeface="+mn-cs"/>
                        </a:rPr>
                        <a:t>Forma, espacio y medida.</a:t>
                      </a:r>
                      <a:r>
                        <a:rPr lang="es-MX" sz="1200" dirty="0">
                          <a:effectLst/>
                          <a:latin typeface="Arial" panose="020B0604020202020204" pitchFamily="34" charset="0"/>
                          <a:cs typeface="Arial" panose="020B0604020202020204" pitchFamily="34" charset="0"/>
                        </a:rPr>
                        <a:t> </a:t>
                      </a:r>
                    </a:p>
                  </a:txBody>
                  <a:tcPr marL="63821" marR="63821" marT="0" marB="0"/>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COMPETENCIA.</a:t>
                      </a:r>
                    </a:p>
                    <a:p>
                      <a:pPr algn="ctr">
                        <a:lnSpc>
                          <a:spcPct val="115000"/>
                        </a:lnSpc>
                        <a:spcAft>
                          <a:spcPts val="0"/>
                        </a:spcAft>
                      </a:pPr>
                      <a:r>
                        <a:rPr lang="es-MX" sz="1200" dirty="0">
                          <a:effectLst/>
                          <a:latin typeface="Arial" panose="020B0604020202020204" pitchFamily="34" charset="0"/>
                          <a:cs typeface="Arial" panose="020B0604020202020204" pitchFamily="34" charset="0"/>
                        </a:rPr>
                        <a:t>Construye sistemas de referencia en relación con la ubicación espacial. </a:t>
                      </a:r>
                    </a:p>
                  </a:txBody>
                  <a:tcPr marL="63821" marR="63821" marT="0" marB="0"/>
                </a:tc>
                <a:tc hMerge="1">
                  <a:txBody>
                    <a:bodyPr/>
                    <a:lstStyle/>
                    <a:p>
                      <a:endParaRPr lang="es-MX" dirty="0"/>
                    </a:p>
                  </a:txBody>
                  <a:tcPr/>
                </a:tc>
                <a:extLst>
                  <a:ext uri="{0D108BD9-81ED-4DB2-BD59-A6C34878D82A}">
                    <a16:rowId xmlns:a16="http://schemas.microsoft.com/office/drawing/2014/main" xmlns="" val="10001"/>
                  </a:ext>
                </a:extLst>
              </a:tr>
              <a:tr h="712548">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APRENDIZAJE ESPERADO.</a:t>
                      </a:r>
                    </a:p>
                    <a:p>
                      <a:pPr>
                        <a:lnSpc>
                          <a:spcPct val="115000"/>
                        </a:lnSpc>
                        <a:spcAft>
                          <a:spcPts val="0"/>
                        </a:spcAft>
                      </a:pPr>
                      <a:r>
                        <a:rPr lang="es-MX" sz="1200" dirty="0">
                          <a:effectLst/>
                          <a:latin typeface="Arial" panose="020B0604020202020204" pitchFamily="34" charset="0"/>
                          <a:cs typeface="Arial" panose="020B0604020202020204" pitchFamily="34" charset="0"/>
                        </a:rPr>
                        <a:t> </a:t>
                      </a:r>
                      <a:r>
                        <a:rPr lang="es-MX" sz="1350" kern="1200" dirty="0">
                          <a:solidFill>
                            <a:schemeClr val="tx1"/>
                          </a:solidFill>
                          <a:effectLst/>
                          <a:latin typeface="+mn-lt"/>
                          <a:ea typeface="+mn-ea"/>
                          <a:cs typeface="+mn-cs"/>
                        </a:rPr>
                        <a:t>Diseña y representa, tanto de manera gráfica como concreta, recorridos, laberintos y trayectorias, utilizando diferentes tipos de líneas y códigos.</a:t>
                      </a:r>
                      <a:endParaRPr lang="es-MX" sz="1200" dirty="0">
                        <a:effectLst/>
                        <a:latin typeface="Arial" panose="020B0604020202020204" pitchFamily="34" charset="0"/>
                        <a:cs typeface="Arial" panose="020B0604020202020204" pitchFamily="34" charset="0"/>
                      </a:endParaRP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MATERIALES.</a:t>
                      </a:r>
                    </a:p>
                    <a:p>
                      <a:pPr algn="ctr">
                        <a:lnSpc>
                          <a:spcPct val="115000"/>
                        </a:lnSpc>
                        <a:spcAft>
                          <a:spcPts val="0"/>
                        </a:spcAft>
                      </a:pPr>
                      <a:r>
                        <a:rPr lang="es-MX" sz="1350" kern="1200" dirty="0">
                          <a:solidFill>
                            <a:schemeClr val="tx1"/>
                          </a:solidFill>
                          <a:effectLst/>
                          <a:latin typeface="+mn-lt"/>
                          <a:ea typeface="+mn-ea"/>
                          <a:cs typeface="+mn-cs"/>
                        </a:rPr>
                        <a:t>Laberintos</a:t>
                      </a:r>
                      <a:r>
                        <a:rPr lang="es-MX" sz="1200" dirty="0">
                          <a:effectLst/>
                          <a:latin typeface="Arial" panose="020B0604020202020204" pitchFamily="34" charset="0"/>
                          <a:cs typeface="Arial" panose="020B0604020202020204" pitchFamily="34" charset="0"/>
                        </a:rPr>
                        <a:t> </a:t>
                      </a: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ORGANIZACIÓN.</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Individual</a:t>
                      </a:r>
                    </a:p>
                  </a:txBody>
                  <a:tcPr marL="63821" marR="63821"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ESPACIO.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algn="ctr">
                        <a:lnSpc>
                          <a:spcPct val="115000"/>
                        </a:lnSpc>
                        <a:spcAft>
                          <a:spcPts val="0"/>
                        </a:spcAft>
                      </a:pPr>
                      <a:r>
                        <a:rPr lang="es-MX" sz="1200" dirty="0">
                          <a:effectLst/>
                          <a:latin typeface="Arial" panose="020B0604020202020204" pitchFamily="34" charset="0"/>
                          <a:cs typeface="Arial" panose="020B0604020202020204" pitchFamily="34" charset="0"/>
                        </a:rPr>
                        <a:t>Aula de clases.</a:t>
                      </a:r>
                      <a:endParaRPr lang="es-MX" sz="1200" dirty="0">
                        <a:effectLst/>
                        <a:latin typeface="Arial" panose="020B0604020202020204" pitchFamily="34" charset="0"/>
                        <a:ea typeface="Calibri"/>
                        <a:cs typeface="Arial" panose="020B0604020202020204" pitchFamily="34" charset="0"/>
                      </a:endParaRPr>
                    </a:p>
                  </a:txBody>
                  <a:tcPr marL="63821" marR="63821"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12548">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TIEMPO</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15 Minutos</a:t>
                      </a:r>
                    </a:p>
                  </a:txBody>
                  <a:tcPr marL="63821" marR="6382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r h="1425096">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ACTIVIDAD.</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algn="ctr">
                        <a:lnSpc>
                          <a:spcPct val="115000"/>
                        </a:lnSpc>
                        <a:spcAft>
                          <a:spcPts val="0"/>
                        </a:spcAft>
                      </a:pPr>
                      <a:r>
                        <a:rPr lang="es-MX" sz="1350" kern="1200" dirty="0">
                          <a:solidFill>
                            <a:schemeClr val="tx1"/>
                          </a:solidFill>
                          <a:effectLst/>
                          <a:latin typeface="+mn-lt"/>
                          <a:ea typeface="+mn-ea"/>
                          <a:cs typeface="+mn-cs"/>
                        </a:rPr>
                        <a:t>Contestar ¿Alguna vez haz resuelto un laberinto? ¿Te gusta resolver laberintos?, resolver el laberinto que se le entrega y comentar si le pareció fácil o difícil </a:t>
                      </a:r>
                      <a:endParaRPr lang="es-MX" sz="1200" dirty="0">
                        <a:effectLst/>
                        <a:latin typeface="Arial" panose="020B0604020202020204" pitchFamily="34" charset="0"/>
                        <a:cs typeface="Arial" panose="020B0604020202020204" pitchFamily="34" charset="0"/>
                      </a:endParaRPr>
                    </a:p>
                  </a:txBody>
                  <a:tcPr marL="63821" marR="63821" marT="0" marB="0">
                    <a:lnR w="12700" cap="flat" cmpd="sng" algn="ctr">
                      <a:solidFill>
                        <a:schemeClr val="tx1"/>
                      </a:solidFill>
                      <a:prstDash val="solid"/>
                      <a:round/>
                      <a:headEnd type="none" w="med" len="med"/>
                      <a:tailEnd type="none" w="med" len="med"/>
                    </a:lnR>
                  </a:tcPr>
                </a:tc>
                <a:tc hMerge="1">
                  <a:txBody>
                    <a:bodyPr/>
                    <a:lstStyle/>
                    <a:p>
                      <a:endParaRPr lang="es-MX"/>
                    </a:p>
                  </a:txBody>
                  <a:tcPr/>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EVALUACIÓN.</a:t>
                      </a:r>
                    </a:p>
                    <a:p>
                      <a:pPr algn="ctr">
                        <a:lnSpc>
                          <a:spcPct val="115000"/>
                        </a:lnSpc>
                        <a:spcAft>
                          <a:spcPts val="0"/>
                        </a:spcAft>
                      </a:pPr>
                      <a:endParaRPr lang="es-MX" sz="1200" b="0" dirty="0">
                        <a:effectLst/>
                        <a:latin typeface="Arial" panose="020B0604020202020204" pitchFamily="34" charset="0"/>
                        <a:cs typeface="Arial" panose="020B0604020202020204" pitchFamily="34" charset="0"/>
                      </a:endParaRPr>
                    </a:p>
                    <a:p>
                      <a:pPr algn="ctr">
                        <a:lnSpc>
                          <a:spcPct val="115000"/>
                        </a:lnSpc>
                        <a:spcAft>
                          <a:spcPts val="0"/>
                        </a:spcAft>
                      </a:pPr>
                      <a:r>
                        <a:rPr lang="es-MX" sz="1200" b="0" dirty="0">
                          <a:effectLst/>
                          <a:latin typeface="Arial" panose="020B0604020202020204" pitchFamily="34" charset="0"/>
                          <a:cs typeface="Arial" panose="020B0604020202020204" pitchFamily="34" charset="0"/>
                        </a:rPr>
                        <a:t>Sigue trayectorias</a:t>
                      </a:r>
                    </a:p>
                    <a:p>
                      <a:pPr algn="ctr">
                        <a:lnSpc>
                          <a:spcPct val="115000"/>
                        </a:lnSpc>
                        <a:spcAft>
                          <a:spcPts val="0"/>
                        </a:spcAft>
                      </a:pPr>
                      <a:endParaRPr lang="es-MX" sz="1200" b="0" dirty="0">
                        <a:effectLst/>
                        <a:latin typeface="Arial" panose="020B0604020202020204" pitchFamily="34" charset="0"/>
                        <a:cs typeface="Arial" panose="020B0604020202020204" pitchFamily="34" charset="0"/>
                      </a:endParaRPr>
                    </a:p>
                  </a:txBody>
                  <a:tcPr marL="63821" marR="63821" marT="0" marB="0">
                    <a:lnL w="12700" cap="flat" cmpd="sng" algn="ctr">
                      <a:solidFill>
                        <a:schemeClr val="tx1"/>
                      </a:solidFill>
                      <a:prstDash val="solid"/>
                      <a:round/>
                      <a:headEnd type="none" w="med" len="med"/>
                      <a:tailEnd type="none" w="med" len="med"/>
                    </a:lnL>
                  </a:tcPr>
                </a:tc>
                <a:tc hMerge="1">
                  <a:txBody>
                    <a:bodyPr/>
                    <a:lstStyle/>
                    <a:p>
                      <a:endParaRPr lang="es-MX"/>
                    </a:p>
                  </a:txBody>
                  <a:tcPr/>
                </a:tc>
                <a:extLst>
                  <a:ext uri="{0D108BD9-81ED-4DB2-BD59-A6C34878D82A}">
                    <a16:rowId xmlns:a16="http://schemas.microsoft.com/office/drawing/2014/main" xmlns="" val="10004"/>
                  </a:ext>
                </a:extLst>
              </a:tr>
              <a:tr h="1267982">
                <a:tc gridSpan="4">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ADECUACIÓNES.</a:t>
                      </a:r>
                    </a:p>
                    <a:p>
                      <a:pPr algn="ctr">
                        <a:lnSpc>
                          <a:spcPct val="115000"/>
                        </a:lnSpc>
                        <a:spcAft>
                          <a:spcPts val="0"/>
                        </a:spcAft>
                      </a:pPr>
                      <a:endParaRPr lang="es-MX" sz="1200" b="1"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Resuelve un laberinto con menos complejidad</a:t>
                      </a: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Apoyo por parte de la practicante normalista</a:t>
                      </a:r>
                    </a:p>
                  </a:txBody>
                  <a:tcPr marL="63821" marR="63821"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3818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2492" y="560855"/>
            <a:ext cx="7931224" cy="1143000"/>
          </a:xfrm>
        </p:spPr>
        <p:txBody>
          <a:bodyPr>
            <a:normAutofit/>
          </a:bodyPr>
          <a:lstStyle/>
          <a:p>
            <a:pPr algn="ctr"/>
            <a:r>
              <a:rPr lang="es-ES_tradnl" sz="3600" b="1" dirty="0">
                <a:effectLst>
                  <a:outerShdw blurRad="38100" dist="38100" dir="2700000" algn="tl">
                    <a:srgbClr val="000000">
                      <a:alpha val="43137"/>
                    </a:srgbClr>
                  </a:outerShdw>
                </a:effectLst>
                <a:latin typeface="Berlin Sans FB Demi" panose="020E0802020502020306" pitchFamily="34" charset="0"/>
              </a:rPr>
              <a:t>Datos generales del niño</a:t>
            </a:r>
            <a:endParaRPr lang="es-ES" sz="3600" b="1" dirty="0">
              <a:effectLst>
                <a:outerShdw blurRad="38100" dist="38100" dir="2700000" algn="tl">
                  <a:srgbClr val="000000">
                    <a:alpha val="43137"/>
                  </a:srgbClr>
                </a:outerShdw>
              </a:effectLst>
              <a:latin typeface="Berlin Sans FB Demi" panose="020E0802020502020306" pitchFamily="34" charset="0"/>
            </a:endParaRPr>
          </a:p>
        </p:txBody>
      </p:sp>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sp>
        <p:nvSpPr>
          <p:cNvPr id="3" name="Rectángulo 2">
            <a:extLst>
              <a:ext uri="{FF2B5EF4-FFF2-40B4-BE49-F238E27FC236}">
                <a16:creationId xmlns:a16="http://schemas.microsoft.com/office/drawing/2014/main" xmlns="" id="{FF74F848-B8F4-48DB-828D-20628B9A5169}"/>
              </a:ext>
            </a:extLst>
          </p:cNvPr>
          <p:cNvSpPr/>
          <p:nvPr/>
        </p:nvSpPr>
        <p:spPr>
          <a:xfrm>
            <a:off x="732492" y="1916832"/>
            <a:ext cx="4572000" cy="3416320"/>
          </a:xfrm>
          <a:prstGeom prst="rect">
            <a:avLst/>
          </a:prstGeom>
        </p:spPr>
        <p:txBody>
          <a:bodyPr>
            <a:spAutoFit/>
          </a:bodyPr>
          <a:lstStyle/>
          <a:p>
            <a:r>
              <a:rPr lang="es-MX" sz="2400" b="1" dirty="0">
                <a:latin typeface="Century Gothic" panose="020B0502020202020204" pitchFamily="34" charset="0"/>
              </a:rPr>
              <a:t>NOMBRE:</a:t>
            </a:r>
            <a:r>
              <a:rPr lang="es-MX" sz="2400" dirty="0">
                <a:latin typeface="Century Gothic" panose="020B0502020202020204" pitchFamily="34" charset="0"/>
              </a:rPr>
              <a:t> Marco Antonio Malacara López </a:t>
            </a:r>
          </a:p>
          <a:p>
            <a:r>
              <a:rPr lang="es-MX" sz="2400" b="1" dirty="0">
                <a:latin typeface="Century Gothic" panose="020B0502020202020204" pitchFamily="34" charset="0"/>
              </a:rPr>
              <a:t>EDAD:</a:t>
            </a:r>
            <a:r>
              <a:rPr lang="es-MX" sz="2400" dirty="0">
                <a:latin typeface="Century Gothic" panose="020B0502020202020204" pitchFamily="34" charset="0"/>
              </a:rPr>
              <a:t> 5 Años</a:t>
            </a:r>
          </a:p>
          <a:p>
            <a:r>
              <a:rPr lang="es-MX" sz="2400" dirty="0">
                <a:latin typeface="Century Gothic" panose="020B0502020202020204" pitchFamily="34" charset="0"/>
              </a:rPr>
              <a:t>Edad cronológica de 11 meses menos</a:t>
            </a:r>
          </a:p>
          <a:p>
            <a:r>
              <a:rPr lang="es-MX" sz="2400" dirty="0">
                <a:latin typeface="Century Gothic" panose="020B0502020202020204" pitchFamily="34" charset="0"/>
              </a:rPr>
              <a:t>Asiste a clases de </a:t>
            </a:r>
            <a:r>
              <a:rPr lang="es-MX" sz="2400" dirty="0" err="1">
                <a:latin typeface="Century Gothic" panose="020B0502020202020204" pitchFamily="34" charset="0"/>
              </a:rPr>
              <a:t>equinoterapia</a:t>
            </a:r>
            <a:r>
              <a:rPr lang="es-MX" sz="2400" dirty="0">
                <a:latin typeface="Century Gothic" panose="020B0502020202020204" pitchFamily="34" charset="0"/>
              </a:rPr>
              <a:t> los miércoles  por lo cual se le da salida a las 2:00 de la tarde. </a:t>
            </a:r>
          </a:p>
        </p:txBody>
      </p:sp>
      <p:pic>
        <p:nvPicPr>
          <p:cNvPr id="6" name="Picture 2">
            <a:extLst>
              <a:ext uri="{FF2B5EF4-FFF2-40B4-BE49-F238E27FC236}">
                <a16:creationId xmlns:a16="http://schemas.microsoft.com/office/drawing/2014/main" xmlns="" id="{E9F9DE84-511E-4152-B0BA-4BC80C5CEC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275" t="46032" r="46231" b="24206"/>
          <a:stretch/>
        </p:blipFill>
        <p:spPr bwMode="auto">
          <a:xfrm>
            <a:off x="5508104" y="1733354"/>
            <a:ext cx="3044359" cy="407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7561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4153140759"/>
              </p:ext>
            </p:extLst>
          </p:nvPr>
        </p:nvGraphicFramePr>
        <p:xfrm>
          <a:off x="755576" y="476672"/>
          <a:ext cx="7848874" cy="5630341"/>
        </p:xfrm>
        <a:graphic>
          <a:graphicData uri="http://schemas.openxmlformats.org/drawingml/2006/table">
            <a:tbl>
              <a:tblPr firstRow="1" firstCol="1" bandRow="1">
                <a:tableStyleId>{5940675A-B579-460E-94D1-54222C63F5DA}</a:tableStyleId>
              </a:tblPr>
              <a:tblGrid>
                <a:gridCol w="2615708">
                  <a:extLst>
                    <a:ext uri="{9D8B030D-6E8A-4147-A177-3AD203B41FA5}">
                      <a16:colId xmlns:a16="http://schemas.microsoft.com/office/drawing/2014/main" xmlns="" val="20000"/>
                    </a:ext>
                  </a:extLst>
                </a:gridCol>
                <a:gridCol w="2616583">
                  <a:extLst>
                    <a:ext uri="{9D8B030D-6E8A-4147-A177-3AD203B41FA5}">
                      <a16:colId xmlns:a16="http://schemas.microsoft.com/office/drawing/2014/main" xmlns="" val="20001"/>
                    </a:ext>
                  </a:extLst>
                </a:gridCol>
                <a:gridCol w="1392446">
                  <a:extLst>
                    <a:ext uri="{9D8B030D-6E8A-4147-A177-3AD203B41FA5}">
                      <a16:colId xmlns:a16="http://schemas.microsoft.com/office/drawing/2014/main" xmlns="" val="20002"/>
                    </a:ext>
                  </a:extLst>
                </a:gridCol>
                <a:gridCol w="1224137">
                  <a:extLst>
                    <a:ext uri="{9D8B030D-6E8A-4147-A177-3AD203B41FA5}">
                      <a16:colId xmlns:a16="http://schemas.microsoft.com/office/drawing/2014/main" xmlns="" val="20003"/>
                    </a:ext>
                  </a:extLst>
                </a:gridCol>
              </a:tblGrid>
              <a:tr h="309803">
                <a:tc gridSpan="4">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s-MX" sz="1350" b="1" kern="1200" dirty="0">
                          <a:solidFill>
                            <a:schemeClr val="tx1"/>
                          </a:solidFill>
                          <a:effectLst/>
                          <a:latin typeface="+mn-lt"/>
                          <a:ea typeface="+mn-ea"/>
                          <a:cs typeface="+mn-cs"/>
                        </a:rPr>
                        <a:t>DE MI CASA A LA ESCUELA</a:t>
                      </a:r>
                      <a:endParaRPr lang="es-MX" sz="1350" kern="1200" dirty="0">
                        <a:solidFill>
                          <a:schemeClr val="tx1"/>
                        </a:solidFill>
                        <a:effectLst/>
                        <a:latin typeface="+mn-lt"/>
                        <a:ea typeface="+mn-ea"/>
                        <a:cs typeface="+mn-cs"/>
                      </a:endParaRPr>
                    </a:p>
                  </a:txBody>
                  <a:tcPr marL="63821" marR="63821" marT="0"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1202364">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CAMPO FORMATIVO.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r>
                        <a:rPr lang="es-MX" sz="1350" kern="1200" dirty="0">
                          <a:solidFill>
                            <a:schemeClr val="tx1"/>
                          </a:solidFill>
                          <a:effectLst/>
                          <a:latin typeface="+mn-lt"/>
                          <a:ea typeface="+mn-ea"/>
                          <a:cs typeface="+mn-cs"/>
                        </a:rPr>
                        <a:t>Pensamiento matemático</a:t>
                      </a:r>
                      <a:endParaRPr lang="es-MX" sz="1200" dirty="0">
                        <a:effectLst/>
                        <a:latin typeface="Arial" panose="020B0604020202020204" pitchFamily="34" charset="0"/>
                        <a:cs typeface="Arial" panose="020B0604020202020204" pitchFamily="34" charset="0"/>
                      </a:endParaRPr>
                    </a:p>
                  </a:txBody>
                  <a:tcPr marL="63821" marR="63821" marT="0" marB="0"/>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ASPECTO</a:t>
                      </a:r>
                      <a:r>
                        <a:rPr lang="es-MX" sz="1200" dirty="0">
                          <a:effectLst/>
                          <a:latin typeface="Arial" panose="020B0604020202020204" pitchFamily="34" charset="0"/>
                          <a:cs typeface="Arial" panose="020B0604020202020204" pitchFamily="34" charset="0"/>
                        </a:rPr>
                        <a:t>.</a:t>
                      </a:r>
                    </a:p>
                    <a:p>
                      <a:pPr algn="ctr">
                        <a:lnSpc>
                          <a:spcPct val="115000"/>
                        </a:lnSpc>
                        <a:spcAft>
                          <a:spcPts val="0"/>
                        </a:spcAft>
                      </a:pPr>
                      <a:r>
                        <a:rPr lang="es-MX" sz="1350" kern="1200" dirty="0">
                          <a:solidFill>
                            <a:schemeClr val="tx1"/>
                          </a:solidFill>
                          <a:effectLst/>
                          <a:latin typeface="+mn-lt"/>
                          <a:ea typeface="+mn-ea"/>
                          <a:cs typeface="+mn-cs"/>
                        </a:rPr>
                        <a:t>Forma, espacio y medida.</a:t>
                      </a:r>
                      <a:r>
                        <a:rPr lang="es-MX" sz="1200" dirty="0">
                          <a:effectLst/>
                          <a:latin typeface="Arial" panose="020B0604020202020204" pitchFamily="34" charset="0"/>
                          <a:cs typeface="Arial" panose="020B0604020202020204" pitchFamily="34" charset="0"/>
                        </a:rPr>
                        <a:t> </a:t>
                      </a:r>
                    </a:p>
                  </a:txBody>
                  <a:tcPr marL="63821" marR="63821" marT="0" marB="0"/>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COMPETENCIA.</a:t>
                      </a:r>
                    </a:p>
                    <a:p>
                      <a:pPr algn="ctr">
                        <a:lnSpc>
                          <a:spcPct val="115000"/>
                        </a:lnSpc>
                        <a:spcAft>
                          <a:spcPts val="0"/>
                        </a:spcAft>
                      </a:pPr>
                      <a:r>
                        <a:rPr lang="es-MX" sz="1200" dirty="0">
                          <a:effectLst/>
                          <a:latin typeface="Arial" panose="020B0604020202020204" pitchFamily="34" charset="0"/>
                          <a:cs typeface="Arial" panose="020B0604020202020204" pitchFamily="34" charset="0"/>
                        </a:rPr>
                        <a:t>Construye sistemas de referencia en relación con la ubicación espacial. </a:t>
                      </a:r>
                    </a:p>
                  </a:txBody>
                  <a:tcPr marL="63821" marR="63821" marT="0" marB="0"/>
                </a:tc>
                <a:tc hMerge="1">
                  <a:txBody>
                    <a:bodyPr/>
                    <a:lstStyle/>
                    <a:p>
                      <a:endParaRPr lang="es-MX" dirty="0"/>
                    </a:p>
                  </a:txBody>
                  <a:tcPr/>
                </a:tc>
                <a:extLst>
                  <a:ext uri="{0D108BD9-81ED-4DB2-BD59-A6C34878D82A}">
                    <a16:rowId xmlns:a16="http://schemas.microsoft.com/office/drawing/2014/main" xmlns="" val="10001"/>
                  </a:ext>
                </a:extLst>
              </a:tr>
              <a:tr h="712548">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APRENDIZAJE ESPERADO.</a:t>
                      </a:r>
                    </a:p>
                    <a:p>
                      <a:pPr marL="0" marR="0" lvl="0" indent="0" algn="l" defTabSz="685800" rtl="0" eaLnBrk="1" fontAlgn="auto" latinLnBrk="0" hangingPunct="1">
                        <a:lnSpc>
                          <a:spcPct val="115000"/>
                        </a:lnSpc>
                        <a:spcBef>
                          <a:spcPts val="0"/>
                        </a:spcBef>
                        <a:spcAft>
                          <a:spcPts val="0"/>
                        </a:spcAft>
                        <a:buClrTx/>
                        <a:buSzTx/>
                        <a:buFontTx/>
                        <a:buNone/>
                        <a:tabLst/>
                        <a:defRPr/>
                      </a:pPr>
                      <a:r>
                        <a:rPr lang="es-MX" sz="1200" dirty="0">
                          <a:effectLst/>
                          <a:latin typeface="Arial" panose="020B0604020202020204" pitchFamily="34" charset="0"/>
                          <a:cs typeface="Arial" panose="020B0604020202020204" pitchFamily="34" charset="0"/>
                        </a:rPr>
                        <a:t> </a:t>
                      </a:r>
                      <a:r>
                        <a:rPr lang="es-MX" sz="1100" dirty="0">
                          <a:effectLst/>
                          <a:latin typeface="Arial" panose="020B0604020202020204" pitchFamily="34" charset="0"/>
                          <a:cs typeface="Arial" panose="020B0604020202020204" pitchFamily="34" charset="0"/>
                        </a:rPr>
                        <a:t> </a:t>
                      </a:r>
                      <a:r>
                        <a:rPr lang="es-MX" sz="1200" kern="1200" dirty="0">
                          <a:solidFill>
                            <a:schemeClr val="tx1"/>
                          </a:solidFill>
                          <a:effectLst/>
                          <a:latin typeface="+mn-lt"/>
                          <a:ea typeface="+mn-ea"/>
                          <a:cs typeface="+mn-cs"/>
                        </a:rPr>
                        <a:t>Diseña y representa, tanto de manera gráfica como concreta, recorridos, laberintos y trayectorias, utilizando diferentes tipos de líneas y códigos.</a:t>
                      </a:r>
                      <a:endParaRPr lang="es-MX" sz="1100" dirty="0">
                        <a:effectLst/>
                        <a:latin typeface="Arial" panose="020B0604020202020204" pitchFamily="34" charset="0"/>
                        <a:cs typeface="Arial" panose="020B0604020202020204" pitchFamily="34" charset="0"/>
                      </a:endParaRPr>
                    </a:p>
                    <a:p>
                      <a:pP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MATERIALES.</a:t>
                      </a:r>
                    </a:p>
                    <a:p>
                      <a:pPr marL="0" marR="0" lvl="0" indent="0" algn="ctr" defTabSz="685800" rtl="0" eaLnBrk="1" fontAlgn="auto" latinLnBrk="0" hangingPunct="1">
                        <a:lnSpc>
                          <a:spcPct val="115000"/>
                        </a:lnSpc>
                        <a:spcBef>
                          <a:spcPts val="0"/>
                        </a:spcBef>
                        <a:spcAft>
                          <a:spcPts val="0"/>
                        </a:spcAft>
                        <a:buClrTx/>
                        <a:buSzTx/>
                        <a:buFontTx/>
                        <a:buNone/>
                        <a:tabLst/>
                        <a:defRPr/>
                      </a:pPr>
                      <a:r>
                        <a:rPr lang="es-MX" sz="1200" dirty="0">
                          <a:effectLst/>
                          <a:latin typeface="Arial" panose="020B0604020202020204" pitchFamily="34" charset="0"/>
                          <a:cs typeface="Arial" panose="020B0604020202020204" pitchFamily="34" charset="0"/>
                        </a:rPr>
                        <a:t> </a:t>
                      </a:r>
                      <a:r>
                        <a:rPr lang="es-MX" sz="1350" kern="1200" dirty="0">
                          <a:solidFill>
                            <a:schemeClr val="tx1"/>
                          </a:solidFill>
                          <a:effectLst/>
                          <a:latin typeface="+mn-lt"/>
                          <a:ea typeface="+mn-ea"/>
                          <a:cs typeface="+mn-cs"/>
                        </a:rPr>
                        <a:t>Hojas de trabajo</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ORGANIZACIÓN.</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Individual</a:t>
                      </a:r>
                    </a:p>
                  </a:txBody>
                  <a:tcPr marL="63821" marR="63821"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ESPACIO.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algn="ctr">
                        <a:lnSpc>
                          <a:spcPct val="115000"/>
                        </a:lnSpc>
                        <a:spcAft>
                          <a:spcPts val="0"/>
                        </a:spcAft>
                      </a:pPr>
                      <a:r>
                        <a:rPr lang="es-MX" sz="1200" dirty="0">
                          <a:effectLst/>
                          <a:latin typeface="Arial" panose="020B0604020202020204" pitchFamily="34" charset="0"/>
                          <a:cs typeface="Arial" panose="020B0604020202020204" pitchFamily="34" charset="0"/>
                        </a:rPr>
                        <a:t>Aula de clases.</a:t>
                      </a:r>
                      <a:endParaRPr lang="es-MX" sz="1200" dirty="0">
                        <a:effectLst/>
                        <a:latin typeface="Arial" panose="020B0604020202020204" pitchFamily="34" charset="0"/>
                        <a:ea typeface="Calibri"/>
                        <a:cs typeface="Arial" panose="020B0604020202020204" pitchFamily="34" charset="0"/>
                      </a:endParaRPr>
                    </a:p>
                  </a:txBody>
                  <a:tcPr marL="63821" marR="63821"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12548">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TIEMPO</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15 Minutos</a:t>
                      </a:r>
                    </a:p>
                  </a:txBody>
                  <a:tcPr marL="63821" marR="6382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r h="1425096">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ACTIVIDAD.</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marL="0" marR="0" lvl="0" indent="0" algn="ctr" defTabSz="685800" rtl="0" eaLnBrk="1" fontAlgn="auto" latinLnBrk="0" hangingPunct="1">
                        <a:lnSpc>
                          <a:spcPct val="115000"/>
                        </a:lnSpc>
                        <a:spcBef>
                          <a:spcPts val="0"/>
                        </a:spcBef>
                        <a:spcAft>
                          <a:spcPts val="0"/>
                        </a:spcAft>
                        <a:buClrTx/>
                        <a:buSzTx/>
                        <a:buFontTx/>
                        <a:buNone/>
                        <a:tabLst/>
                        <a:defRPr/>
                      </a:pPr>
                      <a:r>
                        <a:rPr lang="es-MX" sz="1350" kern="1200" dirty="0">
                          <a:solidFill>
                            <a:schemeClr val="tx1"/>
                          </a:solidFill>
                          <a:effectLst/>
                          <a:latin typeface="+mn-lt"/>
                          <a:ea typeface="+mn-ea"/>
                          <a:cs typeface="+mn-cs"/>
                        </a:rPr>
                        <a:t>Contesta ¿observaste el camino de tu casa al jardín de niños? ¿Qué cosas había por dónde pasaste? ¿Te acuerdas?, dibuja el recorrido que sigues de tu casa al jardín, compartir el trabajo con sus compañeros</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lnR w="12700" cap="flat" cmpd="sng" algn="ctr">
                      <a:solidFill>
                        <a:schemeClr val="tx1"/>
                      </a:solidFill>
                      <a:prstDash val="solid"/>
                      <a:round/>
                      <a:headEnd type="none" w="med" len="med"/>
                      <a:tailEnd type="none" w="med" len="med"/>
                    </a:lnR>
                  </a:tcPr>
                </a:tc>
                <a:tc hMerge="1">
                  <a:txBody>
                    <a:bodyPr/>
                    <a:lstStyle/>
                    <a:p>
                      <a:endParaRPr lang="es-MX"/>
                    </a:p>
                  </a:txBody>
                  <a:tcPr/>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EVALUACIÓN.</a:t>
                      </a:r>
                    </a:p>
                    <a:p>
                      <a:pPr algn="ctr">
                        <a:lnSpc>
                          <a:spcPct val="115000"/>
                        </a:lnSpc>
                        <a:spcAft>
                          <a:spcPts val="0"/>
                        </a:spcAft>
                      </a:pPr>
                      <a:endParaRPr lang="es-MX" sz="1200" b="1" dirty="0">
                        <a:effectLst/>
                        <a:latin typeface="Arial" panose="020B0604020202020204" pitchFamily="34" charset="0"/>
                        <a:cs typeface="Arial" panose="020B0604020202020204" pitchFamily="34" charset="0"/>
                      </a:endParaRPr>
                    </a:p>
                    <a:p>
                      <a:pPr algn="ctr">
                        <a:lnSpc>
                          <a:spcPct val="115000"/>
                        </a:lnSpc>
                        <a:spcAft>
                          <a:spcPts val="0"/>
                        </a:spcAft>
                      </a:pPr>
                      <a:r>
                        <a:rPr lang="es-MX" sz="1200" b="0" dirty="0">
                          <a:effectLst/>
                          <a:latin typeface="Arial" panose="020B0604020202020204" pitchFamily="34" charset="0"/>
                          <a:cs typeface="Arial" panose="020B0604020202020204" pitchFamily="34" charset="0"/>
                        </a:rPr>
                        <a:t>Utiliza líneas para representar un recorrido.</a:t>
                      </a:r>
                    </a:p>
                  </a:txBody>
                  <a:tcPr marL="63821" marR="63821" marT="0" marB="0">
                    <a:lnL w="12700" cap="flat" cmpd="sng" algn="ctr">
                      <a:solidFill>
                        <a:schemeClr val="tx1"/>
                      </a:solidFill>
                      <a:prstDash val="solid"/>
                      <a:round/>
                      <a:headEnd type="none" w="med" len="med"/>
                      <a:tailEnd type="none" w="med" len="med"/>
                    </a:lnL>
                  </a:tcPr>
                </a:tc>
                <a:tc hMerge="1">
                  <a:txBody>
                    <a:bodyPr/>
                    <a:lstStyle/>
                    <a:p>
                      <a:endParaRPr lang="es-MX"/>
                    </a:p>
                  </a:txBody>
                  <a:tcPr/>
                </a:tc>
                <a:extLst>
                  <a:ext uri="{0D108BD9-81ED-4DB2-BD59-A6C34878D82A}">
                    <a16:rowId xmlns:a16="http://schemas.microsoft.com/office/drawing/2014/main" xmlns="" val="10004"/>
                  </a:ext>
                </a:extLst>
              </a:tr>
              <a:tr h="1267982">
                <a:tc gridSpan="4">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ADECUACIÓNES.</a:t>
                      </a: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Atención personalizada</a:t>
                      </a: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Apoyo por parte de un compañero asignado</a:t>
                      </a:r>
                    </a:p>
                  </a:txBody>
                  <a:tcPr marL="63821" marR="63821"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38187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3115954395"/>
              </p:ext>
            </p:extLst>
          </p:nvPr>
        </p:nvGraphicFramePr>
        <p:xfrm>
          <a:off x="827584" y="476672"/>
          <a:ext cx="7848874" cy="5630341"/>
        </p:xfrm>
        <a:graphic>
          <a:graphicData uri="http://schemas.openxmlformats.org/drawingml/2006/table">
            <a:tbl>
              <a:tblPr firstRow="1" firstCol="1" bandRow="1">
                <a:tableStyleId>{5940675A-B579-460E-94D1-54222C63F5DA}</a:tableStyleId>
              </a:tblPr>
              <a:tblGrid>
                <a:gridCol w="2615708">
                  <a:extLst>
                    <a:ext uri="{9D8B030D-6E8A-4147-A177-3AD203B41FA5}">
                      <a16:colId xmlns:a16="http://schemas.microsoft.com/office/drawing/2014/main" xmlns="" val="20000"/>
                    </a:ext>
                  </a:extLst>
                </a:gridCol>
                <a:gridCol w="2616583">
                  <a:extLst>
                    <a:ext uri="{9D8B030D-6E8A-4147-A177-3AD203B41FA5}">
                      <a16:colId xmlns:a16="http://schemas.microsoft.com/office/drawing/2014/main" xmlns="" val="20001"/>
                    </a:ext>
                  </a:extLst>
                </a:gridCol>
                <a:gridCol w="1392446">
                  <a:extLst>
                    <a:ext uri="{9D8B030D-6E8A-4147-A177-3AD203B41FA5}">
                      <a16:colId xmlns:a16="http://schemas.microsoft.com/office/drawing/2014/main" xmlns="" val="20002"/>
                    </a:ext>
                  </a:extLst>
                </a:gridCol>
                <a:gridCol w="1224137">
                  <a:extLst>
                    <a:ext uri="{9D8B030D-6E8A-4147-A177-3AD203B41FA5}">
                      <a16:colId xmlns:a16="http://schemas.microsoft.com/office/drawing/2014/main" xmlns="" val="20003"/>
                    </a:ext>
                  </a:extLst>
                </a:gridCol>
              </a:tblGrid>
              <a:tr h="309803">
                <a:tc gridSpan="4">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s-MX" sz="1350" b="1" kern="1200" dirty="0">
                          <a:solidFill>
                            <a:schemeClr val="tx1"/>
                          </a:solidFill>
                          <a:effectLst/>
                          <a:latin typeface="+mn-lt"/>
                          <a:ea typeface="+mn-ea"/>
                          <a:cs typeface="+mn-cs"/>
                        </a:rPr>
                        <a:t>RINCÓN DE NÚMEROS</a:t>
                      </a:r>
                      <a:endParaRPr lang="es-MX" sz="1350" kern="1200" dirty="0">
                        <a:solidFill>
                          <a:schemeClr val="tx1"/>
                        </a:solidFill>
                        <a:effectLst/>
                        <a:latin typeface="+mn-lt"/>
                        <a:ea typeface="+mn-ea"/>
                        <a:cs typeface="+mn-cs"/>
                      </a:endParaRPr>
                    </a:p>
                  </a:txBody>
                  <a:tcPr marL="63821" marR="63821" marT="0"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1202364">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CAMPO FORMATIVO.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r>
                        <a:rPr lang="es-MX" sz="1350" kern="1200" dirty="0">
                          <a:solidFill>
                            <a:schemeClr val="tx1"/>
                          </a:solidFill>
                          <a:effectLst/>
                          <a:latin typeface="+mn-lt"/>
                          <a:ea typeface="+mn-ea"/>
                          <a:cs typeface="+mn-cs"/>
                        </a:rPr>
                        <a:t>Pensamiento matemático</a:t>
                      </a:r>
                      <a:endParaRPr lang="es-MX" sz="1200" dirty="0">
                        <a:effectLst/>
                        <a:latin typeface="Arial" panose="020B0604020202020204" pitchFamily="34" charset="0"/>
                        <a:cs typeface="Arial" panose="020B0604020202020204" pitchFamily="34" charset="0"/>
                      </a:endParaRPr>
                    </a:p>
                  </a:txBody>
                  <a:tcPr marL="63821" marR="63821" marT="0" marB="0"/>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ASPECTO</a:t>
                      </a:r>
                      <a:r>
                        <a:rPr lang="es-MX" sz="1200" dirty="0">
                          <a:effectLst/>
                          <a:latin typeface="Arial" panose="020B0604020202020204" pitchFamily="34" charset="0"/>
                          <a:cs typeface="Arial" panose="020B0604020202020204" pitchFamily="34" charset="0"/>
                        </a:rPr>
                        <a:t>.</a:t>
                      </a:r>
                    </a:p>
                    <a:p>
                      <a:pPr algn="ctr">
                        <a:lnSpc>
                          <a:spcPct val="115000"/>
                        </a:lnSpc>
                        <a:spcAft>
                          <a:spcPts val="0"/>
                        </a:spcAft>
                      </a:pPr>
                      <a:r>
                        <a:rPr lang="es-MX" sz="1350" kern="1200" dirty="0">
                          <a:solidFill>
                            <a:schemeClr val="tx1"/>
                          </a:solidFill>
                          <a:effectLst/>
                          <a:latin typeface="+mn-lt"/>
                          <a:ea typeface="+mn-ea"/>
                          <a:cs typeface="+mn-cs"/>
                        </a:rPr>
                        <a:t>Forma, espacio y medida.</a:t>
                      </a:r>
                      <a:r>
                        <a:rPr lang="es-MX" sz="1200" dirty="0">
                          <a:effectLst/>
                          <a:latin typeface="Arial" panose="020B0604020202020204" pitchFamily="34" charset="0"/>
                          <a:cs typeface="Arial" panose="020B0604020202020204" pitchFamily="34" charset="0"/>
                        </a:rPr>
                        <a:t> </a:t>
                      </a:r>
                    </a:p>
                  </a:txBody>
                  <a:tcPr marL="63821" marR="63821" marT="0" marB="0"/>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COMPETENCIA.</a:t>
                      </a:r>
                    </a:p>
                    <a:p>
                      <a:pPr algn="ctr">
                        <a:lnSpc>
                          <a:spcPct val="115000"/>
                        </a:lnSpc>
                        <a:spcAft>
                          <a:spcPts val="0"/>
                        </a:spcAft>
                      </a:pPr>
                      <a:r>
                        <a:rPr lang="es-MX" sz="1200" dirty="0">
                          <a:effectLst/>
                          <a:latin typeface="Arial" panose="020B0604020202020204" pitchFamily="34" charset="0"/>
                          <a:cs typeface="Arial" panose="020B0604020202020204" pitchFamily="34" charset="0"/>
                        </a:rPr>
                        <a:t>Construye sistemas de referencia en relación con la ubicación espacial. </a:t>
                      </a:r>
                    </a:p>
                  </a:txBody>
                  <a:tcPr marL="63821" marR="63821" marT="0" marB="0"/>
                </a:tc>
                <a:tc hMerge="1">
                  <a:txBody>
                    <a:bodyPr/>
                    <a:lstStyle/>
                    <a:p>
                      <a:endParaRPr lang="es-MX" dirty="0"/>
                    </a:p>
                  </a:txBody>
                  <a:tcPr/>
                </a:tc>
                <a:extLst>
                  <a:ext uri="{0D108BD9-81ED-4DB2-BD59-A6C34878D82A}">
                    <a16:rowId xmlns:a16="http://schemas.microsoft.com/office/drawing/2014/main" xmlns="" val="10001"/>
                  </a:ext>
                </a:extLst>
              </a:tr>
              <a:tr h="712548">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APRENDIZAJE ESPERADO.</a:t>
                      </a:r>
                    </a:p>
                    <a:p>
                      <a:pPr marL="0" marR="0" lvl="0" indent="0" algn="l" defTabSz="685800" rtl="0" eaLnBrk="1" fontAlgn="auto" latinLnBrk="0" hangingPunct="1">
                        <a:lnSpc>
                          <a:spcPct val="115000"/>
                        </a:lnSpc>
                        <a:spcBef>
                          <a:spcPts val="0"/>
                        </a:spcBef>
                        <a:spcAft>
                          <a:spcPts val="0"/>
                        </a:spcAft>
                        <a:buClrTx/>
                        <a:buSzTx/>
                        <a:buFontTx/>
                        <a:buNone/>
                        <a:tabLst/>
                        <a:defRPr/>
                      </a:pPr>
                      <a:r>
                        <a:rPr lang="es-MX" sz="1200" dirty="0">
                          <a:effectLst/>
                          <a:latin typeface="Arial" panose="020B0604020202020204" pitchFamily="34" charset="0"/>
                          <a:cs typeface="Arial" panose="020B0604020202020204" pitchFamily="34" charset="0"/>
                        </a:rPr>
                        <a:t> </a:t>
                      </a:r>
                      <a:r>
                        <a:rPr lang="es-MX" sz="1100" dirty="0">
                          <a:effectLst/>
                          <a:latin typeface="Arial" panose="020B0604020202020204" pitchFamily="34" charset="0"/>
                          <a:cs typeface="Arial" panose="020B0604020202020204" pitchFamily="34" charset="0"/>
                        </a:rPr>
                        <a:t> </a:t>
                      </a:r>
                      <a:r>
                        <a:rPr lang="es-MX" sz="1200" kern="1200" dirty="0">
                          <a:solidFill>
                            <a:schemeClr val="tx1"/>
                          </a:solidFill>
                          <a:effectLst/>
                          <a:latin typeface="+mn-lt"/>
                          <a:ea typeface="+mn-ea"/>
                          <a:cs typeface="+mn-cs"/>
                        </a:rPr>
                        <a:t>Diseña y representa, tanto de manera gráfica como concreta, recorridos, laberintos y trayectorias, utilizando diferentes tipos de líneas y códigos.</a:t>
                      </a:r>
                      <a:endParaRPr lang="es-MX" sz="1100" dirty="0">
                        <a:effectLst/>
                        <a:latin typeface="Arial" panose="020B0604020202020204" pitchFamily="34" charset="0"/>
                        <a:cs typeface="Arial" panose="020B0604020202020204" pitchFamily="34" charset="0"/>
                      </a:endParaRPr>
                    </a:p>
                    <a:p>
                      <a:pP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MATERIALES.</a:t>
                      </a:r>
                    </a:p>
                    <a:p>
                      <a:pPr marL="0" marR="0" lvl="0" indent="0" algn="ctr" defTabSz="685800" rtl="0" eaLnBrk="1" fontAlgn="auto" latinLnBrk="0" hangingPunct="1">
                        <a:lnSpc>
                          <a:spcPct val="115000"/>
                        </a:lnSpc>
                        <a:spcBef>
                          <a:spcPts val="0"/>
                        </a:spcBef>
                        <a:spcAft>
                          <a:spcPts val="0"/>
                        </a:spcAft>
                        <a:buClrTx/>
                        <a:buSzTx/>
                        <a:buFontTx/>
                        <a:buNone/>
                        <a:tabLst/>
                        <a:defRPr/>
                      </a:pPr>
                      <a:r>
                        <a:rPr lang="es-MX" sz="1200" dirty="0">
                          <a:effectLst/>
                          <a:latin typeface="Arial" panose="020B0604020202020204" pitchFamily="34" charset="0"/>
                          <a:cs typeface="Arial" panose="020B0604020202020204" pitchFamily="34" charset="0"/>
                        </a:rPr>
                        <a:t> </a:t>
                      </a:r>
                      <a:r>
                        <a:rPr lang="es-MX" sz="1350" kern="1200" dirty="0">
                          <a:solidFill>
                            <a:schemeClr val="tx1"/>
                          </a:solidFill>
                          <a:effectLst/>
                          <a:latin typeface="+mn-lt"/>
                          <a:ea typeface="+mn-ea"/>
                          <a:cs typeface="+mn-cs"/>
                        </a:rPr>
                        <a:t>Hojas de trabajo</a:t>
                      </a:r>
                    </a:p>
                    <a:p>
                      <a:pPr marL="0" marR="0" lvl="0" indent="0" algn="ctr" defTabSz="685800" rtl="0" eaLnBrk="1" fontAlgn="auto" latinLnBrk="0" hangingPunct="1">
                        <a:lnSpc>
                          <a:spcPct val="115000"/>
                        </a:lnSpc>
                        <a:spcBef>
                          <a:spcPts val="0"/>
                        </a:spcBef>
                        <a:spcAft>
                          <a:spcPts val="0"/>
                        </a:spcAft>
                        <a:buClrTx/>
                        <a:buSzTx/>
                        <a:buFontTx/>
                        <a:buNone/>
                        <a:tabLst/>
                        <a:defRPr/>
                      </a:pPr>
                      <a:r>
                        <a:rPr lang="es-MX" sz="1350" kern="1200" dirty="0">
                          <a:solidFill>
                            <a:schemeClr val="tx1"/>
                          </a:solidFill>
                          <a:effectLst/>
                          <a:latin typeface="+mn-lt"/>
                          <a:ea typeface="+mn-ea"/>
                          <a:cs typeface="+mn-cs"/>
                        </a:rPr>
                        <a:t> Lápices </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ORGANIZACIÓN.</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Individual</a:t>
                      </a:r>
                    </a:p>
                  </a:txBody>
                  <a:tcPr marL="63821" marR="63821"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ESPACIO.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algn="ctr">
                        <a:lnSpc>
                          <a:spcPct val="115000"/>
                        </a:lnSpc>
                        <a:spcAft>
                          <a:spcPts val="0"/>
                        </a:spcAft>
                      </a:pPr>
                      <a:r>
                        <a:rPr lang="es-MX" sz="1200" dirty="0">
                          <a:effectLst/>
                          <a:latin typeface="Arial" panose="020B0604020202020204" pitchFamily="34" charset="0"/>
                          <a:cs typeface="Arial" panose="020B0604020202020204" pitchFamily="34" charset="0"/>
                        </a:rPr>
                        <a:t>Aula de clases.</a:t>
                      </a:r>
                      <a:endParaRPr lang="es-MX" sz="1200" dirty="0">
                        <a:effectLst/>
                        <a:latin typeface="Arial" panose="020B0604020202020204" pitchFamily="34" charset="0"/>
                        <a:ea typeface="Calibri"/>
                        <a:cs typeface="Arial" panose="020B0604020202020204" pitchFamily="34" charset="0"/>
                      </a:endParaRPr>
                    </a:p>
                  </a:txBody>
                  <a:tcPr marL="63821" marR="63821"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12548">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TIEMPO</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15 Minutos</a:t>
                      </a:r>
                    </a:p>
                  </a:txBody>
                  <a:tcPr marL="63821" marR="6382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r h="1425096">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ACTIVIDAD.</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marL="0" marR="0" lvl="0" indent="0" algn="ctr" defTabSz="685800" rtl="0" eaLnBrk="1" fontAlgn="auto" latinLnBrk="0" hangingPunct="1">
                        <a:lnSpc>
                          <a:spcPct val="115000"/>
                        </a:lnSpc>
                        <a:spcBef>
                          <a:spcPts val="0"/>
                        </a:spcBef>
                        <a:spcAft>
                          <a:spcPts val="0"/>
                        </a:spcAft>
                        <a:buClrTx/>
                        <a:buSzTx/>
                        <a:buFontTx/>
                        <a:buNone/>
                        <a:tabLst/>
                        <a:defRPr/>
                      </a:pPr>
                      <a:r>
                        <a:rPr lang="es-MX" sz="1350" kern="1200" dirty="0">
                          <a:solidFill>
                            <a:schemeClr val="tx1"/>
                          </a:solidFill>
                          <a:effectLst/>
                          <a:latin typeface="+mn-lt"/>
                          <a:ea typeface="+mn-ea"/>
                          <a:cs typeface="+mn-cs"/>
                        </a:rPr>
                        <a:t>Observa la hoja de trabajo, realiza el recorrido uniendo los números de menor a mayor, compara el trabajo con sus compañeros.</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lnR w="12700" cap="flat" cmpd="sng" algn="ctr">
                      <a:solidFill>
                        <a:schemeClr val="tx1"/>
                      </a:solidFill>
                      <a:prstDash val="solid"/>
                      <a:round/>
                      <a:headEnd type="none" w="med" len="med"/>
                      <a:tailEnd type="none" w="med" len="med"/>
                    </a:lnR>
                  </a:tcPr>
                </a:tc>
                <a:tc hMerge="1">
                  <a:txBody>
                    <a:bodyPr/>
                    <a:lstStyle/>
                    <a:p>
                      <a:endParaRPr lang="es-MX"/>
                    </a:p>
                  </a:txBody>
                  <a:tcPr/>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EVALUACIÓN.</a:t>
                      </a:r>
                    </a:p>
                    <a:p>
                      <a:pPr algn="ctr">
                        <a:lnSpc>
                          <a:spcPct val="115000"/>
                        </a:lnSpc>
                        <a:spcAft>
                          <a:spcPts val="0"/>
                        </a:spcAft>
                      </a:pPr>
                      <a:endParaRPr lang="es-MX" sz="1200" b="1" dirty="0">
                        <a:effectLst/>
                        <a:latin typeface="Arial" panose="020B0604020202020204" pitchFamily="34" charset="0"/>
                        <a:cs typeface="Arial" panose="020B0604020202020204" pitchFamily="34" charset="0"/>
                      </a:endParaRPr>
                    </a:p>
                    <a:p>
                      <a:pPr algn="ctr">
                        <a:lnSpc>
                          <a:spcPct val="115000"/>
                        </a:lnSpc>
                        <a:spcAft>
                          <a:spcPts val="0"/>
                        </a:spcAft>
                      </a:pPr>
                      <a:r>
                        <a:rPr lang="es-MX" sz="1200" b="0" dirty="0">
                          <a:effectLst/>
                          <a:latin typeface="Arial" panose="020B0604020202020204" pitchFamily="34" charset="0"/>
                          <a:cs typeface="Arial" panose="020B0604020202020204" pitchFamily="34" charset="0"/>
                        </a:rPr>
                        <a:t>Utiliza líneas para representar recorridos </a:t>
                      </a:r>
                    </a:p>
                  </a:txBody>
                  <a:tcPr marL="63821" marR="63821" marT="0" marB="0">
                    <a:lnL w="12700" cap="flat" cmpd="sng" algn="ctr">
                      <a:solidFill>
                        <a:schemeClr val="tx1"/>
                      </a:solidFill>
                      <a:prstDash val="solid"/>
                      <a:round/>
                      <a:headEnd type="none" w="med" len="med"/>
                      <a:tailEnd type="none" w="med" len="med"/>
                    </a:lnL>
                  </a:tcPr>
                </a:tc>
                <a:tc hMerge="1">
                  <a:txBody>
                    <a:bodyPr/>
                    <a:lstStyle/>
                    <a:p>
                      <a:endParaRPr lang="es-MX"/>
                    </a:p>
                  </a:txBody>
                  <a:tcPr/>
                </a:tc>
                <a:extLst>
                  <a:ext uri="{0D108BD9-81ED-4DB2-BD59-A6C34878D82A}">
                    <a16:rowId xmlns:a16="http://schemas.microsoft.com/office/drawing/2014/main" xmlns="" val="10004"/>
                  </a:ext>
                </a:extLst>
              </a:tr>
              <a:tr h="1267982">
                <a:tc gridSpan="4">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ADECUACIÓNES.</a:t>
                      </a:r>
                    </a:p>
                    <a:p>
                      <a:pPr algn="ctr">
                        <a:lnSpc>
                          <a:spcPct val="115000"/>
                        </a:lnSpc>
                        <a:spcAft>
                          <a:spcPts val="0"/>
                        </a:spcAft>
                      </a:pPr>
                      <a:endParaRPr lang="es-MX" sz="1200" b="1"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Asignar un compañero para apoyo </a:t>
                      </a:r>
                    </a:p>
                  </a:txBody>
                  <a:tcPr marL="63821" marR="63821"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38187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7" y="33765"/>
            <a:ext cx="8064896" cy="620688"/>
          </a:xfrm>
        </p:spPr>
        <p:txBody>
          <a:bodyPr>
            <a:noAutofit/>
          </a:bodyPr>
          <a:lstStyle/>
          <a:p>
            <a:r>
              <a:rPr lang="es-ES_tradnl" sz="4400" b="1" dirty="0">
                <a:effectLst>
                  <a:outerShdw blurRad="38100" dist="38100" dir="2700000" algn="tl">
                    <a:srgbClr val="000000">
                      <a:alpha val="43137"/>
                    </a:srgbClr>
                  </a:outerShdw>
                </a:effectLst>
                <a:latin typeface="Berlin Sans FB Demi" panose="020E0802020502020306" pitchFamily="34" charset="0"/>
              </a:rPr>
              <a:t>Adecuaciones aplicadas</a:t>
            </a:r>
            <a:endParaRPr lang="es-ES" sz="4400" b="1" dirty="0">
              <a:effectLst>
                <a:outerShdw blurRad="38100" dist="38100" dir="2700000" algn="tl">
                  <a:srgbClr val="000000">
                    <a:alpha val="43137"/>
                  </a:srgbClr>
                </a:outerShdw>
              </a:effectLst>
              <a:latin typeface="Berlin Sans FB Demi" panose="020E0802020502020306" pitchFamily="34"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483261740"/>
              </p:ext>
            </p:extLst>
          </p:nvPr>
        </p:nvGraphicFramePr>
        <p:xfrm>
          <a:off x="755577" y="654453"/>
          <a:ext cx="8064896" cy="5716679"/>
        </p:xfrm>
        <a:graphic>
          <a:graphicData uri="http://schemas.openxmlformats.org/drawingml/2006/table">
            <a:tbl>
              <a:tblPr firstRow="1" bandRow="1">
                <a:tableStyleId>{5C22544A-7EE6-4342-B048-85BDC9FD1C3A}</a:tableStyleId>
              </a:tblPr>
              <a:tblGrid>
                <a:gridCol w="1485639">
                  <a:extLst>
                    <a:ext uri="{9D8B030D-6E8A-4147-A177-3AD203B41FA5}">
                      <a16:colId xmlns:a16="http://schemas.microsoft.com/office/drawing/2014/main" xmlns="" val="20000"/>
                    </a:ext>
                  </a:extLst>
                </a:gridCol>
                <a:gridCol w="4003912">
                  <a:extLst>
                    <a:ext uri="{9D8B030D-6E8A-4147-A177-3AD203B41FA5}">
                      <a16:colId xmlns:a16="http://schemas.microsoft.com/office/drawing/2014/main" xmlns="" val="20001"/>
                    </a:ext>
                  </a:extLst>
                </a:gridCol>
                <a:gridCol w="2575345">
                  <a:extLst>
                    <a:ext uri="{9D8B030D-6E8A-4147-A177-3AD203B41FA5}">
                      <a16:colId xmlns:a16="http://schemas.microsoft.com/office/drawing/2014/main" xmlns="" val="20002"/>
                    </a:ext>
                  </a:extLst>
                </a:gridCol>
              </a:tblGrid>
              <a:tr h="513942">
                <a:tc>
                  <a:txBody>
                    <a:bodyPr/>
                    <a:lstStyle/>
                    <a:p>
                      <a:pPr algn="ctr"/>
                      <a:r>
                        <a:rPr lang="es-ES_tradnl" sz="1400" dirty="0">
                          <a:effectLst>
                            <a:outerShdw blurRad="38100" dist="38100" dir="2700000" algn="tl">
                              <a:srgbClr val="000000">
                                <a:alpha val="43137"/>
                              </a:srgbClr>
                            </a:outerShdw>
                          </a:effectLst>
                          <a:latin typeface="Century Gothic" panose="020B0502020202020204" pitchFamily="34" charset="0"/>
                        </a:rPr>
                        <a:t>Semana 1</a:t>
                      </a:r>
                    </a:p>
                    <a:p>
                      <a:pPr algn="ctr"/>
                      <a:r>
                        <a:rPr lang="es-ES_tradnl" sz="1400" dirty="0">
                          <a:effectLst>
                            <a:outerShdw blurRad="38100" dist="38100" dir="2700000" algn="tl">
                              <a:srgbClr val="000000">
                                <a:alpha val="43137"/>
                              </a:srgbClr>
                            </a:outerShdw>
                          </a:effectLst>
                          <a:latin typeface="Century Gothic" panose="020B0502020202020204" pitchFamily="34" charset="0"/>
                        </a:rPr>
                        <a:t>30</a:t>
                      </a:r>
                      <a:r>
                        <a:rPr lang="es-ES_tradnl" sz="1400" baseline="0" dirty="0">
                          <a:effectLst>
                            <a:outerShdw blurRad="38100" dist="38100" dir="2700000" algn="tl">
                              <a:srgbClr val="000000">
                                <a:alpha val="43137"/>
                              </a:srgbClr>
                            </a:outerShdw>
                          </a:effectLst>
                          <a:latin typeface="Century Gothic" panose="020B0502020202020204" pitchFamily="34" charset="0"/>
                        </a:rPr>
                        <a:t> Oct – 3 Nov</a:t>
                      </a:r>
                      <a:endParaRPr lang="es-ES" sz="1400"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s-ES" sz="1400" dirty="0">
                          <a:effectLst>
                            <a:outerShdw blurRad="38100" dist="38100" dir="2700000" algn="tl">
                              <a:srgbClr val="000000">
                                <a:alpha val="43137"/>
                              </a:srgbClr>
                            </a:outerShdw>
                          </a:effectLst>
                          <a:latin typeface="Century Gothic" panose="020B0502020202020204" pitchFamily="34" charset="0"/>
                        </a:rPr>
                        <a:t>Adecuación </a:t>
                      </a:r>
                    </a:p>
                    <a:p>
                      <a:pPr algn="ctr"/>
                      <a:r>
                        <a:rPr lang="es-ES" sz="1400" baseline="0" dirty="0">
                          <a:effectLst>
                            <a:outerShdw blurRad="38100" dist="38100" dir="2700000" algn="tl">
                              <a:srgbClr val="000000">
                                <a:alpha val="43137"/>
                              </a:srgbClr>
                            </a:outerShdw>
                          </a:effectLst>
                          <a:latin typeface="Century Gothic" panose="020B0502020202020204" pitchFamily="34" charset="0"/>
                        </a:rPr>
                        <a:t>Estrategia  </a:t>
                      </a:r>
                      <a:endParaRPr lang="es-ES" sz="1400"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s-ES_tradnl" sz="1400" dirty="0">
                          <a:effectLst>
                            <a:outerShdw blurRad="38100" dist="38100" dir="2700000" algn="tl">
                              <a:srgbClr val="000000">
                                <a:alpha val="43137"/>
                              </a:srgbClr>
                            </a:outerShdw>
                          </a:effectLst>
                          <a:latin typeface="Century Gothic" panose="020B0502020202020204" pitchFamily="34" charset="0"/>
                        </a:rPr>
                        <a:t>Evaluación</a:t>
                      </a:r>
                      <a:r>
                        <a:rPr lang="es-ES_tradnl" sz="1400" baseline="0" dirty="0">
                          <a:effectLst>
                            <a:outerShdw blurRad="38100" dist="38100" dir="2700000" algn="tl">
                              <a:srgbClr val="000000">
                                <a:alpha val="43137"/>
                              </a:srgbClr>
                            </a:outerShdw>
                          </a:effectLst>
                          <a:latin typeface="Century Gothic" panose="020B0502020202020204" pitchFamily="34" charset="0"/>
                        </a:rPr>
                        <a:t> </a:t>
                      </a:r>
                      <a:endParaRPr lang="es-ES" sz="1400" dirty="0">
                        <a:effectLst>
                          <a:outerShdw blurRad="38100" dist="38100" dir="2700000" algn="tl">
                            <a:srgbClr val="000000">
                              <a:alpha val="43137"/>
                            </a:srgbClr>
                          </a:outerShdw>
                        </a:effectLst>
                        <a:latin typeface="Century Gothic" panose="020B0502020202020204" pitchFamily="34" charset="0"/>
                      </a:endParaRPr>
                    </a:p>
                  </a:txBody>
                  <a:tcPr/>
                </a:tc>
                <a:extLst>
                  <a:ext uri="{0D108BD9-81ED-4DB2-BD59-A6C34878D82A}">
                    <a16:rowId xmlns:a16="http://schemas.microsoft.com/office/drawing/2014/main" xmlns="" val="10000"/>
                  </a:ext>
                </a:extLst>
              </a:tr>
              <a:tr h="915424">
                <a:tc>
                  <a:txBody>
                    <a:bodyPr/>
                    <a:lstStyle/>
                    <a:p>
                      <a:pPr algn="ctr"/>
                      <a:r>
                        <a:rPr lang="es-ES" sz="1400" dirty="0">
                          <a:latin typeface="Century Gothic" panose="020B0502020202020204" pitchFamily="34" charset="0"/>
                        </a:rPr>
                        <a:t>Actividad</a:t>
                      </a:r>
                      <a:r>
                        <a:rPr lang="es-ES" sz="1400" baseline="0" dirty="0">
                          <a:latin typeface="Century Gothic" panose="020B0502020202020204" pitchFamily="34" charset="0"/>
                        </a:rPr>
                        <a:t> 1 </a:t>
                      </a:r>
                      <a:endParaRPr lang="es-ES" sz="1400" dirty="0">
                        <a:latin typeface="Century Gothic" panose="020B0502020202020204" pitchFamily="34" charset="0"/>
                      </a:endParaRPr>
                    </a:p>
                  </a:txBody>
                  <a:tcPr anchor="ctr"/>
                </a:tc>
                <a:tc>
                  <a:txBody>
                    <a:bodyPr/>
                    <a:lstStyle/>
                    <a:p>
                      <a:pPr algn="ctr">
                        <a:lnSpc>
                          <a:spcPct val="115000"/>
                        </a:lnSpc>
                        <a:spcAft>
                          <a:spcPts val="0"/>
                        </a:spcAft>
                      </a:pPr>
                      <a:r>
                        <a:rPr lang="es-MX" sz="1400" dirty="0">
                          <a:effectLst/>
                          <a:latin typeface="Century Gothic" panose="020B0502020202020204" pitchFamily="34" charset="0"/>
                        </a:rPr>
                        <a:t>Dejar</a:t>
                      </a:r>
                      <a:r>
                        <a:rPr lang="es-MX" sz="1400" baseline="0" dirty="0">
                          <a:effectLst/>
                          <a:latin typeface="Century Gothic" panose="020B0502020202020204" pitchFamily="34" charset="0"/>
                        </a:rPr>
                        <a:t> solo 5 letras faltantes.</a:t>
                      </a:r>
                    </a:p>
                    <a:p>
                      <a:pPr algn="ctr">
                        <a:lnSpc>
                          <a:spcPct val="115000"/>
                        </a:lnSpc>
                        <a:spcAft>
                          <a:spcPts val="0"/>
                        </a:spcAft>
                      </a:pPr>
                      <a:r>
                        <a:rPr lang="es-MX" sz="1400" baseline="0" dirty="0">
                          <a:effectLst/>
                          <a:latin typeface="Century Gothic" panose="020B0502020202020204" pitchFamily="34" charset="0"/>
                        </a:rPr>
                        <a:t>Atención personalizada.</a:t>
                      </a:r>
                    </a:p>
                    <a:p>
                      <a:pPr algn="ctr">
                        <a:lnSpc>
                          <a:spcPct val="115000"/>
                        </a:lnSpc>
                        <a:spcAft>
                          <a:spcPts val="0"/>
                        </a:spcAft>
                      </a:pPr>
                      <a:r>
                        <a:rPr lang="es-MX" sz="1400" baseline="0" dirty="0">
                          <a:effectLst/>
                          <a:latin typeface="Century Gothic" panose="020B0502020202020204" pitchFamily="34" charset="0"/>
                        </a:rPr>
                        <a:t>Integrar en una mesa con los niños más trabajadores.</a:t>
                      </a:r>
                      <a:endParaRPr lang="es-MX" sz="1400" dirty="0">
                        <a:effectLst/>
                        <a:latin typeface="Century Gothic" panose="020B0502020202020204" pitchFamily="34" charset="0"/>
                      </a:endParaRPr>
                    </a:p>
                    <a:p>
                      <a:endParaRPr lang="es-ES" sz="1400" dirty="0">
                        <a:latin typeface="Century Gothic" panose="020B0502020202020204" pitchFamily="34" charset="0"/>
                      </a:endParaRPr>
                    </a:p>
                  </a:txBody>
                  <a:tcPr/>
                </a:tc>
                <a:tc>
                  <a:txBody>
                    <a:bodyPr/>
                    <a:lstStyle/>
                    <a:p>
                      <a:pPr algn="just">
                        <a:lnSpc>
                          <a:spcPct val="115000"/>
                        </a:lnSpc>
                        <a:spcAft>
                          <a:spcPts val="0"/>
                        </a:spcAft>
                      </a:pPr>
                      <a:r>
                        <a:rPr lang="es-MX" sz="1400" dirty="0">
                          <a:effectLst/>
                          <a:latin typeface="Century Gothic" panose="020B0502020202020204" pitchFamily="34" charset="0"/>
                        </a:rPr>
                        <a:t>*Logra</a:t>
                      </a:r>
                      <a:r>
                        <a:rPr lang="es-MX" sz="1400" baseline="0" dirty="0">
                          <a:effectLst/>
                          <a:latin typeface="Century Gothic" panose="020B0502020202020204" pitchFamily="34" charset="0"/>
                        </a:rPr>
                        <a:t> identificar las similitudes en las letras.</a:t>
                      </a:r>
                    </a:p>
                    <a:p>
                      <a:pPr algn="just">
                        <a:lnSpc>
                          <a:spcPct val="115000"/>
                        </a:lnSpc>
                        <a:spcAft>
                          <a:spcPts val="0"/>
                        </a:spcAft>
                      </a:pPr>
                      <a:r>
                        <a:rPr lang="es-MX" sz="1400" baseline="0" dirty="0">
                          <a:effectLst/>
                          <a:latin typeface="Century Gothic" panose="020B0502020202020204" pitchFamily="34" charset="0"/>
                        </a:rPr>
                        <a:t>*Ubica las letras que faltan en el lugar que corresponden.</a:t>
                      </a:r>
                      <a:endParaRPr lang="es-MX" sz="1400" b="0" dirty="0">
                        <a:effectLst/>
                        <a:latin typeface="Century Gothic" panose="020B0502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948008">
                <a:tc>
                  <a:txBody>
                    <a:bodyPr/>
                    <a:lstStyle/>
                    <a:p>
                      <a:pPr algn="ctr"/>
                      <a:r>
                        <a:rPr lang="es-ES" sz="1400" dirty="0">
                          <a:latin typeface="Century Gothic" panose="020B0502020202020204" pitchFamily="34" charset="0"/>
                        </a:rPr>
                        <a:t>Actividad 2 </a:t>
                      </a:r>
                    </a:p>
                  </a:txBody>
                  <a:tcPr anchor="ctr"/>
                </a:tc>
                <a:tc>
                  <a:txBody>
                    <a:bodyPr/>
                    <a:lstStyle/>
                    <a:p>
                      <a:pPr algn="ctr">
                        <a:lnSpc>
                          <a:spcPct val="115000"/>
                        </a:lnSpc>
                        <a:spcAft>
                          <a:spcPts val="0"/>
                        </a:spcAft>
                      </a:pPr>
                      <a:r>
                        <a:rPr lang="es-MX" sz="1400" dirty="0">
                          <a:effectLst/>
                          <a:latin typeface="Century Gothic" panose="020B0502020202020204" pitchFamily="34" charset="0"/>
                        </a:rPr>
                        <a:t>Atención personalizada</a:t>
                      </a:r>
                      <a:r>
                        <a:rPr lang="es-MX" sz="1400" baseline="0" dirty="0">
                          <a:effectLst/>
                          <a:latin typeface="Century Gothic" panose="020B0502020202020204" pitchFamily="34" charset="0"/>
                        </a:rPr>
                        <a:t> </a:t>
                      </a:r>
                    </a:p>
                    <a:p>
                      <a:pPr algn="ctr">
                        <a:lnSpc>
                          <a:spcPct val="115000"/>
                        </a:lnSpc>
                        <a:spcAft>
                          <a:spcPts val="0"/>
                        </a:spcAft>
                      </a:pPr>
                      <a:r>
                        <a:rPr lang="es-MX" sz="1400" baseline="0" dirty="0">
                          <a:effectLst/>
                          <a:latin typeface="Century Gothic" panose="020B0502020202020204" pitchFamily="34" charset="0"/>
                        </a:rPr>
                        <a:t>Asignar un compañero en el cual pueda apoyarse para realizar la actividad</a:t>
                      </a:r>
                      <a:endParaRPr lang="es-MX" sz="1400" b="0" dirty="0">
                        <a:effectLst/>
                        <a:latin typeface="Century Gothic" panose="020B0502020202020204" pitchFamily="34" charset="0"/>
                        <a:ea typeface="Calibri"/>
                        <a:cs typeface="Arial" panose="020B0604020202020204" pitchFamily="34" charset="0"/>
                      </a:endParaRPr>
                    </a:p>
                  </a:txBody>
                  <a:tcPr/>
                </a:tc>
                <a:tc>
                  <a:txBody>
                    <a:bodyPr/>
                    <a:lstStyle/>
                    <a:p>
                      <a:pPr algn="ctr">
                        <a:lnSpc>
                          <a:spcPct val="115000"/>
                        </a:lnSpc>
                        <a:spcAft>
                          <a:spcPts val="0"/>
                        </a:spcAft>
                      </a:pPr>
                      <a:r>
                        <a:rPr lang="es-MX" sz="1400" dirty="0">
                          <a:effectLst/>
                          <a:latin typeface="Century Gothic" panose="020B0502020202020204" pitchFamily="34" charset="0"/>
                        </a:rPr>
                        <a:t>*Distingue semejanzas y diferencias </a:t>
                      </a:r>
                    </a:p>
                    <a:p>
                      <a:pPr algn="ctr">
                        <a:lnSpc>
                          <a:spcPct val="115000"/>
                        </a:lnSpc>
                        <a:spcAft>
                          <a:spcPts val="0"/>
                        </a:spcAft>
                      </a:pPr>
                      <a:r>
                        <a:rPr lang="es-MX" sz="1400" dirty="0">
                          <a:effectLst/>
                          <a:latin typeface="Century Gothic" panose="020B0502020202020204" pitchFamily="34" charset="0"/>
                        </a:rPr>
                        <a:t>*Cuenta hasta el 5</a:t>
                      </a:r>
                      <a:endParaRPr lang="es-MX" sz="1400" b="0" dirty="0">
                        <a:effectLst/>
                        <a:latin typeface="Century Gothic" panose="020B0502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1029741">
                <a:tc>
                  <a:txBody>
                    <a:bodyPr/>
                    <a:lstStyle/>
                    <a:p>
                      <a:pPr algn="ctr"/>
                      <a:r>
                        <a:rPr lang="es-ES" sz="1400" dirty="0">
                          <a:latin typeface="Century Gothic" panose="020B0502020202020204" pitchFamily="34" charset="0"/>
                        </a:rPr>
                        <a:t>Actividad 3</a:t>
                      </a:r>
                    </a:p>
                  </a:txBody>
                  <a:tcPr anchor="ctr"/>
                </a:tc>
                <a:tc>
                  <a:txBody>
                    <a:bodyPr/>
                    <a:lstStyle/>
                    <a:p>
                      <a:pPr algn="ctr">
                        <a:lnSpc>
                          <a:spcPct val="115000"/>
                        </a:lnSpc>
                        <a:spcAft>
                          <a:spcPts val="0"/>
                        </a:spcAft>
                      </a:pPr>
                      <a:r>
                        <a:rPr lang="es-MX" sz="1400" dirty="0">
                          <a:effectLst/>
                          <a:latin typeface="Century Gothic" panose="020B0502020202020204" pitchFamily="34" charset="0"/>
                        </a:rPr>
                        <a:t>Usar portadores de texto  individuales.</a:t>
                      </a:r>
                    </a:p>
                    <a:p>
                      <a:pPr algn="ctr">
                        <a:lnSpc>
                          <a:spcPct val="115000"/>
                        </a:lnSpc>
                        <a:spcAft>
                          <a:spcPts val="0"/>
                        </a:spcAft>
                      </a:pPr>
                      <a:r>
                        <a:rPr lang="es-MX" sz="1400" dirty="0">
                          <a:effectLst/>
                          <a:latin typeface="Century Gothic" panose="020B0502020202020204" pitchFamily="34" charset="0"/>
                        </a:rPr>
                        <a:t>Pedir</a:t>
                      </a:r>
                      <a:r>
                        <a:rPr lang="es-MX" sz="1400" baseline="0" dirty="0">
                          <a:effectLst/>
                          <a:latin typeface="Century Gothic" panose="020B0502020202020204" pitchFamily="34" charset="0"/>
                        </a:rPr>
                        <a:t> que escriba tres elementos. </a:t>
                      </a:r>
                    </a:p>
                    <a:p>
                      <a:pPr marL="0" marR="0" indent="0" algn="ctr" defTabSz="914400" rtl="0" eaLnBrk="1" fontAlgn="auto" latinLnBrk="0" hangingPunct="1">
                        <a:lnSpc>
                          <a:spcPct val="115000"/>
                        </a:lnSpc>
                        <a:spcBef>
                          <a:spcPts val="0"/>
                        </a:spcBef>
                        <a:spcAft>
                          <a:spcPts val="0"/>
                        </a:spcAft>
                        <a:buClrTx/>
                        <a:buSzTx/>
                        <a:buFontTx/>
                        <a:buNone/>
                        <a:tabLst/>
                        <a:defRPr/>
                      </a:pPr>
                      <a:r>
                        <a:rPr lang="es-MX" sz="1400" baseline="0" dirty="0">
                          <a:effectLst/>
                          <a:latin typeface="Century Gothic" panose="020B0502020202020204" pitchFamily="34" charset="0"/>
                        </a:rPr>
                        <a:t>Asignar un compañero en el cual pueda apoyarse para realizar la actividad</a:t>
                      </a:r>
                      <a:endParaRPr lang="es-MX" sz="1400" b="0" baseline="0" dirty="0">
                        <a:effectLst/>
                        <a:latin typeface="Century Gothic" panose="020B0502020202020204" pitchFamily="34" charset="0"/>
                        <a:ea typeface="Calibri"/>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aseline="0" dirty="0">
                          <a:effectLst/>
                          <a:latin typeface="Century Gothic" panose="020B0502020202020204" pitchFamily="34" charset="0"/>
                        </a:rPr>
                        <a:t>*Copia la mayor cantidad de letras que conforman la palabra.</a:t>
                      </a:r>
                      <a:endParaRPr lang="es-MX" sz="1400" dirty="0">
                        <a:effectLst/>
                        <a:latin typeface="Century Gothic" panose="020B0502020202020204" pitchFamily="34" charset="0"/>
                      </a:endParaRPr>
                    </a:p>
                    <a:p>
                      <a:endParaRPr lang="es-ES" sz="1400" dirty="0">
                        <a:latin typeface="Century Gothic" panose="020B0502020202020204" pitchFamily="34" charset="0"/>
                      </a:endParaRPr>
                    </a:p>
                  </a:txBody>
                  <a:tcPr/>
                </a:tc>
                <a:extLst>
                  <a:ext uri="{0D108BD9-81ED-4DB2-BD59-A6C34878D82A}">
                    <a16:rowId xmlns:a16="http://schemas.microsoft.com/office/drawing/2014/main" xmlns="" val="10003"/>
                  </a:ext>
                </a:extLst>
              </a:tr>
              <a:tr h="914475">
                <a:tc>
                  <a:txBody>
                    <a:bodyPr/>
                    <a:lstStyle/>
                    <a:p>
                      <a:pPr algn="ctr"/>
                      <a:r>
                        <a:rPr lang="es-ES" sz="1400" dirty="0">
                          <a:latin typeface="Century Gothic" panose="020B0502020202020204" pitchFamily="34" charset="0"/>
                        </a:rPr>
                        <a:t>Actividad 4 </a:t>
                      </a:r>
                    </a:p>
                  </a:txBody>
                  <a:tcPr anchor="ctr"/>
                </a:tc>
                <a:tc>
                  <a:txBody>
                    <a:bodyPr/>
                    <a:lstStyle/>
                    <a:p>
                      <a:pPr algn="ctr"/>
                      <a:r>
                        <a:rPr lang="es-ES" sz="1400" dirty="0">
                          <a:latin typeface="Century Gothic" panose="020B0502020202020204" pitchFamily="34" charset="0"/>
                        </a:rPr>
                        <a:t>Asueto</a:t>
                      </a:r>
                    </a:p>
                  </a:txBody>
                  <a:tcPr anchor="ctr"/>
                </a:tc>
                <a:tc>
                  <a:txBody>
                    <a:bodyPr/>
                    <a:lstStyle/>
                    <a:p>
                      <a:pPr algn="ctr"/>
                      <a:r>
                        <a:rPr lang="es-ES" sz="1400" dirty="0">
                          <a:latin typeface="Century Gothic" panose="020B0502020202020204" pitchFamily="34" charset="0"/>
                        </a:rPr>
                        <a:t>Asueto</a:t>
                      </a:r>
                    </a:p>
                  </a:txBody>
                  <a:tcPr anchor="ctr"/>
                </a:tc>
                <a:extLst>
                  <a:ext uri="{0D108BD9-81ED-4DB2-BD59-A6C34878D82A}">
                    <a16:rowId xmlns:a16="http://schemas.microsoft.com/office/drawing/2014/main" xmlns="" val="10004"/>
                  </a:ext>
                </a:extLst>
              </a:tr>
              <a:tr h="914475">
                <a:tc>
                  <a:txBody>
                    <a:bodyPr/>
                    <a:lstStyle/>
                    <a:p>
                      <a:pPr algn="ctr"/>
                      <a:r>
                        <a:rPr lang="es-ES" sz="1400" dirty="0">
                          <a:latin typeface="Century Gothic" panose="020B0502020202020204" pitchFamily="34" charset="0"/>
                        </a:rPr>
                        <a:t>Actividad 5</a:t>
                      </a:r>
                    </a:p>
                  </a:txBody>
                  <a:tcPr anchor="ctr"/>
                </a:tc>
                <a:tc>
                  <a:txBody>
                    <a:bodyPr/>
                    <a:lstStyle/>
                    <a:p>
                      <a:pPr algn="ctr">
                        <a:lnSpc>
                          <a:spcPct val="115000"/>
                        </a:lnSpc>
                        <a:spcAft>
                          <a:spcPts val="0"/>
                        </a:spcAft>
                      </a:pPr>
                      <a:r>
                        <a:rPr lang="es-MX" sz="1400" dirty="0">
                          <a:effectLst/>
                          <a:latin typeface="Century Gothic" panose="020B0502020202020204" pitchFamily="34" charset="0"/>
                        </a:rPr>
                        <a:t>Atención</a:t>
                      </a:r>
                      <a:r>
                        <a:rPr lang="es-MX" sz="1400" baseline="0" dirty="0">
                          <a:effectLst/>
                          <a:latin typeface="Century Gothic" panose="020B0502020202020204" pitchFamily="34" charset="0"/>
                        </a:rPr>
                        <a:t> personalizada </a:t>
                      </a:r>
                    </a:p>
                    <a:p>
                      <a:pPr algn="ctr">
                        <a:lnSpc>
                          <a:spcPct val="115000"/>
                        </a:lnSpc>
                        <a:spcAft>
                          <a:spcPts val="0"/>
                        </a:spcAft>
                      </a:pPr>
                      <a:r>
                        <a:rPr lang="es-MX" sz="1400" baseline="0" dirty="0">
                          <a:effectLst/>
                          <a:latin typeface="Century Gothic" panose="020B0502020202020204" pitchFamily="34" charset="0"/>
                        </a:rPr>
                        <a:t>Cuestionamientos </a:t>
                      </a:r>
                    </a:p>
                    <a:p>
                      <a:pPr algn="ctr">
                        <a:lnSpc>
                          <a:spcPct val="115000"/>
                        </a:lnSpc>
                        <a:spcAft>
                          <a:spcPts val="0"/>
                        </a:spcAft>
                      </a:pPr>
                      <a:r>
                        <a:rPr lang="es-MX" sz="1400" baseline="0" dirty="0">
                          <a:effectLst/>
                          <a:latin typeface="Century Gothic" panose="020B0502020202020204" pitchFamily="34" charset="0"/>
                        </a:rPr>
                        <a:t>Usar portadores de texto individuales </a:t>
                      </a:r>
                      <a:endParaRPr lang="es-MX" sz="1400" b="0" dirty="0">
                        <a:effectLst/>
                        <a:latin typeface="Century Gothic" panose="020B0502020202020204" pitchFamily="34" charset="0"/>
                        <a:ea typeface="Calibri"/>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dirty="0">
                          <a:effectLst/>
                          <a:latin typeface="Century Gothic" panose="020B0502020202020204" pitchFamily="34" charset="0"/>
                        </a:rPr>
                        <a:t>*Diferencia</a:t>
                      </a:r>
                      <a:r>
                        <a:rPr lang="es-MX" sz="1400" baseline="0" dirty="0">
                          <a:effectLst/>
                          <a:latin typeface="Century Gothic" panose="020B0502020202020204" pitchFamily="34" charset="0"/>
                        </a:rPr>
                        <a:t> entre imágenes relacionadas con Halloween y Día de muertos</a:t>
                      </a:r>
                      <a:endParaRPr lang="es-MX" sz="1400" b="0" dirty="0">
                        <a:effectLst/>
                        <a:latin typeface="Century Gothic" panose="020B0502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bl>
          </a:graphicData>
        </a:graphic>
      </p:graphicFrame>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spTree>
    <p:extLst>
      <p:ext uri="{BB962C8B-B14F-4D97-AF65-F5344CB8AC3E}">
        <p14:creationId xmlns:p14="http://schemas.microsoft.com/office/powerpoint/2010/main" val="559048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731830552"/>
              </p:ext>
            </p:extLst>
          </p:nvPr>
        </p:nvGraphicFramePr>
        <p:xfrm>
          <a:off x="683570" y="687858"/>
          <a:ext cx="8136903" cy="5578531"/>
        </p:xfrm>
        <a:graphic>
          <a:graphicData uri="http://schemas.openxmlformats.org/drawingml/2006/table">
            <a:tbl>
              <a:tblPr firstRow="1" bandRow="1">
                <a:tableStyleId>{5C22544A-7EE6-4342-B048-85BDC9FD1C3A}</a:tableStyleId>
              </a:tblPr>
              <a:tblGrid>
                <a:gridCol w="2646070">
                  <a:extLst>
                    <a:ext uri="{9D8B030D-6E8A-4147-A177-3AD203B41FA5}">
                      <a16:colId xmlns:a16="http://schemas.microsoft.com/office/drawing/2014/main" xmlns="" val="20000"/>
                    </a:ext>
                  </a:extLst>
                </a:gridCol>
                <a:gridCol w="2680117">
                  <a:extLst>
                    <a:ext uri="{9D8B030D-6E8A-4147-A177-3AD203B41FA5}">
                      <a16:colId xmlns:a16="http://schemas.microsoft.com/office/drawing/2014/main" xmlns="" val="20001"/>
                    </a:ext>
                  </a:extLst>
                </a:gridCol>
                <a:gridCol w="2810716">
                  <a:extLst>
                    <a:ext uri="{9D8B030D-6E8A-4147-A177-3AD203B41FA5}">
                      <a16:colId xmlns:a16="http://schemas.microsoft.com/office/drawing/2014/main" xmlns="" val="20002"/>
                    </a:ext>
                  </a:extLst>
                </a:gridCol>
              </a:tblGrid>
              <a:tr h="513942">
                <a:tc>
                  <a:txBody>
                    <a:bodyPr/>
                    <a:lstStyle/>
                    <a:p>
                      <a:pPr algn="ctr"/>
                      <a:r>
                        <a:rPr lang="es-ES_tradnl" sz="1400" dirty="0">
                          <a:effectLst>
                            <a:outerShdw blurRad="38100" dist="38100" dir="2700000" algn="tl">
                              <a:srgbClr val="000000">
                                <a:alpha val="43137"/>
                              </a:srgbClr>
                            </a:outerShdw>
                          </a:effectLst>
                        </a:rPr>
                        <a:t>Semana 2</a:t>
                      </a:r>
                    </a:p>
                    <a:p>
                      <a:pPr algn="ctr"/>
                      <a:r>
                        <a:rPr lang="es-ES_tradnl" sz="1400" dirty="0">
                          <a:effectLst>
                            <a:outerShdw blurRad="38100" dist="38100" dir="2700000" algn="tl">
                              <a:srgbClr val="000000">
                                <a:alpha val="43137"/>
                              </a:srgbClr>
                            </a:outerShdw>
                          </a:effectLst>
                        </a:rPr>
                        <a:t>06</a:t>
                      </a:r>
                      <a:r>
                        <a:rPr lang="es-ES_tradnl" sz="1400" baseline="0" dirty="0">
                          <a:effectLst>
                            <a:outerShdw blurRad="38100" dist="38100" dir="2700000" algn="tl">
                              <a:srgbClr val="000000">
                                <a:alpha val="43137"/>
                              </a:srgbClr>
                            </a:outerShdw>
                          </a:effectLst>
                        </a:rPr>
                        <a:t> Nov – 10 Nov</a:t>
                      </a:r>
                      <a:endParaRPr lang="es-ES" sz="1400"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s-ES" sz="1400" dirty="0">
                          <a:effectLst>
                            <a:outerShdw blurRad="38100" dist="38100" dir="2700000" algn="tl">
                              <a:srgbClr val="000000">
                                <a:alpha val="43137"/>
                              </a:srgbClr>
                            </a:outerShdw>
                          </a:effectLst>
                        </a:rPr>
                        <a:t>Adecuación </a:t>
                      </a:r>
                    </a:p>
                    <a:p>
                      <a:pPr algn="ctr"/>
                      <a:r>
                        <a:rPr lang="es-ES" sz="1400" baseline="0" dirty="0">
                          <a:effectLst>
                            <a:outerShdw blurRad="38100" dist="38100" dir="2700000" algn="tl">
                              <a:srgbClr val="000000">
                                <a:alpha val="43137"/>
                              </a:srgbClr>
                            </a:outerShdw>
                          </a:effectLst>
                        </a:rPr>
                        <a:t>Estrategia  </a:t>
                      </a:r>
                      <a:endParaRPr lang="es-ES" sz="1400"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s-ES_tradnl" sz="1400" dirty="0">
                          <a:effectLst>
                            <a:outerShdw blurRad="38100" dist="38100" dir="2700000" algn="tl">
                              <a:srgbClr val="000000">
                                <a:alpha val="43137"/>
                              </a:srgbClr>
                            </a:outerShdw>
                          </a:effectLst>
                        </a:rPr>
                        <a:t>Evaluación</a:t>
                      </a:r>
                      <a:r>
                        <a:rPr lang="es-ES_tradnl" sz="1400" baseline="0" dirty="0">
                          <a:effectLst>
                            <a:outerShdw blurRad="38100" dist="38100" dir="2700000" algn="tl">
                              <a:srgbClr val="000000">
                                <a:alpha val="43137"/>
                              </a:srgbClr>
                            </a:outerShdw>
                          </a:effectLst>
                        </a:rPr>
                        <a:t> </a:t>
                      </a:r>
                      <a:endParaRPr lang="es-ES" sz="1400" dirty="0">
                        <a:effectLst>
                          <a:outerShdw blurRad="38100" dist="38100" dir="2700000" algn="tl">
                            <a:srgbClr val="000000">
                              <a:alpha val="43137"/>
                            </a:srgbClr>
                          </a:outerShdw>
                        </a:effectLst>
                        <a:latin typeface="Century Gothic" panose="020B0502020202020204" pitchFamily="34" charset="0"/>
                      </a:endParaRPr>
                    </a:p>
                  </a:txBody>
                  <a:tcPr/>
                </a:tc>
                <a:extLst>
                  <a:ext uri="{0D108BD9-81ED-4DB2-BD59-A6C34878D82A}">
                    <a16:rowId xmlns:a16="http://schemas.microsoft.com/office/drawing/2014/main" xmlns="" val="10000"/>
                  </a:ext>
                </a:extLst>
              </a:tr>
              <a:tr h="915424">
                <a:tc>
                  <a:txBody>
                    <a:bodyPr/>
                    <a:lstStyle/>
                    <a:p>
                      <a:pPr algn="ctr"/>
                      <a:r>
                        <a:rPr lang="es-ES" sz="1400" dirty="0">
                          <a:latin typeface="Century Gothic" panose="020B0502020202020204" pitchFamily="34" charset="0"/>
                        </a:rPr>
                        <a:t>Actividad</a:t>
                      </a:r>
                      <a:r>
                        <a:rPr lang="es-ES" sz="1400" baseline="0" dirty="0">
                          <a:latin typeface="Century Gothic" panose="020B0502020202020204" pitchFamily="34" charset="0"/>
                        </a:rPr>
                        <a:t> 1 </a:t>
                      </a:r>
                      <a:endParaRPr lang="es-ES" sz="1400" dirty="0">
                        <a:latin typeface="Century Gothic" panose="020B0502020202020204" pitchFamily="3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0" dirty="0">
                          <a:effectLst/>
                          <a:latin typeface="Century Gothic" panose="020B0502020202020204" pitchFamily="34" charset="0"/>
                          <a:ea typeface="Calibri"/>
                          <a:cs typeface="Arial" panose="020B0604020202020204" pitchFamily="34" charset="0"/>
                        </a:rPr>
                        <a:t>Atención personalizada</a:t>
                      </a:r>
                    </a:p>
                  </a:txBody>
                  <a:tcPr/>
                </a:tc>
                <a:tc>
                  <a:txBody>
                    <a:bodyPr/>
                    <a:lstStyle/>
                    <a:p>
                      <a:pPr algn="ctr">
                        <a:lnSpc>
                          <a:spcPct val="115000"/>
                        </a:lnSpc>
                        <a:spcAft>
                          <a:spcPts val="0"/>
                        </a:spcAft>
                      </a:pPr>
                      <a:r>
                        <a:rPr lang="es-MX" sz="1400" b="0" dirty="0">
                          <a:effectLst/>
                          <a:latin typeface="Century Gothic" panose="020B0502020202020204" pitchFamily="34" charset="0"/>
                          <a:cs typeface="Arial" panose="020B0604020202020204" pitchFamily="34" charset="0"/>
                        </a:rPr>
                        <a:t>Identifica la secuencias.</a:t>
                      </a:r>
                    </a:p>
                    <a:p>
                      <a:pPr algn="ctr">
                        <a:lnSpc>
                          <a:spcPct val="115000"/>
                        </a:lnSpc>
                        <a:spcAft>
                          <a:spcPts val="0"/>
                        </a:spcAft>
                      </a:pPr>
                      <a:r>
                        <a:rPr lang="es-MX" sz="1400" b="0" dirty="0">
                          <a:effectLst/>
                          <a:latin typeface="Century Gothic" panose="020B0502020202020204" pitchFamily="34" charset="0"/>
                          <a:cs typeface="Arial" panose="020B0604020202020204" pitchFamily="34" charset="0"/>
                        </a:rPr>
                        <a:t>Sigue patrones.</a:t>
                      </a:r>
                    </a:p>
                    <a:p>
                      <a:pPr algn="ctr"/>
                      <a:endParaRPr lang="es-ES" sz="1400" dirty="0">
                        <a:latin typeface="Century Gothic" panose="020B0502020202020204" pitchFamily="34" charset="0"/>
                      </a:endParaRPr>
                    </a:p>
                  </a:txBody>
                  <a:tcPr/>
                </a:tc>
                <a:extLst>
                  <a:ext uri="{0D108BD9-81ED-4DB2-BD59-A6C34878D82A}">
                    <a16:rowId xmlns:a16="http://schemas.microsoft.com/office/drawing/2014/main" xmlns="" val="10001"/>
                  </a:ext>
                </a:extLst>
              </a:tr>
              <a:tr h="948008">
                <a:tc>
                  <a:txBody>
                    <a:bodyPr/>
                    <a:lstStyle/>
                    <a:p>
                      <a:pPr algn="ctr"/>
                      <a:r>
                        <a:rPr lang="es-ES" sz="1400" dirty="0">
                          <a:latin typeface="Century Gothic" panose="020B0502020202020204" pitchFamily="34" charset="0"/>
                        </a:rPr>
                        <a:t>Actividad 2 </a:t>
                      </a:r>
                    </a:p>
                  </a:txBody>
                  <a:tcPr anchor="ctr"/>
                </a:tc>
                <a:tc>
                  <a:txBody>
                    <a:bodyPr/>
                    <a:lstStyle/>
                    <a:p>
                      <a:pPr algn="ctr">
                        <a:lnSpc>
                          <a:spcPct val="115000"/>
                        </a:lnSpc>
                        <a:spcAft>
                          <a:spcPts val="0"/>
                        </a:spcAft>
                      </a:pPr>
                      <a:r>
                        <a:rPr lang="es-MX" sz="1400" b="0" dirty="0">
                          <a:effectLst/>
                          <a:latin typeface="Century Gothic" panose="020B0502020202020204" pitchFamily="34" charset="0"/>
                          <a:ea typeface="Calibri"/>
                          <a:cs typeface="Arial" panose="020B0604020202020204" pitchFamily="34" charset="0"/>
                        </a:rPr>
                        <a:t>Atención personalizada</a:t>
                      </a:r>
                    </a:p>
                    <a:p>
                      <a:pPr algn="ctr">
                        <a:lnSpc>
                          <a:spcPct val="115000"/>
                        </a:lnSpc>
                        <a:spcAft>
                          <a:spcPts val="0"/>
                        </a:spcAft>
                      </a:pPr>
                      <a:r>
                        <a:rPr lang="es-MX" sz="1400" b="0" dirty="0">
                          <a:effectLst/>
                          <a:latin typeface="Century Gothic" panose="020B0502020202020204" pitchFamily="34" charset="0"/>
                          <a:ea typeface="Calibri"/>
                          <a:cs typeface="Arial" panose="020B0604020202020204" pitchFamily="34" charset="0"/>
                        </a:rPr>
                        <a:t>Realizar los cuestionamientos individualmente </a:t>
                      </a:r>
                    </a:p>
                    <a:p>
                      <a:pPr algn="ctr"/>
                      <a:endParaRPr lang="es-ES" sz="1400" dirty="0">
                        <a:latin typeface="Century Gothic" panose="020B0502020202020204" pitchFamily="34" charset="0"/>
                      </a:endParaRPr>
                    </a:p>
                  </a:txBody>
                  <a:tcPr/>
                </a:tc>
                <a:tc>
                  <a:txBody>
                    <a:bodyPr/>
                    <a:lstStyle/>
                    <a:p>
                      <a:pPr algn="ctr">
                        <a:lnSpc>
                          <a:spcPct val="115000"/>
                        </a:lnSpc>
                        <a:spcAft>
                          <a:spcPts val="0"/>
                        </a:spcAft>
                      </a:pPr>
                      <a:r>
                        <a:rPr lang="es-MX" sz="1400" b="0" dirty="0">
                          <a:effectLst/>
                          <a:latin typeface="Century Gothic" panose="020B0502020202020204" pitchFamily="34" charset="0"/>
                          <a:cs typeface="Arial" panose="020B0604020202020204" pitchFamily="34" charset="0"/>
                        </a:rPr>
                        <a:t>Habla de sí mismo.</a:t>
                      </a:r>
                    </a:p>
                    <a:p>
                      <a:pPr algn="ctr">
                        <a:lnSpc>
                          <a:spcPct val="115000"/>
                        </a:lnSpc>
                        <a:spcAft>
                          <a:spcPts val="0"/>
                        </a:spcAft>
                      </a:pPr>
                      <a:r>
                        <a:rPr lang="es-MX" sz="1400" b="0" dirty="0">
                          <a:effectLst/>
                          <a:latin typeface="Century Gothic" panose="020B0502020202020204" pitchFamily="34" charset="0"/>
                          <a:cs typeface="Arial" panose="020B0604020202020204" pitchFamily="34" charset="0"/>
                        </a:rPr>
                        <a:t>Conoce aspectos positivos y negativos de él.</a:t>
                      </a:r>
                    </a:p>
                    <a:p>
                      <a:pPr algn="ctr"/>
                      <a:endParaRPr lang="es-ES" sz="1400" dirty="0">
                        <a:latin typeface="Century Gothic" panose="020B0502020202020204" pitchFamily="34" charset="0"/>
                      </a:endParaRPr>
                    </a:p>
                  </a:txBody>
                  <a:tcPr/>
                </a:tc>
                <a:extLst>
                  <a:ext uri="{0D108BD9-81ED-4DB2-BD59-A6C34878D82A}">
                    <a16:rowId xmlns:a16="http://schemas.microsoft.com/office/drawing/2014/main" xmlns="" val="10002"/>
                  </a:ext>
                </a:extLst>
              </a:tr>
              <a:tr h="1029741">
                <a:tc>
                  <a:txBody>
                    <a:bodyPr/>
                    <a:lstStyle/>
                    <a:p>
                      <a:pPr algn="ctr"/>
                      <a:r>
                        <a:rPr lang="es-ES" sz="1400" dirty="0">
                          <a:latin typeface="Century Gothic" panose="020B0502020202020204" pitchFamily="34" charset="0"/>
                        </a:rPr>
                        <a:t>Actividad 3</a:t>
                      </a:r>
                    </a:p>
                  </a:txBody>
                  <a:tcPr anchor="ctr"/>
                </a:tc>
                <a:tc>
                  <a:txBody>
                    <a:bodyPr/>
                    <a:lstStyle/>
                    <a:p>
                      <a:pPr algn="ctr"/>
                      <a:r>
                        <a:rPr lang="es-ES" sz="1400" dirty="0">
                          <a:latin typeface="Century Gothic" panose="020B0502020202020204" pitchFamily="34" charset="0"/>
                        </a:rPr>
                        <a:t>Observación</a:t>
                      </a:r>
                    </a:p>
                  </a:txBody>
                  <a:tcPr anchor="ctr"/>
                </a:tc>
                <a:tc>
                  <a:txBody>
                    <a:bodyPr/>
                    <a:lstStyle/>
                    <a:p>
                      <a:pPr algn="ctr"/>
                      <a:r>
                        <a:rPr lang="es-ES" sz="1400" dirty="0">
                          <a:latin typeface="Century Gothic" panose="020B0502020202020204" pitchFamily="34" charset="0"/>
                        </a:rPr>
                        <a:t>Observación</a:t>
                      </a:r>
                    </a:p>
                  </a:txBody>
                  <a:tcPr anchor="ctr"/>
                </a:tc>
                <a:extLst>
                  <a:ext uri="{0D108BD9-81ED-4DB2-BD59-A6C34878D82A}">
                    <a16:rowId xmlns:a16="http://schemas.microsoft.com/office/drawing/2014/main" xmlns="" val="10003"/>
                  </a:ext>
                </a:extLst>
              </a:tr>
              <a:tr h="914475">
                <a:tc>
                  <a:txBody>
                    <a:bodyPr/>
                    <a:lstStyle/>
                    <a:p>
                      <a:pPr algn="ctr"/>
                      <a:r>
                        <a:rPr lang="es-ES" sz="1400" dirty="0">
                          <a:latin typeface="Century Gothic" panose="020B0502020202020204" pitchFamily="34" charset="0"/>
                        </a:rPr>
                        <a:t>Actividad 4 </a:t>
                      </a:r>
                    </a:p>
                  </a:txBody>
                  <a:tcPr anchor="ctr"/>
                </a:tc>
                <a:tc>
                  <a:txBody>
                    <a:bodyPr/>
                    <a:lstStyle/>
                    <a:p>
                      <a:pPr algn="ctr"/>
                      <a:r>
                        <a:rPr lang="es-ES" sz="1400" dirty="0">
                          <a:latin typeface="Century Gothic" panose="020B0502020202020204" pitchFamily="34" charset="0"/>
                        </a:rPr>
                        <a:t>Observación</a:t>
                      </a:r>
                    </a:p>
                  </a:txBody>
                  <a:tcPr anchor="ctr"/>
                </a:tc>
                <a:tc>
                  <a:txBody>
                    <a:bodyPr/>
                    <a:lstStyle/>
                    <a:p>
                      <a:pPr algn="ctr"/>
                      <a:r>
                        <a:rPr lang="es-ES" sz="1400" dirty="0">
                          <a:latin typeface="Century Gothic" panose="020B0502020202020204" pitchFamily="34" charset="0"/>
                        </a:rPr>
                        <a:t>Observación</a:t>
                      </a:r>
                    </a:p>
                  </a:txBody>
                  <a:tcPr anchor="ctr"/>
                </a:tc>
                <a:extLst>
                  <a:ext uri="{0D108BD9-81ED-4DB2-BD59-A6C34878D82A}">
                    <a16:rowId xmlns:a16="http://schemas.microsoft.com/office/drawing/2014/main" xmlns="" val="10004"/>
                  </a:ext>
                </a:extLst>
              </a:tr>
              <a:tr h="914475">
                <a:tc>
                  <a:txBody>
                    <a:bodyPr/>
                    <a:lstStyle/>
                    <a:p>
                      <a:pPr algn="ctr"/>
                      <a:r>
                        <a:rPr lang="es-ES" sz="1400" dirty="0">
                          <a:latin typeface="Century Gothic" panose="020B0502020202020204" pitchFamily="34" charset="0"/>
                        </a:rPr>
                        <a:t>Actividad 5</a:t>
                      </a:r>
                    </a:p>
                  </a:txBody>
                  <a:tcPr anchor="ctr"/>
                </a:tc>
                <a:tc>
                  <a:txBody>
                    <a:bodyPr/>
                    <a:lstStyle/>
                    <a:p>
                      <a:pPr algn="ctr"/>
                      <a:r>
                        <a:rPr lang="es-ES" sz="1400" dirty="0">
                          <a:latin typeface="Century Gothic" panose="020B0502020202020204" pitchFamily="34" charset="0"/>
                        </a:rPr>
                        <a:t>Observación</a:t>
                      </a:r>
                    </a:p>
                  </a:txBody>
                  <a:tcPr anchor="ctr"/>
                </a:tc>
                <a:tc>
                  <a:txBody>
                    <a:bodyPr/>
                    <a:lstStyle/>
                    <a:p>
                      <a:pPr algn="ctr"/>
                      <a:r>
                        <a:rPr lang="es-ES" sz="1400" dirty="0">
                          <a:latin typeface="Century Gothic" panose="020B0502020202020204" pitchFamily="34" charset="0"/>
                        </a:rPr>
                        <a:t>Observación</a:t>
                      </a:r>
                    </a:p>
                  </a:txBody>
                  <a:tcPr anchor="ctr"/>
                </a:tc>
                <a:extLst>
                  <a:ext uri="{0D108BD9-81ED-4DB2-BD59-A6C34878D82A}">
                    <a16:rowId xmlns:a16="http://schemas.microsoft.com/office/drawing/2014/main" xmlns="" val="10005"/>
                  </a:ext>
                </a:extLst>
              </a:tr>
            </a:tbl>
          </a:graphicData>
        </a:graphic>
      </p:graphicFrame>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sp>
        <p:nvSpPr>
          <p:cNvPr id="7" name="1 Título">
            <a:extLst>
              <a:ext uri="{FF2B5EF4-FFF2-40B4-BE49-F238E27FC236}">
                <a16:creationId xmlns:a16="http://schemas.microsoft.com/office/drawing/2014/main" xmlns="" id="{1388B8F3-8235-429D-BF92-12205272DB30}"/>
              </a:ext>
            </a:extLst>
          </p:cNvPr>
          <p:cNvSpPr>
            <a:spLocks noGrp="1"/>
          </p:cNvSpPr>
          <p:nvPr>
            <p:ph type="title"/>
          </p:nvPr>
        </p:nvSpPr>
        <p:spPr>
          <a:xfrm>
            <a:off x="755577" y="33765"/>
            <a:ext cx="8064896" cy="620688"/>
          </a:xfrm>
        </p:spPr>
        <p:txBody>
          <a:bodyPr>
            <a:noAutofit/>
          </a:bodyPr>
          <a:lstStyle/>
          <a:p>
            <a:r>
              <a:rPr lang="es-ES_tradnl" sz="4400" b="1" dirty="0">
                <a:effectLst>
                  <a:outerShdw blurRad="38100" dist="38100" dir="2700000" algn="tl">
                    <a:srgbClr val="000000">
                      <a:alpha val="43137"/>
                    </a:srgbClr>
                  </a:outerShdw>
                </a:effectLst>
                <a:latin typeface="Berlin Sans FB Demi" panose="020E0802020502020306" pitchFamily="34" charset="0"/>
              </a:rPr>
              <a:t>Adecuaciones aplicadas</a:t>
            </a:r>
            <a:endParaRPr lang="es-ES" sz="4400" b="1" dirty="0">
              <a:effectLst>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3532776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524393079"/>
              </p:ext>
            </p:extLst>
          </p:nvPr>
        </p:nvGraphicFramePr>
        <p:xfrm>
          <a:off x="683568" y="692696"/>
          <a:ext cx="8136904" cy="5999988"/>
        </p:xfrm>
        <a:graphic>
          <a:graphicData uri="http://schemas.openxmlformats.org/drawingml/2006/table">
            <a:tbl>
              <a:tblPr firstRow="1" bandRow="1">
                <a:tableStyleId>{5C22544A-7EE6-4342-B048-85BDC9FD1C3A}</a:tableStyleId>
              </a:tblPr>
              <a:tblGrid>
                <a:gridCol w="2668950">
                  <a:extLst>
                    <a:ext uri="{9D8B030D-6E8A-4147-A177-3AD203B41FA5}">
                      <a16:colId xmlns:a16="http://schemas.microsoft.com/office/drawing/2014/main" xmlns="" val="20000"/>
                    </a:ext>
                  </a:extLst>
                </a:gridCol>
                <a:gridCol w="2668950">
                  <a:extLst>
                    <a:ext uri="{9D8B030D-6E8A-4147-A177-3AD203B41FA5}">
                      <a16:colId xmlns:a16="http://schemas.microsoft.com/office/drawing/2014/main" xmlns="" val="20001"/>
                    </a:ext>
                  </a:extLst>
                </a:gridCol>
                <a:gridCol w="2799004">
                  <a:extLst>
                    <a:ext uri="{9D8B030D-6E8A-4147-A177-3AD203B41FA5}">
                      <a16:colId xmlns:a16="http://schemas.microsoft.com/office/drawing/2014/main" xmlns="" val="20002"/>
                    </a:ext>
                  </a:extLst>
                </a:gridCol>
              </a:tblGrid>
              <a:tr h="513942">
                <a:tc>
                  <a:txBody>
                    <a:bodyPr/>
                    <a:lstStyle/>
                    <a:p>
                      <a:pPr algn="ctr"/>
                      <a:r>
                        <a:rPr lang="es-ES_tradnl" sz="1400" dirty="0">
                          <a:effectLst>
                            <a:outerShdw blurRad="38100" dist="38100" dir="2700000" algn="tl">
                              <a:srgbClr val="000000">
                                <a:alpha val="43137"/>
                              </a:srgbClr>
                            </a:outerShdw>
                          </a:effectLst>
                        </a:rPr>
                        <a:t>Semana 3</a:t>
                      </a:r>
                    </a:p>
                    <a:p>
                      <a:pPr algn="ctr"/>
                      <a:r>
                        <a:rPr lang="es-ES_tradnl" sz="1400" baseline="0" dirty="0">
                          <a:effectLst>
                            <a:outerShdw blurRad="38100" dist="38100" dir="2700000" algn="tl">
                              <a:srgbClr val="000000">
                                <a:alpha val="43137"/>
                              </a:srgbClr>
                            </a:outerShdw>
                          </a:effectLst>
                        </a:rPr>
                        <a:t>13 Nov – 17 Nov</a:t>
                      </a:r>
                      <a:endParaRPr lang="es-ES" sz="1400"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s-ES" sz="1400" dirty="0">
                          <a:effectLst>
                            <a:outerShdw blurRad="38100" dist="38100" dir="2700000" algn="tl">
                              <a:srgbClr val="000000">
                                <a:alpha val="43137"/>
                              </a:srgbClr>
                            </a:outerShdw>
                          </a:effectLst>
                        </a:rPr>
                        <a:t>Adecuación </a:t>
                      </a:r>
                    </a:p>
                    <a:p>
                      <a:pPr algn="ctr"/>
                      <a:r>
                        <a:rPr lang="es-ES" sz="1400" baseline="0" dirty="0">
                          <a:effectLst>
                            <a:outerShdw blurRad="38100" dist="38100" dir="2700000" algn="tl">
                              <a:srgbClr val="000000">
                                <a:alpha val="43137"/>
                              </a:srgbClr>
                            </a:outerShdw>
                          </a:effectLst>
                        </a:rPr>
                        <a:t>Estrategia  </a:t>
                      </a:r>
                      <a:endParaRPr lang="es-ES" sz="1400"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s-ES_tradnl" sz="1400" dirty="0">
                          <a:effectLst>
                            <a:outerShdw blurRad="38100" dist="38100" dir="2700000" algn="tl">
                              <a:srgbClr val="000000">
                                <a:alpha val="43137"/>
                              </a:srgbClr>
                            </a:outerShdw>
                          </a:effectLst>
                        </a:rPr>
                        <a:t>Evaluación</a:t>
                      </a:r>
                      <a:r>
                        <a:rPr lang="es-ES_tradnl" sz="1400" baseline="0" dirty="0">
                          <a:effectLst>
                            <a:outerShdw blurRad="38100" dist="38100" dir="2700000" algn="tl">
                              <a:srgbClr val="000000">
                                <a:alpha val="43137"/>
                              </a:srgbClr>
                            </a:outerShdw>
                          </a:effectLst>
                        </a:rPr>
                        <a:t> </a:t>
                      </a:r>
                      <a:endParaRPr lang="es-ES" sz="1400" dirty="0">
                        <a:effectLst>
                          <a:outerShdw blurRad="38100" dist="38100" dir="2700000" algn="tl">
                            <a:srgbClr val="000000">
                              <a:alpha val="43137"/>
                            </a:srgbClr>
                          </a:outerShdw>
                        </a:effectLst>
                        <a:latin typeface="Century Gothic" panose="020B0502020202020204" pitchFamily="34" charset="0"/>
                      </a:endParaRPr>
                    </a:p>
                  </a:txBody>
                  <a:tcPr/>
                </a:tc>
                <a:extLst>
                  <a:ext uri="{0D108BD9-81ED-4DB2-BD59-A6C34878D82A}">
                    <a16:rowId xmlns:a16="http://schemas.microsoft.com/office/drawing/2014/main" xmlns="" val="10000"/>
                  </a:ext>
                </a:extLst>
              </a:tr>
              <a:tr h="915424">
                <a:tc>
                  <a:txBody>
                    <a:bodyPr/>
                    <a:lstStyle/>
                    <a:p>
                      <a:pPr algn="ctr"/>
                      <a:r>
                        <a:rPr lang="es-ES" sz="1400" dirty="0">
                          <a:latin typeface="Century Gothic" panose="020B0502020202020204" pitchFamily="34" charset="0"/>
                        </a:rPr>
                        <a:t>Actividad</a:t>
                      </a:r>
                      <a:r>
                        <a:rPr lang="es-ES" sz="1400" baseline="0" dirty="0">
                          <a:latin typeface="Century Gothic" panose="020B0502020202020204" pitchFamily="34" charset="0"/>
                        </a:rPr>
                        <a:t> 1 </a:t>
                      </a:r>
                      <a:endParaRPr lang="es-ES" sz="1400" dirty="0">
                        <a:latin typeface="Century Gothic" panose="020B0502020202020204" pitchFamily="34" charset="0"/>
                      </a:endParaRPr>
                    </a:p>
                  </a:txBody>
                  <a:tcPr anchor="ctr"/>
                </a:tc>
                <a:tc>
                  <a:txBody>
                    <a:bodyPr/>
                    <a:lstStyle/>
                    <a:p>
                      <a:pPr algn="ctr">
                        <a:lnSpc>
                          <a:spcPct val="115000"/>
                        </a:lnSpc>
                        <a:spcAft>
                          <a:spcPts val="0"/>
                        </a:spcAft>
                      </a:pPr>
                      <a:r>
                        <a:rPr lang="es-MX" sz="1400" b="0" dirty="0">
                          <a:effectLst/>
                          <a:latin typeface="Century Gothic" panose="020B0502020202020204" pitchFamily="34" charset="0"/>
                          <a:ea typeface="Calibri"/>
                          <a:cs typeface="Arial" panose="020B0604020202020204" pitchFamily="34" charset="0"/>
                        </a:rPr>
                        <a:t>Atención personalizada.</a:t>
                      </a:r>
                    </a:p>
                    <a:p>
                      <a:pPr algn="ctr">
                        <a:lnSpc>
                          <a:spcPct val="115000"/>
                        </a:lnSpc>
                        <a:spcAft>
                          <a:spcPts val="0"/>
                        </a:spcAft>
                      </a:pPr>
                      <a:r>
                        <a:rPr lang="es-MX" sz="1400" b="0" dirty="0">
                          <a:effectLst/>
                          <a:latin typeface="Century Gothic" panose="020B0502020202020204" pitchFamily="34" charset="0"/>
                          <a:ea typeface="Calibri"/>
                          <a:cs typeface="Arial" panose="020B0604020202020204" pitchFamily="34" charset="0"/>
                        </a:rPr>
                        <a:t>Cuestionar sobre la letra inicial de su nombre y que mencione que otras palabras tienen esa inicial.</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0" dirty="0">
                          <a:effectLst/>
                          <a:latin typeface="Century Gothic" panose="020B0502020202020204" pitchFamily="34" charset="0"/>
                          <a:cs typeface="Arial" panose="020B0604020202020204" pitchFamily="34" charset="0"/>
                        </a:rPr>
                        <a:t>Reconoce la inicial de su nombre.</a:t>
                      </a:r>
                    </a:p>
                  </a:txBody>
                  <a:tcPr/>
                </a:tc>
                <a:extLst>
                  <a:ext uri="{0D108BD9-81ED-4DB2-BD59-A6C34878D82A}">
                    <a16:rowId xmlns:a16="http://schemas.microsoft.com/office/drawing/2014/main" xmlns="" val="10001"/>
                  </a:ext>
                </a:extLst>
              </a:tr>
              <a:tr h="948008">
                <a:tc>
                  <a:txBody>
                    <a:bodyPr/>
                    <a:lstStyle/>
                    <a:p>
                      <a:pPr algn="ctr"/>
                      <a:r>
                        <a:rPr lang="es-ES" sz="1400" dirty="0">
                          <a:latin typeface="Century Gothic" panose="020B0502020202020204" pitchFamily="34" charset="0"/>
                        </a:rPr>
                        <a:t>Actividad 2 </a:t>
                      </a:r>
                    </a:p>
                  </a:txBody>
                  <a:tcPr anchor="ctr"/>
                </a:tc>
                <a:tc>
                  <a:txBody>
                    <a:bodyPr/>
                    <a:lstStyle/>
                    <a:p>
                      <a:pPr algn="ctr">
                        <a:lnSpc>
                          <a:spcPct val="115000"/>
                        </a:lnSpc>
                        <a:spcAft>
                          <a:spcPts val="0"/>
                        </a:spcAft>
                      </a:pPr>
                      <a:r>
                        <a:rPr lang="es-MX" sz="1400" b="0" dirty="0">
                          <a:effectLst/>
                          <a:latin typeface="Century Gothic" panose="020B0502020202020204" pitchFamily="34" charset="0"/>
                          <a:ea typeface="Calibri"/>
                          <a:cs typeface="Arial" panose="020B0604020202020204" pitchFamily="34" charset="0"/>
                        </a:rPr>
                        <a:t>Atención personalizada </a:t>
                      </a:r>
                    </a:p>
                    <a:p>
                      <a:pPr algn="ctr">
                        <a:lnSpc>
                          <a:spcPct val="115000"/>
                        </a:lnSpc>
                        <a:spcAft>
                          <a:spcPts val="0"/>
                        </a:spcAft>
                      </a:pPr>
                      <a:r>
                        <a:rPr lang="es-MX" sz="1400" b="0" dirty="0">
                          <a:effectLst/>
                          <a:latin typeface="Century Gothic" panose="020B0502020202020204" pitchFamily="34" charset="0"/>
                          <a:ea typeface="Calibri"/>
                          <a:cs typeface="Arial" panose="020B0604020202020204" pitchFamily="34" charset="0"/>
                        </a:rPr>
                        <a:t>Cuestionamientos individuales </a:t>
                      </a:r>
                    </a:p>
                    <a:p>
                      <a:pPr algn="ctr"/>
                      <a:endParaRPr lang="es-ES" sz="1400" dirty="0">
                        <a:latin typeface="Century Gothic" panose="020B0502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0" dirty="0">
                          <a:effectLst/>
                          <a:latin typeface="Century Gothic" panose="020B0502020202020204" pitchFamily="34" charset="0"/>
                          <a:cs typeface="Arial" panose="020B0604020202020204" pitchFamily="34" charset="0"/>
                        </a:rPr>
                        <a:t>Identifica al personaje como participante de la Revolución Mexicana.</a:t>
                      </a:r>
                    </a:p>
                  </a:txBody>
                  <a:tcPr/>
                </a:tc>
                <a:extLst>
                  <a:ext uri="{0D108BD9-81ED-4DB2-BD59-A6C34878D82A}">
                    <a16:rowId xmlns:a16="http://schemas.microsoft.com/office/drawing/2014/main" xmlns="" val="10002"/>
                  </a:ext>
                </a:extLst>
              </a:tr>
              <a:tr h="1029741">
                <a:tc>
                  <a:txBody>
                    <a:bodyPr/>
                    <a:lstStyle/>
                    <a:p>
                      <a:pPr algn="ctr"/>
                      <a:r>
                        <a:rPr lang="es-ES" sz="1400" dirty="0">
                          <a:latin typeface="Century Gothic" panose="020B0502020202020204" pitchFamily="34" charset="0"/>
                        </a:rPr>
                        <a:t>Actividad 3</a:t>
                      </a:r>
                    </a:p>
                  </a:txBody>
                  <a:tcPr anchor="ctr"/>
                </a:tc>
                <a:tc>
                  <a:txBody>
                    <a:bodyPr/>
                    <a:lstStyle/>
                    <a:p>
                      <a:pPr algn="ctr">
                        <a:lnSpc>
                          <a:spcPct val="115000"/>
                        </a:lnSpc>
                        <a:spcAft>
                          <a:spcPts val="0"/>
                        </a:spcAft>
                      </a:pPr>
                      <a:r>
                        <a:rPr lang="es-MX" sz="1400" b="0" dirty="0">
                          <a:effectLst/>
                          <a:latin typeface="Century Gothic" panose="020B0502020202020204" pitchFamily="34" charset="0"/>
                          <a:ea typeface="Calibri"/>
                          <a:cs typeface="Arial" panose="020B0604020202020204" pitchFamily="34" charset="0"/>
                        </a:rPr>
                        <a:t>Atención personalizada</a:t>
                      </a:r>
                    </a:p>
                    <a:p>
                      <a:pPr algn="ctr">
                        <a:lnSpc>
                          <a:spcPct val="115000"/>
                        </a:lnSpc>
                        <a:spcAft>
                          <a:spcPts val="0"/>
                        </a:spcAft>
                      </a:pPr>
                      <a:r>
                        <a:rPr lang="es-MX" sz="1400" b="0" dirty="0">
                          <a:effectLst/>
                          <a:latin typeface="Century Gothic" panose="020B0502020202020204" pitchFamily="34" charset="0"/>
                          <a:ea typeface="Calibri"/>
                          <a:cs typeface="Arial" panose="020B0604020202020204" pitchFamily="34" charset="0"/>
                        </a:rPr>
                        <a:t>Asignar un compañero para que comente el cuento</a:t>
                      </a:r>
                    </a:p>
                    <a:p>
                      <a:pPr algn="ctr"/>
                      <a:endParaRPr lang="es-ES" sz="1400" dirty="0">
                        <a:latin typeface="Century Gothic" panose="020B0502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0" dirty="0">
                          <a:effectLst/>
                          <a:latin typeface="Century Gothic" panose="020B0502020202020204" pitchFamily="34" charset="0"/>
                          <a:cs typeface="Arial" panose="020B0604020202020204" pitchFamily="34" charset="0"/>
                        </a:rPr>
                        <a:t>Utiliza términos como antes, después, al final para expresar sus ideas</a:t>
                      </a:r>
                    </a:p>
                  </a:txBody>
                  <a:tcPr/>
                </a:tc>
                <a:extLst>
                  <a:ext uri="{0D108BD9-81ED-4DB2-BD59-A6C34878D82A}">
                    <a16:rowId xmlns:a16="http://schemas.microsoft.com/office/drawing/2014/main" xmlns="" val="10003"/>
                  </a:ext>
                </a:extLst>
              </a:tr>
              <a:tr h="914475">
                <a:tc>
                  <a:txBody>
                    <a:bodyPr/>
                    <a:lstStyle/>
                    <a:p>
                      <a:pPr algn="ctr"/>
                      <a:r>
                        <a:rPr lang="es-ES" sz="1400" dirty="0">
                          <a:latin typeface="Century Gothic" panose="020B0502020202020204" pitchFamily="34" charset="0"/>
                        </a:rPr>
                        <a:t>Actividad 4 </a:t>
                      </a:r>
                    </a:p>
                  </a:txBody>
                  <a:tcPr anchor="ctr"/>
                </a:tc>
                <a:tc>
                  <a:txBody>
                    <a:bodyPr/>
                    <a:lstStyle/>
                    <a:p>
                      <a:pPr algn="ctr">
                        <a:lnSpc>
                          <a:spcPct val="115000"/>
                        </a:lnSpc>
                        <a:spcAft>
                          <a:spcPts val="0"/>
                        </a:spcAft>
                      </a:pPr>
                      <a:r>
                        <a:rPr lang="es-MX" sz="1400" b="0" dirty="0">
                          <a:effectLst/>
                          <a:latin typeface="Century Gothic" panose="020B0502020202020204" pitchFamily="34" charset="0"/>
                          <a:ea typeface="Calibri"/>
                          <a:cs typeface="Arial" panose="020B0604020202020204" pitchFamily="34" charset="0"/>
                        </a:rPr>
                        <a:t>Atención personalizada </a:t>
                      </a:r>
                    </a:p>
                    <a:p>
                      <a:pPr algn="ctr">
                        <a:lnSpc>
                          <a:spcPct val="115000"/>
                        </a:lnSpc>
                        <a:spcAft>
                          <a:spcPts val="0"/>
                        </a:spcAft>
                      </a:pPr>
                      <a:r>
                        <a:rPr lang="es-MX" sz="1400" b="0" dirty="0">
                          <a:effectLst/>
                          <a:latin typeface="Century Gothic" panose="020B0502020202020204" pitchFamily="34" charset="0"/>
                          <a:ea typeface="Calibri"/>
                          <a:cs typeface="Arial" panose="020B0604020202020204" pitchFamily="34" charset="0"/>
                        </a:rPr>
                        <a:t>Cuestionamientos individuales </a:t>
                      </a:r>
                    </a:p>
                    <a:p>
                      <a:pPr algn="ctr"/>
                      <a:endParaRPr lang="es-ES" sz="1400" dirty="0">
                        <a:latin typeface="Century Gothic" panose="020B0502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0" dirty="0">
                          <a:effectLst/>
                          <a:latin typeface="Century Gothic" panose="020B0502020202020204" pitchFamily="34" charset="0"/>
                          <a:cs typeface="Arial" panose="020B0604020202020204" pitchFamily="34" charset="0"/>
                        </a:rPr>
                        <a:t>Identifica al personaje como participante de la Revolución Mexicana.</a:t>
                      </a:r>
                    </a:p>
                    <a:p>
                      <a:pPr algn="ctr"/>
                      <a:endParaRPr lang="es-ES" sz="1400" dirty="0">
                        <a:latin typeface="Century Gothic" panose="020B0502020202020204" pitchFamily="34" charset="0"/>
                      </a:endParaRPr>
                    </a:p>
                  </a:txBody>
                  <a:tcPr/>
                </a:tc>
                <a:extLst>
                  <a:ext uri="{0D108BD9-81ED-4DB2-BD59-A6C34878D82A}">
                    <a16:rowId xmlns:a16="http://schemas.microsoft.com/office/drawing/2014/main" xmlns="" val="10004"/>
                  </a:ext>
                </a:extLst>
              </a:tr>
              <a:tr h="914475">
                <a:tc>
                  <a:txBody>
                    <a:bodyPr/>
                    <a:lstStyle/>
                    <a:p>
                      <a:pPr algn="ctr"/>
                      <a:r>
                        <a:rPr lang="es-ES" sz="1400" dirty="0">
                          <a:latin typeface="Century Gothic" panose="020B0502020202020204" pitchFamily="34" charset="0"/>
                        </a:rPr>
                        <a:t>Actividad 5</a:t>
                      </a:r>
                    </a:p>
                  </a:txBody>
                  <a:tcPr anchor="ctr"/>
                </a:tc>
                <a:tc>
                  <a:txBody>
                    <a:bodyPr/>
                    <a:lstStyle/>
                    <a:p>
                      <a:pPr algn="ctr">
                        <a:lnSpc>
                          <a:spcPct val="115000"/>
                        </a:lnSpc>
                        <a:spcAft>
                          <a:spcPts val="0"/>
                        </a:spcAft>
                      </a:pPr>
                      <a:r>
                        <a:rPr lang="es-MX" sz="1400" b="0" dirty="0">
                          <a:effectLst/>
                          <a:latin typeface="Century Gothic" panose="020B0502020202020204" pitchFamily="34" charset="0"/>
                          <a:ea typeface="Calibri"/>
                          <a:cs typeface="Arial" panose="020B0604020202020204" pitchFamily="34" charset="0"/>
                        </a:rPr>
                        <a:t>Atención personalizada. </a:t>
                      </a:r>
                    </a:p>
                    <a:p>
                      <a:pPr algn="ctr">
                        <a:lnSpc>
                          <a:spcPct val="115000"/>
                        </a:lnSpc>
                        <a:spcAft>
                          <a:spcPts val="0"/>
                        </a:spcAft>
                      </a:pPr>
                      <a:r>
                        <a:rPr lang="es-MX" sz="1400" b="0" dirty="0">
                          <a:effectLst/>
                          <a:latin typeface="Century Gothic" panose="020B0502020202020204" pitchFamily="34" charset="0"/>
                          <a:ea typeface="Calibri"/>
                          <a:cs typeface="Arial" panose="020B0604020202020204" pitchFamily="34" charset="0"/>
                        </a:rPr>
                        <a:t>Ubicar solo 3 personajes</a:t>
                      </a:r>
                    </a:p>
                    <a:p>
                      <a:pPr algn="ctr"/>
                      <a:endParaRPr lang="es-ES" sz="1400" dirty="0">
                        <a:latin typeface="Century Gothic" panose="020B0502020202020204" pitchFamily="34" charset="0"/>
                      </a:endParaRPr>
                    </a:p>
                  </a:txBody>
                  <a:tcPr/>
                </a:tc>
                <a:tc>
                  <a:txBody>
                    <a:bodyPr/>
                    <a:lstStyle/>
                    <a:p>
                      <a:pPr algn="ctr">
                        <a:lnSpc>
                          <a:spcPct val="115000"/>
                        </a:lnSpc>
                        <a:spcAft>
                          <a:spcPts val="0"/>
                        </a:spcAft>
                      </a:pPr>
                      <a:r>
                        <a:rPr lang="es-MX" sz="1400" b="0" dirty="0">
                          <a:effectLst/>
                          <a:latin typeface="Century Gothic" panose="020B0502020202020204" pitchFamily="34" charset="0"/>
                          <a:cs typeface="Arial" panose="020B0604020202020204" pitchFamily="34" charset="0"/>
                        </a:rPr>
                        <a:t>Identifica los estados en el mapa</a:t>
                      </a:r>
                    </a:p>
                    <a:p>
                      <a:pPr algn="ctr">
                        <a:lnSpc>
                          <a:spcPct val="115000"/>
                        </a:lnSpc>
                        <a:spcAft>
                          <a:spcPts val="0"/>
                        </a:spcAft>
                      </a:pPr>
                      <a:r>
                        <a:rPr lang="es-MX" sz="1400" b="0" dirty="0">
                          <a:effectLst/>
                          <a:latin typeface="Century Gothic" panose="020B0502020202020204" pitchFamily="34" charset="0"/>
                          <a:cs typeface="Arial" panose="020B0604020202020204" pitchFamily="34" charset="0"/>
                        </a:rPr>
                        <a:t>Identifica los personajes</a:t>
                      </a:r>
                    </a:p>
                    <a:p>
                      <a:pPr algn="ctr"/>
                      <a:endParaRPr lang="es-ES" sz="1400" dirty="0">
                        <a:latin typeface="Century Gothic" panose="020B0502020202020204" pitchFamily="34" charset="0"/>
                      </a:endParaRPr>
                    </a:p>
                  </a:txBody>
                  <a:tcPr/>
                </a:tc>
                <a:extLst>
                  <a:ext uri="{0D108BD9-81ED-4DB2-BD59-A6C34878D82A}">
                    <a16:rowId xmlns:a16="http://schemas.microsoft.com/office/drawing/2014/main" xmlns="" val="10005"/>
                  </a:ext>
                </a:extLst>
              </a:tr>
            </a:tbl>
          </a:graphicData>
        </a:graphic>
      </p:graphicFrame>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sp>
        <p:nvSpPr>
          <p:cNvPr id="7" name="1 Título">
            <a:extLst>
              <a:ext uri="{FF2B5EF4-FFF2-40B4-BE49-F238E27FC236}">
                <a16:creationId xmlns:a16="http://schemas.microsoft.com/office/drawing/2014/main" xmlns="" id="{E49955C3-AD30-4C2C-93E9-5F2AE1256E31}"/>
              </a:ext>
            </a:extLst>
          </p:cNvPr>
          <p:cNvSpPr>
            <a:spLocks noGrp="1"/>
          </p:cNvSpPr>
          <p:nvPr>
            <p:ph type="title"/>
          </p:nvPr>
        </p:nvSpPr>
        <p:spPr>
          <a:xfrm>
            <a:off x="755577" y="33765"/>
            <a:ext cx="8064896" cy="620688"/>
          </a:xfrm>
        </p:spPr>
        <p:txBody>
          <a:bodyPr>
            <a:noAutofit/>
          </a:bodyPr>
          <a:lstStyle/>
          <a:p>
            <a:r>
              <a:rPr lang="es-ES_tradnl" sz="4400" b="1" dirty="0">
                <a:effectLst>
                  <a:outerShdw blurRad="38100" dist="38100" dir="2700000" algn="tl">
                    <a:srgbClr val="000000">
                      <a:alpha val="43137"/>
                    </a:srgbClr>
                  </a:outerShdw>
                </a:effectLst>
                <a:latin typeface="Berlin Sans FB Demi" panose="020E0802020502020306" pitchFamily="34" charset="0"/>
              </a:rPr>
              <a:t>Adecuaciones aplicadas</a:t>
            </a:r>
            <a:endParaRPr lang="es-ES" sz="4400" b="1" dirty="0">
              <a:effectLst>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3532776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160454650"/>
              </p:ext>
            </p:extLst>
          </p:nvPr>
        </p:nvGraphicFramePr>
        <p:xfrm>
          <a:off x="755576" y="692696"/>
          <a:ext cx="8064894" cy="5376322"/>
        </p:xfrm>
        <a:graphic>
          <a:graphicData uri="http://schemas.openxmlformats.org/drawingml/2006/table">
            <a:tbl>
              <a:tblPr firstRow="1" bandRow="1">
                <a:tableStyleId>{5C22544A-7EE6-4342-B048-85BDC9FD1C3A}</a:tableStyleId>
              </a:tblPr>
              <a:tblGrid>
                <a:gridCol w="2645330">
                  <a:extLst>
                    <a:ext uri="{9D8B030D-6E8A-4147-A177-3AD203B41FA5}">
                      <a16:colId xmlns:a16="http://schemas.microsoft.com/office/drawing/2014/main" xmlns="" val="20000"/>
                    </a:ext>
                  </a:extLst>
                </a:gridCol>
                <a:gridCol w="2645330">
                  <a:extLst>
                    <a:ext uri="{9D8B030D-6E8A-4147-A177-3AD203B41FA5}">
                      <a16:colId xmlns:a16="http://schemas.microsoft.com/office/drawing/2014/main" xmlns="" val="20001"/>
                    </a:ext>
                  </a:extLst>
                </a:gridCol>
                <a:gridCol w="2774234">
                  <a:extLst>
                    <a:ext uri="{9D8B030D-6E8A-4147-A177-3AD203B41FA5}">
                      <a16:colId xmlns:a16="http://schemas.microsoft.com/office/drawing/2014/main" xmlns="" val="20002"/>
                    </a:ext>
                  </a:extLst>
                </a:gridCol>
              </a:tblGrid>
              <a:tr h="513942">
                <a:tc>
                  <a:txBody>
                    <a:bodyPr/>
                    <a:lstStyle/>
                    <a:p>
                      <a:pPr algn="ctr"/>
                      <a:r>
                        <a:rPr lang="es-ES_tradnl" sz="1400" dirty="0">
                          <a:effectLst>
                            <a:outerShdw blurRad="38100" dist="38100" dir="2700000" algn="tl">
                              <a:srgbClr val="000000">
                                <a:alpha val="43137"/>
                              </a:srgbClr>
                            </a:outerShdw>
                          </a:effectLst>
                        </a:rPr>
                        <a:t>Semana 4</a:t>
                      </a:r>
                    </a:p>
                    <a:p>
                      <a:pPr algn="ctr"/>
                      <a:r>
                        <a:rPr lang="es-ES_tradnl" sz="1400" dirty="0">
                          <a:effectLst>
                            <a:outerShdw blurRad="38100" dist="38100" dir="2700000" algn="tl">
                              <a:srgbClr val="000000">
                                <a:alpha val="43137"/>
                              </a:srgbClr>
                            </a:outerShdw>
                          </a:effectLst>
                        </a:rPr>
                        <a:t>20</a:t>
                      </a:r>
                      <a:r>
                        <a:rPr lang="es-ES_tradnl" sz="1400" baseline="0" dirty="0">
                          <a:effectLst>
                            <a:outerShdw blurRad="38100" dist="38100" dir="2700000" algn="tl">
                              <a:srgbClr val="000000">
                                <a:alpha val="43137"/>
                              </a:srgbClr>
                            </a:outerShdw>
                          </a:effectLst>
                        </a:rPr>
                        <a:t> Nov – 24 Nov</a:t>
                      </a:r>
                      <a:endParaRPr lang="es-ES" sz="1400"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s-ES" sz="1400" dirty="0">
                          <a:effectLst>
                            <a:outerShdw blurRad="38100" dist="38100" dir="2700000" algn="tl">
                              <a:srgbClr val="000000">
                                <a:alpha val="43137"/>
                              </a:srgbClr>
                            </a:outerShdw>
                          </a:effectLst>
                        </a:rPr>
                        <a:t>Adecuación </a:t>
                      </a:r>
                    </a:p>
                    <a:p>
                      <a:pPr algn="ctr"/>
                      <a:r>
                        <a:rPr lang="es-ES" sz="1400" baseline="0" dirty="0">
                          <a:effectLst>
                            <a:outerShdw blurRad="38100" dist="38100" dir="2700000" algn="tl">
                              <a:srgbClr val="000000">
                                <a:alpha val="43137"/>
                              </a:srgbClr>
                            </a:outerShdw>
                          </a:effectLst>
                        </a:rPr>
                        <a:t>Estrategia  </a:t>
                      </a:r>
                      <a:endParaRPr lang="es-ES" sz="1400"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s-ES_tradnl" sz="1400" dirty="0">
                          <a:effectLst>
                            <a:outerShdw blurRad="38100" dist="38100" dir="2700000" algn="tl">
                              <a:srgbClr val="000000">
                                <a:alpha val="43137"/>
                              </a:srgbClr>
                            </a:outerShdw>
                          </a:effectLst>
                        </a:rPr>
                        <a:t>Evaluación</a:t>
                      </a:r>
                      <a:r>
                        <a:rPr lang="es-ES_tradnl" sz="1400" baseline="0" dirty="0">
                          <a:effectLst>
                            <a:outerShdw blurRad="38100" dist="38100" dir="2700000" algn="tl">
                              <a:srgbClr val="000000">
                                <a:alpha val="43137"/>
                              </a:srgbClr>
                            </a:outerShdw>
                          </a:effectLst>
                        </a:rPr>
                        <a:t> </a:t>
                      </a:r>
                      <a:endParaRPr lang="es-ES" sz="1400" dirty="0">
                        <a:effectLst>
                          <a:outerShdw blurRad="38100" dist="38100" dir="2700000" algn="tl">
                            <a:srgbClr val="000000">
                              <a:alpha val="43137"/>
                            </a:srgbClr>
                          </a:outerShdw>
                        </a:effectLst>
                        <a:latin typeface="Century Gothic" panose="020B0502020202020204" pitchFamily="34" charset="0"/>
                      </a:endParaRPr>
                    </a:p>
                  </a:txBody>
                  <a:tcPr/>
                </a:tc>
                <a:extLst>
                  <a:ext uri="{0D108BD9-81ED-4DB2-BD59-A6C34878D82A}">
                    <a16:rowId xmlns:a16="http://schemas.microsoft.com/office/drawing/2014/main" xmlns="" val="10000"/>
                  </a:ext>
                </a:extLst>
              </a:tr>
              <a:tr h="915424">
                <a:tc>
                  <a:txBody>
                    <a:bodyPr/>
                    <a:lstStyle/>
                    <a:p>
                      <a:pPr algn="ctr"/>
                      <a:r>
                        <a:rPr lang="es-ES" sz="1400" dirty="0">
                          <a:latin typeface="Century Gothic" panose="020B0502020202020204" pitchFamily="34" charset="0"/>
                        </a:rPr>
                        <a:t>Actividad</a:t>
                      </a:r>
                      <a:r>
                        <a:rPr lang="es-ES" sz="1400" baseline="0" dirty="0">
                          <a:latin typeface="Century Gothic" panose="020B0502020202020204" pitchFamily="34" charset="0"/>
                        </a:rPr>
                        <a:t> 1 </a:t>
                      </a:r>
                      <a:endParaRPr lang="es-ES" sz="1400" dirty="0">
                        <a:latin typeface="Century Gothic" panose="020B0502020202020204" pitchFamily="34" charset="0"/>
                      </a:endParaRPr>
                    </a:p>
                  </a:txBody>
                  <a:tcPr anchor="ctr"/>
                </a:tc>
                <a:tc>
                  <a:txBody>
                    <a:bodyPr/>
                    <a:lstStyle/>
                    <a:p>
                      <a:pPr algn="ctr"/>
                      <a:r>
                        <a:rPr lang="es-ES" sz="1400" dirty="0">
                          <a:latin typeface="Century Gothic" panose="020B0502020202020204" pitchFamily="34" charset="0"/>
                        </a:rPr>
                        <a:t>Día inhábil </a:t>
                      </a:r>
                    </a:p>
                  </a:txBody>
                  <a:tcPr/>
                </a:tc>
                <a:tc>
                  <a:txBody>
                    <a:bodyPr/>
                    <a:lstStyle/>
                    <a:p>
                      <a:pPr algn="ctr"/>
                      <a:r>
                        <a:rPr lang="es-ES" sz="1400" dirty="0">
                          <a:latin typeface="Century Gothic" panose="020B0502020202020204" pitchFamily="34" charset="0"/>
                        </a:rPr>
                        <a:t>Día </a:t>
                      </a:r>
                      <a:r>
                        <a:rPr lang="es-ES" sz="1400" dirty="0" err="1">
                          <a:latin typeface="Century Gothic" panose="020B0502020202020204" pitchFamily="34" charset="0"/>
                        </a:rPr>
                        <a:t>inhabil</a:t>
                      </a:r>
                      <a:endParaRPr lang="es-ES" sz="1400" dirty="0">
                        <a:latin typeface="Century Gothic" panose="020B0502020202020204" pitchFamily="34" charset="0"/>
                      </a:endParaRPr>
                    </a:p>
                  </a:txBody>
                  <a:tcPr/>
                </a:tc>
                <a:extLst>
                  <a:ext uri="{0D108BD9-81ED-4DB2-BD59-A6C34878D82A}">
                    <a16:rowId xmlns:a16="http://schemas.microsoft.com/office/drawing/2014/main" xmlns="" val="10001"/>
                  </a:ext>
                </a:extLst>
              </a:tr>
              <a:tr h="948008">
                <a:tc>
                  <a:txBody>
                    <a:bodyPr/>
                    <a:lstStyle/>
                    <a:p>
                      <a:pPr algn="ctr"/>
                      <a:r>
                        <a:rPr lang="es-ES" sz="1400" dirty="0">
                          <a:latin typeface="Century Gothic" panose="020B0502020202020204" pitchFamily="34" charset="0"/>
                        </a:rPr>
                        <a:t>Actividad 2 </a:t>
                      </a:r>
                    </a:p>
                  </a:txBody>
                  <a:tcPr anchor="ctr"/>
                </a:tc>
                <a:tc>
                  <a:txBody>
                    <a:bodyPr/>
                    <a:lstStyle/>
                    <a:p>
                      <a:pPr algn="ctr">
                        <a:lnSpc>
                          <a:spcPct val="115000"/>
                        </a:lnSpc>
                        <a:spcAft>
                          <a:spcPts val="0"/>
                        </a:spcAft>
                      </a:pPr>
                      <a:r>
                        <a:rPr lang="es-MX" sz="1400" b="0" dirty="0">
                          <a:effectLst/>
                          <a:latin typeface="Century Gothic" panose="020B0502020202020204" pitchFamily="34" charset="0"/>
                          <a:ea typeface="Calibri"/>
                          <a:cs typeface="Arial" panose="020B0604020202020204" pitchFamily="34" charset="0"/>
                        </a:rPr>
                        <a:t>Resuelve un laberinto con menos complejidad</a:t>
                      </a:r>
                    </a:p>
                    <a:p>
                      <a:pPr algn="ctr">
                        <a:lnSpc>
                          <a:spcPct val="115000"/>
                        </a:lnSpc>
                        <a:spcAft>
                          <a:spcPts val="0"/>
                        </a:spcAft>
                      </a:pPr>
                      <a:r>
                        <a:rPr lang="es-MX" sz="1400" b="0" dirty="0">
                          <a:effectLst/>
                          <a:latin typeface="Century Gothic" panose="020B0502020202020204" pitchFamily="34" charset="0"/>
                          <a:ea typeface="Calibri"/>
                          <a:cs typeface="Arial" panose="020B0604020202020204" pitchFamily="34" charset="0"/>
                        </a:rPr>
                        <a:t>Apoyo por parte de la practicante normalista</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0" dirty="0">
                          <a:effectLst/>
                          <a:latin typeface="Century Gothic" panose="020B0502020202020204" pitchFamily="34" charset="0"/>
                          <a:cs typeface="Arial" panose="020B0604020202020204" pitchFamily="34" charset="0"/>
                        </a:rPr>
                        <a:t>Sigue trayectorias</a:t>
                      </a:r>
                    </a:p>
                    <a:p>
                      <a:pPr algn="ctr"/>
                      <a:endParaRPr lang="es-ES" sz="1400" dirty="0">
                        <a:latin typeface="Century Gothic" panose="020B0502020202020204" pitchFamily="34" charset="0"/>
                      </a:endParaRPr>
                    </a:p>
                  </a:txBody>
                  <a:tcPr/>
                </a:tc>
                <a:extLst>
                  <a:ext uri="{0D108BD9-81ED-4DB2-BD59-A6C34878D82A}">
                    <a16:rowId xmlns:a16="http://schemas.microsoft.com/office/drawing/2014/main" xmlns="" val="10002"/>
                  </a:ext>
                </a:extLst>
              </a:tr>
              <a:tr h="1029741">
                <a:tc>
                  <a:txBody>
                    <a:bodyPr/>
                    <a:lstStyle/>
                    <a:p>
                      <a:pPr algn="ctr"/>
                      <a:r>
                        <a:rPr lang="es-ES" sz="1400" dirty="0">
                          <a:latin typeface="Century Gothic" panose="020B0502020202020204" pitchFamily="34" charset="0"/>
                        </a:rPr>
                        <a:t>Actividad 3</a:t>
                      </a:r>
                    </a:p>
                  </a:txBody>
                  <a:tcPr anchor="ctr"/>
                </a:tc>
                <a:tc>
                  <a:txBody>
                    <a:bodyPr/>
                    <a:lstStyle/>
                    <a:p>
                      <a:pPr algn="ctr">
                        <a:lnSpc>
                          <a:spcPct val="115000"/>
                        </a:lnSpc>
                        <a:spcAft>
                          <a:spcPts val="0"/>
                        </a:spcAft>
                      </a:pPr>
                      <a:r>
                        <a:rPr lang="es-MX" sz="1400" b="0" dirty="0">
                          <a:effectLst/>
                          <a:latin typeface="Century Gothic" panose="020B0502020202020204" pitchFamily="34" charset="0"/>
                          <a:ea typeface="Calibri"/>
                          <a:cs typeface="Arial" panose="020B0604020202020204" pitchFamily="34" charset="0"/>
                        </a:rPr>
                        <a:t>Atención personalizada</a:t>
                      </a:r>
                    </a:p>
                    <a:p>
                      <a:pPr algn="ctr">
                        <a:lnSpc>
                          <a:spcPct val="115000"/>
                        </a:lnSpc>
                        <a:spcAft>
                          <a:spcPts val="0"/>
                        </a:spcAft>
                      </a:pPr>
                      <a:r>
                        <a:rPr lang="es-MX" sz="1400" b="0" dirty="0">
                          <a:effectLst/>
                          <a:latin typeface="Century Gothic" panose="020B0502020202020204" pitchFamily="34" charset="0"/>
                          <a:ea typeface="Calibri"/>
                          <a:cs typeface="Arial" panose="020B0604020202020204" pitchFamily="34" charset="0"/>
                        </a:rPr>
                        <a:t>Apoyo por parte de un compañero asignado</a:t>
                      </a:r>
                    </a:p>
                    <a:p>
                      <a:pPr algn="ctr"/>
                      <a:endParaRPr lang="es-ES" sz="1400" dirty="0">
                        <a:latin typeface="Century Gothic" panose="020B0502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0" dirty="0">
                          <a:effectLst/>
                          <a:latin typeface="Century Gothic" panose="020B0502020202020204" pitchFamily="34" charset="0"/>
                          <a:cs typeface="Arial" panose="020B0604020202020204" pitchFamily="34" charset="0"/>
                        </a:rPr>
                        <a:t>Utiliza líneas para representar un recorrido.</a:t>
                      </a:r>
                    </a:p>
                    <a:p>
                      <a:pPr algn="ctr"/>
                      <a:endParaRPr lang="es-ES" sz="1400" dirty="0">
                        <a:latin typeface="Century Gothic" panose="020B0502020202020204" pitchFamily="34" charset="0"/>
                      </a:endParaRPr>
                    </a:p>
                  </a:txBody>
                  <a:tcPr/>
                </a:tc>
                <a:extLst>
                  <a:ext uri="{0D108BD9-81ED-4DB2-BD59-A6C34878D82A}">
                    <a16:rowId xmlns:a16="http://schemas.microsoft.com/office/drawing/2014/main" xmlns="" val="10003"/>
                  </a:ext>
                </a:extLst>
              </a:tr>
              <a:tr h="914475">
                <a:tc>
                  <a:txBody>
                    <a:bodyPr/>
                    <a:lstStyle/>
                    <a:p>
                      <a:pPr algn="ctr"/>
                      <a:r>
                        <a:rPr lang="es-ES" sz="1400" dirty="0">
                          <a:latin typeface="Century Gothic" panose="020B0502020202020204" pitchFamily="34" charset="0"/>
                        </a:rPr>
                        <a:t>Actividad 4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0" dirty="0">
                          <a:effectLst/>
                          <a:latin typeface="Century Gothic" panose="020B0502020202020204" pitchFamily="34" charset="0"/>
                          <a:ea typeface="Calibri"/>
                          <a:cs typeface="Arial" panose="020B0604020202020204" pitchFamily="34" charset="0"/>
                        </a:rPr>
                        <a:t>Asignar un compañero para apoyo </a:t>
                      </a:r>
                    </a:p>
                    <a:p>
                      <a:pPr algn="ctr"/>
                      <a:endParaRPr lang="es-ES" sz="1400" dirty="0">
                        <a:latin typeface="Century Gothic" panose="020B0502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400" b="0" dirty="0">
                          <a:effectLst/>
                          <a:latin typeface="Century Gothic" panose="020B0502020202020204" pitchFamily="34" charset="0"/>
                          <a:cs typeface="Arial" panose="020B0604020202020204" pitchFamily="34" charset="0"/>
                        </a:rPr>
                        <a:t>Utiliza líneas para representar recorridos </a:t>
                      </a:r>
                    </a:p>
                    <a:p>
                      <a:pPr algn="ctr"/>
                      <a:endParaRPr lang="es-ES" sz="1400" dirty="0">
                        <a:latin typeface="Century Gothic" panose="020B0502020202020204" pitchFamily="34" charset="0"/>
                      </a:endParaRPr>
                    </a:p>
                  </a:txBody>
                  <a:tcPr/>
                </a:tc>
                <a:extLst>
                  <a:ext uri="{0D108BD9-81ED-4DB2-BD59-A6C34878D82A}">
                    <a16:rowId xmlns:a16="http://schemas.microsoft.com/office/drawing/2014/main" xmlns="" val="10004"/>
                  </a:ext>
                </a:extLst>
              </a:tr>
              <a:tr h="914475">
                <a:tc>
                  <a:txBody>
                    <a:bodyPr/>
                    <a:lstStyle/>
                    <a:p>
                      <a:pPr algn="ctr"/>
                      <a:r>
                        <a:rPr lang="es-ES" sz="1400" dirty="0">
                          <a:latin typeface="Century Gothic" panose="020B0502020202020204" pitchFamily="34" charset="0"/>
                        </a:rPr>
                        <a:t>Actividad 5</a:t>
                      </a:r>
                    </a:p>
                  </a:txBody>
                  <a:tcPr anchor="ctr"/>
                </a:tc>
                <a:tc>
                  <a:txBody>
                    <a:bodyPr/>
                    <a:lstStyle/>
                    <a:p>
                      <a:pPr algn="ctr"/>
                      <a:r>
                        <a:rPr lang="es-ES" sz="1400" dirty="0">
                          <a:latin typeface="Century Gothic" panose="020B0502020202020204" pitchFamily="34" charset="0"/>
                        </a:rPr>
                        <a:t> Mini- olimpiada y kermes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1400" dirty="0">
                          <a:latin typeface="Century Gothic" panose="020B0502020202020204" pitchFamily="34" charset="0"/>
                        </a:rPr>
                        <a:t> Mini- olimpiada y kermes</a:t>
                      </a:r>
                    </a:p>
                    <a:p>
                      <a:pPr algn="ctr"/>
                      <a:endParaRPr lang="es-ES" sz="1400" dirty="0">
                        <a:latin typeface="Century Gothic" panose="020B0502020202020204" pitchFamily="34" charset="0"/>
                      </a:endParaRPr>
                    </a:p>
                  </a:txBody>
                  <a:tcPr/>
                </a:tc>
                <a:extLst>
                  <a:ext uri="{0D108BD9-81ED-4DB2-BD59-A6C34878D82A}">
                    <a16:rowId xmlns:a16="http://schemas.microsoft.com/office/drawing/2014/main" xmlns="" val="10005"/>
                  </a:ext>
                </a:extLst>
              </a:tr>
            </a:tbl>
          </a:graphicData>
        </a:graphic>
      </p:graphicFrame>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sp>
        <p:nvSpPr>
          <p:cNvPr id="7" name="1 Título">
            <a:extLst>
              <a:ext uri="{FF2B5EF4-FFF2-40B4-BE49-F238E27FC236}">
                <a16:creationId xmlns:a16="http://schemas.microsoft.com/office/drawing/2014/main" xmlns="" id="{68C35086-B3BD-4706-8266-201D2A00D6B9}"/>
              </a:ext>
            </a:extLst>
          </p:cNvPr>
          <p:cNvSpPr>
            <a:spLocks noGrp="1"/>
          </p:cNvSpPr>
          <p:nvPr>
            <p:ph type="title"/>
          </p:nvPr>
        </p:nvSpPr>
        <p:spPr>
          <a:xfrm>
            <a:off x="755577" y="33765"/>
            <a:ext cx="8064896" cy="620688"/>
          </a:xfrm>
        </p:spPr>
        <p:txBody>
          <a:bodyPr>
            <a:noAutofit/>
          </a:bodyPr>
          <a:lstStyle/>
          <a:p>
            <a:r>
              <a:rPr lang="es-ES_tradnl" sz="4400" b="1" dirty="0">
                <a:effectLst>
                  <a:outerShdw blurRad="38100" dist="38100" dir="2700000" algn="tl">
                    <a:srgbClr val="000000">
                      <a:alpha val="43137"/>
                    </a:srgbClr>
                  </a:outerShdw>
                </a:effectLst>
                <a:latin typeface="Berlin Sans FB Demi" panose="020E0802020502020306" pitchFamily="34" charset="0"/>
              </a:rPr>
              <a:t>Adecuaciones aplicadas</a:t>
            </a:r>
            <a:endParaRPr lang="es-ES" sz="4400" b="1" dirty="0">
              <a:effectLst>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3532776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_tradnl" b="1" dirty="0">
                <a:effectLst>
                  <a:outerShdw blurRad="38100" dist="38100" dir="2700000" algn="tl">
                    <a:srgbClr val="000000">
                      <a:alpha val="43137"/>
                    </a:srgbClr>
                  </a:outerShdw>
                </a:effectLst>
                <a:latin typeface="Berlin Sans FB Demi" panose="020E0802020502020306" pitchFamily="34" charset="0"/>
              </a:rPr>
              <a:t>Reflexión en función de las competencias profesionales. </a:t>
            </a:r>
            <a:endParaRPr lang="es-ES" b="1" dirty="0">
              <a:effectLst>
                <a:outerShdw blurRad="38100" dist="38100" dir="2700000" algn="tl">
                  <a:srgbClr val="000000">
                    <a:alpha val="43137"/>
                  </a:srgbClr>
                </a:outerShdw>
              </a:effectLst>
              <a:latin typeface="Berlin Sans FB Demi" panose="020E0802020502020306" pitchFamily="34" charset="0"/>
            </a:endParaRPr>
          </a:p>
        </p:txBody>
      </p:sp>
      <p:sp>
        <p:nvSpPr>
          <p:cNvPr id="3" name="2 Marcador de contenido"/>
          <p:cNvSpPr>
            <a:spLocks noGrp="1"/>
          </p:cNvSpPr>
          <p:nvPr>
            <p:ph idx="1"/>
          </p:nvPr>
        </p:nvSpPr>
        <p:spPr/>
        <p:txBody>
          <a:bodyPr>
            <a:normAutofit/>
          </a:bodyPr>
          <a:lstStyle/>
          <a:p>
            <a:endParaRPr lang="es-ES" dirty="0"/>
          </a:p>
          <a:p>
            <a:r>
              <a:rPr lang="es-ES" u="sng" dirty="0">
                <a:solidFill>
                  <a:schemeClr val="tx1"/>
                </a:solidFill>
              </a:rPr>
              <a:t>Realiza adecuaciones curriculares pertinentes en su planeación a partir de los resultados de la evaluación. </a:t>
            </a:r>
          </a:p>
          <a:p>
            <a:pPr marL="0" indent="0">
              <a:buNone/>
            </a:pPr>
            <a:endParaRPr lang="es-ES" dirty="0" smtClean="0"/>
          </a:p>
          <a:p>
            <a:pPr marL="0" indent="0">
              <a:buNone/>
            </a:pPr>
            <a:r>
              <a:rPr lang="es-ES" sz="1400" dirty="0" smtClean="0">
                <a:latin typeface="Century Gothic" pitchFamily="34" charset="0"/>
              </a:rPr>
              <a:t>Las adecuaciones realizadas fueron buenas para que el alumno mejorara su forma de trabajo, se mostró más motivado e interesado en las clases, e incluso en otras actividades el niño pedía la atención personalizada o buscaba al compañero que se le asigno de apoyo para realizar las actividades. </a:t>
            </a:r>
            <a:endParaRPr lang="es-ES" sz="1400" dirty="0">
              <a:latin typeface="Century Gothic" pitchFamily="34" charset="0"/>
            </a:endParaRPr>
          </a:p>
        </p:txBody>
      </p:sp>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spTree>
    <p:extLst>
      <p:ext uri="{BB962C8B-B14F-4D97-AF65-F5344CB8AC3E}">
        <p14:creationId xmlns:p14="http://schemas.microsoft.com/office/powerpoint/2010/main" val="1491628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_tradnl" b="1" dirty="0">
                <a:effectLst>
                  <a:outerShdw blurRad="38100" dist="38100" dir="2700000" algn="tl">
                    <a:srgbClr val="000000">
                      <a:alpha val="43137"/>
                    </a:srgbClr>
                  </a:outerShdw>
                </a:effectLst>
                <a:latin typeface="Berlin Sans FB Demi" panose="020E0802020502020306" pitchFamily="34" charset="0"/>
              </a:rPr>
              <a:t>Reflexión en función de las competencias profesionales. </a:t>
            </a:r>
            <a:endParaRPr lang="es-ES" dirty="0">
              <a:latin typeface="Berlin Sans FB Demi" panose="020E0802020502020306" pitchFamily="34" charset="0"/>
            </a:endParaRPr>
          </a:p>
        </p:txBody>
      </p:sp>
      <p:sp>
        <p:nvSpPr>
          <p:cNvPr id="3" name="2 Marcador de contenido"/>
          <p:cNvSpPr>
            <a:spLocks noGrp="1"/>
          </p:cNvSpPr>
          <p:nvPr>
            <p:ph idx="1"/>
          </p:nvPr>
        </p:nvSpPr>
        <p:spPr/>
        <p:txBody>
          <a:bodyPr>
            <a:normAutofit/>
          </a:bodyPr>
          <a:lstStyle/>
          <a:p>
            <a:r>
              <a:rPr lang="es-ES" u="sng" dirty="0">
                <a:solidFill>
                  <a:schemeClr val="tx1"/>
                </a:solidFill>
              </a:rPr>
              <a:t>Utiliza estrategias didácticas para promover un ambiente propicio para el aprendizaje. </a:t>
            </a:r>
            <a:endParaRPr lang="es-ES" u="sng" dirty="0" smtClean="0">
              <a:solidFill>
                <a:schemeClr val="tx1"/>
              </a:solidFill>
            </a:endParaRPr>
          </a:p>
          <a:p>
            <a:endParaRPr lang="es-ES" u="sng" dirty="0">
              <a:solidFill>
                <a:schemeClr val="tx1"/>
              </a:solidFill>
            </a:endParaRPr>
          </a:p>
          <a:p>
            <a:pPr marL="0" indent="0">
              <a:buNone/>
            </a:pPr>
            <a:r>
              <a:rPr lang="es-ES" sz="1400" dirty="0" smtClean="0">
                <a:latin typeface="Century Gothic" pitchFamily="34" charset="0"/>
              </a:rPr>
              <a:t>Se pedía la participación del alumno en actividades grupales e incluso el alumno pedía que al terminar los trabajos se los mostrara a sus compañeros para que lo hicieran igual que él, en sí, el mostrar sus trabajos al grupo motivaba al niño a trabajar cada vez mejor y esforzarse más en hacer bien sus trabajos.</a:t>
            </a:r>
            <a:endParaRPr lang="es-ES" sz="1400" dirty="0">
              <a:latin typeface="Century Gothic" pitchFamily="34" charset="0"/>
            </a:endParaRPr>
          </a:p>
        </p:txBody>
      </p:sp>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spTree>
    <p:extLst>
      <p:ext uri="{BB962C8B-B14F-4D97-AF65-F5344CB8AC3E}">
        <p14:creationId xmlns:p14="http://schemas.microsoft.com/office/powerpoint/2010/main" val="1275286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_tradnl" b="1" dirty="0">
                <a:effectLst>
                  <a:outerShdw blurRad="38100" dist="38100" dir="2700000" algn="tl">
                    <a:srgbClr val="000000">
                      <a:alpha val="43137"/>
                    </a:srgbClr>
                  </a:outerShdw>
                </a:effectLst>
                <a:latin typeface="Berlin Sans FB Demi" panose="020E0802020502020306" pitchFamily="34" charset="0"/>
              </a:rPr>
              <a:t>Reflexión en función de las competencias profesionales. </a:t>
            </a:r>
            <a:endParaRPr lang="es-ES" dirty="0">
              <a:latin typeface="Berlin Sans FB Demi" panose="020E0802020502020306" pitchFamily="34" charset="0"/>
            </a:endParaRPr>
          </a:p>
        </p:txBody>
      </p:sp>
      <p:sp>
        <p:nvSpPr>
          <p:cNvPr id="3" name="2 Marcador de contenido"/>
          <p:cNvSpPr>
            <a:spLocks noGrp="1"/>
          </p:cNvSpPr>
          <p:nvPr>
            <p:ph idx="1"/>
          </p:nvPr>
        </p:nvSpPr>
        <p:spPr/>
        <p:txBody>
          <a:bodyPr/>
          <a:lstStyle/>
          <a:p>
            <a:r>
              <a:rPr lang="es-ES" u="sng" dirty="0">
                <a:solidFill>
                  <a:schemeClr val="tx1"/>
                </a:solidFill>
              </a:rPr>
              <a:t>Adecua las condiciones físicas en el aula de acuerdo al contexto y las características de los alumnos y el grupo. </a:t>
            </a:r>
            <a:endParaRPr lang="es-ES" u="sng" dirty="0" smtClean="0">
              <a:solidFill>
                <a:schemeClr val="tx1"/>
              </a:solidFill>
            </a:endParaRPr>
          </a:p>
          <a:p>
            <a:endParaRPr lang="es-ES" u="sng" dirty="0">
              <a:solidFill>
                <a:schemeClr val="tx1"/>
              </a:solidFill>
            </a:endParaRPr>
          </a:p>
          <a:p>
            <a:pPr marL="0" indent="0">
              <a:buNone/>
            </a:pPr>
            <a:r>
              <a:rPr lang="es-ES" sz="1400" dirty="0" smtClean="0">
                <a:latin typeface="Century Gothic" pitchFamily="34" charset="0"/>
              </a:rPr>
              <a:t>Se realizaron cambios de lugares a algunos niños para mejorar el trabajo de grupo y con ello buscar el asesoramiento de un compañero hacia Marco Antonio con el cual se observó que tuvo un buen comportamiento y se creó un buen vinculo de amistad entre ellos lo cual fue bueno para que Marco Antonio comenzara a integrarse más al grupo.</a:t>
            </a:r>
            <a:endParaRPr lang="es-ES" sz="1400" dirty="0">
              <a:latin typeface="Century Gothic" pitchFamily="34" charset="0"/>
            </a:endParaRPr>
          </a:p>
          <a:p>
            <a:pPr marL="0" indent="0">
              <a:buNone/>
            </a:pPr>
            <a:r>
              <a:rPr lang="es-ES" dirty="0"/>
              <a:t>	</a:t>
            </a:r>
          </a:p>
          <a:p>
            <a:endParaRPr lang="es-ES" dirty="0"/>
          </a:p>
        </p:txBody>
      </p:sp>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spTree>
    <p:extLst>
      <p:ext uri="{BB962C8B-B14F-4D97-AF65-F5344CB8AC3E}">
        <p14:creationId xmlns:p14="http://schemas.microsoft.com/office/powerpoint/2010/main" val="375354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_tradnl" b="1" dirty="0">
                <a:effectLst>
                  <a:outerShdw blurRad="38100" dist="38100" dir="2700000" algn="tl">
                    <a:srgbClr val="000000">
                      <a:alpha val="43137"/>
                    </a:srgbClr>
                  </a:outerShdw>
                </a:effectLst>
                <a:latin typeface="Berlin Sans FB Demi" panose="020E0802020502020306" pitchFamily="34" charset="0"/>
              </a:rPr>
              <a:t>Reflexión en función de las competencias profesionales. </a:t>
            </a:r>
            <a:endParaRPr lang="es-ES" dirty="0">
              <a:latin typeface="Berlin Sans FB Demi" panose="020E0802020502020306" pitchFamily="34" charset="0"/>
            </a:endParaRPr>
          </a:p>
        </p:txBody>
      </p:sp>
      <p:sp>
        <p:nvSpPr>
          <p:cNvPr id="3" name="2 Marcador de contenido"/>
          <p:cNvSpPr>
            <a:spLocks noGrp="1"/>
          </p:cNvSpPr>
          <p:nvPr>
            <p:ph idx="1"/>
          </p:nvPr>
        </p:nvSpPr>
        <p:spPr/>
        <p:txBody>
          <a:bodyPr/>
          <a:lstStyle/>
          <a:p>
            <a:r>
              <a:rPr lang="es-ES" u="sng" dirty="0">
                <a:solidFill>
                  <a:schemeClr val="tx1"/>
                </a:solidFill>
              </a:rPr>
              <a:t>Promueve actividades que involucran el trabajo colaborativo para impulsar el compromiso, la responsabilidad y la solidaridad de los alumnos. </a:t>
            </a:r>
          </a:p>
          <a:p>
            <a:pPr marL="0" indent="0">
              <a:buNone/>
            </a:pPr>
            <a:endParaRPr lang="es-ES" dirty="0" smtClean="0"/>
          </a:p>
          <a:p>
            <a:pPr marL="0" indent="0">
              <a:buNone/>
            </a:pPr>
            <a:r>
              <a:rPr lang="es-ES" sz="1400" dirty="0" smtClean="0">
                <a:latin typeface="Century Gothic" pitchFamily="34" charset="0"/>
              </a:rPr>
              <a:t>Hubo actividades en las cuales se pedía que se trabajara en grupos con el fin de mejorar el compañerismo entre los alumnos y de igual manera que Marco Antonio se integrara más al grupo, con ello los niños ya mostraron más acercamiento al momento de trabajar con Marco Antonio e incluso lo integraban a jugar a la hora de receso. </a:t>
            </a:r>
            <a:endParaRPr lang="es-ES" sz="1400" dirty="0">
              <a:latin typeface="Century Gothic" pitchFamily="34" charset="0"/>
            </a:endParaRPr>
          </a:p>
        </p:txBody>
      </p:sp>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spTree>
    <p:extLst>
      <p:ext uri="{BB962C8B-B14F-4D97-AF65-F5344CB8AC3E}">
        <p14:creationId xmlns:p14="http://schemas.microsoft.com/office/powerpoint/2010/main" val="79399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548680"/>
            <a:ext cx="7931224" cy="5577483"/>
          </a:xfrm>
        </p:spPr>
        <p:txBody>
          <a:bodyPr>
            <a:normAutofit/>
          </a:bodyPr>
          <a:lstStyle/>
          <a:p>
            <a:r>
              <a:rPr lang="es-MX" dirty="0">
                <a:latin typeface="Century Gothic" panose="020B0502020202020204" pitchFamily="34" charset="0"/>
              </a:rPr>
              <a:t>El alumno generalmente siempre se encuentra aislado del grupo y ningún otro niño busca la manera de integrarlo.</a:t>
            </a:r>
          </a:p>
          <a:p>
            <a:r>
              <a:rPr lang="es-MX" dirty="0">
                <a:latin typeface="Century Gothic" panose="020B0502020202020204" pitchFamily="34" charset="0"/>
              </a:rPr>
              <a:t>Las actividades que lo motivan o que si le interesan son aquellas en donde puede manipular objetos y texturas</a:t>
            </a:r>
          </a:p>
          <a:p>
            <a:r>
              <a:rPr lang="es-MX" dirty="0">
                <a:latin typeface="Century Gothic" panose="020B0502020202020204" pitchFamily="34" charset="0"/>
              </a:rPr>
              <a:t>Las actividades en las cuales tiene que escribir o colorear presenta desinterés y se retira de su lugar para pararse frente al espejo o estar acostado en el piso con un color o sus dedos en la boca</a:t>
            </a:r>
          </a:p>
        </p:txBody>
      </p:sp>
      <p:grpSp>
        <p:nvGrpSpPr>
          <p:cNvPr id="2" name="Grupo 1">
            <a:extLst>
              <a:ext uri="{FF2B5EF4-FFF2-40B4-BE49-F238E27FC236}">
                <a16:creationId xmlns:a16="http://schemas.microsoft.com/office/drawing/2014/main" xmlns="" id="{260C52FC-29B4-4366-9550-C0FAB1C518E7}"/>
              </a:ext>
            </a:extLst>
          </p:cNvPr>
          <p:cNvGrpSpPr/>
          <p:nvPr/>
        </p:nvGrpSpPr>
        <p:grpSpPr>
          <a:xfrm>
            <a:off x="4181781" y="3573016"/>
            <a:ext cx="4134635" cy="2913525"/>
            <a:chOff x="4181781" y="3573016"/>
            <a:chExt cx="4134635" cy="2913525"/>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37" t="41865" r="69434" b="31151"/>
            <a:stretch/>
          </p:blipFill>
          <p:spPr bwMode="auto">
            <a:xfrm>
              <a:off x="4181781" y="3573016"/>
              <a:ext cx="4134635" cy="291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Elipse"/>
            <p:cNvSpPr/>
            <p:nvPr/>
          </p:nvSpPr>
          <p:spPr>
            <a:xfrm>
              <a:off x="6516216" y="4110277"/>
              <a:ext cx="1152128" cy="237626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3709383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sp>
        <p:nvSpPr>
          <p:cNvPr id="2" name="1 Título"/>
          <p:cNvSpPr>
            <a:spLocks noGrp="1"/>
          </p:cNvSpPr>
          <p:nvPr>
            <p:ph type="title" idx="4294967295"/>
          </p:nvPr>
        </p:nvSpPr>
        <p:spPr>
          <a:xfrm>
            <a:off x="1509713" y="382588"/>
            <a:ext cx="7634287" cy="1492250"/>
          </a:xfrm>
        </p:spPr>
        <p:txBody>
          <a:bodyPr/>
          <a:lstStyle/>
          <a:p>
            <a:pPr algn="ctr"/>
            <a:r>
              <a:rPr lang="es-ES_tradnl" b="1" dirty="0">
                <a:effectLst>
                  <a:outerShdw blurRad="38100" dist="38100" dir="2700000" algn="tl">
                    <a:srgbClr val="000000">
                      <a:alpha val="43137"/>
                    </a:srgbClr>
                  </a:outerShdw>
                </a:effectLst>
                <a:latin typeface="Berlin Sans FB Demi" panose="020E0802020502020306" pitchFamily="34" charset="0"/>
              </a:rPr>
              <a:t>EVIDENCIAS</a:t>
            </a:r>
            <a:endParaRPr lang="es-ES" b="1" dirty="0">
              <a:effectLst>
                <a:outerShdw blurRad="38100" dist="38100" dir="2700000" algn="tl">
                  <a:srgbClr val="000000">
                    <a:alpha val="43137"/>
                  </a:srgbClr>
                </a:outerShdw>
              </a:effectLst>
              <a:latin typeface="Berlin Sans FB Demi" panose="020E0802020502020306" pitchFamily="34" charset="0"/>
            </a:endParaRPr>
          </a:p>
        </p:txBody>
      </p:sp>
      <p:pic>
        <p:nvPicPr>
          <p:cNvPr id="8" name="Imagen 7">
            <a:extLst>
              <a:ext uri="{FF2B5EF4-FFF2-40B4-BE49-F238E27FC236}">
                <a16:creationId xmlns:a16="http://schemas.microsoft.com/office/drawing/2014/main" xmlns="" id="{64880123-9993-4489-AB58-7154C0BFDE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513"/>
          <a:stretch/>
        </p:blipFill>
        <p:spPr>
          <a:xfrm rot="5400000">
            <a:off x="6132049" y="4123130"/>
            <a:ext cx="2697145" cy="2504877"/>
          </a:xfrm>
          <a:prstGeom prst="rect">
            <a:avLst/>
          </a:prstGeom>
        </p:spPr>
      </p:pic>
      <p:pic>
        <p:nvPicPr>
          <p:cNvPr id="10" name="Imagen 9">
            <a:extLst>
              <a:ext uri="{FF2B5EF4-FFF2-40B4-BE49-F238E27FC236}">
                <a16:creationId xmlns:a16="http://schemas.microsoft.com/office/drawing/2014/main" xmlns="" id="{D09843FF-8C06-4ABE-8CCC-0EC7248261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6496" y="4837642"/>
            <a:ext cx="3347864" cy="1883174"/>
          </a:xfrm>
          <a:prstGeom prst="rect">
            <a:avLst/>
          </a:prstGeom>
        </p:spPr>
      </p:pic>
      <p:pic>
        <p:nvPicPr>
          <p:cNvPr id="12" name="Imagen 11">
            <a:extLst>
              <a:ext uri="{FF2B5EF4-FFF2-40B4-BE49-F238E27FC236}">
                <a16:creationId xmlns:a16="http://schemas.microsoft.com/office/drawing/2014/main" xmlns="" id="{1038374F-8500-43DA-97D6-976B052BE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4172" y="1028151"/>
            <a:ext cx="2951141" cy="1660017"/>
          </a:xfrm>
          <a:prstGeom prst="rect">
            <a:avLst/>
          </a:prstGeom>
        </p:spPr>
      </p:pic>
      <p:pic>
        <p:nvPicPr>
          <p:cNvPr id="14" name="Imagen 13">
            <a:extLst>
              <a:ext uri="{FF2B5EF4-FFF2-40B4-BE49-F238E27FC236}">
                <a16:creationId xmlns:a16="http://schemas.microsoft.com/office/drawing/2014/main" xmlns="" id="{B13C858F-3B61-41E2-B49C-3948838244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5508104" y="1767901"/>
            <a:ext cx="3224956" cy="2126201"/>
          </a:xfrm>
          <a:prstGeom prst="rect">
            <a:avLst/>
          </a:prstGeom>
        </p:spPr>
      </p:pic>
      <p:pic>
        <p:nvPicPr>
          <p:cNvPr id="16" name="Imagen 15">
            <a:extLst>
              <a:ext uri="{FF2B5EF4-FFF2-40B4-BE49-F238E27FC236}">
                <a16:creationId xmlns:a16="http://schemas.microsoft.com/office/drawing/2014/main" xmlns="" id="{351D6170-0522-48F2-A7C2-651FFF07B92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9562" b="27600"/>
          <a:stretch/>
        </p:blipFill>
        <p:spPr>
          <a:xfrm rot="5400000">
            <a:off x="232769" y="4604824"/>
            <a:ext cx="2560767" cy="1723752"/>
          </a:xfrm>
          <a:prstGeom prst="rect">
            <a:avLst/>
          </a:prstGeom>
        </p:spPr>
      </p:pic>
      <p:pic>
        <p:nvPicPr>
          <p:cNvPr id="18" name="Imagen 17">
            <a:extLst>
              <a:ext uri="{FF2B5EF4-FFF2-40B4-BE49-F238E27FC236}">
                <a16:creationId xmlns:a16="http://schemas.microsoft.com/office/drawing/2014/main" xmlns="" id="{DCE98A96-CA24-4695-98A8-F66C6890C60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2201"/>
          <a:stretch/>
        </p:blipFill>
        <p:spPr>
          <a:xfrm rot="5400000">
            <a:off x="2543871" y="2173083"/>
            <a:ext cx="2939408" cy="1883174"/>
          </a:xfrm>
          <a:prstGeom prst="rect">
            <a:avLst/>
          </a:prstGeom>
        </p:spPr>
      </p:pic>
    </p:spTree>
    <p:extLst>
      <p:ext uri="{BB962C8B-B14F-4D97-AF65-F5344CB8AC3E}">
        <p14:creationId xmlns:p14="http://schemas.microsoft.com/office/powerpoint/2010/main" val="4175412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67744" y="1098388"/>
            <a:ext cx="4968552" cy="4394988"/>
          </a:xfrm>
        </p:spPr>
        <p:txBody>
          <a:bodyPr>
            <a:normAutofit/>
          </a:bodyPr>
          <a:lstStyle/>
          <a:p>
            <a:r>
              <a:rPr lang="es-ES" sz="4400" b="1" dirty="0">
                <a:effectLst>
                  <a:outerShdw blurRad="38100" dist="38100" dir="2700000" algn="tl">
                    <a:srgbClr val="000000">
                      <a:alpha val="43137"/>
                    </a:srgbClr>
                  </a:outerShdw>
                </a:effectLst>
                <a:latin typeface="Century Gothic" panose="020B0502020202020204" pitchFamily="34" charset="0"/>
              </a:rPr>
              <a:t>SEMANA 1</a:t>
            </a:r>
            <a:br>
              <a:rPr lang="es-ES" sz="4400" b="1" dirty="0">
                <a:effectLst>
                  <a:outerShdw blurRad="38100" dist="38100" dir="2700000" algn="tl">
                    <a:srgbClr val="000000">
                      <a:alpha val="43137"/>
                    </a:srgbClr>
                  </a:outerShdw>
                </a:effectLst>
                <a:latin typeface="Century Gothic" panose="020B0502020202020204" pitchFamily="34" charset="0"/>
              </a:rPr>
            </a:br>
            <a:r>
              <a:rPr lang="es-ES" sz="4400" b="1" dirty="0">
                <a:effectLst>
                  <a:outerShdw blurRad="38100" dist="38100" dir="2700000" algn="tl">
                    <a:srgbClr val="000000">
                      <a:alpha val="43137"/>
                    </a:srgbClr>
                  </a:outerShdw>
                </a:effectLst>
                <a:latin typeface="Century Gothic" panose="020B0502020202020204" pitchFamily="34" charset="0"/>
              </a:rPr>
              <a:t>DEL 30 DE OCTUBRE AL 03 DE NOVIEMBRE</a:t>
            </a:r>
          </a:p>
        </p:txBody>
      </p:sp>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spTree>
    <p:extLst>
      <p:ext uri="{BB962C8B-B14F-4D97-AF65-F5344CB8AC3E}">
        <p14:creationId xmlns:p14="http://schemas.microsoft.com/office/powerpoint/2010/main" val="2863833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2992967518"/>
              </p:ext>
            </p:extLst>
          </p:nvPr>
        </p:nvGraphicFramePr>
        <p:xfrm>
          <a:off x="827584" y="476672"/>
          <a:ext cx="7848874" cy="5677429"/>
        </p:xfrm>
        <a:graphic>
          <a:graphicData uri="http://schemas.openxmlformats.org/drawingml/2006/table">
            <a:tbl>
              <a:tblPr firstRow="1" firstCol="1" bandRow="1">
                <a:tableStyleId>{5940675A-B579-460E-94D1-54222C63F5DA}</a:tableStyleId>
              </a:tblPr>
              <a:tblGrid>
                <a:gridCol w="2615708">
                  <a:extLst>
                    <a:ext uri="{9D8B030D-6E8A-4147-A177-3AD203B41FA5}">
                      <a16:colId xmlns:a16="http://schemas.microsoft.com/office/drawing/2014/main" xmlns="" val="20000"/>
                    </a:ext>
                  </a:extLst>
                </a:gridCol>
                <a:gridCol w="2616583">
                  <a:extLst>
                    <a:ext uri="{9D8B030D-6E8A-4147-A177-3AD203B41FA5}">
                      <a16:colId xmlns:a16="http://schemas.microsoft.com/office/drawing/2014/main" xmlns="" val="20001"/>
                    </a:ext>
                  </a:extLst>
                </a:gridCol>
                <a:gridCol w="1392446">
                  <a:extLst>
                    <a:ext uri="{9D8B030D-6E8A-4147-A177-3AD203B41FA5}">
                      <a16:colId xmlns:a16="http://schemas.microsoft.com/office/drawing/2014/main" xmlns="" val="20002"/>
                    </a:ext>
                  </a:extLst>
                </a:gridCol>
                <a:gridCol w="1224137">
                  <a:extLst>
                    <a:ext uri="{9D8B030D-6E8A-4147-A177-3AD203B41FA5}">
                      <a16:colId xmlns:a16="http://schemas.microsoft.com/office/drawing/2014/main" xmlns="" val="20003"/>
                    </a:ext>
                  </a:extLst>
                </a:gridCol>
              </a:tblGrid>
              <a:tr h="309803">
                <a:tc gridSpan="4">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1200" b="1" i="1" kern="1200" dirty="0">
                          <a:solidFill>
                            <a:schemeClr val="tx1"/>
                          </a:solidFill>
                          <a:effectLst/>
                          <a:latin typeface="Arial" panose="020B0604020202020204" pitchFamily="34" charset="0"/>
                          <a:ea typeface="+mn-ea"/>
                          <a:cs typeface="Arial" panose="020B0604020202020204" pitchFamily="34" charset="0"/>
                        </a:rPr>
                        <a:t>COMPLETANDO PALABRAS</a:t>
                      </a:r>
                    </a:p>
                  </a:txBody>
                  <a:tcPr marL="63821" marR="63821" marT="0"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1202364">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CAMPO FORMATIVO.</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cs typeface="Arial" panose="020B0604020202020204" pitchFamily="34" charset="0"/>
                        </a:rPr>
                        <a:t>Lenguaje y comunicación. </a:t>
                      </a:r>
                    </a:p>
                  </a:txBody>
                  <a:tcPr marL="63821" marR="63821" marT="0" marB="0"/>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ASPECTO</a:t>
                      </a:r>
                      <a:r>
                        <a:rPr lang="es-MX" sz="1200" dirty="0">
                          <a:effectLst/>
                          <a:latin typeface="Arial" panose="020B0604020202020204" pitchFamily="34" charset="0"/>
                          <a:cs typeface="Arial" panose="020B0604020202020204" pitchFamily="34" charset="0"/>
                        </a:rPr>
                        <a:t>.</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cs typeface="Arial" panose="020B0604020202020204" pitchFamily="34" charset="0"/>
                        </a:rPr>
                        <a:t>Lenguaje escrito </a:t>
                      </a:r>
                    </a:p>
                  </a:txBody>
                  <a:tcPr marL="63821" marR="63821" marT="0" marB="0"/>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COMPETENCIA.</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txBody>
                  <a:tcPr marL="63821" marR="63821" marT="0" marB="0"/>
                </a:tc>
                <a:tc hMerge="1">
                  <a:txBody>
                    <a:bodyPr/>
                    <a:lstStyle/>
                    <a:p>
                      <a:endParaRPr lang="es-MX"/>
                    </a:p>
                  </a:txBody>
                  <a:tcPr/>
                </a:tc>
                <a:extLst>
                  <a:ext uri="{0D108BD9-81ED-4DB2-BD59-A6C34878D82A}">
                    <a16:rowId xmlns:a16="http://schemas.microsoft.com/office/drawing/2014/main" xmlns="" val="10001"/>
                  </a:ext>
                </a:extLst>
              </a:tr>
              <a:tr h="712548">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APRENDIZAJE ESPERADO.</a:t>
                      </a:r>
                    </a:p>
                    <a:p>
                      <a:pPr>
                        <a:lnSpc>
                          <a:spcPct val="115000"/>
                        </a:lnSpc>
                        <a:spcAft>
                          <a:spcPts val="0"/>
                        </a:spcAft>
                      </a:pPr>
                      <a:r>
                        <a:rPr lang="es-MX" sz="1200" dirty="0">
                          <a:effectLst/>
                          <a:latin typeface="Arial" panose="020B0604020202020204" pitchFamily="34" charset="0"/>
                          <a:cs typeface="Arial" panose="020B0604020202020204" pitchFamily="34" charset="0"/>
                        </a:rPr>
                        <a:t> </a:t>
                      </a:r>
                      <a:endParaRPr lang="es-MX" sz="1000" dirty="0">
                        <a:effectLst/>
                        <a:latin typeface="Arial" panose="020B0604020202020204" pitchFamily="34" charset="0"/>
                        <a:cs typeface="Arial" panose="020B0604020202020204" pitchFamily="34" charset="0"/>
                      </a:endParaRPr>
                    </a:p>
                    <a:p>
                      <a:pPr algn="just">
                        <a:lnSpc>
                          <a:spcPct val="115000"/>
                        </a:lnSpc>
                        <a:spcAft>
                          <a:spcPts val="0"/>
                        </a:spcAft>
                      </a:pPr>
                      <a:r>
                        <a:rPr lang="es-MX" sz="1200" kern="1200" dirty="0">
                          <a:solidFill>
                            <a:schemeClr val="tx1"/>
                          </a:solidFill>
                          <a:effectLst/>
                          <a:latin typeface="+mn-lt"/>
                          <a:ea typeface="+mn-ea"/>
                          <a:cs typeface="+mn-cs"/>
                        </a:rPr>
                        <a:t>Utiliza marcas gráficas o letras con diversas intenciones de escritura y explica “que dice su texto”</a:t>
                      </a:r>
                      <a:r>
                        <a:rPr lang="es-MX" sz="1000" dirty="0">
                          <a:effectLst/>
                          <a:latin typeface="Arial" panose="020B0604020202020204" pitchFamily="34" charset="0"/>
                          <a:cs typeface="Arial" panose="020B0604020202020204" pitchFamily="34" charset="0"/>
                        </a:rPr>
                        <a:t> </a:t>
                      </a:r>
                    </a:p>
                    <a:p>
                      <a:pP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MATERIALES.</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p>
                      <a:pPr algn="ctr"/>
                      <a:r>
                        <a:rPr lang="es-MX" sz="1200" kern="1200" dirty="0">
                          <a:solidFill>
                            <a:schemeClr val="tx1"/>
                          </a:solidFill>
                          <a:effectLst/>
                          <a:latin typeface="Arial" panose="020B0604020202020204" pitchFamily="34" charset="0"/>
                          <a:ea typeface="+mn-ea"/>
                          <a:cs typeface="Arial" panose="020B0604020202020204" pitchFamily="34" charset="0"/>
                        </a:rPr>
                        <a:t>Nombre del cuento</a:t>
                      </a:r>
                    </a:p>
                    <a:p>
                      <a:pPr algn="ctr"/>
                      <a:r>
                        <a:rPr lang="es-MX" sz="1200" kern="1200" dirty="0">
                          <a:solidFill>
                            <a:schemeClr val="tx1"/>
                          </a:solidFill>
                          <a:effectLst/>
                          <a:latin typeface="Arial" panose="020B0604020202020204" pitchFamily="34" charset="0"/>
                          <a:ea typeface="+mn-ea"/>
                          <a:cs typeface="Arial" panose="020B0604020202020204" pitchFamily="34" charset="0"/>
                        </a:rPr>
                        <a:t>Portadores de texto</a:t>
                      </a:r>
                    </a:p>
                    <a:p>
                      <a:pPr algn="ctr"/>
                      <a:r>
                        <a:rPr lang="es-MX" sz="1200" kern="1200" dirty="0">
                          <a:solidFill>
                            <a:schemeClr val="tx1"/>
                          </a:solidFill>
                          <a:effectLst/>
                          <a:latin typeface="Arial" panose="020B0604020202020204" pitchFamily="34" charset="0"/>
                          <a:ea typeface="+mn-ea"/>
                          <a:cs typeface="Arial" panose="020B0604020202020204" pitchFamily="34" charset="0"/>
                        </a:rPr>
                        <a:t>Letras </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ORGANIZACIÓN.</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Individual</a:t>
                      </a:r>
                    </a:p>
                  </a:txBody>
                  <a:tcPr marL="63821" marR="63821"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ESPACIO.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algn="ctr">
                        <a:lnSpc>
                          <a:spcPct val="115000"/>
                        </a:lnSpc>
                        <a:spcAft>
                          <a:spcPts val="0"/>
                        </a:spcAft>
                      </a:pPr>
                      <a:r>
                        <a:rPr lang="es-MX" sz="1200" dirty="0">
                          <a:effectLst/>
                          <a:latin typeface="Arial" panose="020B0604020202020204" pitchFamily="34" charset="0"/>
                          <a:cs typeface="Arial" panose="020B0604020202020204" pitchFamily="34" charset="0"/>
                        </a:rPr>
                        <a:t>Aula de clases.</a:t>
                      </a:r>
                      <a:endParaRPr lang="es-MX" sz="1200" dirty="0">
                        <a:effectLst/>
                        <a:latin typeface="Arial" panose="020B0604020202020204" pitchFamily="34" charset="0"/>
                        <a:ea typeface="Calibri"/>
                        <a:cs typeface="Arial" panose="020B0604020202020204" pitchFamily="34" charset="0"/>
                      </a:endParaRPr>
                    </a:p>
                  </a:txBody>
                  <a:tcPr marL="63821" marR="63821"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12548">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TIEMPO</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15 Minutos</a:t>
                      </a:r>
                    </a:p>
                  </a:txBody>
                  <a:tcPr marL="63821" marR="6382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r h="1425096">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ACTIVIDAD.</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es-MX" sz="1200" kern="1200" dirty="0">
                          <a:solidFill>
                            <a:schemeClr val="tx1"/>
                          </a:solidFill>
                          <a:effectLst/>
                          <a:latin typeface="Arial" panose="020B0604020202020204" pitchFamily="34" charset="0"/>
                          <a:ea typeface="+mn-ea"/>
                          <a:cs typeface="Arial" panose="020B0604020202020204" pitchFamily="34" charset="0"/>
                        </a:rPr>
                        <a:t>Observar en el pizarrón el nombre del cuento, comparar con el portador de textos que tiene y buscar las letras que hacen falta para que su portador de textos este correcto al finalizar mencionar de manera grupal que letras faltaban</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lnR w="12700" cap="flat" cmpd="sng" algn="ctr">
                      <a:solidFill>
                        <a:schemeClr val="tx1"/>
                      </a:solidFill>
                      <a:prstDash val="solid"/>
                      <a:round/>
                      <a:headEnd type="none" w="med" len="med"/>
                      <a:tailEnd type="none" w="med" len="med"/>
                    </a:lnR>
                  </a:tcPr>
                </a:tc>
                <a:tc hMerge="1">
                  <a:txBody>
                    <a:bodyPr/>
                    <a:lstStyle/>
                    <a:p>
                      <a:endParaRPr lang="es-MX"/>
                    </a:p>
                  </a:txBody>
                  <a:tcPr/>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EVALUACIÓN.</a:t>
                      </a:r>
                    </a:p>
                    <a:p>
                      <a:pPr algn="ctr">
                        <a:lnSpc>
                          <a:spcPct val="115000"/>
                        </a:lnSpc>
                        <a:spcAft>
                          <a:spcPts val="0"/>
                        </a:spcAft>
                      </a:pPr>
                      <a:endParaRPr lang="es-MX" sz="1200" b="1" dirty="0">
                        <a:effectLst/>
                        <a:latin typeface="Arial" panose="020B0604020202020204" pitchFamily="34" charset="0"/>
                        <a:cs typeface="Arial" panose="020B0604020202020204" pitchFamily="34" charset="0"/>
                      </a:endParaRPr>
                    </a:p>
                    <a:p>
                      <a:pPr algn="just">
                        <a:lnSpc>
                          <a:spcPct val="115000"/>
                        </a:lnSpc>
                        <a:spcAft>
                          <a:spcPts val="0"/>
                        </a:spcAft>
                      </a:pPr>
                      <a:r>
                        <a:rPr lang="es-MX" sz="1200" b="0" dirty="0">
                          <a:effectLst/>
                          <a:latin typeface="Arial" panose="020B0604020202020204" pitchFamily="34" charset="0"/>
                          <a:cs typeface="Arial" panose="020B0604020202020204" pitchFamily="34" charset="0"/>
                        </a:rPr>
                        <a:t>*Logra</a:t>
                      </a:r>
                      <a:r>
                        <a:rPr lang="es-MX" sz="1200" b="0" baseline="0" dirty="0">
                          <a:effectLst/>
                          <a:latin typeface="Arial" panose="020B0604020202020204" pitchFamily="34" charset="0"/>
                          <a:cs typeface="Arial" panose="020B0604020202020204" pitchFamily="34" charset="0"/>
                        </a:rPr>
                        <a:t> identificar las similitudes en las letras.</a:t>
                      </a:r>
                    </a:p>
                    <a:p>
                      <a:pPr algn="just">
                        <a:lnSpc>
                          <a:spcPct val="115000"/>
                        </a:lnSpc>
                        <a:spcAft>
                          <a:spcPts val="0"/>
                        </a:spcAft>
                      </a:pPr>
                      <a:r>
                        <a:rPr lang="es-MX" sz="1200" b="0" baseline="0" dirty="0">
                          <a:effectLst/>
                          <a:latin typeface="Arial" panose="020B0604020202020204" pitchFamily="34" charset="0"/>
                          <a:cs typeface="Arial" panose="020B0604020202020204" pitchFamily="34" charset="0"/>
                        </a:rPr>
                        <a:t>*Ubica las letras que faltan en el lugar que corresponden.</a:t>
                      </a:r>
                      <a:endParaRPr lang="es-MX" sz="1200" b="0" dirty="0">
                        <a:effectLst/>
                        <a:latin typeface="Arial" panose="020B0604020202020204" pitchFamily="34" charset="0"/>
                        <a:cs typeface="Arial" panose="020B0604020202020204" pitchFamily="34" charset="0"/>
                      </a:endParaRPr>
                    </a:p>
                  </a:txBody>
                  <a:tcPr marL="63821" marR="63821" marT="0" marB="0">
                    <a:lnL w="12700" cap="flat" cmpd="sng" algn="ctr">
                      <a:solidFill>
                        <a:schemeClr val="tx1"/>
                      </a:solidFill>
                      <a:prstDash val="solid"/>
                      <a:round/>
                      <a:headEnd type="none" w="med" len="med"/>
                      <a:tailEnd type="none" w="med" len="med"/>
                    </a:lnL>
                  </a:tcPr>
                </a:tc>
                <a:tc hMerge="1">
                  <a:txBody>
                    <a:bodyPr/>
                    <a:lstStyle/>
                    <a:p>
                      <a:endParaRPr lang="es-MX"/>
                    </a:p>
                  </a:txBody>
                  <a:tcPr/>
                </a:tc>
                <a:extLst>
                  <a:ext uri="{0D108BD9-81ED-4DB2-BD59-A6C34878D82A}">
                    <a16:rowId xmlns:a16="http://schemas.microsoft.com/office/drawing/2014/main" xmlns="" val="10004"/>
                  </a:ext>
                </a:extLst>
              </a:tr>
              <a:tr h="1267982">
                <a:tc gridSpan="4">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ADECUACIÓNES.</a:t>
                      </a:r>
                    </a:p>
                    <a:p>
                      <a:pPr algn="ctr">
                        <a:lnSpc>
                          <a:spcPct val="115000"/>
                        </a:lnSpc>
                        <a:spcAft>
                          <a:spcPts val="0"/>
                        </a:spcAft>
                      </a:pPr>
                      <a:endParaRPr lang="es-MX" sz="1200" b="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Dejar</a:t>
                      </a:r>
                      <a:r>
                        <a:rPr lang="es-MX" sz="1200" b="0" baseline="0" dirty="0">
                          <a:effectLst/>
                          <a:latin typeface="Arial" panose="020B0604020202020204" pitchFamily="34" charset="0"/>
                          <a:ea typeface="Calibri"/>
                          <a:cs typeface="Arial" panose="020B0604020202020204" pitchFamily="34" charset="0"/>
                        </a:rPr>
                        <a:t> solo 5 letras faltantes.</a:t>
                      </a:r>
                    </a:p>
                    <a:p>
                      <a:pPr algn="ctr">
                        <a:lnSpc>
                          <a:spcPct val="115000"/>
                        </a:lnSpc>
                        <a:spcAft>
                          <a:spcPts val="0"/>
                        </a:spcAft>
                      </a:pPr>
                      <a:r>
                        <a:rPr lang="es-MX" sz="1200" b="0" baseline="0" dirty="0">
                          <a:effectLst/>
                          <a:latin typeface="Arial" panose="020B0604020202020204" pitchFamily="34" charset="0"/>
                          <a:ea typeface="Calibri"/>
                          <a:cs typeface="Arial" panose="020B0604020202020204" pitchFamily="34" charset="0"/>
                        </a:rPr>
                        <a:t>Atención personalizada.</a:t>
                      </a:r>
                    </a:p>
                    <a:p>
                      <a:pPr algn="ctr">
                        <a:lnSpc>
                          <a:spcPct val="115000"/>
                        </a:lnSpc>
                        <a:spcAft>
                          <a:spcPts val="0"/>
                        </a:spcAft>
                      </a:pPr>
                      <a:r>
                        <a:rPr lang="es-MX" sz="1200" b="0" baseline="0" dirty="0">
                          <a:effectLst/>
                          <a:latin typeface="Arial" panose="020B0604020202020204" pitchFamily="34" charset="0"/>
                          <a:ea typeface="Calibri"/>
                          <a:cs typeface="Arial" panose="020B0604020202020204" pitchFamily="34" charset="0"/>
                        </a:rPr>
                        <a:t>Integrar en una mesa con los niños más trabajadores.</a:t>
                      </a:r>
                      <a:endParaRPr lang="es-MX" sz="1200" b="0" dirty="0">
                        <a:effectLst/>
                        <a:latin typeface="Arial" panose="020B0604020202020204" pitchFamily="34" charset="0"/>
                        <a:ea typeface="Calibri"/>
                        <a:cs typeface="Arial" panose="020B0604020202020204" pitchFamily="34" charset="0"/>
                      </a:endParaRPr>
                    </a:p>
                  </a:txBody>
                  <a:tcPr marL="63821" marR="63821"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210933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2567916830"/>
              </p:ext>
            </p:extLst>
          </p:nvPr>
        </p:nvGraphicFramePr>
        <p:xfrm>
          <a:off x="827584" y="476672"/>
          <a:ext cx="7848874" cy="5630341"/>
        </p:xfrm>
        <a:graphic>
          <a:graphicData uri="http://schemas.openxmlformats.org/drawingml/2006/table">
            <a:tbl>
              <a:tblPr firstRow="1" firstCol="1" bandRow="1">
                <a:tableStyleId>{5940675A-B579-460E-94D1-54222C63F5DA}</a:tableStyleId>
              </a:tblPr>
              <a:tblGrid>
                <a:gridCol w="2615708">
                  <a:extLst>
                    <a:ext uri="{9D8B030D-6E8A-4147-A177-3AD203B41FA5}">
                      <a16:colId xmlns:a16="http://schemas.microsoft.com/office/drawing/2014/main" xmlns="" val="20000"/>
                    </a:ext>
                  </a:extLst>
                </a:gridCol>
                <a:gridCol w="2616583">
                  <a:extLst>
                    <a:ext uri="{9D8B030D-6E8A-4147-A177-3AD203B41FA5}">
                      <a16:colId xmlns:a16="http://schemas.microsoft.com/office/drawing/2014/main" xmlns="" val="20001"/>
                    </a:ext>
                  </a:extLst>
                </a:gridCol>
                <a:gridCol w="1392446">
                  <a:extLst>
                    <a:ext uri="{9D8B030D-6E8A-4147-A177-3AD203B41FA5}">
                      <a16:colId xmlns:a16="http://schemas.microsoft.com/office/drawing/2014/main" xmlns="" val="20002"/>
                    </a:ext>
                  </a:extLst>
                </a:gridCol>
                <a:gridCol w="1224137">
                  <a:extLst>
                    <a:ext uri="{9D8B030D-6E8A-4147-A177-3AD203B41FA5}">
                      <a16:colId xmlns:a16="http://schemas.microsoft.com/office/drawing/2014/main" xmlns="" val="20003"/>
                    </a:ext>
                  </a:extLst>
                </a:gridCol>
              </a:tblGrid>
              <a:tr h="309803">
                <a:tc gridSpan="4">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1200" b="1" i="1" kern="1200" dirty="0">
                          <a:solidFill>
                            <a:schemeClr val="tx1"/>
                          </a:solidFill>
                          <a:effectLst/>
                          <a:latin typeface="Arial" panose="020B0604020202020204" pitchFamily="34" charset="0"/>
                          <a:ea typeface="+mn-ea"/>
                          <a:cs typeface="Arial" panose="020B0604020202020204" pitchFamily="34" charset="0"/>
                        </a:rPr>
                        <a:t>DULCE O CASTIGO</a:t>
                      </a:r>
                      <a:endParaRPr lang="es-MX" sz="1200" i="1" kern="1200" dirty="0">
                        <a:solidFill>
                          <a:schemeClr val="tx1"/>
                        </a:solidFill>
                        <a:effectLst/>
                        <a:latin typeface="Arial" panose="020B0604020202020204" pitchFamily="34" charset="0"/>
                        <a:ea typeface="+mn-ea"/>
                        <a:cs typeface="Arial" panose="020B0604020202020204" pitchFamily="34" charset="0"/>
                      </a:endParaRPr>
                    </a:p>
                  </a:txBody>
                  <a:tcPr marL="63821" marR="63821" marT="0"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1202364">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CAMPO FORMATIVO.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algn="ctr">
                        <a:lnSpc>
                          <a:spcPct val="115000"/>
                        </a:lnSpc>
                        <a:spcAft>
                          <a:spcPts val="0"/>
                        </a:spcAft>
                      </a:pPr>
                      <a:r>
                        <a:rPr lang="es-MX" sz="1200" dirty="0">
                          <a:effectLst/>
                          <a:latin typeface="Arial" panose="020B0604020202020204" pitchFamily="34" charset="0"/>
                          <a:cs typeface="Arial" panose="020B0604020202020204" pitchFamily="34" charset="0"/>
                        </a:rPr>
                        <a:t>Pensamiento matemático</a:t>
                      </a:r>
                    </a:p>
                  </a:txBody>
                  <a:tcPr marL="63821" marR="63821" marT="0" marB="0"/>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ASPECTO</a:t>
                      </a:r>
                      <a:r>
                        <a:rPr lang="es-MX" sz="1200" dirty="0">
                          <a:effectLst/>
                          <a:latin typeface="Arial" panose="020B0604020202020204" pitchFamily="34" charset="0"/>
                          <a:cs typeface="Arial" panose="020B0604020202020204" pitchFamily="34" charset="0"/>
                        </a:rPr>
                        <a:t>.</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cs typeface="Arial" panose="020B0604020202020204" pitchFamily="34" charset="0"/>
                        </a:rPr>
                        <a:t>Número </a:t>
                      </a:r>
                    </a:p>
                  </a:txBody>
                  <a:tcPr marL="63821" marR="63821" marT="0" marB="0"/>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COMPETENCIA.</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txBody>
                  <a:tcPr marL="63821" marR="63821" marT="0" marB="0"/>
                </a:tc>
                <a:tc hMerge="1">
                  <a:txBody>
                    <a:bodyPr/>
                    <a:lstStyle/>
                    <a:p>
                      <a:endParaRPr lang="es-MX"/>
                    </a:p>
                  </a:txBody>
                  <a:tcPr/>
                </a:tc>
                <a:extLst>
                  <a:ext uri="{0D108BD9-81ED-4DB2-BD59-A6C34878D82A}">
                    <a16:rowId xmlns:a16="http://schemas.microsoft.com/office/drawing/2014/main" xmlns="" val="10001"/>
                  </a:ext>
                </a:extLst>
              </a:tr>
              <a:tr h="712548">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APRENDIZAJE ESPERADO.</a:t>
                      </a:r>
                    </a:p>
                    <a:p>
                      <a:pPr algn="ctr">
                        <a:lnSpc>
                          <a:spcPct val="115000"/>
                        </a:lnSpc>
                        <a:spcAft>
                          <a:spcPts val="0"/>
                        </a:spcAft>
                      </a:pPr>
                      <a:endParaRPr lang="es-MX" sz="1200" b="1" dirty="0">
                        <a:effectLst/>
                        <a:latin typeface="Arial" panose="020B0604020202020204" pitchFamily="34" charset="0"/>
                        <a:cs typeface="Arial" panose="020B0604020202020204" pitchFamily="34" charset="0"/>
                      </a:endParaRPr>
                    </a:p>
                    <a:p>
                      <a:pPr algn="just">
                        <a:lnSpc>
                          <a:spcPct val="115000"/>
                        </a:lnSpc>
                        <a:spcAft>
                          <a:spcPts val="0"/>
                        </a:spcAft>
                      </a:pPr>
                      <a:r>
                        <a:rPr lang="es-MX" sz="1200" dirty="0">
                          <a:effectLst/>
                          <a:latin typeface="Arial" panose="020B0604020202020204" pitchFamily="34" charset="0"/>
                          <a:cs typeface="Arial" panose="020B0604020202020204" pitchFamily="34" charset="0"/>
                        </a:rPr>
                        <a:t> </a:t>
                      </a:r>
                      <a:r>
                        <a:rPr lang="es-MX" sz="1200" kern="1200" dirty="0">
                          <a:solidFill>
                            <a:schemeClr val="tx1"/>
                          </a:solidFill>
                          <a:effectLst/>
                          <a:latin typeface="Arial" panose="020B0604020202020204" pitchFamily="34" charset="0"/>
                          <a:ea typeface="+mn-ea"/>
                          <a:cs typeface="Arial" panose="020B0604020202020204" pitchFamily="34" charset="0"/>
                        </a:rPr>
                        <a:t>Agrupa objetos según sus atributos cualitativos  y cuantitativos</a:t>
                      </a:r>
                      <a:endParaRPr lang="es-MX" sz="1200" dirty="0">
                        <a:effectLst/>
                        <a:latin typeface="Arial" panose="020B0604020202020204" pitchFamily="34" charset="0"/>
                        <a:cs typeface="Arial" panose="020B0604020202020204" pitchFamily="34" charset="0"/>
                      </a:endParaRP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MATERIALES.</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p>
                      <a:pPr algn="ctr"/>
                      <a:r>
                        <a:rPr lang="es-MX" sz="1200" kern="1200" dirty="0">
                          <a:solidFill>
                            <a:schemeClr val="tx1"/>
                          </a:solidFill>
                          <a:effectLst/>
                          <a:latin typeface="Arial" panose="020B0604020202020204" pitchFamily="34" charset="0"/>
                          <a:ea typeface="+mn-ea"/>
                          <a:cs typeface="Arial" panose="020B0604020202020204" pitchFamily="34" charset="0"/>
                        </a:rPr>
                        <a:t>Dulces</a:t>
                      </a:r>
                    </a:p>
                    <a:p>
                      <a:pPr algn="ctr"/>
                      <a:r>
                        <a:rPr lang="es-MX" sz="1200" kern="1200" dirty="0">
                          <a:solidFill>
                            <a:schemeClr val="tx1"/>
                          </a:solidFill>
                          <a:effectLst/>
                          <a:latin typeface="Arial" panose="020B0604020202020204" pitchFamily="34" charset="0"/>
                          <a:ea typeface="+mn-ea"/>
                          <a:cs typeface="Arial" panose="020B0604020202020204" pitchFamily="34" charset="0"/>
                        </a:rPr>
                        <a:t>Calabazas para guardar los dulces</a:t>
                      </a:r>
                    </a:p>
                    <a:p>
                      <a:pPr algn="ctr"/>
                      <a:r>
                        <a:rPr lang="es-MX" sz="1200" kern="1200" dirty="0">
                          <a:solidFill>
                            <a:schemeClr val="tx1"/>
                          </a:solidFill>
                          <a:effectLst/>
                          <a:latin typeface="Arial" panose="020B0604020202020204" pitchFamily="34" charset="0"/>
                          <a:ea typeface="+mn-ea"/>
                          <a:cs typeface="Arial" panose="020B0604020202020204" pitchFamily="34" charset="0"/>
                        </a:rPr>
                        <a:t>Platos de colores</a:t>
                      </a:r>
                      <a:r>
                        <a:rPr lang="es-MX" sz="1200" dirty="0">
                          <a:effectLst/>
                          <a:latin typeface="Arial" panose="020B0604020202020204" pitchFamily="34" charset="0"/>
                          <a:cs typeface="Arial" panose="020B0604020202020204" pitchFamily="34" charset="0"/>
                        </a:rPr>
                        <a:t> </a:t>
                      </a: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ORGANIZACIÓN.</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Individual</a:t>
                      </a:r>
                    </a:p>
                  </a:txBody>
                  <a:tcPr marL="63821" marR="63821"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ESPACIO.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algn="ctr">
                        <a:lnSpc>
                          <a:spcPct val="115000"/>
                        </a:lnSpc>
                        <a:spcAft>
                          <a:spcPts val="0"/>
                        </a:spcAft>
                      </a:pPr>
                      <a:r>
                        <a:rPr lang="es-MX" sz="1200" dirty="0">
                          <a:effectLst/>
                          <a:latin typeface="Arial" panose="020B0604020202020204" pitchFamily="34" charset="0"/>
                          <a:cs typeface="Arial" panose="020B0604020202020204" pitchFamily="34" charset="0"/>
                        </a:rPr>
                        <a:t>Aula de clases.</a:t>
                      </a:r>
                      <a:endParaRPr lang="es-MX" sz="1200" dirty="0">
                        <a:effectLst/>
                        <a:latin typeface="Arial" panose="020B0604020202020204" pitchFamily="34" charset="0"/>
                        <a:ea typeface="Calibri"/>
                        <a:cs typeface="Arial" panose="020B0604020202020204" pitchFamily="34" charset="0"/>
                      </a:endParaRPr>
                    </a:p>
                  </a:txBody>
                  <a:tcPr marL="63821" marR="63821"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12548">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TIEMPO</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15 Minutos</a:t>
                      </a:r>
                    </a:p>
                  </a:txBody>
                  <a:tcPr marL="63821" marR="6382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r h="1425096">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ACTIVIDAD.</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algn="ctr">
                        <a:lnSpc>
                          <a:spcPct val="115000"/>
                        </a:lnSpc>
                        <a:spcAft>
                          <a:spcPts val="0"/>
                        </a:spcAft>
                      </a:pPr>
                      <a:r>
                        <a:rPr lang="es-MX" sz="1200" kern="1200" dirty="0">
                          <a:solidFill>
                            <a:schemeClr val="tx1"/>
                          </a:solidFill>
                          <a:effectLst/>
                          <a:latin typeface="Arial" panose="020B0604020202020204" pitchFamily="34" charset="0"/>
                          <a:ea typeface="+mn-ea"/>
                          <a:cs typeface="Arial" panose="020B0604020202020204" pitchFamily="34" charset="0"/>
                        </a:rPr>
                        <a:t>Separar en los platos los dulces según la descripción que escuchen, si lo hacen bien al final podrán conservarlo y quien se equivoque tendrá un castigo. Contestar quien obtuvo más dulces y menos errores. </a:t>
                      </a:r>
                      <a:endParaRPr lang="es-MX" sz="1200" dirty="0">
                        <a:effectLst/>
                        <a:latin typeface="Arial" panose="020B0604020202020204" pitchFamily="34" charset="0"/>
                        <a:cs typeface="Arial" panose="020B0604020202020204" pitchFamily="34" charset="0"/>
                      </a:endParaRPr>
                    </a:p>
                  </a:txBody>
                  <a:tcPr marL="63821" marR="63821" marT="0" marB="0">
                    <a:lnR w="12700" cap="flat" cmpd="sng" algn="ctr">
                      <a:solidFill>
                        <a:schemeClr val="tx1"/>
                      </a:solidFill>
                      <a:prstDash val="solid"/>
                      <a:round/>
                      <a:headEnd type="none" w="med" len="med"/>
                      <a:tailEnd type="none" w="med" len="med"/>
                    </a:lnR>
                  </a:tcPr>
                </a:tc>
                <a:tc hMerge="1">
                  <a:txBody>
                    <a:bodyPr/>
                    <a:lstStyle/>
                    <a:p>
                      <a:endParaRPr lang="es-MX"/>
                    </a:p>
                  </a:txBody>
                  <a:tcPr/>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EVALUACIÓN.</a:t>
                      </a:r>
                    </a:p>
                    <a:p>
                      <a:pPr algn="ctr">
                        <a:lnSpc>
                          <a:spcPct val="115000"/>
                        </a:lnSpc>
                        <a:spcAft>
                          <a:spcPts val="0"/>
                        </a:spcAft>
                      </a:pPr>
                      <a:endParaRPr lang="es-MX" sz="1200" b="1" dirty="0">
                        <a:effectLst/>
                        <a:latin typeface="Arial" panose="020B0604020202020204" pitchFamily="34" charset="0"/>
                        <a:cs typeface="Arial" panose="020B0604020202020204" pitchFamily="34" charset="0"/>
                      </a:endParaRPr>
                    </a:p>
                    <a:p>
                      <a:pPr algn="ctr">
                        <a:lnSpc>
                          <a:spcPct val="115000"/>
                        </a:lnSpc>
                        <a:spcAft>
                          <a:spcPts val="0"/>
                        </a:spcAft>
                      </a:pPr>
                      <a:r>
                        <a:rPr lang="es-MX" sz="1200" b="0" dirty="0">
                          <a:effectLst/>
                          <a:latin typeface="Arial" panose="020B0604020202020204" pitchFamily="34" charset="0"/>
                          <a:cs typeface="Arial" panose="020B0604020202020204" pitchFamily="34" charset="0"/>
                        </a:rPr>
                        <a:t>*Distingue semejanzas y diferencias </a:t>
                      </a:r>
                    </a:p>
                    <a:p>
                      <a:pPr algn="ctr">
                        <a:lnSpc>
                          <a:spcPct val="115000"/>
                        </a:lnSpc>
                        <a:spcAft>
                          <a:spcPts val="0"/>
                        </a:spcAft>
                      </a:pPr>
                      <a:r>
                        <a:rPr lang="es-MX" sz="1200" b="0" dirty="0">
                          <a:effectLst/>
                          <a:latin typeface="Arial" panose="020B0604020202020204" pitchFamily="34" charset="0"/>
                          <a:cs typeface="Arial" panose="020B0604020202020204" pitchFamily="34" charset="0"/>
                        </a:rPr>
                        <a:t>*Cuenta hasta el 5</a:t>
                      </a:r>
                    </a:p>
                  </a:txBody>
                  <a:tcPr marL="63821" marR="63821" marT="0" marB="0">
                    <a:lnL w="12700" cap="flat" cmpd="sng" algn="ctr">
                      <a:solidFill>
                        <a:schemeClr val="tx1"/>
                      </a:solidFill>
                      <a:prstDash val="solid"/>
                      <a:round/>
                      <a:headEnd type="none" w="med" len="med"/>
                      <a:tailEnd type="none" w="med" len="med"/>
                    </a:lnL>
                  </a:tcPr>
                </a:tc>
                <a:tc hMerge="1">
                  <a:txBody>
                    <a:bodyPr/>
                    <a:lstStyle/>
                    <a:p>
                      <a:endParaRPr lang="es-MX"/>
                    </a:p>
                  </a:txBody>
                  <a:tcPr/>
                </a:tc>
                <a:extLst>
                  <a:ext uri="{0D108BD9-81ED-4DB2-BD59-A6C34878D82A}">
                    <a16:rowId xmlns:a16="http://schemas.microsoft.com/office/drawing/2014/main" xmlns="" val="10004"/>
                  </a:ext>
                </a:extLst>
              </a:tr>
              <a:tr h="1267982">
                <a:tc gridSpan="4">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ADECUACIÓNES.</a:t>
                      </a:r>
                    </a:p>
                    <a:p>
                      <a:pPr algn="ctr">
                        <a:lnSpc>
                          <a:spcPct val="115000"/>
                        </a:lnSpc>
                        <a:spcAft>
                          <a:spcPts val="0"/>
                        </a:spcAft>
                      </a:pPr>
                      <a:endParaRPr lang="es-MX" sz="1200" b="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Atención personalizada</a:t>
                      </a:r>
                      <a:r>
                        <a:rPr lang="es-MX" sz="1200" b="0" baseline="0" dirty="0">
                          <a:effectLst/>
                          <a:latin typeface="Arial" panose="020B0604020202020204" pitchFamily="34" charset="0"/>
                          <a:ea typeface="Calibri"/>
                          <a:cs typeface="Arial" panose="020B0604020202020204" pitchFamily="34" charset="0"/>
                        </a:rPr>
                        <a:t> </a:t>
                      </a:r>
                    </a:p>
                    <a:p>
                      <a:pPr algn="ctr">
                        <a:lnSpc>
                          <a:spcPct val="115000"/>
                        </a:lnSpc>
                        <a:spcAft>
                          <a:spcPts val="0"/>
                        </a:spcAft>
                      </a:pPr>
                      <a:r>
                        <a:rPr lang="es-MX" sz="1200" b="0" baseline="0" dirty="0">
                          <a:effectLst/>
                          <a:latin typeface="Arial" panose="020B0604020202020204" pitchFamily="34" charset="0"/>
                          <a:ea typeface="Calibri"/>
                          <a:cs typeface="Arial" panose="020B0604020202020204" pitchFamily="34" charset="0"/>
                        </a:rPr>
                        <a:t>Asignar un compañero en el cual pueda apoyarse para realizar la actividad</a:t>
                      </a:r>
                      <a:endParaRPr lang="es-MX" sz="1200" b="0" dirty="0">
                        <a:effectLst/>
                        <a:latin typeface="Arial" panose="020B0604020202020204" pitchFamily="34" charset="0"/>
                        <a:ea typeface="Calibri"/>
                        <a:cs typeface="Arial" panose="020B0604020202020204" pitchFamily="34" charset="0"/>
                      </a:endParaRPr>
                    </a:p>
                  </a:txBody>
                  <a:tcPr marL="63821" marR="63821"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38187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816398117"/>
              </p:ext>
            </p:extLst>
          </p:nvPr>
        </p:nvGraphicFramePr>
        <p:xfrm>
          <a:off x="827584" y="476672"/>
          <a:ext cx="7848874" cy="5630341"/>
        </p:xfrm>
        <a:graphic>
          <a:graphicData uri="http://schemas.openxmlformats.org/drawingml/2006/table">
            <a:tbl>
              <a:tblPr firstRow="1" firstCol="1" bandRow="1">
                <a:tableStyleId>{5940675A-B579-460E-94D1-54222C63F5DA}</a:tableStyleId>
              </a:tblPr>
              <a:tblGrid>
                <a:gridCol w="2615708">
                  <a:extLst>
                    <a:ext uri="{9D8B030D-6E8A-4147-A177-3AD203B41FA5}">
                      <a16:colId xmlns:a16="http://schemas.microsoft.com/office/drawing/2014/main" xmlns="" val="20000"/>
                    </a:ext>
                  </a:extLst>
                </a:gridCol>
                <a:gridCol w="2616583">
                  <a:extLst>
                    <a:ext uri="{9D8B030D-6E8A-4147-A177-3AD203B41FA5}">
                      <a16:colId xmlns:a16="http://schemas.microsoft.com/office/drawing/2014/main" xmlns="" val="20001"/>
                    </a:ext>
                  </a:extLst>
                </a:gridCol>
                <a:gridCol w="1392446">
                  <a:extLst>
                    <a:ext uri="{9D8B030D-6E8A-4147-A177-3AD203B41FA5}">
                      <a16:colId xmlns:a16="http://schemas.microsoft.com/office/drawing/2014/main" xmlns="" val="20002"/>
                    </a:ext>
                  </a:extLst>
                </a:gridCol>
                <a:gridCol w="1224137">
                  <a:extLst>
                    <a:ext uri="{9D8B030D-6E8A-4147-A177-3AD203B41FA5}">
                      <a16:colId xmlns:a16="http://schemas.microsoft.com/office/drawing/2014/main" xmlns="" val="20003"/>
                    </a:ext>
                  </a:extLst>
                </a:gridCol>
              </a:tblGrid>
              <a:tr h="309803">
                <a:tc gridSpan="4">
                  <a:txBody>
                    <a:bodyPr/>
                    <a:lstStyle/>
                    <a:p>
                      <a:pPr algn="ctr">
                        <a:lnSpc>
                          <a:spcPct val="115000"/>
                        </a:lnSpc>
                        <a:spcAft>
                          <a:spcPts val="0"/>
                        </a:spcAft>
                      </a:pPr>
                      <a:r>
                        <a:rPr lang="es-MX" sz="1200" b="1" i="1" dirty="0">
                          <a:effectLst/>
                          <a:latin typeface="Arial" panose="020B0604020202020204" pitchFamily="34" charset="0"/>
                          <a:ea typeface="Calibri"/>
                          <a:cs typeface="Arial" panose="020B0604020202020204" pitchFamily="34" charset="0"/>
                        </a:rPr>
                        <a:t>ELEMENTOS</a:t>
                      </a:r>
                      <a:r>
                        <a:rPr lang="es-MX" sz="1200" b="1" i="1" baseline="0" dirty="0">
                          <a:effectLst/>
                          <a:latin typeface="Arial" panose="020B0604020202020204" pitchFamily="34" charset="0"/>
                          <a:ea typeface="Calibri"/>
                          <a:cs typeface="Arial" panose="020B0604020202020204" pitchFamily="34" charset="0"/>
                        </a:rPr>
                        <a:t> DEL ALTAR</a:t>
                      </a:r>
                      <a:endParaRPr lang="es-MX" sz="1200" b="1" i="1" dirty="0">
                        <a:effectLst/>
                        <a:latin typeface="Arial" panose="020B0604020202020204" pitchFamily="34" charset="0"/>
                        <a:ea typeface="Calibri"/>
                        <a:cs typeface="Arial" panose="020B0604020202020204" pitchFamily="34" charset="0"/>
                      </a:endParaRPr>
                    </a:p>
                  </a:txBody>
                  <a:tcPr marL="63821" marR="63821" marT="0"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1202364">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CAMPO FORMATIVO.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es-MX" sz="1200" dirty="0">
                          <a:effectLst/>
                          <a:latin typeface="Arial" panose="020B0604020202020204" pitchFamily="34" charset="0"/>
                          <a:cs typeface="Arial" panose="020B0604020202020204" pitchFamily="34" charset="0"/>
                        </a:rPr>
                        <a:t>Lenguaje y comunicación. </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ASPECTO</a:t>
                      </a:r>
                      <a:r>
                        <a:rPr lang="es-MX" sz="1200" dirty="0">
                          <a:effectLst/>
                          <a:latin typeface="Arial" panose="020B0604020202020204" pitchFamily="34" charset="0"/>
                          <a:cs typeface="Arial" panose="020B0604020202020204" pitchFamily="34" charset="0"/>
                        </a:rPr>
                        <a:t>.</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es-MX" sz="1200" dirty="0">
                          <a:effectLst/>
                          <a:latin typeface="Arial" panose="020B0604020202020204" pitchFamily="34" charset="0"/>
                          <a:cs typeface="Arial" panose="020B0604020202020204" pitchFamily="34" charset="0"/>
                        </a:rPr>
                        <a:t>Lenguaje escrito </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COMPETENCIA.</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txBody>
                  <a:tcPr marL="63821" marR="63821" marT="0" marB="0"/>
                </a:tc>
                <a:tc hMerge="1">
                  <a:txBody>
                    <a:bodyPr/>
                    <a:lstStyle/>
                    <a:p>
                      <a:endParaRPr lang="es-MX"/>
                    </a:p>
                  </a:txBody>
                  <a:tcPr/>
                </a:tc>
                <a:extLst>
                  <a:ext uri="{0D108BD9-81ED-4DB2-BD59-A6C34878D82A}">
                    <a16:rowId xmlns:a16="http://schemas.microsoft.com/office/drawing/2014/main" xmlns="" val="10001"/>
                  </a:ext>
                </a:extLst>
              </a:tr>
              <a:tr h="712548">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APRENDIZAJE ESPERADO.</a:t>
                      </a:r>
                    </a:p>
                    <a:p>
                      <a:pPr>
                        <a:lnSpc>
                          <a:spcPct val="115000"/>
                        </a:lnSpc>
                        <a:spcAft>
                          <a:spcPts val="0"/>
                        </a:spcAft>
                      </a:pPr>
                      <a:r>
                        <a:rPr lang="es-MX" sz="1200" dirty="0">
                          <a:effectLst/>
                          <a:latin typeface="Arial" panose="020B0604020202020204" pitchFamily="34" charset="0"/>
                          <a:cs typeface="Arial" panose="020B0604020202020204" pitchFamily="34" charset="0"/>
                        </a:rPr>
                        <a:t> </a:t>
                      </a:r>
                    </a:p>
                    <a:p>
                      <a:pPr marL="0" marR="0" indent="0" algn="just" defTabSz="914400" rtl="0" eaLnBrk="1" fontAlgn="auto" latinLnBrk="0" hangingPunct="1">
                        <a:lnSpc>
                          <a:spcPct val="115000"/>
                        </a:lnSpc>
                        <a:spcBef>
                          <a:spcPts val="0"/>
                        </a:spcBef>
                        <a:spcAft>
                          <a:spcPts val="0"/>
                        </a:spcAft>
                        <a:buClrTx/>
                        <a:buSzTx/>
                        <a:buFontTx/>
                        <a:buNone/>
                        <a:tabLst/>
                        <a:defRPr/>
                      </a:pPr>
                      <a:r>
                        <a:rPr lang="es-MX" sz="1200" kern="1200" dirty="0">
                          <a:solidFill>
                            <a:schemeClr val="tx1"/>
                          </a:solidFill>
                          <a:effectLst/>
                          <a:latin typeface="+mn-lt"/>
                          <a:ea typeface="+mn-ea"/>
                          <a:cs typeface="+mn-cs"/>
                        </a:rPr>
                        <a:t>Utiliza marcas gráficas o letras con diversas intenciones de escritura y explica “que dice su texto”</a:t>
                      </a:r>
                      <a:r>
                        <a:rPr lang="es-MX" sz="1000" dirty="0">
                          <a:effectLst/>
                          <a:latin typeface="Arial" panose="020B0604020202020204" pitchFamily="34" charset="0"/>
                          <a:cs typeface="Arial" panose="020B0604020202020204" pitchFamily="34" charset="0"/>
                        </a:rPr>
                        <a:t> </a:t>
                      </a:r>
                    </a:p>
                    <a:p>
                      <a:pP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MATERIALES.</a:t>
                      </a:r>
                    </a:p>
                    <a:p>
                      <a:pPr marL="0" marR="0" indent="0" algn="ctr" defTabSz="914400" rtl="0" eaLnBrk="1" fontAlgn="auto" latinLnBrk="0" hangingPunct="1">
                        <a:lnSpc>
                          <a:spcPct val="115000"/>
                        </a:lnSpc>
                        <a:spcBef>
                          <a:spcPts val="0"/>
                        </a:spcBef>
                        <a:spcAft>
                          <a:spcPts val="0"/>
                        </a:spcAft>
                        <a:buClrTx/>
                        <a:buSzTx/>
                        <a:buFontTx/>
                        <a:buNone/>
                        <a:tabLst/>
                        <a:defRPr/>
                      </a:pPr>
                      <a:endParaRPr lang="es-MX" sz="1200" kern="1200" dirty="0">
                        <a:solidFill>
                          <a:schemeClr val="tx1"/>
                        </a:solidFill>
                        <a:effectLst/>
                        <a:latin typeface="Arial" panose="020B0604020202020204" pitchFamily="34" charset="0"/>
                        <a:ea typeface="+mn-ea"/>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MX" sz="1200" kern="1200" dirty="0">
                          <a:solidFill>
                            <a:schemeClr val="tx1"/>
                          </a:solidFill>
                          <a:effectLst/>
                          <a:latin typeface="Arial" panose="020B0604020202020204" pitchFamily="34" charset="0"/>
                          <a:ea typeface="+mn-ea"/>
                          <a:cs typeface="Arial" panose="020B0604020202020204" pitchFamily="34" charset="0"/>
                        </a:rPr>
                        <a:t>Imágenes de los elementos del altar con portador de texto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ORGANIZACIÓN.</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Individual</a:t>
                      </a:r>
                    </a:p>
                  </a:txBody>
                  <a:tcPr marL="63821" marR="63821"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ESPACIO.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algn="ctr">
                        <a:lnSpc>
                          <a:spcPct val="115000"/>
                        </a:lnSpc>
                        <a:spcAft>
                          <a:spcPts val="0"/>
                        </a:spcAft>
                      </a:pPr>
                      <a:r>
                        <a:rPr lang="es-MX" sz="1200" dirty="0">
                          <a:effectLst/>
                          <a:latin typeface="Arial" panose="020B0604020202020204" pitchFamily="34" charset="0"/>
                          <a:cs typeface="Arial" panose="020B0604020202020204" pitchFamily="34" charset="0"/>
                        </a:rPr>
                        <a:t>Aula de clases.</a:t>
                      </a:r>
                      <a:endParaRPr lang="es-MX" sz="1200" dirty="0">
                        <a:effectLst/>
                        <a:latin typeface="Arial" panose="020B0604020202020204" pitchFamily="34" charset="0"/>
                        <a:ea typeface="Calibri"/>
                        <a:cs typeface="Arial" panose="020B0604020202020204" pitchFamily="34" charset="0"/>
                      </a:endParaRPr>
                    </a:p>
                  </a:txBody>
                  <a:tcPr marL="63821" marR="63821"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12548">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TIEMPO</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15 Minutos</a:t>
                      </a:r>
                    </a:p>
                  </a:txBody>
                  <a:tcPr marL="63821" marR="6382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r h="1425096">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ACTIVIDAD.</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es-MX" sz="1200" kern="1200" dirty="0">
                          <a:solidFill>
                            <a:schemeClr val="tx1"/>
                          </a:solidFill>
                          <a:effectLst/>
                          <a:latin typeface="Arial" panose="020B0604020202020204" pitchFamily="34" charset="0"/>
                          <a:ea typeface="+mn-ea"/>
                          <a:cs typeface="Arial" panose="020B0604020202020204" pitchFamily="34" charset="0"/>
                        </a:rPr>
                        <a:t>Observar los elementos del altar y sus portadores de texto, en la hoja de trabajo escribe el nombre de los elementos que se le piden. Mencionar cual palaba fue la más fácil y la más difícil de escribir y porque. </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lnR w="12700" cap="flat" cmpd="sng" algn="ctr">
                      <a:solidFill>
                        <a:schemeClr val="tx1"/>
                      </a:solidFill>
                      <a:prstDash val="solid"/>
                      <a:round/>
                      <a:headEnd type="none" w="med" len="med"/>
                      <a:tailEnd type="none" w="med" len="med"/>
                    </a:lnR>
                  </a:tcPr>
                </a:tc>
                <a:tc hMerge="1">
                  <a:txBody>
                    <a:bodyPr/>
                    <a:lstStyle/>
                    <a:p>
                      <a:endParaRPr lang="es-MX"/>
                    </a:p>
                  </a:txBody>
                  <a:tcPr/>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EVALUACIÓN.</a:t>
                      </a:r>
                    </a:p>
                    <a:p>
                      <a:pPr algn="ctr">
                        <a:lnSpc>
                          <a:spcPct val="115000"/>
                        </a:lnSpc>
                        <a:spcAft>
                          <a:spcPts val="0"/>
                        </a:spcAft>
                      </a:pPr>
                      <a:endParaRPr lang="es-MX" sz="1200" b="1" dirty="0">
                        <a:effectLst/>
                        <a:latin typeface="Arial" panose="020B0604020202020204" pitchFamily="34" charset="0"/>
                        <a:cs typeface="Arial" panose="020B0604020202020204" pitchFamily="34" charset="0"/>
                      </a:endParaRPr>
                    </a:p>
                    <a:p>
                      <a:pPr algn="ctr">
                        <a:lnSpc>
                          <a:spcPct val="115000"/>
                        </a:lnSpc>
                        <a:spcAft>
                          <a:spcPts val="0"/>
                        </a:spcAft>
                      </a:pPr>
                      <a:r>
                        <a:rPr lang="es-MX" sz="1200" b="0" baseline="0" dirty="0">
                          <a:effectLst/>
                          <a:latin typeface="Arial" panose="020B0604020202020204" pitchFamily="34" charset="0"/>
                          <a:cs typeface="Arial" panose="020B0604020202020204" pitchFamily="34" charset="0"/>
                        </a:rPr>
                        <a:t>*Copia la mayor cantidad de letras que conforman la palabra.</a:t>
                      </a:r>
                      <a:endParaRPr lang="es-MX" sz="1200" b="0" dirty="0">
                        <a:effectLst/>
                        <a:latin typeface="Arial" panose="020B0604020202020204" pitchFamily="34" charset="0"/>
                        <a:cs typeface="Arial" panose="020B0604020202020204" pitchFamily="34" charset="0"/>
                      </a:endParaRPr>
                    </a:p>
                  </a:txBody>
                  <a:tcPr marL="63821" marR="63821" marT="0" marB="0">
                    <a:lnL w="12700" cap="flat" cmpd="sng" algn="ctr">
                      <a:solidFill>
                        <a:schemeClr val="tx1"/>
                      </a:solidFill>
                      <a:prstDash val="solid"/>
                      <a:round/>
                      <a:headEnd type="none" w="med" len="med"/>
                      <a:tailEnd type="none" w="med" len="med"/>
                    </a:lnL>
                  </a:tcPr>
                </a:tc>
                <a:tc hMerge="1">
                  <a:txBody>
                    <a:bodyPr/>
                    <a:lstStyle/>
                    <a:p>
                      <a:endParaRPr lang="es-MX"/>
                    </a:p>
                  </a:txBody>
                  <a:tcPr/>
                </a:tc>
                <a:extLst>
                  <a:ext uri="{0D108BD9-81ED-4DB2-BD59-A6C34878D82A}">
                    <a16:rowId xmlns:a16="http://schemas.microsoft.com/office/drawing/2014/main" xmlns="" val="10004"/>
                  </a:ext>
                </a:extLst>
              </a:tr>
              <a:tr h="1267982">
                <a:tc gridSpan="4">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ADECUACIÓNES.</a:t>
                      </a:r>
                    </a:p>
                    <a:p>
                      <a:pPr algn="ctr">
                        <a:lnSpc>
                          <a:spcPct val="115000"/>
                        </a:lnSpc>
                        <a:spcAft>
                          <a:spcPts val="0"/>
                        </a:spcAft>
                      </a:pPr>
                      <a:endParaRPr lang="es-MX" sz="1200" b="1"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Usar portadores de texto  individuales.</a:t>
                      </a: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Pedir</a:t>
                      </a:r>
                      <a:r>
                        <a:rPr lang="es-MX" sz="1200" b="0" baseline="0" dirty="0">
                          <a:effectLst/>
                          <a:latin typeface="Arial" panose="020B0604020202020204" pitchFamily="34" charset="0"/>
                          <a:ea typeface="Calibri"/>
                          <a:cs typeface="Arial" panose="020B0604020202020204" pitchFamily="34" charset="0"/>
                        </a:rPr>
                        <a:t> que escriba tres elementos. </a:t>
                      </a:r>
                    </a:p>
                    <a:p>
                      <a:pPr marL="0" marR="0" indent="0" algn="ctr" defTabSz="914400" rtl="0" eaLnBrk="1" fontAlgn="auto" latinLnBrk="0" hangingPunct="1">
                        <a:lnSpc>
                          <a:spcPct val="115000"/>
                        </a:lnSpc>
                        <a:spcBef>
                          <a:spcPts val="0"/>
                        </a:spcBef>
                        <a:spcAft>
                          <a:spcPts val="0"/>
                        </a:spcAft>
                        <a:buClrTx/>
                        <a:buSzTx/>
                        <a:buFontTx/>
                        <a:buNone/>
                        <a:tabLst/>
                        <a:defRPr/>
                      </a:pPr>
                      <a:r>
                        <a:rPr lang="es-MX" sz="1200" b="0" baseline="0" dirty="0">
                          <a:effectLst/>
                          <a:latin typeface="Arial" panose="020B0604020202020204" pitchFamily="34" charset="0"/>
                          <a:ea typeface="Calibri"/>
                          <a:cs typeface="Arial" panose="020B0604020202020204" pitchFamily="34" charset="0"/>
                        </a:rPr>
                        <a:t>Asignar un compañero en el cual pueda apoyarse para realizar la actividad</a:t>
                      </a:r>
                    </a:p>
                    <a:p>
                      <a:pPr algn="ctr">
                        <a:lnSpc>
                          <a:spcPct val="115000"/>
                        </a:lnSpc>
                        <a:spcAft>
                          <a:spcPts val="0"/>
                        </a:spcAft>
                      </a:pPr>
                      <a:endParaRPr lang="es-MX" sz="1200" b="0" dirty="0">
                        <a:effectLst/>
                        <a:latin typeface="Arial" panose="020B0604020202020204" pitchFamily="34" charset="0"/>
                        <a:ea typeface="Calibri"/>
                        <a:cs typeface="Arial" panose="020B0604020202020204" pitchFamily="34" charset="0"/>
                      </a:endParaRPr>
                    </a:p>
                  </a:txBody>
                  <a:tcPr marL="63821" marR="63821"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3818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2416237682"/>
              </p:ext>
            </p:extLst>
          </p:nvPr>
        </p:nvGraphicFramePr>
        <p:xfrm>
          <a:off x="827584" y="476672"/>
          <a:ext cx="7848874" cy="5630341"/>
        </p:xfrm>
        <a:graphic>
          <a:graphicData uri="http://schemas.openxmlformats.org/drawingml/2006/table">
            <a:tbl>
              <a:tblPr firstRow="1" firstCol="1" bandRow="1">
                <a:tableStyleId>{5940675A-B579-460E-94D1-54222C63F5DA}</a:tableStyleId>
              </a:tblPr>
              <a:tblGrid>
                <a:gridCol w="2615708">
                  <a:extLst>
                    <a:ext uri="{9D8B030D-6E8A-4147-A177-3AD203B41FA5}">
                      <a16:colId xmlns:a16="http://schemas.microsoft.com/office/drawing/2014/main" xmlns="" val="20000"/>
                    </a:ext>
                  </a:extLst>
                </a:gridCol>
                <a:gridCol w="2616583">
                  <a:extLst>
                    <a:ext uri="{9D8B030D-6E8A-4147-A177-3AD203B41FA5}">
                      <a16:colId xmlns:a16="http://schemas.microsoft.com/office/drawing/2014/main" xmlns="" val="20001"/>
                    </a:ext>
                  </a:extLst>
                </a:gridCol>
                <a:gridCol w="1392446">
                  <a:extLst>
                    <a:ext uri="{9D8B030D-6E8A-4147-A177-3AD203B41FA5}">
                      <a16:colId xmlns:a16="http://schemas.microsoft.com/office/drawing/2014/main" xmlns="" val="20002"/>
                    </a:ext>
                  </a:extLst>
                </a:gridCol>
                <a:gridCol w="1224137">
                  <a:extLst>
                    <a:ext uri="{9D8B030D-6E8A-4147-A177-3AD203B41FA5}">
                      <a16:colId xmlns:a16="http://schemas.microsoft.com/office/drawing/2014/main" xmlns="" val="20003"/>
                    </a:ext>
                  </a:extLst>
                </a:gridCol>
              </a:tblGrid>
              <a:tr h="309803">
                <a:tc gridSpan="4">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1200" b="1" i="1" kern="1200" dirty="0">
                          <a:solidFill>
                            <a:schemeClr val="tx1"/>
                          </a:solidFill>
                          <a:effectLst/>
                          <a:latin typeface="Arial" panose="020B0604020202020204" pitchFamily="34" charset="0"/>
                          <a:ea typeface="+mn-ea"/>
                          <a:cs typeface="Arial" panose="020B0604020202020204" pitchFamily="34" charset="0"/>
                        </a:rPr>
                        <a:t>HALLOWEEN O DÍA DE MUERTOS</a:t>
                      </a:r>
                      <a:endParaRPr lang="es-MX" sz="1200" i="1" kern="1200" dirty="0">
                        <a:solidFill>
                          <a:schemeClr val="tx1"/>
                        </a:solidFill>
                        <a:effectLst/>
                        <a:latin typeface="Arial" panose="020B0604020202020204" pitchFamily="34" charset="0"/>
                        <a:ea typeface="+mn-ea"/>
                        <a:cs typeface="Arial" panose="020B0604020202020204" pitchFamily="34" charset="0"/>
                      </a:endParaRPr>
                    </a:p>
                  </a:txBody>
                  <a:tcPr marL="63821" marR="63821" marT="0"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1202364">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CAMPO FORMATIVO.</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es-MX" sz="1200" dirty="0">
                          <a:effectLst/>
                          <a:latin typeface="Arial" panose="020B0604020202020204" pitchFamily="34" charset="0"/>
                          <a:cs typeface="Arial" panose="020B0604020202020204" pitchFamily="34" charset="0"/>
                        </a:rPr>
                        <a:t>Lenguaje y comunicación. </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txBody>
                  <a:tcPr marL="63821" marR="63821" marT="0" marB="0"/>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ASPECTO</a:t>
                      </a:r>
                      <a:r>
                        <a:rPr lang="es-MX" sz="1200" dirty="0">
                          <a:effectLst/>
                          <a:latin typeface="Arial" panose="020B0604020202020204" pitchFamily="34" charset="0"/>
                          <a:cs typeface="Arial" panose="020B0604020202020204" pitchFamily="34" charset="0"/>
                        </a:rPr>
                        <a:t>.</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es-MX" sz="1200" dirty="0">
                          <a:effectLst/>
                          <a:latin typeface="Arial" panose="020B0604020202020204" pitchFamily="34" charset="0"/>
                          <a:cs typeface="Arial" panose="020B0604020202020204" pitchFamily="34" charset="0"/>
                        </a:rPr>
                        <a:t>Lenguaje escrito </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COMPETENCIA.</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txBody>
                  <a:tcPr marL="63821" marR="63821" marT="0" marB="0"/>
                </a:tc>
                <a:tc hMerge="1">
                  <a:txBody>
                    <a:bodyPr/>
                    <a:lstStyle/>
                    <a:p>
                      <a:endParaRPr lang="es-MX"/>
                    </a:p>
                  </a:txBody>
                  <a:tcPr/>
                </a:tc>
                <a:extLst>
                  <a:ext uri="{0D108BD9-81ED-4DB2-BD59-A6C34878D82A}">
                    <a16:rowId xmlns:a16="http://schemas.microsoft.com/office/drawing/2014/main" xmlns="" val="10001"/>
                  </a:ext>
                </a:extLst>
              </a:tr>
              <a:tr h="712548">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APRENDIZAJE ESPERADO.</a:t>
                      </a:r>
                    </a:p>
                    <a:p>
                      <a:pPr>
                        <a:lnSpc>
                          <a:spcPct val="115000"/>
                        </a:lnSpc>
                        <a:spcAft>
                          <a:spcPts val="0"/>
                        </a:spcAft>
                      </a:pPr>
                      <a:r>
                        <a:rPr lang="es-MX" sz="1200" dirty="0">
                          <a:effectLst/>
                          <a:latin typeface="Arial" panose="020B0604020202020204" pitchFamily="34" charset="0"/>
                          <a:cs typeface="Arial" panose="020B0604020202020204" pitchFamily="34" charset="0"/>
                        </a:rPr>
                        <a:t> </a:t>
                      </a:r>
                    </a:p>
                    <a:p>
                      <a:pPr marL="0" marR="0" indent="0" algn="just" defTabSz="914400" rtl="0" eaLnBrk="1" fontAlgn="auto" latinLnBrk="0" hangingPunct="1">
                        <a:lnSpc>
                          <a:spcPct val="115000"/>
                        </a:lnSpc>
                        <a:spcBef>
                          <a:spcPts val="0"/>
                        </a:spcBef>
                        <a:spcAft>
                          <a:spcPts val="0"/>
                        </a:spcAft>
                        <a:buClrTx/>
                        <a:buSzTx/>
                        <a:buFontTx/>
                        <a:buNone/>
                        <a:tabLst/>
                        <a:defRPr/>
                      </a:pPr>
                      <a:r>
                        <a:rPr lang="es-MX" sz="1200" kern="1200" dirty="0">
                          <a:solidFill>
                            <a:schemeClr val="tx1"/>
                          </a:solidFill>
                          <a:effectLst/>
                          <a:latin typeface="Arial" panose="020B0604020202020204" pitchFamily="34" charset="0"/>
                          <a:ea typeface="+mn-ea"/>
                          <a:cs typeface="Arial" panose="020B0604020202020204" pitchFamily="34" charset="0"/>
                        </a:rPr>
                        <a:t>Utiliza marcas gráficas o letras con diversas intenciones de escritura y explica “que dice su texto”</a:t>
                      </a:r>
                      <a:r>
                        <a:rPr lang="es-MX" sz="1000" dirty="0">
                          <a:effectLst/>
                          <a:latin typeface="Arial" panose="020B0604020202020204" pitchFamily="34" charset="0"/>
                          <a:cs typeface="Arial" panose="020B0604020202020204" pitchFamily="34" charset="0"/>
                        </a:rPr>
                        <a:t> </a:t>
                      </a:r>
                    </a:p>
                    <a:p>
                      <a:pP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MATERIALES.</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cs typeface="Arial" panose="020B0604020202020204" pitchFamily="34" charset="0"/>
                        </a:rPr>
                        <a:t>Hojas de</a:t>
                      </a:r>
                      <a:r>
                        <a:rPr lang="es-MX" sz="1200" baseline="0" dirty="0">
                          <a:effectLst/>
                          <a:latin typeface="Arial" panose="020B0604020202020204" pitchFamily="34" charset="0"/>
                          <a:cs typeface="Arial" panose="020B0604020202020204" pitchFamily="34" charset="0"/>
                        </a:rPr>
                        <a:t> trabajo</a:t>
                      </a:r>
                      <a:r>
                        <a:rPr lang="es-MX" sz="1200" dirty="0">
                          <a:effectLst/>
                          <a:latin typeface="Arial" panose="020B0604020202020204" pitchFamily="34" charset="0"/>
                          <a:cs typeface="Arial" panose="020B0604020202020204" pitchFamily="34" charset="0"/>
                        </a:rPr>
                        <a:t> </a:t>
                      </a:r>
                    </a:p>
                  </a:txBody>
                  <a:tcPr marL="63821" marR="63821" marT="0" marB="0"/>
                </a:tc>
                <a:tc rowSpan="2">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ORGANIZACIÓN.</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Individual</a:t>
                      </a:r>
                    </a:p>
                  </a:txBody>
                  <a:tcPr marL="63821" marR="63821"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ESPACIO.</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algn="ctr">
                        <a:lnSpc>
                          <a:spcPct val="115000"/>
                        </a:lnSpc>
                        <a:spcAft>
                          <a:spcPts val="0"/>
                        </a:spcAft>
                      </a:pPr>
                      <a:r>
                        <a:rPr lang="es-MX" sz="1200" dirty="0">
                          <a:effectLst/>
                          <a:latin typeface="Arial" panose="020B0604020202020204" pitchFamily="34" charset="0"/>
                          <a:cs typeface="Arial" panose="020B0604020202020204" pitchFamily="34" charset="0"/>
                        </a:rPr>
                        <a:t>Aula de clases.</a:t>
                      </a:r>
                      <a:endParaRPr lang="es-MX" sz="1200" dirty="0">
                        <a:effectLst/>
                        <a:latin typeface="Arial" panose="020B0604020202020204" pitchFamily="34" charset="0"/>
                        <a:ea typeface="Calibri"/>
                        <a:cs typeface="Arial" panose="020B0604020202020204" pitchFamily="34" charset="0"/>
                      </a:endParaRPr>
                    </a:p>
                  </a:txBody>
                  <a:tcPr marL="63821" marR="63821"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12548">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1200" b="1" dirty="0">
                          <a:effectLst/>
                          <a:latin typeface="Arial" panose="020B0604020202020204" pitchFamily="34" charset="0"/>
                          <a:ea typeface="Calibri"/>
                          <a:cs typeface="Arial" panose="020B0604020202020204" pitchFamily="34" charset="0"/>
                        </a:rPr>
                        <a:t>TIEMPO</a:t>
                      </a:r>
                    </a:p>
                    <a:p>
                      <a:pPr algn="ctr">
                        <a:lnSpc>
                          <a:spcPct val="115000"/>
                        </a:lnSpc>
                        <a:spcAft>
                          <a:spcPts val="0"/>
                        </a:spcAft>
                      </a:pPr>
                      <a:endParaRPr lang="es-MX" sz="1200"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dirty="0">
                          <a:effectLst/>
                          <a:latin typeface="Arial" panose="020B0604020202020204" pitchFamily="34" charset="0"/>
                          <a:ea typeface="Calibri"/>
                          <a:cs typeface="Arial" panose="020B0604020202020204" pitchFamily="34" charset="0"/>
                        </a:rPr>
                        <a:t>15 Minutos</a:t>
                      </a:r>
                    </a:p>
                  </a:txBody>
                  <a:tcPr marL="63821" marR="63821"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r h="1425096">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ACTIVIDAD.</a:t>
                      </a:r>
                    </a:p>
                    <a:p>
                      <a:pPr algn="ctr">
                        <a:lnSpc>
                          <a:spcPct val="115000"/>
                        </a:lnSpc>
                        <a:spcAft>
                          <a:spcPts val="0"/>
                        </a:spcAft>
                      </a:pPr>
                      <a:r>
                        <a:rPr lang="es-MX" sz="1200" dirty="0">
                          <a:effectLst/>
                          <a:latin typeface="Arial" panose="020B0604020202020204" pitchFamily="34" charset="0"/>
                          <a:cs typeface="Arial" panose="020B0604020202020204" pitchFamily="34" charset="0"/>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es-MX" sz="1200" kern="1200" dirty="0">
                          <a:solidFill>
                            <a:schemeClr val="tx1"/>
                          </a:solidFill>
                          <a:effectLst/>
                          <a:latin typeface="Arial" panose="020B0604020202020204" pitchFamily="34" charset="0"/>
                          <a:ea typeface="+mn-ea"/>
                          <a:cs typeface="Arial" panose="020B0604020202020204" pitchFamily="34" charset="0"/>
                        </a:rPr>
                        <a:t>Escribir en la hoja los nombres de estas dos tradiciones, hacer dibujos referentes a cada tradición y mencionar porque los ubicó en ese espacio. Compartir y comparar su trabajo con el de sus compañeros.</a:t>
                      </a:r>
                    </a:p>
                    <a:p>
                      <a:pPr algn="ctr">
                        <a:lnSpc>
                          <a:spcPct val="115000"/>
                        </a:lnSpc>
                        <a:spcAft>
                          <a:spcPts val="0"/>
                        </a:spcAft>
                      </a:pPr>
                      <a:endParaRPr lang="es-MX" sz="1200" dirty="0">
                        <a:effectLst/>
                        <a:latin typeface="Arial" panose="020B0604020202020204" pitchFamily="34" charset="0"/>
                        <a:cs typeface="Arial" panose="020B0604020202020204" pitchFamily="34" charset="0"/>
                      </a:endParaRPr>
                    </a:p>
                  </a:txBody>
                  <a:tcPr marL="63821" marR="63821" marT="0" marB="0">
                    <a:lnR w="12700" cap="flat" cmpd="sng" algn="ctr">
                      <a:solidFill>
                        <a:schemeClr val="tx1"/>
                      </a:solidFill>
                      <a:prstDash val="solid"/>
                      <a:round/>
                      <a:headEnd type="none" w="med" len="med"/>
                      <a:tailEnd type="none" w="med" len="med"/>
                    </a:lnR>
                  </a:tcPr>
                </a:tc>
                <a:tc hMerge="1">
                  <a:txBody>
                    <a:bodyPr/>
                    <a:lstStyle/>
                    <a:p>
                      <a:endParaRPr lang="es-MX"/>
                    </a:p>
                  </a:txBody>
                  <a:tcPr/>
                </a:tc>
                <a:tc gridSpan="2">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EVALUACIÓN.</a:t>
                      </a:r>
                    </a:p>
                    <a:p>
                      <a:pPr algn="ctr">
                        <a:lnSpc>
                          <a:spcPct val="115000"/>
                        </a:lnSpc>
                        <a:spcAft>
                          <a:spcPts val="0"/>
                        </a:spcAft>
                      </a:pPr>
                      <a:endParaRPr lang="es-MX" sz="1200" b="1" dirty="0">
                        <a:effectLst/>
                        <a:latin typeface="Arial" panose="020B0604020202020204" pitchFamily="34" charset="0"/>
                        <a:cs typeface="Arial" panose="020B0604020202020204" pitchFamily="34" charset="0"/>
                      </a:endParaRPr>
                    </a:p>
                    <a:p>
                      <a:pPr algn="ctr">
                        <a:lnSpc>
                          <a:spcPct val="115000"/>
                        </a:lnSpc>
                        <a:spcAft>
                          <a:spcPts val="0"/>
                        </a:spcAft>
                      </a:pPr>
                      <a:r>
                        <a:rPr lang="es-MX" sz="1200" b="0" dirty="0">
                          <a:effectLst/>
                          <a:latin typeface="Arial" panose="020B0604020202020204" pitchFamily="34" charset="0"/>
                          <a:cs typeface="Arial" panose="020B0604020202020204" pitchFamily="34" charset="0"/>
                        </a:rPr>
                        <a:t>*Diferencia</a:t>
                      </a:r>
                      <a:r>
                        <a:rPr lang="es-MX" sz="1200" b="0" baseline="0" dirty="0">
                          <a:effectLst/>
                          <a:latin typeface="Arial" panose="020B0604020202020204" pitchFamily="34" charset="0"/>
                          <a:cs typeface="Arial" panose="020B0604020202020204" pitchFamily="34" charset="0"/>
                        </a:rPr>
                        <a:t> entre imágenes relacionadas con Halloween y Día de muertos</a:t>
                      </a:r>
                      <a:endParaRPr lang="es-MX" sz="1200" b="0" dirty="0">
                        <a:effectLst/>
                        <a:latin typeface="Arial" panose="020B0604020202020204" pitchFamily="34" charset="0"/>
                        <a:cs typeface="Arial" panose="020B0604020202020204" pitchFamily="34" charset="0"/>
                      </a:endParaRPr>
                    </a:p>
                  </a:txBody>
                  <a:tcPr marL="63821" marR="63821" marT="0" marB="0">
                    <a:lnL w="12700" cap="flat" cmpd="sng" algn="ctr">
                      <a:solidFill>
                        <a:schemeClr val="tx1"/>
                      </a:solidFill>
                      <a:prstDash val="solid"/>
                      <a:round/>
                      <a:headEnd type="none" w="med" len="med"/>
                      <a:tailEnd type="none" w="med" len="med"/>
                    </a:lnL>
                  </a:tcPr>
                </a:tc>
                <a:tc hMerge="1">
                  <a:txBody>
                    <a:bodyPr/>
                    <a:lstStyle/>
                    <a:p>
                      <a:endParaRPr lang="es-MX"/>
                    </a:p>
                  </a:txBody>
                  <a:tcPr/>
                </a:tc>
                <a:extLst>
                  <a:ext uri="{0D108BD9-81ED-4DB2-BD59-A6C34878D82A}">
                    <a16:rowId xmlns:a16="http://schemas.microsoft.com/office/drawing/2014/main" xmlns="" val="10004"/>
                  </a:ext>
                </a:extLst>
              </a:tr>
              <a:tr h="1267982">
                <a:tc gridSpan="4">
                  <a:txBody>
                    <a:bodyPr/>
                    <a:lstStyle/>
                    <a:p>
                      <a:pPr algn="ctr">
                        <a:lnSpc>
                          <a:spcPct val="115000"/>
                        </a:lnSpc>
                        <a:spcAft>
                          <a:spcPts val="0"/>
                        </a:spcAft>
                      </a:pPr>
                      <a:r>
                        <a:rPr lang="es-MX" sz="1200" b="1" dirty="0">
                          <a:effectLst/>
                          <a:latin typeface="Arial" panose="020B0604020202020204" pitchFamily="34" charset="0"/>
                          <a:cs typeface="Arial" panose="020B0604020202020204" pitchFamily="34" charset="0"/>
                        </a:rPr>
                        <a:t>ADECUACIÓNES.</a:t>
                      </a:r>
                    </a:p>
                    <a:p>
                      <a:pPr algn="ctr">
                        <a:lnSpc>
                          <a:spcPct val="115000"/>
                        </a:lnSpc>
                        <a:spcAft>
                          <a:spcPts val="0"/>
                        </a:spcAft>
                      </a:pPr>
                      <a:endParaRPr lang="es-MX" sz="1200" b="1" dirty="0">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es-MX" sz="1200" b="0" dirty="0">
                          <a:effectLst/>
                          <a:latin typeface="Arial" panose="020B0604020202020204" pitchFamily="34" charset="0"/>
                          <a:ea typeface="Calibri"/>
                          <a:cs typeface="Arial" panose="020B0604020202020204" pitchFamily="34" charset="0"/>
                        </a:rPr>
                        <a:t>Atención</a:t>
                      </a:r>
                      <a:r>
                        <a:rPr lang="es-MX" sz="1200" b="0" baseline="0" dirty="0">
                          <a:effectLst/>
                          <a:latin typeface="Arial" panose="020B0604020202020204" pitchFamily="34" charset="0"/>
                          <a:ea typeface="Calibri"/>
                          <a:cs typeface="Arial" panose="020B0604020202020204" pitchFamily="34" charset="0"/>
                        </a:rPr>
                        <a:t> personalizada </a:t>
                      </a:r>
                    </a:p>
                    <a:p>
                      <a:pPr algn="ctr">
                        <a:lnSpc>
                          <a:spcPct val="115000"/>
                        </a:lnSpc>
                        <a:spcAft>
                          <a:spcPts val="0"/>
                        </a:spcAft>
                      </a:pPr>
                      <a:r>
                        <a:rPr lang="es-MX" sz="1200" b="0" baseline="0" dirty="0">
                          <a:effectLst/>
                          <a:latin typeface="Arial" panose="020B0604020202020204" pitchFamily="34" charset="0"/>
                          <a:ea typeface="Calibri"/>
                          <a:cs typeface="Arial" panose="020B0604020202020204" pitchFamily="34" charset="0"/>
                        </a:rPr>
                        <a:t>Cuestionamientos </a:t>
                      </a:r>
                    </a:p>
                    <a:p>
                      <a:pPr algn="ctr">
                        <a:lnSpc>
                          <a:spcPct val="115000"/>
                        </a:lnSpc>
                        <a:spcAft>
                          <a:spcPts val="0"/>
                        </a:spcAft>
                      </a:pPr>
                      <a:r>
                        <a:rPr lang="es-MX" sz="1200" b="0" baseline="0" dirty="0">
                          <a:effectLst/>
                          <a:latin typeface="Arial" panose="020B0604020202020204" pitchFamily="34" charset="0"/>
                          <a:ea typeface="Calibri"/>
                          <a:cs typeface="Arial" panose="020B0604020202020204" pitchFamily="34" charset="0"/>
                        </a:rPr>
                        <a:t>Usar portadores de texto individuales </a:t>
                      </a:r>
                      <a:endParaRPr lang="es-MX" sz="1200" b="0" dirty="0">
                        <a:effectLst/>
                        <a:latin typeface="Arial" panose="020B0604020202020204" pitchFamily="34" charset="0"/>
                        <a:ea typeface="Calibri"/>
                        <a:cs typeface="Arial" panose="020B0604020202020204" pitchFamily="34" charset="0"/>
                      </a:endParaRPr>
                    </a:p>
                  </a:txBody>
                  <a:tcPr marL="63821" marR="63821"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38187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051720" y="1098388"/>
            <a:ext cx="5328592" cy="4394988"/>
          </a:xfrm>
        </p:spPr>
        <p:txBody>
          <a:bodyPr>
            <a:normAutofit/>
          </a:bodyPr>
          <a:lstStyle/>
          <a:p>
            <a:pPr algn="ctr"/>
            <a:r>
              <a:rPr lang="es-ES" sz="4400" b="1" dirty="0">
                <a:effectLst>
                  <a:outerShdw blurRad="38100" dist="38100" dir="2700000" algn="tl">
                    <a:srgbClr val="000000">
                      <a:alpha val="43137"/>
                    </a:srgbClr>
                  </a:outerShdw>
                </a:effectLst>
                <a:latin typeface="Century Gothic" panose="020B0502020202020204" pitchFamily="34" charset="0"/>
              </a:rPr>
              <a:t>SEMANA 2</a:t>
            </a:r>
            <a:br>
              <a:rPr lang="es-ES" sz="4400" b="1" dirty="0">
                <a:effectLst>
                  <a:outerShdw blurRad="38100" dist="38100" dir="2700000" algn="tl">
                    <a:srgbClr val="000000">
                      <a:alpha val="43137"/>
                    </a:srgbClr>
                  </a:outerShdw>
                </a:effectLst>
                <a:latin typeface="Century Gothic" panose="020B0502020202020204" pitchFamily="34" charset="0"/>
              </a:rPr>
            </a:br>
            <a:r>
              <a:rPr lang="es-ES" sz="4400" b="1" dirty="0">
                <a:effectLst>
                  <a:outerShdw blurRad="38100" dist="38100" dir="2700000" algn="tl">
                    <a:srgbClr val="000000">
                      <a:alpha val="43137"/>
                    </a:srgbClr>
                  </a:outerShdw>
                </a:effectLst>
                <a:latin typeface="Century Gothic" panose="020B0502020202020204" pitchFamily="34" charset="0"/>
              </a:rPr>
              <a:t>DEL 06 AL 10 DE NOVIEMBRE</a:t>
            </a:r>
          </a:p>
        </p:txBody>
      </p:sp>
      <p:sp>
        <p:nvSpPr>
          <p:cNvPr id="4" name="3 Marcador de fecha"/>
          <p:cNvSpPr>
            <a:spLocks noGrp="1"/>
          </p:cNvSpPr>
          <p:nvPr>
            <p:ph type="dt" sz="half" idx="10"/>
          </p:nvPr>
        </p:nvSpPr>
        <p:spPr/>
        <p:txBody>
          <a:bodyPr/>
          <a:lstStyle/>
          <a:p>
            <a:fld id="{C995B96E-DCB9-4C5D-8B1B-1B374EA29D33}" type="datetime1">
              <a:rPr lang="es-ES" smtClean="0"/>
              <a:pPr/>
              <a:t>29/11/2017</a:t>
            </a:fld>
            <a:endParaRPr lang="es-ES"/>
          </a:p>
        </p:txBody>
      </p:sp>
    </p:spTree>
    <p:extLst>
      <p:ext uri="{BB962C8B-B14F-4D97-AF65-F5344CB8AC3E}">
        <p14:creationId xmlns:p14="http://schemas.microsoft.com/office/powerpoint/2010/main" val="257682813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A1A3E1F0-B5EF-49C5-810A-B1B32AEDDC8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TM10001106[[fn=Distintivo]]</Template>
  <TotalTime>1823</TotalTime>
  <Words>1853</Words>
  <Application>Microsoft Office PowerPoint</Application>
  <PresentationFormat>Presentación en pantalla (4:3)</PresentationFormat>
  <Paragraphs>642</Paragraphs>
  <Slides>30</Slides>
  <Notes>2</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Badge</vt:lpstr>
      <vt:lpstr>Exposición del Caso</vt:lpstr>
      <vt:lpstr>Datos generales del niño</vt:lpstr>
      <vt:lpstr>Presentación de PowerPoint</vt:lpstr>
      <vt:lpstr>SEMANA 1 DEL 30 DE OCTUBRE AL 03 DE NOVIEMBRE</vt:lpstr>
      <vt:lpstr>Presentación de PowerPoint</vt:lpstr>
      <vt:lpstr>Presentación de PowerPoint</vt:lpstr>
      <vt:lpstr>Presentación de PowerPoint</vt:lpstr>
      <vt:lpstr>Presentación de PowerPoint</vt:lpstr>
      <vt:lpstr>SEMANA 2 DEL 06 AL 10 DE NOVIEMBRE</vt:lpstr>
      <vt:lpstr>Presentación de PowerPoint</vt:lpstr>
      <vt:lpstr>Presentación de PowerPoint</vt:lpstr>
      <vt:lpstr>SEMANA 3 DEL 13 AL 17 DE NOVIEMBRE</vt:lpstr>
      <vt:lpstr>Presentación de PowerPoint</vt:lpstr>
      <vt:lpstr>Presentación de PowerPoint</vt:lpstr>
      <vt:lpstr>Presentación de PowerPoint</vt:lpstr>
      <vt:lpstr>Presentación de PowerPoint</vt:lpstr>
      <vt:lpstr>Presentación de PowerPoint</vt:lpstr>
      <vt:lpstr>SEMANA 4 DEL 20 AL 24 DE NOVIEMBRE</vt:lpstr>
      <vt:lpstr>Presentación de PowerPoint</vt:lpstr>
      <vt:lpstr>Presentación de PowerPoint</vt:lpstr>
      <vt:lpstr>Presentación de PowerPoint</vt:lpstr>
      <vt:lpstr>Adecuaciones aplicadas</vt:lpstr>
      <vt:lpstr>Adecuaciones aplicadas</vt:lpstr>
      <vt:lpstr>Adecuaciones aplicadas</vt:lpstr>
      <vt:lpstr>Adecuaciones aplicadas</vt:lpstr>
      <vt:lpstr>Reflexión en función de las competencias profesionales. </vt:lpstr>
      <vt:lpstr>Reflexión en función de las competencias profesionales. </vt:lpstr>
      <vt:lpstr>Reflexión en función de las competencias profesionales. </vt:lpstr>
      <vt:lpstr>Reflexión en función de las competencias profesionales. </vt:lpstr>
      <vt:lpstr>EVIDENCIAS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Exposición del Caso</dc:title>
  <dc:creator>enep</dc:creator>
  <cp:lastModifiedBy>ENEP</cp:lastModifiedBy>
  <cp:revision>60</cp:revision>
  <dcterms:created xsi:type="dcterms:W3CDTF">2016-11-03T15:18:55Z</dcterms:created>
  <dcterms:modified xsi:type="dcterms:W3CDTF">2017-11-29T17:36:40Z</dcterms:modified>
</cp:coreProperties>
</file>