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6" r:id="rId7"/>
    <p:sldId id="267" r:id="rId8"/>
    <p:sldId id="268" r:id="rId9"/>
    <p:sldId id="269"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94" d="100"/>
          <a:sy n="94" d="100"/>
        </p:scale>
        <p:origin x="-12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6EECB8-9256-4F15-884E-36AFB4499B0A}" type="doc">
      <dgm:prSet loTypeId="urn:microsoft.com/office/officeart/2005/8/layout/vList3#1" loCatId="picture" qsTypeId="urn:microsoft.com/office/officeart/2005/8/quickstyle/simple1" qsCatId="simple" csTypeId="urn:microsoft.com/office/officeart/2005/8/colors/colorful5" csCatId="colorful" phldr="1"/>
      <dgm:spPr/>
    </dgm:pt>
    <dgm:pt modelId="{151D7E4D-F31D-4EAF-B921-5350DF40E2DB}">
      <dgm:prSet phldrT="[Texto]" custT="1"/>
      <dgm:spPr/>
      <dgm:t>
        <a:bodyPr/>
        <a:lstStyle/>
        <a:p>
          <a:pPr algn="l"/>
          <a:r>
            <a:rPr lang="es-ES" sz="2000" dirty="0" err="1" smtClean="0"/>
            <a:t>Sahir</a:t>
          </a:r>
          <a:r>
            <a:rPr lang="es-ES" sz="2000" dirty="0" smtClean="0"/>
            <a:t> cuenta con 5 años de edad, tiene un ritmo de trabajo lento por lo que se motiva con incentivos físicos y reconocimientos grupales como aplausos, guiños y palmadas.</a:t>
          </a:r>
          <a:endParaRPr lang="es-ES_tradnl" sz="2000" dirty="0" smtClean="0">
            <a:effectLst>
              <a:outerShdw blurRad="38100" dist="38100" dir="2700000" algn="tl">
                <a:srgbClr val="000000">
                  <a:alpha val="43137"/>
                </a:srgbClr>
              </a:outerShdw>
            </a:effectLst>
          </a:endParaRPr>
        </a:p>
      </dgm:t>
    </dgm:pt>
    <dgm:pt modelId="{BCEB200D-A340-42B1-AFEC-A95359163DDA}" type="parTrans" cxnId="{D69FA53D-7883-4D0C-B340-DC2EB223BEC5}">
      <dgm:prSet/>
      <dgm:spPr/>
      <dgm:t>
        <a:bodyPr/>
        <a:lstStyle/>
        <a:p>
          <a:endParaRPr lang="es-ES">
            <a:effectLst>
              <a:outerShdw blurRad="38100" dist="38100" dir="2700000" algn="tl">
                <a:srgbClr val="000000">
                  <a:alpha val="43137"/>
                </a:srgbClr>
              </a:outerShdw>
            </a:effectLst>
          </a:endParaRPr>
        </a:p>
      </dgm:t>
    </dgm:pt>
    <dgm:pt modelId="{ED845F88-47DC-4557-B909-AF3C6F1920D2}" type="sibTrans" cxnId="{D69FA53D-7883-4D0C-B340-DC2EB223BEC5}">
      <dgm:prSet/>
      <dgm:spPr/>
      <dgm:t>
        <a:bodyPr/>
        <a:lstStyle/>
        <a:p>
          <a:endParaRPr lang="es-ES">
            <a:effectLst>
              <a:outerShdw blurRad="38100" dist="38100" dir="2700000" algn="tl">
                <a:srgbClr val="000000">
                  <a:alpha val="43137"/>
                </a:srgbClr>
              </a:outerShdw>
            </a:effectLst>
          </a:endParaRPr>
        </a:p>
      </dgm:t>
    </dgm:pt>
    <dgm:pt modelId="{C7EF8DC8-E8AB-46AB-B4C5-C4C0D230798E}">
      <dgm:prSet phldrT="[Texto]" custT="1"/>
      <dgm:spPr/>
      <dgm:t>
        <a:bodyPr/>
        <a:lstStyle/>
        <a:p>
          <a:pPr algn="l"/>
          <a:r>
            <a:rPr lang="es-ES_tradnl" sz="3200" dirty="0" smtClean="0">
              <a:effectLst>
                <a:outerShdw blurRad="38100" dist="38100" dir="2700000" algn="tl">
                  <a:srgbClr val="000000">
                    <a:alpha val="43137"/>
                  </a:srgbClr>
                </a:outerShdw>
              </a:effectLst>
            </a:rPr>
            <a:t>   </a:t>
          </a:r>
          <a:r>
            <a:rPr lang="es-ES_tradnl" sz="2000" b="0" u="none" dirty="0" smtClean="0">
              <a:effectLst>
                <a:outerShdw blurRad="38100" dist="38100" dir="2700000" algn="tl">
                  <a:srgbClr val="000000">
                    <a:alpha val="43137"/>
                  </a:srgbClr>
                </a:outerShdw>
              </a:effectLst>
            </a:rPr>
            <a:t>Desarrollo normal hasta los 2 años de edad a partir de ahí comenzó a mostrar características de Autismo. La socialización y el lenguaje oral y escrito</a:t>
          </a:r>
          <a:r>
            <a:rPr lang="es-ES" sz="2000" b="0" u="none" dirty="0" smtClean="0">
              <a:effectLst>
                <a:outerShdw blurRad="38100" dist="38100" dir="2700000" algn="tl">
                  <a:srgbClr val="000000">
                    <a:alpha val="43137"/>
                  </a:srgbClr>
                </a:outerShdw>
              </a:effectLst>
            </a:rPr>
            <a:t>  son las actividades que lleva mas tiempo y dificultad en realizar.</a:t>
          </a:r>
          <a:endParaRPr lang="es-ES_tradnl" sz="3200" dirty="0" smtClean="0">
            <a:effectLst>
              <a:outerShdw blurRad="38100" dist="38100" dir="2700000" algn="tl">
                <a:srgbClr val="000000">
                  <a:alpha val="43137"/>
                </a:srgbClr>
              </a:outerShdw>
            </a:effectLst>
          </a:endParaRPr>
        </a:p>
      </dgm:t>
    </dgm:pt>
    <dgm:pt modelId="{5F2901DB-E9A4-4481-9F8B-1A8A61E66FCD}" type="parTrans" cxnId="{6EF16D89-3B6C-4102-ABD1-01A521C5289E}">
      <dgm:prSet/>
      <dgm:spPr/>
      <dgm:t>
        <a:bodyPr/>
        <a:lstStyle/>
        <a:p>
          <a:endParaRPr lang="es-ES">
            <a:effectLst>
              <a:outerShdw blurRad="38100" dist="38100" dir="2700000" algn="tl">
                <a:srgbClr val="000000">
                  <a:alpha val="43137"/>
                </a:srgbClr>
              </a:outerShdw>
            </a:effectLst>
          </a:endParaRPr>
        </a:p>
      </dgm:t>
    </dgm:pt>
    <dgm:pt modelId="{952AA512-A0B7-4AF7-9FF5-51FB453146F2}" type="sibTrans" cxnId="{6EF16D89-3B6C-4102-ABD1-01A521C5289E}">
      <dgm:prSet/>
      <dgm:spPr/>
      <dgm:t>
        <a:bodyPr/>
        <a:lstStyle/>
        <a:p>
          <a:endParaRPr lang="es-ES">
            <a:effectLst>
              <a:outerShdw blurRad="38100" dist="38100" dir="2700000" algn="tl">
                <a:srgbClr val="000000">
                  <a:alpha val="43137"/>
                </a:srgbClr>
              </a:outerShdw>
            </a:effectLst>
          </a:endParaRPr>
        </a:p>
      </dgm:t>
    </dgm:pt>
    <dgm:pt modelId="{3C26C005-B6FD-4FB7-ADF8-481AD831D341}">
      <dgm:prSet phldrT="[Texto]" custT="1"/>
      <dgm:spPr/>
      <dgm:t>
        <a:bodyPr/>
        <a:lstStyle/>
        <a:p>
          <a:pPr algn="l"/>
          <a:r>
            <a:rPr lang="es-ES_tradnl" sz="2800" b="1" dirty="0" smtClean="0">
              <a:effectLst>
                <a:outerShdw blurRad="38100" dist="38100" dir="2700000" algn="tl">
                  <a:srgbClr val="000000">
                    <a:alpha val="43137"/>
                  </a:srgbClr>
                </a:outerShdw>
              </a:effectLst>
            </a:rPr>
            <a:t>Necesidad: buscar la integración social con sus </a:t>
          </a:r>
          <a:r>
            <a:rPr lang="es-ES_tradnl" sz="2800" b="1" dirty="0" err="1" smtClean="0">
              <a:effectLst>
                <a:outerShdw blurRad="38100" dist="38100" dir="2700000" algn="tl">
                  <a:srgbClr val="000000">
                    <a:alpha val="43137"/>
                  </a:srgbClr>
                </a:outerShdw>
              </a:effectLst>
            </a:rPr>
            <a:t>demas</a:t>
          </a:r>
          <a:r>
            <a:rPr lang="es-ES_tradnl" sz="2800" b="1" dirty="0" smtClean="0">
              <a:effectLst>
                <a:outerShdw blurRad="38100" dist="38100" dir="2700000" algn="tl">
                  <a:srgbClr val="000000">
                    <a:alpha val="43137"/>
                  </a:srgbClr>
                </a:outerShdw>
              </a:effectLst>
            </a:rPr>
            <a:t> compañeros.</a:t>
          </a:r>
          <a:endParaRPr lang="es-ES" sz="2800" dirty="0">
            <a:effectLst>
              <a:outerShdw blurRad="38100" dist="38100" dir="2700000" algn="tl">
                <a:srgbClr val="000000">
                  <a:alpha val="43137"/>
                </a:srgbClr>
              </a:outerShdw>
            </a:effectLst>
          </a:endParaRPr>
        </a:p>
      </dgm:t>
    </dgm:pt>
    <dgm:pt modelId="{BB36BBA1-09DD-4C1F-A91D-06E11707A82D}" type="parTrans" cxnId="{64BB4C40-AAAD-411A-85B8-2046669795E3}">
      <dgm:prSet/>
      <dgm:spPr/>
      <dgm:t>
        <a:bodyPr/>
        <a:lstStyle/>
        <a:p>
          <a:endParaRPr lang="es-ES">
            <a:effectLst>
              <a:outerShdw blurRad="38100" dist="38100" dir="2700000" algn="tl">
                <a:srgbClr val="000000">
                  <a:alpha val="43137"/>
                </a:srgbClr>
              </a:outerShdw>
            </a:effectLst>
          </a:endParaRPr>
        </a:p>
      </dgm:t>
    </dgm:pt>
    <dgm:pt modelId="{F61B49A2-46AB-4F69-A671-D67DB70DC867}" type="sibTrans" cxnId="{64BB4C40-AAAD-411A-85B8-2046669795E3}">
      <dgm:prSet/>
      <dgm:spPr/>
      <dgm:t>
        <a:bodyPr/>
        <a:lstStyle/>
        <a:p>
          <a:endParaRPr lang="es-ES">
            <a:effectLst>
              <a:outerShdw blurRad="38100" dist="38100" dir="2700000" algn="tl">
                <a:srgbClr val="000000">
                  <a:alpha val="43137"/>
                </a:srgbClr>
              </a:outerShdw>
            </a:effectLst>
          </a:endParaRPr>
        </a:p>
      </dgm:t>
    </dgm:pt>
    <dgm:pt modelId="{1548EFB4-BDB7-42EA-972D-317A9EE00358}" type="pres">
      <dgm:prSet presAssocID="{A36EECB8-9256-4F15-884E-36AFB4499B0A}" presName="linearFlow" presStyleCnt="0">
        <dgm:presLayoutVars>
          <dgm:dir/>
          <dgm:resizeHandles val="exact"/>
        </dgm:presLayoutVars>
      </dgm:prSet>
      <dgm:spPr/>
    </dgm:pt>
    <dgm:pt modelId="{7CAA23AD-2CCA-4505-9B49-6C26D1E9A3F6}" type="pres">
      <dgm:prSet presAssocID="{151D7E4D-F31D-4EAF-B921-5350DF40E2DB}" presName="composite" presStyleCnt="0"/>
      <dgm:spPr/>
    </dgm:pt>
    <dgm:pt modelId="{F32044BA-44DA-4337-BFFF-DB9F4057FE3D}" type="pres">
      <dgm:prSet presAssocID="{151D7E4D-F31D-4EAF-B921-5350DF40E2DB}" presName="imgShp" presStyleLbl="fgImgPlace1" presStyleIdx="0" presStyleCnt="3" custLinFactNeighborX="-98304" custLinFactNeighborY="-690"/>
      <dgm:spPr/>
    </dgm:pt>
    <dgm:pt modelId="{DD558A22-EAE4-4006-B81B-292D7461026E}" type="pres">
      <dgm:prSet presAssocID="{151D7E4D-F31D-4EAF-B921-5350DF40E2DB}" presName="txShp" presStyleLbl="node1" presStyleIdx="0" presStyleCnt="3" custScaleX="122117" custScaleY="200993" custLinFactNeighborY="-5188">
        <dgm:presLayoutVars>
          <dgm:bulletEnabled val="1"/>
        </dgm:presLayoutVars>
      </dgm:prSet>
      <dgm:spPr/>
      <dgm:t>
        <a:bodyPr/>
        <a:lstStyle/>
        <a:p>
          <a:endParaRPr lang="es-ES"/>
        </a:p>
      </dgm:t>
    </dgm:pt>
    <dgm:pt modelId="{FC37BAE9-5F20-4BF5-A52A-CC065D34BE72}" type="pres">
      <dgm:prSet presAssocID="{ED845F88-47DC-4557-B909-AF3C6F1920D2}" presName="spacing" presStyleCnt="0"/>
      <dgm:spPr/>
    </dgm:pt>
    <dgm:pt modelId="{0E82CB10-2893-4D66-9E5E-1457AA78E8CB}" type="pres">
      <dgm:prSet presAssocID="{C7EF8DC8-E8AB-46AB-B4C5-C4C0D230798E}" presName="composite" presStyleCnt="0"/>
      <dgm:spPr/>
    </dgm:pt>
    <dgm:pt modelId="{3352164D-A65A-4005-9222-E0EB00B70DD2}" type="pres">
      <dgm:prSet presAssocID="{C7EF8DC8-E8AB-46AB-B4C5-C4C0D230798E}" presName="imgShp" presStyleLbl="fgImgPlace1" presStyleIdx="1" presStyleCnt="3" custLinFactNeighborX="-46223"/>
      <dgm:spPr/>
    </dgm:pt>
    <dgm:pt modelId="{5F683BAB-399A-4589-B9C5-3F9F1773789D}" type="pres">
      <dgm:prSet presAssocID="{C7EF8DC8-E8AB-46AB-B4C5-C4C0D230798E}" presName="txShp" presStyleLbl="node1" presStyleIdx="1" presStyleCnt="3" custScaleX="119832" custScaleY="177420" custLinFactNeighborX="3400" custLinFactNeighborY="3319">
        <dgm:presLayoutVars>
          <dgm:bulletEnabled val="1"/>
        </dgm:presLayoutVars>
      </dgm:prSet>
      <dgm:spPr/>
      <dgm:t>
        <a:bodyPr/>
        <a:lstStyle/>
        <a:p>
          <a:endParaRPr lang="es-ES"/>
        </a:p>
      </dgm:t>
    </dgm:pt>
    <dgm:pt modelId="{CD976653-BC4C-46AA-A78C-3AD55BBC09E5}" type="pres">
      <dgm:prSet presAssocID="{952AA512-A0B7-4AF7-9FF5-51FB453146F2}" presName="spacing" presStyleCnt="0"/>
      <dgm:spPr/>
    </dgm:pt>
    <dgm:pt modelId="{AC97D143-96E3-43E1-87CB-26B44CC22BC6}" type="pres">
      <dgm:prSet presAssocID="{3C26C005-B6FD-4FB7-ADF8-481AD831D341}" presName="composite" presStyleCnt="0"/>
      <dgm:spPr/>
    </dgm:pt>
    <dgm:pt modelId="{A55773A3-5BC8-493C-81B0-02E6B2F1A45C}" type="pres">
      <dgm:prSet presAssocID="{3C26C005-B6FD-4FB7-ADF8-481AD831D341}" presName="imgShp" presStyleLbl="fgImgPlace1" presStyleIdx="2" presStyleCnt="3"/>
      <dgm:spPr/>
    </dgm:pt>
    <dgm:pt modelId="{C56C5857-F507-4B85-A08E-37078FC334B5}" type="pres">
      <dgm:prSet presAssocID="{3C26C005-B6FD-4FB7-ADF8-481AD831D341}" presName="txShp" presStyleLbl="node1" presStyleIdx="2" presStyleCnt="3" custScaleY="147175">
        <dgm:presLayoutVars>
          <dgm:bulletEnabled val="1"/>
        </dgm:presLayoutVars>
      </dgm:prSet>
      <dgm:spPr/>
      <dgm:t>
        <a:bodyPr/>
        <a:lstStyle/>
        <a:p>
          <a:endParaRPr lang="es-ES"/>
        </a:p>
      </dgm:t>
    </dgm:pt>
  </dgm:ptLst>
  <dgm:cxnLst>
    <dgm:cxn modelId="{6CA77E94-4322-40F9-ABB4-CD811D8A3D5C}" type="presOf" srcId="{3C26C005-B6FD-4FB7-ADF8-481AD831D341}" destId="{C56C5857-F507-4B85-A08E-37078FC334B5}" srcOrd="0" destOrd="0" presId="urn:microsoft.com/office/officeart/2005/8/layout/vList3#1"/>
    <dgm:cxn modelId="{6EF16D89-3B6C-4102-ABD1-01A521C5289E}" srcId="{A36EECB8-9256-4F15-884E-36AFB4499B0A}" destId="{C7EF8DC8-E8AB-46AB-B4C5-C4C0D230798E}" srcOrd="1" destOrd="0" parTransId="{5F2901DB-E9A4-4481-9F8B-1A8A61E66FCD}" sibTransId="{952AA512-A0B7-4AF7-9FF5-51FB453146F2}"/>
    <dgm:cxn modelId="{63549979-4821-4019-85F6-DF74082B5832}" type="presOf" srcId="{151D7E4D-F31D-4EAF-B921-5350DF40E2DB}" destId="{DD558A22-EAE4-4006-B81B-292D7461026E}" srcOrd="0" destOrd="0" presId="urn:microsoft.com/office/officeart/2005/8/layout/vList3#1"/>
    <dgm:cxn modelId="{DE3F1EB0-9BEE-4427-BF97-142DA671879F}" type="presOf" srcId="{A36EECB8-9256-4F15-884E-36AFB4499B0A}" destId="{1548EFB4-BDB7-42EA-972D-317A9EE00358}" srcOrd="0" destOrd="0" presId="urn:microsoft.com/office/officeart/2005/8/layout/vList3#1"/>
    <dgm:cxn modelId="{D69FA53D-7883-4D0C-B340-DC2EB223BEC5}" srcId="{A36EECB8-9256-4F15-884E-36AFB4499B0A}" destId="{151D7E4D-F31D-4EAF-B921-5350DF40E2DB}" srcOrd="0" destOrd="0" parTransId="{BCEB200D-A340-42B1-AFEC-A95359163DDA}" sibTransId="{ED845F88-47DC-4557-B909-AF3C6F1920D2}"/>
    <dgm:cxn modelId="{64BB4C40-AAAD-411A-85B8-2046669795E3}" srcId="{A36EECB8-9256-4F15-884E-36AFB4499B0A}" destId="{3C26C005-B6FD-4FB7-ADF8-481AD831D341}" srcOrd="2" destOrd="0" parTransId="{BB36BBA1-09DD-4C1F-A91D-06E11707A82D}" sibTransId="{F61B49A2-46AB-4F69-A671-D67DB70DC867}"/>
    <dgm:cxn modelId="{1A431970-A20F-421F-B201-E4C97E63E5BB}" type="presOf" srcId="{C7EF8DC8-E8AB-46AB-B4C5-C4C0D230798E}" destId="{5F683BAB-399A-4589-B9C5-3F9F1773789D}" srcOrd="0" destOrd="0" presId="urn:microsoft.com/office/officeart/2005/8/layout/vList3#1"/>
    <dgm:cxn modelId="{83431E62-D02B-40E8-8A64-6CC8F70A40A3}" type="presParOf" srcId="{1548EFB4-BDB7-42EA-972D-317A9EE00358}" destId="{7CAA23AD-2CCA-4505-9B49-6C26D1E9A3F6}" srcOrd="0" destOrd="0" presId="urn:microsoft.com/office/officeart/2005/8/layout/vList3#1"/>
    <dgm:cxn modelId="{D97A2F7D-5AF4-4370-A161-27FAF33C7491}" type="presParOf" srcId="{7CAA23AD-2CCA-4505-9B49-6C26D1E9A3F6}" destId="{F32044BA-44DA-4337-BFFF-DB9F4057FE3D}" srcOrd="0" destOrd="0" presId="urn:microsoft.com/office/officeart/2005/8/layout/vList3#1"/>
    <dgm:cxn modelId="{EF23F915-61F5-458B-B985-9199B39F7848}" type="presParOf" srcId="{7CAA23AD-2CCA-4505-9B49-6C26D1E9A3F6}" destId="{DD558A22-EAE4-4006-B81B-292D7461026E}" srcOrd="1" destOrd="0" presId="urn:microsoft.com/office/officeart/2005/8/layout/vList3#1"/>
    <dgm:cxn modelId="{59069F98-7A44-42E1-A806-0957ED16FD63}" type="presParOf" srcId="{1548EFB4-BDB7-42EA-972D-317A9EE00358}" destId="{FC37BAE9-5F20-4BF5-A52A-CC065D34BE72}" srcOrd="1" destOrd="0" presId="urn:microsoft.com/office/officeart/2005/8/layout/vList3#1"/>
    <dgm:cxn modelId="{DF5A48F2-4442-4B8A-BBB2-C5D96BA19ABB}" type="presParOf" srcId="{1548EFB4-BDB7-42EA-972D-317A9EE00358}" destId="{0E82CB10-2893-4D66-9E5E-1457AA78E8CB}" srcOrd="2" destOrd="0" presId="urn:microsoft.com/office/officeart/2005/8/layout/vList3#1"/>
    <dgm:cxn modelId="{FFFFE610-61F8-49E4-AB3D-17020A765D07}" type="presParOf" srcId="{0E82CB10-2893-4D66-9E5E-1457AA78E8CB}" destId="{3352164D-A65A-4005-9222-E0EB00B70DD2}" srcOrd="0" destOrd="0" presId="urn:microsoft.com/office/officeart/2005/8/layout/vList3#1"/>
    <dgm:cxn modelId="{12D06CE5-5B4D-4C60-8F1A-60357C5F1FFB}" type="presParOf" srcId="{0E82CB10-2893-4D66-9E5E-1457AA78E8CB}" destId="{5F683BAB-399A-4589-B9C5-3F9F1773789D}" srcOrd="1" destOrd="0" presId="urn:microsoft.com/office/officeart/2005/8/layout/vList3#1"/>
    <dgm:cxn modelId="{FA168EA9-19D6-4768-B507-440C4811E0F5}" type="presParOf" srcId="{1548EFB4-BDB7-42EA-972D-317A9EE00358}" destId="{CD976653-BC4C-46AA-A78C-3AD55BBC09E5}" srcOrd="3" destOrd="0" presId="urn:microsoft.com/office/officeart/2005/8/layout/vList3#1"/>
    <dgm:cxn modelId="{57870695-7FA5-4A38-97BC-0B9A2EA4CBF5}" type="presParOf" srcId="{1548EFB4-BDB7-42EA-972D-317A9EE00358}" destId="{AC97D143-96E3-43E1-87CB-26B44CC22BC6}" srcOrd="4" destOrd="0" presId="urn:microsoft.com/office/officeart/2005/8/layout/vList3#1"/>
    <dgm:cxn modelId="{BF224F54-E7E3-4229-A038-5CE5D184F24E}" type="presParOf" srcId="{AC97D143-96E3-43E1-87CB-26B44CC22BC6}" destId="{A55773A3-5BC8-493C-81B0-02E6B2F1A45C}" srcOrd="0" destOrd="0" presId="urn:microsoft.com/office/officeart/2005/8/layout/vList3#1"/>
    <dgm:cxn modelId="{44E4C0EC-A05F-47CF-9FC8-52BB06DD332F}" type="presParOf" srcId="{AC97D143-96E3-43E1-87CB-26B44CC22BC6}" destId="{C56C5857-F507-4B85-A08E-37078FC334B5}"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58A22-EAE4-4006-B81B-292D7461026E}">
      <dsp:nvSpPr>
        <dsp:cNvPr id="0" name=""/>
        <dsp:cNvSpPr/>
      </dsp:nvSpPr>
      <dsp:spPr>
        <a:xfrm rot="10800000">
          <a:off x="899870" y="0"/>
          <a:ext cx="7777323" cy="1734921"/>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0636" tIns="76200" rIns="142240" bIns="76200" numCol="1" spcCol="1270" anchor="ctr" anchorCtr="0">
          <a:noAutofit/>
        </a:bodyPr>
        <a:lstStyle/>
        <a:p>
          <a:pPr lvl="0" algn="l" defTabSz="889000">
            <a:lnSpc>
              <a:spcPct val="90000"/>
            </a:lnSpc>
            <a:spcBef>
              <a:spcPct val="0"/>
            </a:spcBef>
            <a:spcAft>
              <a:spcPct val="35000"/>
            </a:spcAft>
          </a:pPr>
          <a:r>
            <a:rPr lang="es-ES" sz="2000" kern="1200" dirty="0" err="1" smtClean="0"/>
            <a:t>Sahir</a:t>
          </a:r>
          <a:r>
            <a:rPr lang="es-ES" sz="2000" kern="1200" dirty="0" smtClean="0"/>
            <a:t> cuenta con 5 años de edad, tiene un ritmo de trabajo lento por lo que se motiva con incentivos físicos y reconocimientos grupales como aplausos, guiños y palmadas.</a:t>
          </a:r>
          <a:endParaRPr lang="es-ES_tradnl" sz="2000" kern="1200" dirty="0" smtClean="0">
            <a:effectLst>
              <a:outerShdw blurRad="38100" dist="38100" dir="2700000" algn="tl">
                <a:srgbClr val="000000">
                  <a:alpha val="43137"/>
                </a:srgbClr>
              </a:outerShdw>
            </a:effectLst>
          </a:endParaRPr>
        </a:p>
      </dsp:txBody>
      <dsp:txXfrm rot="10800000">
        <a:off x="1333600" y="0"/>
        <a:ext cx="7343593" cy="1734921"/>
      </dsp:txXfrm>
    </dsp:sp>
    <dsp:sp modelId="{F32044BA-44DA-4337-BFFF-DB9F4057FE3D}">
      <dsp:nvSpPr>
        <dsp:cNvPr id="0" name=""/>
        <dsp:cNvSpPr/>
      </dsp:nvSpPr>
      <dsp:spPr>
        <a:xfrm>
          <a:off x="324035" y="432049"/>
          <a:ext cx="863174" cy="863174"/>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683BAB-399A-4589-B9C5-3F9F1773789D}">
      <dsp:nvSpPr>
        <dsp:cNvPr id="0" name=""/>
        <dsp:cNvSpPr/>
      </dsp:nvSpPr>
      <dsp:spPr>
        <a:xfrm rot="10800000">
          <a:off x="1189170" y="2023366"/>
          <a:ext cx="7631797" cy="1531445"/>
        </a:xfrm>
        <a:prstGeom prst="homePlat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0636" tIns="121920" rIns="227584" bIns="121920" numCol="1" spcCol="1270" anchor="ctr" anchorCtr="0">
          <a:noAutofit/>
        </a:bodyPr>
        <a:lstStyle/>
        <a:p>
          <a:pPr lvl="0" algn="l" defTabSz="1422400">
            <a:lnSpc>
              <a:spcPct val="90000"/>
            </a:lnSpc>
            <a:spcBef>
              <a:spcPct val="0"/>
            </a:spcBef>
            <a:spcAft>
              <a:spcPct val="35000"/>
            </a:spcAft>
          </a:pPr>
          <a:r>
            <a:rPr lang="es-ES_tradnl" sz="3200" kern="1200" dirty="0" smtClean="0">
              <a:effectLst>
                <a:outerShdw blurRad="38100" dist="38100" dir="2700000" algn="tl">
                  <a:srgbClr val="000000">
                    <a:alpha val="43137"/>
                  </a:srgbClr>
                </a:outerShdw>
              </a:effectLst>
            </a:rPr>
            <a:t>   </a:t>
          </a:r>
          <a:r>
            <a:rPr lang="es-ES_tradnl" sz="2000" b="0" u="none" kern="1200" dirty="0" smtClean="0">
              <a:effectLst>
                <a:outerShdw blurRad="38100" dist="38100" dir="2700000" algn="tl">
                  <a:srgbClr val="000000">
                    <a:alpha val="43137"/>
                  </a:srgbClr>
                </a:outerShdw>
              </a:effectLst>
            </a:rPr>
            <a:t>Desarrollo normal hasta los 2 años de edad a partir de ahí comenzó a mostrar características de Autismo. La socialización y el lenguaje oral y escrito</a:t>
          </a:r>
          <a:r>
            <a:rPr lang="es-ES" sz="2000" b="0" u="none" kern="1200" dirty="0" smtClean="0">
              <a:effectLst>
                <a:outerShdw blurRad="38100" dist="38100" dir="2700000" algn="tl">
                  <a:srgbClr val="000000">
                    <a:alpha val="43137"/>
                  </a:srgbClr>
                </a:outerShdw>
              </a:effectLst>
            </a:rPr>
            <a:t>  son las actividades que lleva mas tiempo y dificultad en realizar.</a:t>
          </a:r>
          <a:endParaRPr lang="es-ES_tradnl" sz="3200" kern="1200" dirty="0" smtClean="0">
            <a:effectLst>
              <a:outerShdw blurRad="38100" dist="38100" dir="2700000" algn="tl">
                <a:srgbClr val="000000">
                  <a:alpha val="43137"/>
                </a:srgbClr>
              </a:outerShdw>
            </a:effectLst>
          </a:endParaRPr>
        </a:p>
      </dsp:txBody>
      <dsp:txXfrm rot="10800000">
        <a:off x="1572031" y="2023366"/>
        <a:ext cx="7248936" cy="1531445"/>
      </dsp:txXfrm>
    </dsp:sp>
    <dsp:sp modelId="{3352164D-A65A-4005-9222-E0EB00B70DD2}">
      <dsp:nvSpPr>
        <dsp:cNvPr id="0" name=""/>
        <dsp:cNvSpPr/>
      </dsp:nvSpPr>
      <dsp:spPr>
        <a:xfrm>
          <a:off x="773585" y="2328852"/>
          <a:ext cx="863174" cy="863174"/>
        </a:xfrm>
        <a:prstGeom prst="ellipse">
          <a:avLst/>
        </a:prstGeom>
        <a:solidFill>
          <a:schemeClr val="accent5">
            <a:tint val="50000"/>
            <a:hueOff val="-5341183"/>
            <a:satOff val="23809"/>
            <a:lumOff val="21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6C5857-F507-4B85-A08E-37078FC334B5}">
      <dsp:nvSpPr>
        <dsp:cNvPr id="0" name=""/>
        <dsp:cNvSpPr/>
      </dsp:nvSpPr>
      <dsp:spPr>
        <a:xfrm rot="10800000">
          <a:off x="1819951" y="3783826"/>
          <a:ext cx="6368747" cy="1270377"/>
        </a:xfrm>
        <a:prstGeom prst="homePlat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0636" tIns="106680" rIns="199136" bIns="106680" numCol="1" spcCol="1270" anchor="ctr" anchorCtr="0">
          <a:noAutofit/>
        </a:bodyPr>
        <a:lstStyle/>
        <a:p>
          <a:pPr lvl="0" algn="l" defTabSz="1244600">
            <a:lnSpc>
              <a:spcPct val="90000"/>
            </a:lnSpc>
            <a:spcBef>
              <a:spcPct val="0"/>
            </a:spcBef>
            <a:spcAft>
              <a:spcPct val="35000"/>
            </a:spcAft>
          </a:pPr>
          <a:r>
            <a:rPr lang="es-ES_tradnl" sz="2800" b="1" kern="1200" dirty="0" smtClean="0">
              <a:effectLst>
                <a:outerShdw blurRad="38100" dist="38100" dir="2700000" algn="tl">
                  <a:srgbClr val="000000">
                    <a:alpha val="43137"/>
                  </a:srgbClr>
                </a:outerShdw>
              </a:effectLst>
            </a:rPr>
            <a:t>Necesidad: buscar la integración social con sus </a:t>
          </a:r>
          <a:r>
            <a:rPr lang="es-ES_tradnl" sz="2800" b="1" kern="1200" dirty="0" err="1" smtClean="0">
              <a:effectLst>
                <a:outerShdw blurRad="38100" dist="38100" dir="2700000" algn="tl">
                  <a:srgbClr val="000000">
                    <a:alpha val="43137"/>
                  </a:srgbClr>
                </a:outerShdw>
              </a:effectLst>
            </a:rPr>
            <a:t>demas</a:t>
          </a:r>
          <a:r>
            <a:rPr lang="es-ES_tradnl" sz="2800" b="1" kern="1200" dirty="0" smtClean="0">
              <a:effectLst>
                <a:outerShdw blurRad="38100" dist="38100" dir="2700000" algn="tl">
                  <a:srgbClr val="000000">
                    <a:alpha val="43137"/>
                  </a:srgbClr>
                </a:outerShdw>
              </a:effectLst>
            </a:rPr>
            <a:t> compañeros.</a:t>
          </a:r>
          <a:endParaRPr lang="es-ES" sz="2800" kern="1200" dirty="0">
            <a:effectLst>
              <a:outerShdw blurRad="38100" dist="38100" dir="2700000" algn="tl">
                <a:srgbClr val="000000">
                  <a:alpha val="43137"/>
                </a:srgbClr>
              </a:outerShdw>
            </a:effectLst>
          </a:endParaRPr>
        </a:p>
      </dsp:txBody>
      <dsp:txXfrm rot="10800000">
        <a:off x="2137545" y="3783826"/>
        <a:ext cx="6051153" cy="1270377"/>
      </dsp:txXfrm>
    </dsp:sp>
    <dsp:sp modelId="{A55773A3-5BC8-493C-81B0-02E6B2F1A45C}">
      <dsp:nvSpPr>
        <dsp:cNvPr id="0" name=""/>
        <dsp:cNvSpPr/>
      </dsp:nvSpPr>
      <dsp:spPr>
        <a:xfrm>
          <a:off x="1388364" y="3987427"/>
          <a:ext cx="863174" cy="863174"/>
        </a:xfrm>
        <a:prstGeom prst="ellipse">
          <a:avLst/>
        </a:prstGeom>
        <a:solidFill>
          <a:schemeClr val="accent5">
            <a:tint val="50000"/>
            <a:hueOff val="-10682366"/>
            <a:satOff val="47617"/>
            <a:lumOff val="4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E7B58A-1A74-4D41-86BA-ED7D39612868}" type="datetime6">
              <a:rPr lang="es-ES" smtClean="0"/>
              <a:pPr/>
              <a:t>noviembre de 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4ECFA5-6A14-4128-BF07-4E9592C99714}" type="slidenum">
              <a:rPr lang="es-ES" smtClean="0"/>
              <a:pPr/>
              <a:t>‹Nº›</a:t>
            </a:fld>
            <a:endParaRPr lang="es-ES"/>
          </a:p>
        </p:txBody>
      </p:sp>
    </p:spTree>
    <p:extLst>
      <p:ext uri="{BB962C8B-B14F-4D97-AF65-F5344CB8AC3E}">
        <p14:creationId xmlns:p14="http://schemas.microsoft.com/office/powerpoint/2010/main" val="11967081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76C1A-11DB-4DA8-BEDB-FA170369D3CB}" type="datetime6">
              <a:rPr lang="es-ES" smtClean="0"/>
              <a:pPr/>
              <a:t>noviembre de 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C80E4-E9C9-4D68-95EB-622F158227F2}" type="slidenum">
              <a:rPr lang="es-ES" smtClean="0"/>
              <a:pPr/>
              <a:t>‹Nº›</a:t>
            </a:fld>
            <a:endParaRPr lang="es-ES"/>
          </a:p>
        </p:txBody>
      </p:sp>
    </p:spTree>
    <p:extLst>
      <p:ext uri="{BB962C8B-B14F-4D97-AF65-F5344CB8AC3E}">
        <p14:creationId xmlns:p14="http://schemas.microsoft.com/office/powerpoint/2010/main" val="234479382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17BC80E4-E9C9-4D68-95EB-622F158227F2}" type="slidenum">
              <a:rPr lang="es-ES" smtClean="0"/>
              <a:pPr/>
              <a:t>1</a:t>
            </a:fld>
            <a:endParaRPr lang="es-ES"/>
          </a:p>
        </p:txBody>
      </p:sp>
      <p:sp>
        <p:nvSpPr>
          <p:cNvPr id="5" name="4 Marcador de fecha"/>
          <p:cNvSpPr>
            <a:spLocks noGrp="1"/>
          </p:cNvSpPr>
          <p:nvPr>
            <p:ph type="dt" idx="11"/>
          </p:nvPr>
        </p:nvSpPr>
        <p:spPr/>
        <p:txBody>
          <a:bodyPr/>
          <a:lstStyle/>
          <a:p>
            <a:fld id="{86C1FAE9-22E6-49FF-BBE1-B4BFD5F23FD7}" type="datetime6">
              <a:rPr lang="es-ES" smtClean="0"/>
              <a:pPr/>
              <a:t>noviembre de 2017</a:t>
            </a:fld>
            <a:endParaRPr lang="es-ES"/>
          </a:p>
        </p:txBody>
      </p:sp>
      <p:sp>
        <p:nvSpPr>
          <p:cNvPr id="6" name="5 Marcador de encabezado"/>
          <p:cNvSpPr>
            <a:spLocks noGrp="1"/>
          </p:cNvSpPr>
          <p:nvPr>
            <p:ph type="hdr" sz="quarter" idx="12"/>
          </p:nvPr>
        </p:nvSpPr>
        <p:spPr/>
        <p:txBody>
          <a:bodyPr/>
          <a:lstStyle/>
          <a:p>
            <a:r>
              <a:rPr lang="es-ES" smtClean="0"/>
              <a:t>Atención educativa para la incluisión.</a:t>
            </a:r>
            <a:endParaRPr lang="es-ES"/>
          </a:p>
        </p:txBody>
      </p:sp>
    </p:spTree>
    <p:extLst>
      <p:ext uri="{BB962C8B-B14F-4D97-AF65-F5344CB8AC3E}">
        <p14:creationId xmlns:p14="http://schemas.microsoft.com/office/powerpoint/2010/main" val="26441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4603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1268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986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7559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570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pPr/>
              <a:t>29/11/2017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055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pPr/>
              <a:t>29/11/2017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52738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pPr/>
              <a:t>29/11/2017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3078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29/11/2017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1765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pPr/>
              <a:t>29/11/2017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75377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pPr/>
              <a:t>29/11/2017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38113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pPr/>
              <a:t>29/11/2017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pPr/>
              <a:t>‹Nº›</a:t>
            </a:fld>
            <a:endParaRPr lang="es-ES"/>
          </a:p>
        </p:txBody>
      </p:sp>
    </p:spTree>
    <p:extLst>
      <p:ext uri="{BB962C8B-B14F-4D97-AF65-F5344CB8AC3E}">
        <p14:creationId xmlns:p14="http://schemas.microsoft.com/office/powerpoint/2010/main" val="16320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399"/>
            <a:ext cx="9144000" cy="6705601"/>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p:txBody>
          <a:bodyPr/>
          <a:lstStyle/>
          <a:p>
            <a:r>
              <a:rPr lang="es-ES_tradnl" b="1" dirty="0" err="1" smtClean="0">
                <a:effectLst>
                  <a:outerShdw blurRad="38100" dist="38100" dir="2700000" algn="tl">
                    <a:srgbClr val="000000">
                      <a:alpha val="43137"/>
                    </a:srgbClr>
                  </a:outerShdw>
                </a:effectLst>
              </a:rPr>
              <a:t>Sahir</a:t>
            </a:r>
            <a:endParaRPr lang="es-ES" b="1"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2555776" y="3356992"/>
            <a:ext cx="4968552" cy="864096"/>
          </a:xfrm>
        </p:spPr>
        <p:txBody>
          <a:bodyPr>
            <a:normAutofit fontScale="85000" lnSpcReduction="20000"/>
          </a:bodyPr>
          <a:lstStyle/>
          <a:p>
            <a:r>
              <a:rPr lang="es-ES_tradnl" b="1" dirty="0" smtClean="0"/>
              <a:t>Nombre de la alumna: </a:t>
            </a:r>
            <a:endParaRPr lang="es-ES_tradnl" b="1" dirty="0" smtClean="0"/>
          </a:p>
          <a:p>
            <a:r>
              <a:rPr lang="es-ES_tradnl" b="1" dirty="0" smtClean="0"/>
              <a:t>Diana </a:t>
            </a:r>
            <a:r>
              <a:rPr lang="es-ES_tradnl" b="1" dirty="0" smtClean="0"/>
              <a:t>Carolina Alemán Pérez</a:t>
            </a:r>
            <a:endParaRPr lang="es-ES" b="1" dirty="0"/>
          </a:p>
        </p:txBody>
      </p:sp>
      <p:sp>
        <p:nvSpPr>
          <p:cNvPr id="4" name="3 Marcador de fecha"/>
          <p:cNvSpPr>
            <a:spLocks noGrp="1"/>
          </p:cNvSpPr>
          <p:nvPr>
            <p:ph type="dt" sz="half" idx="10"/>
          </p:nvPr>
        </p:nvSpPr>
        <p:spPr/>
        <p:txBody>
          <a:bodyPr/>
          <a:lstStyle/>
          <a:p>
            <a:fld id="{7E8C99FF-56FD-4F19-AB8E-2E86AE4AD998}" type="datetime1">
              <a:rPr lang="es-ES" smtClean="0"/>
              <a:pPr/>
              <a:t>29/11/2017</a:t>
            </a:fld>
            <a:endParaRPr lang="es-ES"/>
          </a:p>
        </p:txBody>
      </p:sp>
    </p:spTree>
    <p:extLst>
      <p:ext uri="{BB962C8B-B14F-4D97-AF65-F5344CB8AC3E}">
        <p14:creationId xmlns:p14="http://schemas.microsoft.com/office/powerpoint/2010/main" val="239407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normAutofit/>
          </a:bodyPr>
          <a:lstStyle/>
          <a:p>
            <a:r>
              <a:rPr lang="es-ES_tradnl" sz="3600" b="1" dirty="0" smtClean="0">
                <a:effectLst>
                  <a:outerShdw blurRad="38100" dist="38100" dir="2700000" algn="tl">
                    <a:srgbClr val="000000">
                      <a:alpha val="43137"/>
                    </a:srgbClr>
                  </a:outerShdw>
                </a:effectLst>
              </a:rPr>
              <a:t>Datos generales del niño</a:t>
            </a:r>
            <a:endParaRPr lang="es-ES" sz="36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5" name="4 Diagrama"/>
          <p:cNvGraphicFramePr/>
          <p:nvPr>
            <p:extLst>
              <p:ext uri="{D42A27DB-BD31-4B8C-83A1-F6EECF244321}">
                <p14:modId xmlns:p14="http://schemas.microsoft.com/office/powerpoint/2010/main" val="2547146605"/>
              </p:ext>
            </p:extLst>
          </p:nvPr>
        </p:nvGraphicFramePr>
        <p:xfrm>
          <a:off x="-216532" y="1268760"/>
          <a:ext cx="9577064"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756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Actividad aplicada</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62500" lnSpcReduction="20000"/>
          </a:bodyPr>
          <a:lstStyle/>
          <a:p>
            <a:pPr lvl="0"/>
            <a:r>
              <a:rPr lang="es-ES" dirty="0" smtClean="0"/>
              <a:t>El día de muertos en mi comunidad</a:t>
            </a:r>
            <a:endParaRPr lang="es-ES" sz="4000" dirty="0"/>
          </a:p>
          <a:p>
            <a:pPr lvl="0"/>
            <a:r>
              <a:rPr lang="es-ES" dirty="0" smtClean="0"/>
              <a:t>Desarrollo personal y social</a:t>
            </a:r>
            <a:endParaRPr lang="es-ES" sz="4000" dirty="0"/>
          </a:p>
          <a:p>
            <a:pPr lvl="0"/>
            <a:r>
              <a:rPr lang="es-MX" dirty="0"/>
              <a:t>Se involucra y compromete con actividades individuales y colectivas que son acordadas en el grupo, o que él mismo propone</a:t>
            </a:r>
            <a:r>
              <a:rPr lang="es-MX" dirty="0" smtClean="0"/>
              <a:t>.</a:t>
            </a:r>
          </a:p>
          <a:p>
            <a:pPr lvl="0"/>
            <a:r>
              <a:rPr lang="es-ES" dirty="0" smtClean="0"/>
              <a:t>Desarrollo </a:t>
            </a:r>
            <a:r>
              <a:rPr lang="es-ES" dirty="0"/>
              <a:t>de la actividad</a:t>
            </a:r>
            <a:endParaRPr lang="es-ES" sz="4000" dirty="0"/>
          </a:p>
          <a:p>
            <a:pPr lvl="1"/>
            <a:r>
              <a:rPr lang="es-ES" dirty="0" smtClean="0"/>
              <a:t>Observa el video de las diversas formas de celebración del día de muertos</a:t>
            </a:r>
            <a:endParaRPr lang="es-ES" sz="3600" dirty="0"/>
          </a:p>
          <a:p>
            <a:pPr lvl="1"/>
            <a:r>
              <a:rPr lang="es-ES" dirty="0" smtClean="0"/>
              <a:t>Comenta de que manera se realiza en nuestra comunidad </a:t>
            </a:r>
            <a:endParaRPr lang="es-ES" sz="3600" dirty="0"/>
          </a:p>
          <a:p>
            <a:pPr lvl="1"/>
            <a:r>
              <a:rPr lang="es-ES" dirty="0" smtClean="0"/>
              <a:t>Forma equipos de 4 personas para plasmar por medio de un dibujo lo comentado</a:t>
            </a:r>
            <a:endParaRPr lang="es-ES" sz="3600" dirty="0"/>
          </a:p>
          <a:p>
            <a:pPr lvl="0"/>
            <a:r>
              <a:rPr lang="es-ES" dirty="0" smtClean="0"/>
              <a:t>Evaluación: observar si se busca la integración a un grupo para realizar la actividad de cierre y el papel que se le otorga o el mismo toma dentro de ese equipo. </a:t>
            </a:r>
          </a:p>
          <a:p>
            <a:pPr lvl="0"/>
            <a:r>
              <a:rPr lang="es-ES" dirty="0" smtClean="0"/>
              <a:t>Organización: se comienza de manera grupal dentro del aula y se finaliza con pequeños grupos de 4 integrantes para trabajar en el patio.</a:t>
            </a:r>
            <a:endParaRPr lang="es-ES" sz="4000" dirty="0"/>
          </a:p>
          <a:p>
            <a:pPr lvl="0"/>
            <a:r>
              <a:rPr lang="es-ES" dirty="0" smtClean="0"/>
              <a:t>Materiales: T.V. / Video/ Gises.</a:t>
            </a:r>
            <a:endParaRPr lang="es-ES" sz="4000" dirty="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spTree>
    <p:extLst>
      <p:ext uri="{BB962C8B-B14F-4D97-AF65-F5344CB8AC3E}">
        <p14:creationId xmlns:p14="http://schemas.microsoft.com/office/powerpoint/2010/main" val="286383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88640"/>
            <a:ext cx="8229600" cy="638944"/>
          </a:xfrm>
        </p:spPr>
        <p:txBody>
          <a:bodyPr>
            <a:noAutofit/>
          </a:bodyPr>
          <a:lstStyle/>
          <a:p>
            <a:r>
              <a:rPr lang="es-ES_tradnl" sz="3200" b="1" dirty="0" smtClean="0">
                <a:effectLst>
                  <a:outerShdw blurRad="38100" dist="38100" dir="2700000" algn="tl">
                    <a:srgbClr val="000000">
                      <a:alpha val="43137"/>
                    </a:srgbClr>
                  </a:outerShdw>
                </a:effectLst>
              </a:rPr>
              <a:t>Adecuaciones aplicadas</a:t>
            </a:r>
            <a:endParaRPr lang="es-ES" sz="3200"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809984780"/>
              </p:ext>
            </p:extLst>
          </p:nvPr>
        </p:nvGraphicFramePr>
        <p:xfrm>
          <a:off x="251520" y="836712"/>
          <a:ext cx="8568952" cy="4846632"/>
        </p:xfrm>
        <a:graphic>
          <a:graphicData uri="http://schemas.openxmlformats.org/drawingml/2006/table">
            <a:tbl>
              <a:tblPr firstRow="1" bandRow="1">
                <a:tableStyleId>{93296810-A885-4BE3-A3E7-6D5BEEA58F35}</a:tableStyleId>
              </a:tblPr>
              <a:tblGrid>
                <a:gridCol w="2810664"/>
                <a:gridCol w="2810664"/>
                <a:gridCol w="2947624"/>
              </a:tblGrid>
              <a:tr h="513942">
                <a:tc>
                  <a:txBody>
                    <a:bodyPr/>
                    <a:lstStyle/>
                    <a:p>
                      <a:pPr algn="ctr"/>
                      <a:r>
                        <a:rPr lang="es-ES_tradnl" sz="2400" dirty="0" smtClean="0">
                          <a:effectLst>
                            <a:outerShdw blurRad="38100" dist="38100" dir="2700000" algn="tl">
                              <a:srgbClr val="000000">
                                <a:alpha val="43137"/>
                              </a:srgbClr>
                            </a:outerShdw>
                          </a:effectLst>
                        </a:rPr>
                        <a:t>Semana</a:t>
                      </a:r>
                    </a:p>
                    <a:p>
                      <a:pPr algn="ctr"/>
                      <a:r>
                        <a:rPr lang="es-ES_tradnl" sz="1800" b="0" dirty="0" smtClean="0">
                          <a:effectLst>
                            <a:outerShdw blurRad="38100" dist="38100" dir="2700000" algn="tl">
                              <a:srgbClr val="000000">
                                <a:alpha val="43137"/>
                              </a:srgbClr>
                            </a:outerShdw>
                          </a:effectLst>
                        </a:rPr>
                        <a:t>13 al 17 de Noviembre</a:t>
                      </a:r>
                      <a:endParaRPr lang="es-ES" sz="1800" b="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marL="285750" indent="-285750" algn="ctr">
                        <a:buFont typeface="Arial" pitchFamily="34" charset="0"/>
                        <a:buChar char="•"/>
                      </a:pPr>
                      <a:r>
                        <a:rPr lang="es-ES" sz="1400" dirty="0" smtClean="0"/>
                        <a:t>Jugando  con</a:t>
                      </a:r>
                      <a:r>
                        <a:rPr lang="es-ES" sz="1400" baseline="0" dirty="0" smtClean="0"/>
                        <a:t> figuras</a:t>
                      </a:r>
                      <a:endParaRPr lang="es-ES" sz="1400" dirty="0"/>
                    </a:p>
                  </a:txBody>
                  <a:tcPr anchor="ctr"/>
                </a:tc>
                <a:tc>
                  <a:txBody>
                    <a:bodyPr/>
                    <a:lstStyle/>
                    <a:p>
                      <a:r>
                        <a:rPr lang="es-ES" sz="1400" dirty="0" smtClean="0"/>
                        <a:t>*Utilizar figuras del tangram y patrones realizados con las</a:t>
                      </a:r>
                      <a:r>
                        <a:rPr lang="es-ES" sz="1400" baseline="0" dirty="0" smtClean="0"/>
                        <a:t> mismas figuras y colores que el tangram para que pudiera reproducirlas.</a:t>
                      </a:r>
                      <a:endParaRPr lang="es-ES" sz="1400" dirty="0"/>
                    </a:p>
                  </a:txBody>
                  <a:tcPr/>
                </a:tc>
                <a:tc>
                  <a:txBody>
                    <a:bodyPr/>
                    <a:lstStyle/>
                    <a:p>
                      <a:r>
                        <a:rPr lang="es-ES" sz="1400" dirty="0" smtClean="0"/>
                        <a:t>Observar</a:t>
                      </a:r>
                      <a:r>
                        <a:rPr lang="es-ES" sz="1400" baseline="0" dirty="0" smtClean="0"/>
                        <a:t> si utilizó las mismas figuras que correspondían a la figura mostrada y que estrategia utilizo para su elección.</a:t>
                      </a:r>
                      <a:endParaRPr lang="es-ES" sz="1400" dirty="0"/>
                    </a:p>
                  </a:txBody>
                  <a:tcPr/>
                </a:tc>
              </a:tr>
              <a:tr h="1070395">
                <a:tc>
                  <a:txBody>
                    <a:bodyPr/>
                    <a:lstStyle/>
                    <a:p>
                      <a:pPr marL="285750" indent="-285750" algn="ctr">
                        <a:buFont typeface="Arial" pitchFamily="34" charset="0"/>
                        <a:buChar char="•"/>
                      </a:pPr>
                      <a:r>
                        <a:rPr lang="es-ES" sz="1400" dirty="0" smtClean="0"/>
                        <a:t>Saltando la cuerda</a:t>
                      </a:r>
                      <a:endParaRPr lang="es-ES" sz="1400" dirty="0"/>
                    </a:p>
                  </a:txBody>
                  <a:tcPr anchor="ctr"/>
                </a:tc>
                <a:tc>
                  <a:txBody>
                    <a:bodyPr/>
                    <a:lstStyle/>
                    <a:p>
                      <a:r>
                        <a:rPr lang="es-ES" sz="1400" dirty="0" smtClean="0"/>
                        <a:t>*Dar libertad</a:t>
                      </a:r>
                      <a:r>
                        <a:rPr lang="es-ES" sz="1400" baseline="0" dirty="0" smtClean="0"/>
                        <a:t> para la elección del equipó y tomar el papel del niño líder en el juego haciendo valer las reglas en su equipo.</a:t>
                      </a:r>
                      <a:endParaRPr lang="es-ES" sz="1400" dirty="0"/>
                    </a:p>
                  </a:txBody>
                  <a:tcPr/>
                </a:tc>
                <a:tc>
                  <a:txBody>
                    <a:bodyPr/>
                    <a:lstStyle/>
                    <a:p>
                      <a:r>
                        <a:rPr lang="es-ES" sz="1600" dirty="0" smtClean="0"/>
                        <a:t>*Realizar</a:t>
                      </a:r>
                      <a:r>
                        <a:rPr lang="es-ES" sz="1600" baseline="0" dirty="0" smtClean="0"/>
                        <a:t> dibujo de cual fue la tarea mas importante que desarrollo dentro de su equipo y dibujar el sentimiento que presento en ese momento.</a:t>
                      </a:r>
                      <a:endParaRPr lang="es-ES" sz="1600" dirty="0"/>
                    </a:p>
                  </a:txBody>
                  <a:tcPr/>
                </a:tc>
              </a:tr>
              <a:tr h="1768152">
                <a:tc>
                  <a:txBody>
                    <a:bodyPr/>
                    <a:lstStyle/>
                    <a:p>
                      <a:pPr marL="285750" indent="-285750" algn="ctr">
                        <a:buFont typeface="Arial" pitchFamily="34" charset="0"/>
                        <a:buChar char="•"/>
                      </a:pPr>
                      <a:r>
                        <a:rPr lang="es-ES" sz="1400" dirty="0" smtClean="0"/>
                        <a:t>Dibujando</a:t>
                      </a:r>
                      <a:r>
                        <a:rPr lang="es-ES" sz="1400" baseline="0" dirty="0" smtClean="0"/>
                        <a:t> sentimientos</a:t>
                      </a:r>
                      <a:endParaRPr lang="es-ES" sz="1400" dirty="0"/>
                    </a:p>
                  </a:txBody>
                  <a:tcPr anchor="ctr"/>
                </a:tc>
                <a:tc>
                  <a:txBody>
                    <a:bodyPr/>
                    <a:lstStyle/>
                    <a:p>
                      <a:pPr marL="0" indent="0">
                        <a:buFont typeface="Arial" pitchFamily="34" charset="0"/>
                        <a:buNone/>
                      </a:pPr>
                      <a:r>
                        <a:rPr lang="es-ES" sz="1400" dirty="0" smtClean="0"/>
                        <a:t>*Expresión oral de</a:t>
                      </a:r>
                      <a:r>
                        <a:rPr lang="es-ES" sz="1400" baseline="0" dirty="0" smtClean="0"/>
                        <a:t> lo que </a:t>
                      </a:r>
                      <a:r>
                        <a:rPr lang="es-ES" sz="1400" baseline="0" dirty="0" err="1" smtClean="0"/>
                        <a:t>que</a:t>
                      </a:r>
                      <a:r>
                        <a:rPr lang="es-ES" sz="1400" baseline="0" dirty="0" smtClean="0"/>
                        <a:t> </a:t>
                      </a:r>
                      <a:r>
                        <a:rPr lang="es-ES" sz="1400" baseline="0" dirty="0" err="1" smtClean="0"/>
                        <a:t>queria</a:t>
                      </a:r>
                      <a:r>
                        <a:rPr lang="es-ES" sz="1400" baseline="0" dirty="0" smtClean="0"/>
                        <a:t> dibujar para recibir el apoyo por medio de la maestra sombra para plasmarlo de una manera mas precisa.</a:t>
                      </a:r>
                      <a:endParaRPr lang="es-ES" sz="1400" dirty="0"/>
                    </a:p>
                  </a:txBody>
                  <a:tcPr/>
                </a:tc>
                <a:tc>
                  <a:txBody>
                    <a:bodyPr/>
                    <a:lstStyle/>
                    <a:p>
                      <a:r>
                        <a:rPr lang="es-ES" sz="1400" dirty="0" smtClean="0"/>
                        <a:t>*Observación</a:t>
                      </a:r>
                      <a:r>
                        <a:rPr lang="es-ES" sz="1400" baseline="0" dirty="0" smtClean="0"/>
                        <a:t> por medio del desarrollo de la competencia de plasmar sentimientos y calificar según su desempeño y respuesta para ubicarlo en la lista de cotejo realizada para la evaluación de l aprendizaje de todo el grupo.</a:t>
                      </a:r>
                      <a:endParaRPr lang="es-ES" sz="1400"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spTree>
    <p:extLst>
      <p:ext uri="{BB962C8B-B14F-4D97-AF65-F5344CB8AC3E}">
        <p14:creationId xmlns:p14="http://schemas.microsoft.com/office/powerpoint/2010/main" val="789963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normAutofit/>
          </a:bodyPr>
          <a:lstStyle/>
          <a:p>
            <a:r>
              <a:rPr lang="es-ES_tradnl" sz="3600" b="1" dirty="0" smtClean="0">
                <a:effectLst>
                  <a:outerShdw blurRad="38100" dist="38100" dir="2700000" algn="tl">
                    <a:srgbClr val="000000">
                      <a:alpha val="43137"/>
                    </a:srgbClr>
                  </a:outerShdw>
                </a:effectLst>
              </a:rPr>
              <a:t>Adecuaciones aplicadas</a:t>
            </a:r>
            <a:endParaRPr lang="es-ES" sz="3600"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975855818"/>
              </p:ext>
            </p:extLst>
          </p:nvPr>
        </p:nvGraphicFramePr>
        <p:xfrm>
          <a:off x="251520" y="1196753"/>
          <a:ext cx="8568952" cy="4724400"/>
        </p:xfrm>
        <a:graphic>
          <a:graphicData uri="http://schemas.openxmlformats.org/drawingml/2006/table">
            <a:tbl>
              <a:tblPr firstRow="1" bandRow="1">
                <a:tableStyleId>{93296810-A885-4BE3-A3E7-6D5BEEA58F35}</a:tableStyleId>
              </a:tblPr>
              <a:tblGrid>
                <a:gridCol w="2810664"/>
                <a:gridCol w="2810664"/>
                <a:gridCol w="2947624"/>
              </a:tblGrid>
              <a:tr h="513942">
                <a:tc>
                  <a:txBody>
                    <a:bodyPr/>
                    <a:lstStyle/>
                    <a:p>
                      <a:pPr algn="ctr"/>
                      <a:r>
                        <a:rPr lang="es-ES_tradnl" sz="2400" dirty="0" smtClean="0">
                          <a:effectLst>
                            <a:outerShdw blurRad="38100" dist="38100" dir="2700000" algn="tl">
                              <a:srgbClr val="000000">
                                <a:alpha val="43137"/>
                              </a:srgbClr>
                            </a:outerShdw>
                          </a:effectLst>
                        </a:rPr>
                        <a:t>Semana</a:t>
                      </a:r>
                    </a:p>
                    <a:p>
                      <a:pPr algn="ctr"/>
                      <a:r>
                        <a:rPr lang="es-ES_tradnl" sz="1600" b="0" dirty="0" smtClean="0">
                          <a:effectLst>
                            <a:outerShdw blurRad="38100" dist="38100" dir="2700000" algn="tl">
                              <a:srgbClr val="000000">
                                <a:alpha val="43137"/>
                              </a:srgbClr>
                            </a:outerShdw>
                          </a:effectLst>
                        </a:rPr>
                        <a:t>21 al 24 de noviembre</a:t>
                      </a:r>
                      <a:endParaRPr lang="es-ES" sz="1600" b="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algn="ctr"/>
                      <a:r>
                        <a:rPr lang="es-ES" sz="1400" dirty="0" smtClean="0"/>
                        <a:t>*Me convierto en mimo</a:t>
                      </a:r>
                      <a:endParaRPr lang="es-ES" sz="1400" dirty="0"/>
                    </a:p>
                  </a:txBody>
                  <a:tcPr anchor="ctr"/>
                </a:tc>
                <a:tc>
                  <a:txBody>
                    <a:bodyPr/>
                    <a:lstStyle/>
                    <a:p>
                      <a:r>
                        <a:rPr lang="es-ES" sz="1400" dirty="0" smtClean="0"/>
                        <a:t>*Imágenes con</a:t>
                      </a:r>
                      <a:r>
                        <a:rPr lang="es-ES" sz="1400" baseline="0" dirty="0" smtClean="0"/>
                        <a:t> tamaño y nombre para observar de manera individual ya que a los demás niños se les presento de manera digital en la T.V. y con la ayuda de la maestra sombra.</a:t>
                      </a:r>
                      <a:endParaRPr lang="es-ES" sz="1400" dirty="0"/>
                    </a:p>
                  </a:txBody>
                  <a:tcPr/>
                </a:tc>
                <a:tc>
                  <a:txBody>
                    <a:bodyPr/>
                    <a:lstStyle/>
                    <a:p>
                      <a:r>
                        <a:rPr lang="es-ES" sz="1400" dirty="0" smtClean="0"/>
                        <a:t>*Mediante</a:t>
                      </a:r>
                      <a:r>
                        <a:rPr lang="es-ES" sz="1400" baseline="0" dirty="0" smtClean="0"/>
                        <a:t> la observación del tipo de comentarios y análisis que realizaba al responder las preguntas formuladas de manera grupal.</a:t>
                      </a:r>
                      <a:endParaRPr lang="es-ES" sz="1400" dirty="0"/>
                    </a:p>
                  </a:txBody>
                  <a:tcPr/>
                </a:tc>
              </a:tr>
              <a:tr h="1070395">
                <a:tc>
                  <a:txBody>
                    <a:bodyPr/>
                    <a:lstStyle/>
                    <a:p>
                      <a:pPr algn="ctr"/>
                      <a:r>
                        <a:rPr lang="es-ES" sz="1400" dirty="0" smtClean="0"/>
                        <a:t>*Imitando</a:t>
                      </a:r>
                      <a:r>
                        <a:rPr lang="es-ES" sz="1400" baseline="0" dirty="0" smtClean="0"/>
                        <a:t> animales</a:t>
                      </a:r>
                      <a:endParaRPr lang="es-ES" sz="1400" dirty="0"/>
                    </a:p>
                  </a:txBody>
                  <a:tcPr anchor="ctr"/>
                </a:tc>
                <a:tc>
                  <a:txBody>
                    <a:bodyPr/>
                    <a:lstStyle/>
                    <a:p>
                      <a:r>
                        <a:rPr lang="es-ES" sz="1400" dirty="0" smtClean="0"/>
                        <a:t>*Utilizar materiales tangibles como antifaz,</a:t>
                      </a:r>
                      <a:r>
                        <a:rPr lang="es-ES" sz="1400" baseline="0" dirty="0" smtClean="0"/>
                        <a:t> gorros y títeres para que realizara la interpretación mientras los demás niños solo observaban la imagen para realizar la actividad.</a:t>
                      </a:r>
                      <a:endParaRPr lang="es-ES" sz="1400" dirty="0"/>
                    </a:p>
                  </a:txBody>
                  <a:tcPr/>
                </a:tc>
                <a:tc>
                  <a:txBody>
                    <a:bodyPr/>
                    <a:lstStyle/>
                    <a:p>
                      <a:r>
                        <a:rPr lang="es-ES" sz="1400" dirty="0" smtClean="0"/>
                        <a:t>*Observamos y notamos que su desenvolvimiento fue mejor con los</a:t>
                      </a:r>
                      <a:r>
                        <a:rPr lang="es-ES" sz="1400" baseline="0" dirty="0" smtClean="0"/>
                        <a:t> materiales por lo que se anotó en el cuaderno de evaluación continua.</a:t>
                      </a:r>
                      <a:endParaRPr lang="es-ES" sz="1400" dirty="0"/>
                    </a:p>
                  </a:txBody>
                  <a:tcPr/>
                </a:tc>
              </a:tr>
              <a:tr h="1294408">
                <a:tc>
                  <a:txBody>
                    <a:bodyPr/>
                    <a:lstStyle/>
                    <a:p>
                      <a:pPr marL="285750" indent="-285750" algn="ctr">
                        <a:buFont typeface="Arial" pitchFamily="34" charset="0"/>
                        <a:buChar char="•"/>
                      </a:pPr>
                      <a:r>
                        <a:rPr lang="es-ES" sz="1400" dirty="0" smtClean="0"/>
                        <a:t>Espejito</a:t>
                      </a:r>
                      <a:r>
                        <a:rPr lang="es-ES" sz="1400" baseline="0" dirty="0" smtClean="0"/>
                        <a:t> </a:t>
                      </a:r>
                      <a:r>
                        <a:rPr lang="es-ES" sz="1400" baseline="0" dirty="0" err="1" smtClean="0"/>
                        <a:t>espejito</a:t>
                      </a:r>
                      <a:endParaRPr lang="es-ES" sz="1400" dirty="0"/>
                    </a:p>
                  </a:txBody>
                  <a:tcPr anchor="ctr"/>
                </a:tc>
                <a:tc>
                  <a:txBody>
                    <a:bodyPr/>
                    <a:lstStyle/>
                    <a:p>
                      <a:r>
                        <a:rPr lang="es-ES" sz="1400" dirty="0" smtClean="0"/>
                        <a:t>*Todo</a:t>
                      </a:r>
                      <a:r>
                        <a:rPr lang="es-ES" sz="1400" baseline="0" dirty="0" smtClean="0"/>
                        <a:t> el salón se adecuó a la manera de trabajar de </a:t>
                      </a:r>
                      <a:r>
                        <a:rPr lang="es-ES" sz="1400" baseline="0" dirty="0" err="1" smtClean="0"/>
                        <a:t>Sahir</a:t>
                      </a:r>
                      <a:r>
                        <a:rPr lang="es-ES" sz="1400" baseline="0" dirty="0" smtClean="0"/>
                        <a:t>, utilizamos espejos para observar nuestros movimientos y gestos, algo que con el se realiza para crearle el sentido de personalidad.</a:t>
                      </a:r>
                      <a:endParaRPr lang="es-ES" sz="1400" dirty="0"/>
                    </a:p>
                  </a:txBody>
                  <a:tcPr/>
                </a:tc>
                <a:tc>
                  <a:txBody>
                    <a:bodyPr/>
                    <a:lstStyle/>
                    <a:p>
                      <a:r>
                        <a:rPr lang="es-ES" sz="1400" dirty="0" smtClean="0"/>
                        <a:t>*La actividad</a:t>
                      </a:r>
                      <a:r>
                        <a:rPr lang="es-ES" sz="1400" baseline="0" dirty="0" smtClean="0"/>
                        <a:t> fue funcional y nueva para los niños logrando rescatar el desarrollo de nuevas competencias en todos que fueron anotadas en las listas de cotejo realizadas para la evaluación de la situación.</a:t>
                      </a:r>
                      <a:endParaRPr lang="es-ES" sz="1400"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spTree>
    <p:extLst>
      <p:ext uri="{BB962C8B-B14F-4D97-AF65-F5344CB8AC3E}">
        <p14:creationId xmlns:p14="http://schemas.microsoft.com/office/powerpoint/2010/main" val="367906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67544" y="1628800"/>
            <a:ext cx="8229600" cy="4209331"/>
          </a:xfrm>
        </p:spPr>
        <p:txBody>
          <a:bodyPr>
            <a:normAutofit fontScale="85000" lnSpcReduction="20000"/>
          </a:bodyPr>
          <a:lstStyle/>
          <a:p>
            <a:pPr marL="0" indent="0">
              <a:buNone/>
            </a:pPr>
            <a:endParaRPr lang="es-ES" dirty="0"/>
          </a:p>
          <a:p>
            <a:r>
              <a:rPr lang="es-ES" dirty="0" smtClean="0"/>
              <a:t>Al realizar las adecuaciones pertinentes para la atención del niño, se obtuvieron mejores resultados en sus actividades, el alumno entregaba mas completo sus trabajos, convivio con algunos compañeros y logro llevarse bien con ellos y logro trabajar en coordinación con otros compañeros</a:t>
            </a:r>
          </a:p>
          <a:p>
            <a:r>
              <a:rPr lang="es-ES" dirty="0" smtClean="0"/>
              <a:t>Trabajar de cerca con este alumno fue muy agradable, demanda mucha atención y los compañeros lo comprenden, considero que al haber aplicado estas actividades favorece el aprendizaje de los alumnos </a:t>
            </a:r>
            <a:endParaRPr lang="es-ES" dirty="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3258627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Utiliza estrategias didácticas para promover un ambiente propicio para el aprendizaje.</a:t>
            </a:r>
          </a:p>
          <a:p>
            <a:r>
              <a:rPr lang="es-ES" dirty="0" smtClean="0"/>
              <a:t>Considero que las estrategias que se utilizaron en algunas actividades no fueron las correctas, ya que se aislaba al alumno del equipo y la educadora practicante se sentaba con el a trabajar, en otra de las ocasiones el alumno era colocado con alumnos que lo podían apoyar e integrar con su equipo, en necesario que el alumnos este con alumnos tranquilos para que el este tranquilo, ya que si se sienta con alumnos desordenados el alumno comienza a tener actitudes negativas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71442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lnSpcReduction="10000"/>
          </a:bodyPr>
          <a:lstStyle/>
          <a:p>
            <a:r>
              <a:rPr lang="es-ES" dirty="0" smtClean="0"/>
              <a:t>Adecua las condiciones físicas en el aula de acuerdo al contexto y las características de los alumnos y el grupo. </a:t>
            </a:r>
          </a:p>
          <a:p>
            <a:r>
              <a:rPr lang="es-ES" dirty="0" smtClean="0"/>
              <a:t>Las condiciones del aula en relación a las características del grupo son las correctas, los alumnos en ese jardín de niños y en ese salón de clases pueden desarrollarse de manera plena y segura, son las adecuadas para ellos, </a:t>
            </a:r>
          </a:p>
          <a:p>
            <a:pPr marL="0" indent="0">
              <a:buNone/>
            </a:pPr>
            <a:r>
              <a:rPr lang="es-ES" dirty="0" smtClean="0"/>
              <a:t>	</a:t>
            </a:r>
          </a:p>
          <a:p>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1454045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fontScale="85000" lnSpcReduction="10000"/>
          </a:bodyPr>
          <a:lstStyle/>
          <a:p>
            <a:r>
              <a:rPr lang="es-ES" dirty="0" smtClean="0"/>
              <a:t>Promueve actividades que involucran el trabajo colaborativo para impulsar el compromiso, la responsabilidad y la solidaridad de los alumnos.</a:t>
            </a:r>
          </a:p>
          <a:p>
            <a:r>
              <a:rPr lang="es-ES" dirty="0" smtClean="0"/>
              <a:t>Algunas de las actividades que se propusieron en trabajo en equipo con el alumno fueron buenas, el alumno se sintió integrado con sus compañeros, los alumnos tuvieron paciencia al trabajar con el, jugaron, platicaron y compartieron algunas actividades, existen algunos alumnos que aun lo aíslan, es necesario trabajar en eso para que el alumno ya se sienta integrado por sus compañeros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13961910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992</Words>
  <Application>Microsoft Office PowerPoint</Application>
  <PresentationFormat>Presentación en pantalla (4:3)</PresentationFormat>
  <Paragraphs>74</Paragraphs>
  <Slides>9</Slides>
  <Notes>1</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Sahir</vt:lpstr>
      <vt:lpstr>Datos generales del niño</vt:lpstr>
      <vt:lpstr>Actividad aplicada</vt:lpstr>
      <vt:lpstr>Adecuaciones aplicadas</vt:lpstr>
      <vt:lpstr>Adecuaciones aplicadas</vt:lpstr>
      <vt:lpstr>Reflexión en función de las competencias profesionales. </vt:lpstr>
      <vt:lpstr>Reflexión en función de las competencias profesionales. </vt:lpstr>
      <vt:lpstr>Reflexión en función de las competencias profesionales. </vt:lpstr>
      <vt:lpstr>Reflexión en función de las competencias profesionales.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del Caso</dc:title>
  <dc:creator>enep</dc:creator>
  <cp:lastModifiedBy>ENEP</cp:lastModifiedBy>
  <cp:revision>19</cp:revision>
  <dcterms:created xsi:type="dcterms:W3CDTF">2016-11-03T15:18:55Z</dcterms:created>
  <dcterms:modified xsi:type="dcterms:W3CDTF">2017-11-29T18:49:05Z</dcterms:modified>
</cp:coreProperties>
</file>