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69" r:id="rId3"/>
    <p:sldId id="270" r:id="rId4"/>
    <p:sldId id="271" r:id="rId5"/>
    <p:sldId id="272" r:id="rId6"/>
    <p:sldId id="258" r:id="rId7"/>
    <p:sldId id="273" r:id="rId8"/>
    <p:sldId id="259" r:id="rId9"/>
    <p:sldId id="274" r:id="rId10"/>
    <p:sldId id="280" r:id="rId11"/>
    <p:sldId id="260" r:id="rId12"/>
    <p:sldId id="275" r:id="rId13"/>
    <p:sldId id="276" r:id="rId14"/>
    <p:sldId id="277" r:id="rId15"/>
    <p:sldId id="281" r:id="rId16"/>
    <p:sldId id="278" r:id="rId17"/>
    <p:sldId id="261" r:id="rId18"/>
    <p:sldId id="262" r:id="rId19"/>
    <p:sldId id="263" r:id="rId20"/>
    <p:sldId id="264" r:id="rId21"/>
    <p:sldId id="279" r:id="rId22"/>
    <p:sldId id="265" r:id="rId2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737" autoAdjust="0"/>
  </p:normalViewPr>
  <p:slideViewPr>
    <p:cSldViewPr showGuides="1">
      <p:cViewPr>
        <p:scale>
          <a:sx n="75" d="100"/>
          <a:sy n="75" d="100"/>
        </p:scale>
        <p:origin x="-1236"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s-ES" smtClean="0"/>
              <a:t>Atención educativa para la incluisión.</a:t>
            </a:r>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BE7B58A-1A74-4D41-86BA-ED7D39612868}" type="datetime6">
              <a:rPr lang="es-ES" smtClean="0"/>
              <a:pPr/>
              <a:t>noviembre de 2017</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F4ECFA5-6A14-4128-BF07-4E9592C99714}" type="slidenum">
              <a:rPr lang="es-ES" smtClean="0"/>
              <a:pPr/>
              <a:t>‹Nº›</a:t>
            </a:fld>
            <a:endParaRPr lang="es-ES"/>
          </a:p>
        </p:txBody>
      </p:sp>
    </p:spTree>
    <p:extLst>
      <p:ext uri="{BB962C8B-B14F-4D97-AF65-F5344CB8AC3E}">
        <p14:creationId xmlns="" xmlns:p14="http://schemas.microsoft.com/office/powerpoint/2010/main" val="119670818"/>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s-ES" smtClean="0"/>
              <a:t>Atención educativa para la incluisión.</a:t>
            </a: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476C1A-11DB-4DA8-BEDB-FA170369D3CB}" type="datetime6">
              <a:rPr lang="es-ES" smtClean="0"/>
              <a:pPr/>
              <a:t>noviembre de 2017</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BC80E4-E9C9-4D68-95EB-622F158227F2}" type="slidenum">
              <a:rPr lang="es-ES" smtClean="0"/>
              <a:pPr/>
              <a:t>‹Nº›</a:t>
            </a:fld>
            <a:endParaRPr lang="es-ES"/>
          </a:p>
        </p:txBody>
      </p:sp>
    </p:spTree>
    <p:extLst>
      <p:ext uri="{BB962C8B-B14F-4D97-AF65-F5344CB8AC3E}">
        <p14:creationId xmlns="" xmlns:p14="http://schemas.microsoft.com/office/powerpoint/2010/main" val="2344793822"/>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17BC80E4-E9C9-4D68-95EB-622F158227F2}" type="slidenum">
              <a:rPr lang="es-ES" smtClean="0"/>
              <a:pPr/>
              <a:t>1</a:t>
            </a:fld>
            <a:endParaRPr lang="es-ES"/>
          </a:p>
        </p:txBody>
      </p:sp>
      <p:sp>
        <p:nvSpPr>
          <p:cNvPr id="5" name="4 Marcador de fecha"/>
          <p:cNvSpPr>
            <a:spLocks noGrp="1"/>
          </p:cNvSpPr>
          <p:nvPr>
            <p:ph type="dt" idx="11"/>
          </p:nvPr>
        </p:nvSpPr>
        <p:spPr/>
        <p:txBody>
          <a:bodyPr/>
          <a:lstStyle/>
          <a:p>
            <a:fld id="{86C1FAE9-22E6-49FF-BBE1-B4BFD5F23FD7}" type="datetime6">
              <a:rPr lang="es-ES" smtClean="0"/>
              <a:pPr/>
              <a:t>noviembre de 2017</a:t>
            </a:fld>
            <a:endParaRPr lang="es-ES"/>
          </a:p>
        </p:txBody>
      </p:sp>
      <p:sp>
        <p:nvSpPr>
          <p:cNvPr id="6" name="5 Marcador de encabezado"/>
          <p:cNvSpPr>
            <a:spLocks noGrp="1"/>
          </p:cNvSpPr>
          <p:nvPr>
            <p:ph type="hdr" sz="quarter" idx="12"/>
          </p:nvPr>
        </p:nvSpPr>
        <p:spPr/>
        <p:txBody>
          <a:bodyPr/>
          <a:lstStyle/>
          <a:p>
            <a:r>
              <a:rPr lang="es-ES" smtClean="0"/>
              <a:t>Atención educativa para la incluisión.</a:t>
            </a:r>
            <a:endParaRPr lang="es-ES"/>
          </a:p>
        </p:txBody>
      </p:sp>
    </p:spTree>
    <p:extLst>
      <p:ext uri="{BB962C8B-B14F-4D97-AF65-F5344CB8AC3E}">
        <p14:creationId xmlns="" xmlns:p14="http://schemas.microsoft.com/office/powerpoint/2010/main" val="2644142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305EC0F8-BC77-4760-9257-DBF1BDFFA915}" type="datetime1">
              <a:rPr lang="es-ES" smtClean="0"/>
              <a:pPr/>
              <a:t>27/11/2017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 xmlns:p14="http://schemas.microsoft.com/office/powerpoint/2010/main" val="3460372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09678C0-55F8-4214-B6A7-7CA48D7A77F5}" type="datetime1">
              <a:rPr lang="es-ES" smtClean="0"/>
              <a:pPr/>
              <a:t>27/11/2017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 xmlns:p14="http://schemas.microsoft.com/office/powerpoint/2010/main" val="2126886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601ADAA-7BC2-4A1E-93CF-482FACC73BF7}" type="datetime1">
              <a:rPr lang="es-ES" smtClean="0"/>
              <a:pPr/>
              <a:t>27/11/2017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 xmlns:p14="http://schemas.microsoft.com/office/powerpoint/2010/main" val="2898622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 xmlns:p14="http://schemas.microsoft.com/office/powerpoint/2010/main" val="1755948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D503016-B489-4588-9F23-025B328E9F4E}" type="datetime1">
              <a:rPr lang="es-ES" smtClean="0"/>
              <a:pPr/>
              <a:t>27/11/2017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 xmlns:p14="http://schemas.microsoft.com/office/powerpoint/2010/main" val="1570505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D7E11FF-C1C2-41B9-B68B-33CB95800DEC}" type="datetime1">
              <a:rPr lang="es-ES" smtClean="0"/>
              <a:pPr/>
              <a:t>27/11/2017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 xmlns:p14="http://schemas.microsoft.com/office/powerpoint/2010/main" val="2805542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19257A9-0D7B-4073-88D9-A2F41DC3BD4E}" type="datetime1">
              <a:rPr lang="es-ES" smtClean="0"/>
              <a:pPr/>
              <a:t>27/11/2017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 xmlns:p14="http://schemas.microsoft.com/office/powerpoint/2010/main" val="3527388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E1954EB-2020-452F-A90A-CBED6B343747}" type="datetime1">
              <a:rPr lang="es-ES" smtClean="0"/>
              <a:pPr/>
              <a:t>27/11/2017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 xmlns:p14="http://schemas.microsoft.com/office/powerpoint/2010/main" val="1307802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98EFCF2-3324-4079-8542-83B55B2AA41B}" type="datetime1">
              <a:rPr lang="es-ES" smtClean="0"/>
              <a:pPr/>
              <a:t>27/11/2017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 xmlns:p14="http://schemas.microsoft.com/office/powerpoint/2010/main" val="3176591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129ACE0-4A72-4E3C-AD92-2811E7494CB3}" type="datetime1">
              <a:rPr lang="es-ES" smtClean="0"/>
              <a:pPr/>
              <a:t>27/11/2017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 xmlns:p14="http://schemas.microsoft.com/office/powerpoint/2010/main" val="753770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FBC59F1-07C2-4F65-9B7C-4F37B4DC9A43}" type="datetime1">
              <a:rPr lang="es-ES" smtClean="0"/>
              <a:pPr/>
              <a:t>27/11/2017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 xmlns:p14="http://schemas.microsoft.com/office/powerpoint/2010/main" val="2381135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5D5C3C-270B-4340-AB22-CBF8F3831E7E}" type="datetime1">
              <a:rPr lang="es-ES" smtClean="0"/>
              <a:pPr/>
              <a:t>27/11/2017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968EDC-8281-4041-A1EA-659EAC61C1EC}" type="slidenum">
              <a:rPr lang="es-ES" smtClean="0"/>
              <a:pPr/>
              <a:t>‹Nº›</a:t>
            </a:fld>
            <a:endParaRPr lang="es-ES"/>
          </a:p>
        </p:txBody>
      </p:sp>
    </p:spTree>
    <p:extLst>
      <p:ext uri="{BB962C8B-B14F-4D97-AF65-F5344CB8AC3E}">
        <p14:creationId xmlns="" xmlns:p14="http://schemas.microsoft.com/office/powerpoint/2010/main" val="1632055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Related image"/>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flipH="1">
            <a:off x="0" y="0"/>
            <a:ext cx="9144000" cy="6858001"/>
          </a:xfrm>
          <a:prstGeom prst="rect">
            <a:avLst/>
          </a:prstGeom>
          <a:noFill/>
          <a:extLst>
            <a:ext uri="{909E8E84-426E-40DD-AFC4-6F175D3DCCD1}">
              <a14:hiddenFill xmlns="" xmlns:a14="http://schemas.microsoft.com/office/drawing/2010/main">
                <a:solidFill>
                  <a:srgbClr val="FFFFFF"/>
                </a:solidFill>
              </a14:hiddenFill>
            </a:ext>
          </a:extLst>
        </p:spPr>
      </p:pic>
      <p:sp>
        <p:nvSpPr>
          <p:cNvPr id="2" name="1 Título"/>
          <p:cNvSpPr>
            <a:spLocks noGrp="1"/>
          </p:cNvSpPr>
          <p:nvPr>
            <p:ph type="ctrTitle"/>
          </p:nvPr>
        </p:nvSpPr>
        <p:spPr>
          <a:xfrm>
            <a:off x="3131840" y="332655"/>
            <a:ext cx="5829280" cy="3869655"/>
          </a:xfrm>
        </p:spPr>
        <p:txBody>
          <a:bodyPr>
            <a:noAutofit/>
          </a:bodyPr>
          <a:lstStyle/>
          <a:p>
            <a:r>
              <a:rPr lang="es-ES_tradnl" sz="72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Exposición </a:t>
            </a:r>
            <a:br>
              <a:rPr lang="es-ES_tradnl" sz="72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s-ES_tradnl" sz="72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del </a:t>
            </a:r>
            <a:br>
              <a:rPr lang="es-ES_tradnl" sz="72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s-ES_tradnl" sz="72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Caso</a:t>
            </a:r>
            <a:endParaRPr lang="es-ES" sz="7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2 Subtítulo"/>
          <p:cNvSpPr>
            <a:spLocks noGrp="1"/>
          </p:cNvSpPr>
          <p:nvPr>
            <p:ph type="subTitle" idx="1"/>
          </p:nvPr>
        </p:nvSpPr>
        <p:spPr>
          <a:xfrm>
            <a:off x="370258" y="4388096"/>
            <a:ext cx="8580910" cy="1273151"/>
          </a:xfrm>
        </p:spPr>
        <p:txBody>
          <a:bodyPr>
            <a:normAutofit fontScale="25000" lnSpcReduction="20000"/>
          </a:bodyPr>
          <a:lstStyle/>
          <a:p>
            <a:r>
              <a:rPr lang="es-ES_tradnl" sz="176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Nombre del alumno:</a:t>
            </a:r>
          </a:p>
          <a:p>
            <a:r>
              <a:rPr lang="es-MX" sz="176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Víctor </a:t>
            </a:r>
            <a:r>
              <a:rPr lang="es-MX" sz="176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Jaziel Varela Jáuregui </a:t>
            </a:r>
            <a:endParaRPr lang="es-ES" sz="176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s-ES_tradnl" b="1" dirty="0" smtClean="0">
              <a:solidFill>
                <a:schemeClr val="tx1"/>
              </a:solidFill>
              <a:latin typeface="Times New Roman" panose="02020603050405020304" pitchFamily="18" charset="0"/>
              <a:cs typeface="Times New Roman" panose="02020603050405020304" pitchFamily="18" charset="0"/>
            </a:endParaRPr>
          </a:p>
          <a:p>
            <a:r>
              <a:rPr lang="es-ES_tradnl" b="1" dirty="0" smtClean="0">
                <a:solidFill>
                  <a:schemeClr val="tx1"/>
                </a:solidFill>
                <a:latin typeface="Times New Roman" panose="02020603050405020304" pitchFamily="18" charset="0"/>
                <a:cs typeface="Times New Roman" panose="02020603050405020304" pitchFamily="18" charset="0"/>
              </a:rPr>
              <a:t> </a:t>
            </a:r>
            <a:endParaRPr lang="es-ES" b="1" dirty="0">
              <a:solidFill>
                <a:schemeClr val="tx1"/>
              </a:solidFill>
              <a:latin typeface="Times New Roman" panose="02020603050405020304" pitchFamily="18" charset="0"/>
              <a:cs typeface="Times New Roman" panose="02020603050405020304" pitchFamily="18" charset="0"/>
            </a:endParaRPr>
          </a:p>
        </p:txBody>
      </p:sp>
      <p:sp>
        <p:nvSpPr>
          <p:cNvPr id="4" name="3 Marcador de fecha"/>
          <p:cNvSpPr>
            <a:spLocks noGrp="1"/>
          </p:cNvSpPr>
          <p:nvPr>
            <p:ph type="dt" sz="half" idx="10"/>
          </p:nvPr>
        </p:nvSpPr>
        <p:spPr>
          <a:xfrm>
            <a:off x="6732240" y="6237312"/>
            <a:ext cx="2133600" cy="365125"/>
          </a:xfrm>
        </p:spPr>
        <p:txBody>
          <a:bodyPr/>
          <a:lstStyle/>
          <a:p>
            <a:pPr algn="ctr"/>
            <a:fld id="{7E8C99FF-56FD-4F19-AB8E-2E86AE4AD998}" type="datetime1">
              <a:rPr lang="es-ES" sz="2000" b="1"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pPr algn="ctr"/>
              <a:t>27/11/2017</a:t>
            </a:fld>
            <a:endParaRPr lang="es-ES" sz="16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032" name="Picture 8" descr="Image result for niños animados melonheadz"/>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70257" y="188639"/>
            <a:ext cx="2391327" cy="395696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3940713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endParaRPr lang="es-MX"/>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pic>
        <p:nvPicPr>
          <p:cNvPr id="5" name="Picture 4" descr="Image result for marcos de bolas"/>
          <p:cNvPicPr>
            <a:picLocks noChangeAspect="1" noChangeArrowheads="1"/>
          </p:cNvPicPr>
          <p:nvPr/>
        </p:nvPicPr>
        <p:blipFill rotWithShape="1">
          <a:blip r:embed="rId2">
            <a:extLst>
              <a:ext uri="{28A0092B-C50C-407E-A947-70E740481C1C}">
                <a14:useLocalDpi xmlns="" xmlns:a14="http://schemas.microsoft.com/office/drawing/2010/main" val="0"/>
              </a:ext>
            </a:extLst>
          </a:blip>
          <a:srcRect t="388"/>
          <a:stretch/>
        </p:blipFill>
        <p:spPr bwMode="auto">
          <a:xfrm rot="5400000">
            <a:off x="1149350" y="-1136650"/>
            <a:ext cx="6858000" cy="913130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5 CuadroTexto"/>
          <p:cNvSpPr txBox="1"/>
          <p:nvPr/>
        </p:nvSpPr>
        <p:spPr>
          <a:xfrm rot="280409">
            <a:off x="748937" y="1197904"/>
            <a:ext cx="7286676" cy="4708981"/>
          </a:xfrm>
          <a:prstGeom prst="rect">
            <a:avLst/>
          </a:prstGeom>
          <a:noFill/>
        </p:spPr>
        <p:txBody>
          <a:bodyPr wrap="square" rtlCol="0">
            <a:spAutoFit/>
          </a:bodyPr>
          <a:lstStyle/>
          <a:p>
            <a:pPr algn="ctr"/>
            <a:r>
              <a:rPr lang="es-MX" sz="6000" b="1" dirty="0" smtClean="0">
                <a:effectLst>
                  <a:outerShdw blurRad="38100" dist="38100" dir="2700000" algn="tl">
                    <a:srgbClr val="000000">
                      <a:alpha val="43137"/>
                    </a:srgbClr>
                  </a:outerShdw>
                </a:effectLst>
                <a:latin typeface="Times New Roman" pitchFamily="18" charset="0"/>
                <a:cs typeface="Times New Roman" pitchFamily="18" charset="0"/>
              </a:rPr>
              <a:t>Actividades a realizar durante la jornada de práctica del 30 de octubre al 24 de noviembre </a:t>
            </a:r>
            <a:endParaRPr lang="es-MX" sz="60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3 Marcador de fecha"/>
          <p:cNvSpPr txBox="1">
            <a:spLocks/>
          </p:cNvSpPr>
          <p:nvPr/>
        </p:nvSpPr>
        <p:spPr>
          <a:xfrm>
            <a:off x="6732240" y="6237312"/>
            <a:ext cx="2133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7E8C99FF-56FD-4F19-AB8E-2E86AE4AD998}" type="datetime1">
              <a:rPr kumimoji="0" lang="es-ES" sz="2000" b="1" i="0" u="none" strike="noStrike" kern="1200" cap="none" spc="0" normalizeH="0" baseline="0" noProof="0" smtClean="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27/11/2017</a:t>
            </a:fld>
            <a:endParaRPr kumimoji="0" lang="es-ES" sz="16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Image result for marcos de bolas"/>
          <p:cNvPicPr>
            <a:picLocks noChangeAspect="1" noChangeArrowheads="1"/>
          </p:cNvPicPr>
          <p:nvPr/>
        </p:nvPicPr>
        <p:blipFill rotWithShape="1">
          <a:blip r:embed="rId2">
            <a:extLst>
              <a:ext uri="{28A0092B-C50C-407E-A947-70E740481C1C}">
                <a14:useLocalDpi xmlns="" xmlns:a14="http://schemas.microsoft.com/office/drawing/2010/main" val="0"/>
              </a:ext>
            </a:extLst>
          </a:blip>
          <a:srcRect t="388"/>
          <a:stretch/>
        </p:blipFill>
        <p:spPr bwMode="auto">
          <a:xfrm rot="5400000">
            <a:off x="1160770" y="-1136650"/>
            <a:ext cx="6858000" cy="91313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1 Título"/>
          <p:cNvSpPr>
            <a:spLocks noGrp="1"/>
          </p:cNvSpPr>
          <p:nvPr>
            <p:ph type="title"/>
          </p:nvPr>
        </p:nvSpPr>
        <p:spPr>
          <a:xfrm>
            <a:off x="1000100" y="928670"/>
            <a:ext cx="7072362" cy="500066"/>
          </a:xfrm>
        </p:spPr>
        <p:txBody>
          <a:bodyPr>
            <a:noAutofit/>
          </a:bodyPr>
          <a:lstStyle/>
          <a:p>
            <a:r>
              <a:rPr lang="es-ES_tradnl" sz="2400" b="1" dirty="0" smtClean="0">
                <a:effectLst>
                  <a:outerShdw blurRad="38100" dist="38100" dir="2700000" algn="tl">
                    <a:srgbClr val="000000">
                      <a:alpha val="43137"/>
                    </a:srgbClr>
                  </a:outerShdw>
                </a:effectLst>
              </a:rPr>
              <a:t>Adecuaciones aplicadas 1 semana </a:t>
            </a:r>
            <a:endParaRPr lang="es-ES" sz="2400" b="1" dirty="0">
              <a:effectLst>
                <a:outerShdw blurRad="38100" dist="38100" dir="2700000" algn="tl">
                  <a:srgbClr val="000000">
                    <a:alpha val="43137"/>
                  </a:srgbClr>
                </a:outerShdw>
              </a:effectLst>
            </a:endParaRPr>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graphicFrame>
        <p:nvGraphicFramePr>
          <p:cNvPr id="6" name="Tabla 5"/>
          <p:cNvGraphicFramePr>
            <a:graphicFrameLocks noGrp="1"/>
          </p:cNvGraphicFramePr>
          <p:nvPr>
            <p:extLst>
              <p:ext uri="{D42A27DB-BD31-4B8C-83A1-F6EECF244321}">
                <p14:modId xmlns="" xmlns:p14="http://schemas.microsoft.com/office/powerpoint/2010/main" val="2505523975"/>
              </p:ext>
            </p:extLst>
          </p:nvPr>
        </p:nvGraphicFramePr>
        <p:xfrm>
          <a:off x="928662" y="1500174"/>
          <a:ext cx="7143800" cy="4419992"/>
        </p:xfrm>
        <a:graphic>
          <a:graphicData uri="http://schemas.openxmlformats.org/drawingml/2006/table">
            <a:tbl>
              <a:tblPr firstRow="1" bandRow="1">
                <a:tableStyleId>{5C22544A-7EE6-4342-B048-85BDC9FD1C3A}</a:tableStyleId>
              </a:tblPr>
              <a:tblGrid>
                <a:gridCol w="1691897"/>
                <a:gridCol w="2778557"/>
                <a:gridCol w="2673346"/>
              </a:tblGrid>
              <a:tr h="305058">
                <a:tc>
                  <a:txBody>
                    <a:bodyPr/>
                    <a:lstStyle/>
                    <a:p>
                      <a:pPr algn="ctr"/>
                      <a:r>
                        <a:rPr lang="es-ES_tradnl" sz="1400" dirty="0" smtClean="0">
                          <a:effectLst>
                            <a:outerShdw blurRad="38100" dist="38100" dir="2700000" algn="tl">
                              <a:srgbClr val="000000">
                                <a:alpha val="43137"/>
                              </a:srgbClr>
                            </a:outerShdw>
                          </a:effectLst>
                          <a:latin typeface="Times New Roman" pitchFamily="18" charset="0"/>
                          <a:cs typeface="Times New Roman" pitchFamily="18" charset="0"/>
                        </a:rPr>
                        <a:t>Semana</a:t>
                      </a:r>
                      <a:endParaRPr lang="es-ES" sz="1400" dirty="0">
                        <a:effectLst>
                          <a:outerShdw blurRad="38100" dist="38100" dir="2700000" algn="tl">
                            <a:srgbClr val="000000">
                              <a:alpha val="43137"/>
                            </a:srgbClr>
                          </a:outerShdw>
                        </a:effectLst>
                        <a:latin typeface="Times New Roman" pitchFamily="18" charset="0"/>
                        <a:cs typeface="Times New Roman" pitchFamily="18" charset="0"/>
                      </a:endParaRPr>
                    </a:p>
                  </a:txBody>
                  <a:tcPr/>
                </a:tc>
                <a:tc>
                  <a:txBody>
                    <a:bodyPr/>
                    <a:lstStyle/>
                    <a:p>
                      <a:pPr algn="ctr"/>
                      <a:r>
                        <a:rPr lang="es-ES" sz="1400" dirty="0" smtClean="0">
                          <a:effectLst>
                            <a:outerShdw blurRad="38100" dist="38100" dir="2700000" algn="tl">
                              <a:srgbClr val="000000">
                                <a:alpha val="43137"/>
                              </a:srgbClr>
                            </a:outerShdw>
                          </a:effectLst>
                          <a:latin typeface="Times New Roman" pitchFamily="18" charset="0"/>
                          <a:cs typeface="Times New Roman" pitchFamily="18" charset="0"/>
                        </a:rPr>
                        <a:t>Adecuación </a:t>
                      </a:r>
                    </a:p>
                    <a:p>
                      <a:pPr algn="ctr"/>
                      <a:r>
                        <a:rPr lang="es-ES" sz="1400" baseline="0" dirty="0" smtClean="0">
                          <a:effectLst>
                            <a:outerShdw blurRad="38100" dist="38100" dir="2700000" algn="tl">
                              <a:srgbClr val="000000">
                                <a:alpha val="43137"/>
                              </a:srgbClr>
                            </a:outerShdw>
                          </a:effectLst>
                          <a:latin typeface="Times New Roman" pitchFamily="18" charset="0"/>
                          <a:cs typeface="Times New Roman" pitchFamily="18" charset="0"/>
                        </a:rPr>
                        <a:t>Estrategia  </a:t>
                      </a:r>
                      <a:endParaRPr lang="es-ES" sz="1400" dirty="0">
                        <a:effectLst>
                          <a:outerShdw blurRad="38100" dist="38100" dir="2700000" algn="tl">
                            <a:srgbClr val="000000">
                              <a:alpha val="43137"/>
                            </a:srgbClr>
                          </a:outerShdw>
                        </a:effectLst>
                        <a:latin typeface="Times New Roman" pitchFamily="18" charset="0"/>
                        <a:cs typeface="Times New Roman" pitchFamily="18" charset="0"/>
                      </a:endParaRPr>
                    </a:p>
                  </a:txBody>
                  <a:tcPr/>
                </a:tc>
                <a:tc>
                  <a:txBody>
                    <a:bodyPr/>
                    <a:lstStyle/>
                    <a:p>
                      <a:pPr algn="ctr"/>
                      <a:r>
                        <a:rPr lang="es-ES_tradnl" sz="1400" dirty="0" smtClean="0">
                          <a:effectLst>
                            <a:outerShdw blurRad="38100" dist="38100" dir="2700000" algn="tl">
                              <a:srgbClr val="000000">
                                <a:alpha val="43137"/>
                              </a:srgbClr>
                            </a:outerShdw>
                          </a:effectLst>
                          <a:latin typeface="Times New Roman" pitchFamily="18" charset="0"/>
                          <a:cs typeface="Times New Roman" pitchFamily="18" charset="0"/>
                        </a:rPr>
                        <a:t>Evaluación</a:t>
                      </a:r>
                      <a:r>
                        <a:rPr lang="es-ES_tradnl" sz="1400" baseline="0"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es-ES" sz="1400" dirty="0">
                        <a:effectLst>
                          <a:outerShdw blurRad="38100" dist="38100" dir="2700000" algn="tl">
                            <a:srgbClr val="000000">
                              <a:alpha val="43137"/>
                            </a:srgbClr>
                          </a:outerShdw>
                        </a:effectLst>
                        <a:latin typeface="Times New Roman" pitchFamily="18" charset="0"/>
                        <a:cs typeface="Times New Roman" pitchFamily="18" charset="0"/>
                      </a:endParaRPr>
                    </a:p>
                  </a:txBody>
                  <a:tcPr/>
                </a:tc>
              </a:tr>
              <a:tr h="480762">
                <a:tc>
                  <a:txBody>
                    <a:bodyPr/>
                    <a:lstStyle/>
                    <a:p>
                      <a:pPr algn="ctr">
                        <a:lnSpc>
                          <a:spcPct val="115000"/>
                        </a:lnSpc>
                        <a:spcAft>
                          <a:spcPts val="0"/>
                        </a:spcAft>
                      </a:pPr>
                      <a:r>
                        <a:rPr lang="es-MX" sz="1000" dirty="0">
                          <a:latin typeface="Times New Roman" pitchFamily="18" charset="0"/>
                          <a:ea typeface="Calibri"/>
                          <a:cs typeface="Times New Roman" pitchFamily="18" charset="0"/>
                        </a:rPr>
                        <a:t>"El baile de la lengua"</a:t>
                      </a:r>
                    </a:p>
                  </a:txBody>
                  <a:tcPr marL="68580" marR="68580" marT="0" marB="0"/>
                </a:tc>
                <a:tc>
                  <a:txBody>
                    <a:bodyPr/>
                    <a:lstStyle/>
                    <a:p>
                      <a:pPr algn="just">
                        <a:lnSpc>
                          <a:spcPct val="115000"/>
                        </a:lnSpc>
                        <a:spcAft>
                          <a:spcPts val="0"/>
                        </a:spcAft>
                      </a:pPr>
                      <a:r>
                        <a:rPr lang="es-MX" sz="1000" dirty="0">
                          <a:latin typeface="Times New Roman" pitchFamily="18" charset="0"/>
                          <a:ea typeface="Calibri"/>
                          <a:cs typeface="Times New Roman" pitchFamily="18" charset="0"/>
                        </a:rPr>
                        <a:t>Utilizar cajeta alrededor de los labios para que haciendo movimientos circulares alrededor de su boca pudieran quitarla.</a:t>
                      </a:r>
                    </a:p>
                  </a:txBody>
                  <a:tcPr marL="68580" marR="68580" marT="0" marB="0"/>
                </a:tc>
                <a:tc>
                  <a:txBody>
                    <a:bodyPr/>
                    <a:lstStyle/>
                    <a:p>
                      <a:pPr algn="just">
                        <a:lnSpc>
                          <a:spcPct val="115000"/>
                        </a:lnSpc>
                        <a:spcAft>
                          <a:spcPts val="0"/>
                        </a:spcAft>
                      </a:pPr>
                      <a:r>
                        <a:rPr lang="es-MX" sz="1000" dirty="0">
                          <a:latin typeface="Times New Roman" pitchFamily="18" charset="0"/>
                          <a:ea typeface="Calibri"/>
                          <a:cs typeface="Times New Roman" pitchFamily="18" charset="0"/>
                        </a:rPr>
                        <a:t>Se </a:t>
                      </a:r>
                      <a:r>
                        <a:rPr lang="es-MX" sz="1000" dirty="0" smtClean="0">
                          <a:latin typeface="Times New Roman" pitchFamily="18" charset="0"/>
                          <a:ea typeface="Calibri"/>
                          <a:cs typeface="Times New Roman" pitchFamily="18" charset="0"/>
                        </a:rPr>
                        <a:t>evaluó</a:t>
                      </a:r>
                      <a:r>
                        <a:rPr lang="es-MX" sz="1000" baseline="0" dirty="0" smtClean="0">
                          <a:latin typeface="Times New Roman" pitchFamily="18" charset="0"/>
                          <a:ea typeface="Calibri"/>
                          <a:cs typeface="Times New Roman" pitchFamily="18" charset="0"/>
                        </a:rPr>
                        <a:t> </a:t>
                      </a:r>
                      <a:r>
                        <a:rPr lang="es-MX" sz="1000" dirty="0" smtClean="0">
                          <a:latin typeface="Times New Roman" pitchFamily="18" charset="0"/>
                          <a:ea typeface="Calibri"/>
                          <a:cs typeface="Times New Roman" pitchFamily="18" charset="0"/>
                        </a:rPr>
                        <a:t>mediante </a:t>
                      </a:r>
                      <a:r>
                        <a:rPr lang="es-MX" sz="1000" dirty="0">
                          <a:latin typeface="Times New Roman" pitchFamily="18" charset="0"/>
                          <a:ea typeface="Calibri"/>
                          <a:cs typeface="Times New Roman" pitchFamily="18" charset="0"/>
                        </a:rPr>
                        <a:t>observaciones que se fueron recabando en listas de cotejo y </a:t>
                      </a:r>
                      <a:r>
                        <a:rPr lang="es-MX" sz="1000" dirty="0" smtClean="0">
                          <a:latin typeface="Times New Roman" pitchFamily="18" charset="0"/>
                          <a:ea typeface="Calibri"/>
                          <a:cs typeface="Times New Roman" pitchFamily="18" charset="0"/>
                        </a:rPr>
                        <a:t>el</a:t>
                      </a:r>
                      <a:r>
                        <a:rPr lang="es-MX" sz="1000" baseline="0" dirty="0" smtClean="0">
                          <a:latin typeface="Times New Roman" pitchFamily="18" charset="0"/>
                          <a:ea typeface="Calibri"/>
                          <a:cs typeface="Times New Roman" pitchFamily="18" charset="0"/>
                        </a:rPr>
                        <a:t> avance que el alumno </a:t>
                      </a:r>
                      <a:r>
                        <a:rPr lang="es-MX" sz="1000" dirty="0" smtClean="0">
                          <a:latin typeface="Times New Roman" pitchFamily="18" charset="0"/>
                          <a:ea typeface="Calibri"/>
                          <a:cs typeface="Times New Roman" pitchFamily="18" charset="0"/>
                        </a:rPr>
                        <a:t>mostraba al</a:t>
                      </a:r>
                      <a:r>
                        <a:rPr lang="es-MX" sz="1000" baseline="0" dirty="0" smtClean="0">
                          <a:latin typeface="Times New Roman" pitchFamily="18" charset="0"/>
                          <a:ea typeface="Calibri"/>
                          <a:cs typeface="Times New Roman" pitchFamily="18" charset="0"/>
                        </a:rPr>
                        <a:t> relacionarse y dialogar  con sus compañeros. </a:t>
                      </a:r>
                      <a:endParaRPr lang="es-MX" sz="1000" dirty="0">
                        <a:latin typeface="Times New Roman" pitchFamily="18" charset="0"/>
                        <a:ea typeface="Calibri"/>
                        <a:cs typeface="Times New Roman" pitchFamily="18" charset="0"/>
                      </a:endParaRPr>
                    </a:p>
                  </a:txBody>
                  <a:tcPr marL="68580" marR="68580" marT="0" marB="0"/>
                </a:tc>
              </a:tr>
              <a:tr h="722449">
                <a:tc>
                  <a:txBody>
                    <a:bodyPr/>
                    <a:lstStyle/>
                    <a:p>
                      <a:pPr algn="ctr">
                        <a:lnSpc>
                          <a:spcPct val="115000"/>
                        </a:lnSpc>
                        <a:spcAft>
                          <a:spcPts val="0"/>
                        </a:spcAft>
                      </a:pPr>
                      <a:r>
                        <a:rPr lang="es-MX" sz="1000" dirty="0" smtClean="0">
                          <a:latin typeface="Times New Roman" pitchFamily="18" charset="0"/>
                          <a:ea typeface="Calibri"/>
                          <a:cs typeface="Times New Roman" pitchFamily="18" charset="0"/>
                        </a:rPr>
                        <a:t>“Hablando </a:t>
                      </a:r>
                      <a:r>
                        <a:rPr lang="es-MX" sz="1000" dirty="0">
                          <a:latin typeface="Times New Roman" pitchFamily="18" charset="0"/>
                          <a:ea typeface="Calibri"/>
                          <a:cs typeface="Times New Roman" pitchFamily="18" charset="0"/>
                        </a:rPr>
                        <a:t>con el lápiz"</a:t>
                      </a:r>
                    </a:p>
                  </a:txBody>
                  <a:tcPr marL="68580" marR="68580" marT="0" marB="0"/>
                </a:tc>
                <a:tc>
                  <a:txBody>
                    <a:bodyPr/>
                    <a:lstStyle/>
                    <a:p>
                      <a:pPr algn="just">
                        <a:lnSpc>
                          <a:spcPct val="115000"/>
                        </a:lnSpc>
                        <a:spcAft>
                          <a:spcPts val="0"/>
                        </a:spcAft>
                      </a:pPr>
                      <a:r>
                        <a:rPr lang="es-MX" sz="1000" dirty="0">
                          <a:latin typeface="Times New Roman" pitchFamily="18" charset="0"/>
                          <a:ea typeface="Calibri"/>
                          <a:cs typeface="Times New Roman" pitchFamily="18" charset="0"/>
                        </a:rPr>
                        <a:t>Se utilizo un lápiz que se colocaron entre la nariz y el labio de arriba pidiéndoles que dijeran algunas palabras logrando con esto que ellos intentaran decir palabras difíciles de pronunciar para ellos. </a:t>
                      </a: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00" dirty="0" smtClean="0">
                          <a:latin typeface="Times New Roman" pitchFamily="18" charset="0"/>
                          <a:ea typeface="Calibri"/>
                          <a:cs typeface="Times New Roman" pitchFamily="18" charset="0"/>
                        </a:rPr>
                        <a:t>Se evaluó</a:t>
                      </a:r>
                      <a:r>
                        <a:rPr lang="es-MX" sz="1000" baseline="0" dirty="0" smtClean="0">
                          <a:latin typeface="Times New Roman" pitchFamily="18" charset="0"/>
                          <a:ea typeface="Calibri"/>
                          <a:cs typeface="Times New Roman" pitchFamily="18" charset="0"/>
                        </a:rPr>
                        <a:t> </a:t>
                      </a:r>
                      <a:r>
                        <a:rPr lang="es-MX" sz="1000" dirty="0" smtClean="0">
                          <a:latin typeface="Times New Roman" pitchFamily="18" charset="0"/>
                          <a:ea typeface="Calibri"/>
                          <a:cs typeface="Times New Roman" pitchFamily="18" charset="0"/>
                        </a:rPr>
                        <a:t>mediante observaciones que se fueron recabando en listas de cotejo y el</a:t>
                      </a:r>
                      <a:r>
                        <a:rPr lang="es-MX" sz="1000" baseline="0" dirty="0" smtClean="0">
                          <a:latin typeface="Times New Roman" pitchFamily="18" charset="0"/>
                          <a:ea typeface="Calibri"/>
                          <a:cs typeface="Times New Roman" pitchFamily="18" charset="0"/>
                        </a:rPr>
                        <a:t> avance que el alumno </a:t>
                      </a:r>
                      <a:r>
                        <a:rPr lang="es-MX" sz="1000" dirty="0" smtClean="0">
                          <a:latin typeface="Times New Roman" pitchFamily="18" charset="0"/>
                          <a:ea typeface="Calibri"/>
                          <a:cs typeface="Times New Roman" pitchFamily="18" charset="0"/>
                        </a:rPr>
                        <a:t>mostraba al</a:t>
                      </a:r>
                      <a:r>
                        <a:rPr lang="es-MX" sz="1000" baseline="0" dirty="0" smtClean="0">
                          <a:latin typeface="Times New Roman" pitchFamily="18" charset="0"/>
                          <a:ea typeface="Calibri"/>
                          <a:cs typeface="Times New Roman" pitchFamily="18" charset="0"/>
                        </a:rPr>
                        <a:t> relacionarse y dialogar  con sus compañeros. </a:t>
                      </a:r>
                      <a:endParaRPr lang="es-MX" sz="1000" dirty="0" smtClean="0">
                        <a:latin typeface="Times New Roman" pitchFamily="18" charset="0"/>
                        <a:ea typeface="Calibri"/>
                        <a:cs typeface="Times New Roman" pitchFamily="18" charset="0"/>
                      </a:endParaRPr>
                    </a:p>
                  </a:txBody>
                  <a:tcPr/>
                </a:tc>
              </a:tr>
              <a:tr h="781268">
                <a:tc>
                  <a:txBody>
                    <a:bodyPr/>
                    <a:lstStyle/>
                    <a:p>
                      <a:pPr algn="ctr">
                        <a:lnSpc>
                          <a:spcPct val="115000"/>
                        </a:lnSpc>
                        <a:spcAft>
                          <a:spcPts val="0"/>
                        </a:spcAft>
                      </a:pPr>
                      <a:r>
                        <a:rPr lang="es-MX" sz="1000" dirty="0">
                          <a:latin typeface="Times New Roman"/>
                          <a:ea typeface="Calibri"/>
                          <a:cs typeface="Times New Roman"/>
                        </a:rPr>
                        <a:t>"Soplándole a la pluma"</a:t>
                      </a:r>
                      <a:endParaRPr lang="es-MX" sz="1000" dirty="0">
                        <a:latin typeface="Calibri"/>
                        <a:ea typeface="Calibri"/>
                        <a:cs typeface="Times New Roman"/>
                      </a:endParaRPr>
                    </a:p>
                  </a:txBody>
                  <a:tcPr marL="68580" marR="68580" marT="0" marB="0"/>
                </a:tc>
                <a:tc>
                  <a:txBody>
                    <a:bodyPr/>
                    <a:lstStyle/>
                    <a:p>
                      <a:pPr algn="just">
                        <a:lnSpc>
                          <a:spcPct val="115000"/>
                        </a:lnSpc>
                        <a:spcAft>
                          <a:spcPts val="0"/>
                        </a:spcAft>
                      </a:pPr>
                      <a:r>
                        <a:rPr lang="es-MX" sz="1000" dirty="0">
                          <a:latin typeface="Times New Roman"/>
                          <a:ea typeface="Calibri"/>
                          <a:cs typeface="Times New Roman"/>
                        </a:rPr>
                        <a:t>Para realizar esta actividad se utilizo una pluma de ave de colores, se les pidió que la soplaran y trataran de evitar que se les cayera logrando con esto que los niños al soplar movilizaran su lengua y mejoraran la pronunciación de algunas palabras o letras. </a:t>
                      </a:r>
                      <a:endParaRPr lang="es-MX" sz="1000"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00" dirty="0" smtClean="0">
                          <a:latin typeface="Times New Roman" pitchFamily="18" charset="0"/>
                          <a:ea typeface="Calibri"/>
                          <a:cs typeface="Times New Roman" pitchFamily="18" charset="0"/>
                        </a:rPr>
                        <a:t>Se evaluó</a:t>
                      </a:r>
                      <a:r>
                        <a:rPr lang="es-MX" sz="1000" baseline="0" dirty="0" smtClean="0">
                          <a:latin typeface="Times New Roman" pitchFamily="18" charset="0"/>
                          <a:ea typeface="Calibri"/>
                          <a:cs typeface="Times New Roman" pitchFamily="18" charset="0"/>
                        </a:rPr>
                        <a:t> </a:t>
                      </a:r>
                      <a:r>
                        <a:rPr lang="es-MX" sz="1000" dirty="0" smtClean="0">
                          <a:latin typeface="Times New Roman" pitchFamily="18" charset="0"/>
                          <a:ea typeface="Calibri"/>
                          <a:cs typeface="Times New Roman" pitchFamily="18" charset="0"/>
                        </a:rPr>
                        <a:t>mediante observaciones que se fueron recabando en listas de cotejo y el</a:t>
                      </a:r>
                      <a:r>
                        <a:rPr lang="es-MX" sz="1000" baseline="0" dirty="0" smtClean="0">
                          <a:latin typeface="Times New Roman" pitchFamily="18" charset="0"/>
                          <a:ea typeface="Calibri"/>
                          <a:cs typeface="Times New Roman" pitchFamily="18" charset="0"/>
                        </a:rPr>
                        <a:t> avance que el alumno </a:t>
                      </a:r>
                      <a:r>
                        <a:rPr lang="es-MX" sz="1000" dirty="0" smtClean="0">
                          <a:latin typeface="Times New Roman" pitchFamily="18" charset="0"/>
                          <a:ea typeface="Calibri"/>
                          <a:cs typeface="Times New Roman" pitchFamily="18" charset="0"/>
                        </a:rPr>
                        <a:t>mostraba al</a:t>
                      </a:r>
                      <a:r>
                        <a:rPr lang="es-MX" sz="1000" baseline="0" dirty="0" smtClean="0">
                          <a:latin typeface="Times New Roman" pitchFamily="18" charset="0"/>
                          <a:ea typeface="Calibri"/>
                          <a:cs typeface="Times New Roman" pitchFamily="18" charset="0"/>
                        </a:rPr>
                        <a:t> relacionarse y dialogar  con sus compañeros. </a:t>
                      </a:r>
                      <a:endParaRPr lang="es-MX" sz="1000" dirty="0" smtClean="0">
                        <a:latin typeface="Times New Roman" pitchFamily="18" charset="0"/>
                        <a:ea typeface="Calibri"/>
                        <a:cs typeface="Times New Roman" pitchFamily="18" charset="0"/>
                      </a:endParaRPr>
                    </a:p>
                    <a:p>
                      <a:endParaRPr lang="es-ES" sz="1000" dirty="0"/>
                    </a:p>
                  </a:txBody>
                  <a:tcPr/>
                </a:tc>
              </a:tr>
              <a:tr h="421906">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MX" sz="1400" b="1" dirty="0" smtClean="0">
                        <a:latin typeface="Times New Roman" pitchFamily="18" charset="0"/>
                        <a:ea typeface="Calibri"/>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MX" sz="1400" b="1" dirty="0" smtClean="0">
                          <a:effectLst>
                            <a:outerShdw blurRad="38100" dist="38100" dir="2700000" algn="tl">
                              <a:srgbClr val="000000">
                                <a:alpha val="43137"/>
                              </a:srgbClr>
                            </a:outerShdw>
                          </a:effectLst>
                          <a:latin typeface="Times New Roman" pitchFamily="18" charset="0"/>
                          <a:ea typeface="Calibri"/>
                          <a:cs typeface="Times New Roman" pitchFamily="18" charset="0"/>
                        </a:rPr>
                        <a:t>Asueto</a:t>
                      </a:r>
                      <a:r>
                        <a:rPr lang="es-MX" sz="1400" b="1" baseline="0" dirty="0" smtClean="0">
                          <a:effectLst>
                            <a:outerShdw blurRad="38100" dist="38100" dir="2700000" algn="tl">
                              <a:srgbClr val="000000">
                                <a:alpha val="43137"/>
                              </a:srgbClr>
                            </a:outerShdw>
                          </a:effectLst>
                          <a:latin typeface="Times New Roman" pitchFamily="18" charset="0"/>
                          <a:ea typeface="Calibri"/>
                          <a:cs typeface="Times New Roman" pitchFamily="18" charset="0"/>
                        </a:rPr>
                        <a:t> </a:t>
                      </a:r>
                      <a:endParaRPr lang="es-MX" sz="1400" b="1" dirty="0" smtClean="0">
                        <a:effectLst>
                          <a:outerShdw blurRad="38100" dist="38100" dir="2700000" algn="tl">
                            <a:srgbClr val="000000">
                              <a:alpha val="43137"/>
                            </a:srgbClr>
                          </a:outerShdw>
                        </a:effectLst>
                        <a:latin typeface="Times New Roman" pitchFamily="18" charset="0"/>
                        <a:ea typeface="Calibri"/>
                        <a:cs typeface="Times New Roman" pitchFamily="18" charset="0"/>
                      </a:endParaRPr>
                    </a:p>
                    <a:p>
                      <a:endParaRPr lang="es-ES" sz="1050" b="1" dirty="0"/>
                    </a:p>
                  </a:txBody>
                  <a:tcPr marL="68580" marR="68580" marT="0" marB="0"/>
                </a:tc>
                <a:tc hMerge="1">
                  <a:txBody>
                    <a:bodyPr/>
                    <a:lstStyle/>
                    <a:p>
                      <a:endParaRPr lang="es-MX" dirty="0"/>
                    </a:p>
                  </a:txBody>
                  <a:tcPr marL="68580" marR="68580" marT="0" marB="0"/>
                </a:tc>
                <a:tc hMerge="1">
                  <a:txBody>
                    <a:bodyPr/>
                    <a:lstStyle/>
                    <a:p>
                      <a:endParaRPr lang="es-ES" sz="1050" b="1" dirty="0"/>
                    </a:p>
                  </a:txBody>
                  <a:tcPr/>
                </a:tc>
              </a:tr>
              <a:tr h="642942">
                <a:tc>
                  <a:txBody>
                    <a:bodyPr/>
                    <a:lstStyle/>
                    <a:p>
                      <a:pPr algn="ctr">
                        <a:lnSpc>
                          <a:spcPct val="115000"/>
                        </a:lnSpc>
                        <a:spcAft>
                          <a:spcPts val="0"/>
                        </a:spcAft>
                      </a:pPr>
                      <a:r>
                        <a:rPr lang="es-MX" sz="1000" dirty="0">
                          <a:latin typeface="Times New Roman"/>
                          <a:ea typeface="Calibri"/>
                          <a:cs typeface="Times New Roman"/>
                        </a:rPr>
                        <a:t>"Trabalenguas"</a:t>
                      </a:r>
                      <a:endParaRPr lang="es-MX" sz="1000" dirty="0">
                        <a:latin typeface="Calibri"/>
                        <a:ea typeface="Calibri"/>
                        <a:cs typeface="Times New Roman"/>
                      </a:endParaRPr>
                    </a:p>
                  </a:txBody>
                  <a:tcPr marL="68580" marR="68580" marT="0" marB="0"/>
                </a:tc>
                <a:tc>
                  <a:txBody>
                    <a:bodyPr/>
                    <a:lstStyle/>
                    <a:p>
                      <a:pPr algn="just">
                        <a:lnSpc>
                          <a:spcPct val="115000"/>
                        </a:lnSpc>
                        <a:spcAft>
                          <a:spcPts val="0"/>
                        </a:spcAft>
                      </a:pPr>
                      <a:r>
                        <a:rPr lang="es-MX" sz="1000" dirty="0">
                          <a:latin typeface="Times New Roman"/>
                          <a:ea typeface="Calibri"/>
                          <a:cs typeface="Times New Roman"/>
                        </a:rPr>
                        <a:t>Para esta actividad se va utilizar trabalenguas para que los niños al pronunciar los trabalenguas movilicen su boca y lengua y así puedan pronunciar de manera más adecuada las palabras y letras. </a:t>
                      </a:r>
                      <a:endParaRPr lang="es-MX" sz="1000"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00" dirty="0" smtClean="0">
                          <a:latin typeface="Times New Roman" pitchFamily="18" charset="0"/>
                          <a:ea typeface="Calibri"/>
                          <a:cs typeface="Times New Roman" pitchFamily="18" charset="0"/>
                        </a:rPr>
                        <a:t>Se evaluó</a:t>
                      </a:r>
                      <a:r>
                        <a:rPr lang="es-MX" sz="1000" baseline="0" dirty="0" smtClean="0">
                          <a:latin typeface="Times New Roman" pitchFamily="18" charset="0"/>
                          <a:ea typeface="Calibri"/>
                          <a:cs typeface="Times New Roman" pitchFamily="18" charset="0"/>
                        </a:rPr>
                        <a:t> </a:t>
                      </a:r>
                      <a:r>
                        <a:rPr lang="es-MX" sz="1000" dirty="0" smtClean="0">
                          <a:latin typeface="Times New Roman" pitchFamily="18" charset="0"/>
                          <a:ea typeface="Calibri"/>
                          <a:cs typeface="Times New Roman" pitchFamily="18" charset="0"/>
                        </a:rPr>
                        <a:t>mediante observaciones que se fueron recabando en listas de cotejo y el</a:t>
                      </a:r>
                      <a:r>
                        <a:rPr lang="es-MX" sz="1000" baseline="0" dirty="0" smtClean="0">
                          <a:latin typeface="Times New Roman" pitchFamily="18" charset="0"/>
                          <a:ea typeface="Calibri"/>
                          <a:cs typeface="Times New Roman" pitchFamily="18" charset="0"/>
                        </a:rPr>
                        <a:t> avance que el alumno </a:t>
                      </a:r>
                      <a:r>
                        <a:rPr lang="es-MX" sz="1000" dirty="0" smtClean="0">
                          <a:latin typeface="Times New Roman" pitchFamily="18" charset="0"/>
                          <a:ea typeface="Calibri"/>
                          <a:cs typeface="Times New Roman" pitchFamily="18" charset="0"/>
                        </a:rPr>
                        <a:t>mostraba al</a:t>
                      </a:r>
                      <a:r>
                        <a:rPr lang="es-MX" sz="1000" baseline="0" dirty="0" smtClean="0">
                          <a:latin typeface="Times New Roman" pitchFamily="18" charset="0"/>
                          <a:ea typeface="Calibri"/>
                          <a:cs typeface="Times New Roman" pitchFamily="18" charset="0"/>
                        </a:rPr>
                        <a:t> relacionarse y dialogar  con sus compañeros. </a:t>
                      </a:r>
                      <a:endParaRPr lang="es-MX" sz="1000" dirty="0" smtClean="0">
                        <a:latin typeface="Times New Roman" pitchFamily="18" charset="0"/>
                        <a:ea typeface="Calibri"/>
                        <a:cs typeface="Times New Roman" pitchFamily="18" charset="0"/>
                      </a:endParaRPr>
                    </a:p>
                  </a:txBody>
                  <a:tcPr/>
                </a:tc>
              </a:tr>
            </a:tbl>
          </a:graphicData>
        </a:graphic>
      </p:graphicFrame>
      <p:sp>
        <p:nvSpPr>
          <p:cNvPr id="8" name="3 Marcador de fecha"/>
          <p:cNvSpPr txBox="1">
            <a:spLocks/>
          </p:cNvSpPr>
          <p:nvPr/>
        </p:nvSpPr>
        <p:spPr>
          <a:xfrm>
            <a:off x="6357950" y="6215082"/>
            <a:ext cx="2133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C995B96E-DCB9-4C5D-8B1B-1B374EA29D33}" type="datetime1">
              <a:rPr kumimoji="0" lang="es-ES" sz="2000" b="1" i="0" u="none" strike="noStrike" kern="1200" cap="none" spc="0" normalizeH="0" baseline="0" noProof="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27/11/2017</a:t>
            </a:fld>
            <a:endParaRPr kumimoji="0" lang="es-ES" sz="20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p:txBody>
      </p:sp>
    </p:spTree>
    <p:extLst>
      <p:ext uri="{BB962C8B-B14F-4D97-AF65-F5344CB8AC3E}">
        <p14:creationId xmlns="" xmlns:p14="http://schemas.microsoft.com/office/powerpoint/2010/main" val="5590480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Image result for marcos de bolas"/>
          <p:cNvPicPr>
            <a:picLocks noChangeAspect="1" noChangeArrowheads="1"/>
          </p:cNvPicPr>
          <p:nvPr/>
        </p:nvPicPr>
        <p:blipFill rotWithShape="1">
          <a:blip r:embed="rId2">
            <a:extLst>
              <a:ext uri="{28A0092B-C50C-407E-A947-70E740481C1C}">
                <a14:useLocalDpi xmlns="" xmlns:a14="http://schemas.microsoft.com/office/drawing/2010/main" val="0"/>
              </a:ext>
            </a:extLst>
          </a:blip>
          <a:srcRect t="388"/>
          <a:stretch/>
        </p:blipFill>
        <p:spPr bwMode="auto">
          <a:xfrm rot="5400000">
            <a:off x="1160770" y="-1136650"/>
            <a:ext cx="6858000" cy="91313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1 Título"/>
          <p:cNvSpPr>
            <a:spLocks noGrp="1"/>
          </p:cNvSpPr>
          <p:nvPr>
            <p:ph type="title"/>
          </p:nvPr>
        </p:nvSpPr>
        <p:spPr>
          <a:xfrm>
            <a:off x="1000100" y="928670"/>
            <a:ext cx="7072362" cy="500066"/>
          </a:xfrm>
        </p:spPr>
        <p:txBody>
          <a:bodyPr>
            <a:noAutofit/>
          </a:bodyPr>
          <a:lstStyle/>
          <a:p>
            <a:r>
              <a:rPr lang="es-ES_tradnl" sz="2400" b="1" dirty="0" smtClean="0">
                <a:effectLst>
                  <a:outerShdw blurRad="38100" dist="38100" dir="2700000" algn="tl">
                    <a:srgbClr val="000000">
                      <a:alpha val="43137"/>
                    </a:srgbClr>
                  </a:outerShdw>
                </a:effectLst>
              </a:rPr>
              <a:t>Adecuaciones aplicadas 2 semana </a:t>
            </a:r>
            <a:endParaRPr lang="es-ES" sz="2400" b="1" dirty="0">
              <a:effectLst>
                <a:outerShdw blurRad="38100" dist="38100" dir="2700000" algn="tl">
                  <a:srgbClr val="000000">
                    <a:alpha val="43137"/>
                  </a:srgbClr>
                </a:outerShdw>
              </a:effectLst>
            </a:endParaRPr>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
        <p:nvSpPr>
          <p:cNvPr id="8" name="3 Marcador de fecha"/>
          <p:cNvSpPr txBox="1">
            <a:spLocks/>
          </p:cNvSpPr>
          <p:nvPr/>
        </p:nvSpPr>
        <p:spPr>
          <a:xfrm>
            <a:off x="6357950" y="6350023"/>
            <a:ext cx="2133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C995B96E-DCB9-4C5D-8B1B-1B374EA29D33}" type="datetime1">
              <a:rPr kumimoji="0" lang="es-ES" sz="2000" b="1" i="0" u="none" strike="noStrike" kern="1200" cap="none" spc="0" normalizeH="0" baseline="0" noProof="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27/11/2017</a:t>
            </a:fld>
            <a:endParaRPr kumimoji="0" lang="es-ES" sz="20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p:txBody>
      </p:sp>
      <p:graphicFrame>
        <p:nvGraphicFramePr>
          <p:cNvPr id="10" name="9 Tabla"/>
          <p:cNvGraphicFramePr>
            <a:graphicFrameLocks noGrp="1"/>
          </p:cNvGraphicFramePr>
          <p:nvPr/>
        </p:nvGraphicFramePr>
        <p:xfrm>
          <a:off x="1000100" y="1397000"/>
          <a:ext cx="6929486" cy="4423871"/>
        </p:xfrm>
        <a:graphic>
          <a:graphicData uri="http://schemas.openxmlformats.org/drawingml/2006/table">
            <a:tbl>
              <a:tblPr firstRow="1" bandRow="1">
                <a:tableStyleId>{5C22544A-7EE6-4342-B048-85BDC9FD1C3A}</a:tableStyleId>
              </a:tblPr>
              <a:tblGrid>
                <a:gridCol w="1609880"/>
                <a:gridCol w="2643863"/>
                <a:gridCol w="2675743"/>
              </a:tblGrid>
              <a:tr h="545799">
                <a:tc>
                  <a:txBody>
                    <a:bodyPr/>
                    <a:lstStyle/>
                    <a:p>
                      <a:pPr algn="ctr"/>
                      <a:r>
                        <a:rPr lang="es-ES_tradnl" sz="1800" dirty="0" smtClean="0">
                          <a:effectLst>
                            <a:outerShdw blurRad="38100" dist="38100" dir="2700000" algn="tl">
                              <a:srgbClr val="000000">
                                <a:alpha val="43137"/>
                              </a:srgbClr>
                            </a:outerShdw>
                          </a:effectLst>
                          <a:latin typeface="Times New Roman" pitchFamily="18" charset="0"/>
                          <a:cs typeface="Times New Roman" pitchFamily="18" charset="0"/>
                        </a:rPr>
                        <a:t>Semana</a:t>
                      </a:r>
                      <a:endParaRPr lang="es-ES" sz="1800" dirty="0">
                        <a:effectLst>
                          <a:outerShdw blurRad="38100" dist="38100" dir="2700000" algn="tl">
                            <a:srgbClr val="000000">
                              <a:alpha val="43137"/>
                            </a:srgbClr>
                          </a:outerShdw>
                        </a:effectLst>
                        <a:latin typeface="Times New Roman" pitchFamily="18" charset="0"/>
                        <a:cs typeface="Times New Roman" pitchFamily="18" charset="0"/>
                      </a:endParaRPr>
                    </a:p>
                  </a:txBody>
                  <a:tcPr/>
                </a:tc>
                <a:tc>
                  <a:txBody>
                    <a:bodyPr/>
                    <a:lstStyle/>
                    <a:p>
                      <a:pPr algn="ctr"/>
                      <a:r>
                        <a:rPr lang="es-ES" sz="1800" dirty="0" smtClean="0">
                          <a:effectLst>
                            <a:outerShdw blurRad="38100" dist="38100" dir="2700000" algn="tl">
                              <a:srgbClr val="000000">
                                <a:alpha val="43137"/>
                              </a:srgbClr>
                            </a:outerShdw>
                          </a:effectLst>
                          <a:latin typeface="Times New Roman" pitchFamily="18" charset="0"/>
                          <a:cs typeface="Times New Roman" pitchFamily="18" charset="0"/>
                        </a:rPr>
                        <a:t>Adecuación </a:t>
                      </a:r>
                    </a:p>
                    <a:p>
                      <a:pPr algn="ctr"/>
                      <a:r>
                        <a:rPr lang="es-ES" sz="1800" baseline="0" dirty="0" smtClean="0">
                          <a:effectLst>
                            <a:outerShdw blurRad="38100" dist="38100" dir="2700000" algn="tl">
                              <a:srgbClr val="000000">
                                <a:alpha val="43137"/>
                              </a:srgbClr>
                            </a:outerShdw>
                          </a:effectLst>
                          <a:latin typeface="Times New Roman" pitchFamily="18" charset="0"/>
                          <a:cs typeface="Times New Roman" pitchFamily="18" charset="0"/>
                        </a:rPr>
                        <a:t>Estrategia  </a:t>
                      </a:r>
                      <a:endParaRPr lang="es-ES" sz="1800" dirty="0">
                        <a:effectLst>
                          <a:outerShdw blurRad="38100" dist="38100" dir="2700000" algn="tl">
                            <a:srgbClr val="000000">
                              <a:alpha val="43137"/>
                            </a:srgbClr>
                          </a:outerShdw>
                        </a:effectLst>
                        <a:latin typeface="Times New Roman" pitchFamily="18" charset="0"/>
                        <a:cs typeface="Times New Roman" pitchFamily="18" charset="0"/>
                      </a:endParaRPr>
                    </a:p>
                  </a:txBody>
                  <a:tcPr/>
                </a:tc>
                <a:tc>
                  <a:txBody>
                    <a:bodyPr/>
                    <a:lstStyle/>
                    <a:p>
                      <a:pPr algn="ctr"/>
                      <a:r>
                        <a:rPr lang="es-ES_tradnl" sz="1800" dirty="0" smtClean="0">
                          <a:effectLst>
                            <a:outerShdw blurRad="38100" dist="38100" dir="2700000" algn="tl">
                              <a:srgbClr val="000000">
                                <a:alpha val="43137"/>
                              </a:srgbClr>
                            </a:outerShdw>
                          </a:effectLst>
                          <a:latin typeface="Times New Roman" pitchFamily="18" charset="0"/>
                          <a:cs typeface="Times New Roman" pitchFamily="18" charset="0"/>
                        </a:rPr>
                        <a:t>Evaluación</a:t>
                      </a:r>
                      <a:r>
                        <a:rPr lang="es-ES_tradnl" sz="1800" baseline="0"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es-ES" sz="1800" dirty="0">
                        <a:effectLst>
                          <a:outerShdw blurRad="38100" dist="38100" dir="2700000" algn="tl">
                            <a:srgbClr val="000000">
                              <a:alpha val="43137"/>
                            </a:srgbClr>
                          </a:outerShdw>
                        </a:effectLst>
                        <a:latin typeface="Times New Roman" pitchFamily="18" charset="0"/>
                        <a:cs typeface="Times New Roman" pitchFamily="18" charset="0"/>
                      </a:endParaRPr>
                    </a:p>
                  </a:txBody>
                  <a:tcPr/>
                </a:tc>
              </a:tr>
              <a:tr h="738435">
                <a:tc>
                  <a:txBody>
                    <a:bodyPr/>
                    <a:lstStyle/>
                    <a:p>
                      <a:pPr algn="ctr">
                        <a:lnSpc>
                          <a:spcPct val="115000"/>
                        </a:lnSpc>
                        <a:spcAft>
                          <a:spcPts val="0"/>
                        </a:spcAft>
                      </a:pPr>
                      <a:r>
                        <a:rPr lang="es-MX" sz="1100" dirty="0" smtClean="0">
                          <a:latin typeface="Times New Roman" pitchFamily="18" charset="0"/>
                          <a:ea typeface="Calibri"/>
                          <a:cs typeface="Times New Roman" pitchFamily="18" charset="0"/>
                        </a:rPr>
                        <a:t>“Lotería</a:t>
                      </a:r>
                      <a:r>
                        <a:rPr lang="es-MX" sz="1100" baseline="0" dirty="0" smtClean="0">
                          <a:latin typeface="Times New Roman" pitchFamily="18" charset="0"/>
                          <a:ea typeface="Calibri"/>
                          <a:cs typeface="Times New Roman" pitchFamily="18" charset="0"/>
                        </a:rPr>
                        <a:t> de sonidos</a:t>
                      </a:r>
                      <a:r>
                        <a:rPr lang="es-MX" sz="1100" dirty="0" smtClean="0">
                          <a:latin typeface="Times New Roman" pitchFamily="18" charset="0"/>
                          <a:ea typeface="Calibri"/>
                          <a:cs typeface="Times New Roman" pitchFamily="18" charset="0"/>
                        </a:rPr>
                        <a:t>"</a:t>
                      </a:r>
                      <a:endParaRPr lang="es-MX" sz="11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es-MX" sz="1100" dirty="0" smtClean="0">
                          <a:latin typeface="Times New Roman" pitchFamily="18" charset="0"/>
                          <a:ea typeface="Calibri"/>
                          <a:cs typeface="Times New Roman" pitchFamily="18" charset="0"/>
                        </a:rPr>
                        <a:t>Se pondrán diferentes sonidos en la grabadora y tendrá rápidamente que colocarse en la imagen que le corresponde a cada uno de los sonidos. </a:t>
                      </a:r>
                      <a:endParaRPr lang="es-MX" sz="11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es-MX" sz="1100" dirty="0">
                          <a:latin typeface="Times New Roman" pitchFamily="18" charset="0"/>
                          <a:ea typeface="Calibri"/>
                          <a:cs typeface="Times New Roman" pitchFamily="18" charset="0"/>
                        </a:rPr>
                        <a:t>Se </a:t>
                      </a:r>
                      <a:r>
                        <a:rPr lang="es-MX" sz="1100" dirty="0" smtClean="0">
                          <a:latin typeface="Times New Roman" pitchFamily="18" charset="0"/>
                          <a:ea typeface="Calibri"/>
                          <a:cs typeface="Times New Roman" pitchFamily="18" charset="0"/>
                        </a:rPr>
                        <a:t>evaluó</a:t>
                      </a:r>
                      <a:r>
                        <a:rPr lang="es-MX" sz="1100" baseline="0" dirty="0" smtClean="0">
                          <a:latin typeface="Times New Roman" pitchFamily="18" charset="0"/>
                          <a:ea typeface="Calibri"/>
                          <a:cs typeface="Times New Roman" pitchFamily="18" charset="0"/>
                        </a:rPr>
                        <a:t> </a:t>
                      </a:r>
                      <a:r>
                        <a:rPr lang="es-MX" sz="1100" dirty="0" smtClean="0">
                          <a:latin typeface="Times New Roman" pitchFamily="18" charset="0"/>
                          <a:ea typeface="Calibri"/>
                          <a:cs typeface="Times New Roman" pitchFamily="18" charset="0"/>
                        </a:rPr>
                        <a:t>mediante </a:t>
                      </a:r>
                      <a:r>
                        <a:rPr lang="es-MX" sz="1100" dirty="0">
                          <a:latin typeface="Times New Roman" pitchFamily="18" charset="0"/>
                          <a:ea typeface="Calibri"/>
                          <a:cs typeface="Times New Roman" pitchFamily="18" charset="0"/>
                        </a:rPr>
                        <a:t>observaciones que se fueron recabando en listas de cotejo y </a:t>
                      </a:r>
                      <a:r>
                        <a:rPr lang="es-MX" sz="1100" dirty="0" smtClean="0">
                          <a:latin typeface="Times New Roman" pitchFamily="18" charset="0"/>
                          <a:ea typeface="Calibri"/>
                          <a:cs typeface="Times New Roman" pitchFamily="18" charset="0"/>
                        </a:rPr>
                        <a:t>el</a:t>
                      </a:r>
                      <a:r>
                        <a:rPr lang="es-MX" sz="1100" baseline="0" dirty="0" smtClean="0">
                          <a:latin typeface="Times New Roman" pitchFamily="18" charset="0"/>
                          <a:ea typeface="Calibri"/>
                          <a:cs typeface="Times New Roman" pitchFamily="18" charset="0"/>
                        </a:rPr>
                        <a:t> avance que el alumno </a:t>
                      </a:r>
                      <a:r>
                        <a:rPr lang="es-MX" sz="1100" dirty="0" smtClean="0">
                          <a:latin typeface="Times New Roman" pitchFamily="18" charset="0"/>
                          <a:ea typeface="Calibri"/>
                          <a:cs typeface="Times New Roman" pitchFamily="18" charset="0"/>
                        </a:rPr>
                        <a:t>mostraba al</a:t>
                      </a:r>
                      <a:r>
                        <a:rPr lang="es-MX" sz="1100" baseline="0" dirty="0" smtClean="0">
                          <a:latin typeface="Times New Roman" pitchFamily="18" charset="0"/>
                          <a:ea typeface="Calibri"/>
                          <a:cs typeface="Times New Roman" pitchFamily="18" charset="0"/>
                        </a:rPr>
                        <a:t> relacionarse y dialogar  con sus compañeros. </a:t>
                      </a:r>
                      <a:endParaRPr lang="es-MX" sz="1100" dirty="0">
                        <a:latin typeface="Times New Roman" pitchFamily="18" charset="0"/>
                        <a:ea typeface="Calibri"/>
                        <a:cs typeface="Times New Roman" pitchFamily="18" charset="0"/>
                      </a:endParaRPr>
                    </a:p>
                  </a:txBody>
                  <a:tcPr marL="68580" marR="68580" marT="0" marB="0"/>
                </a:tc>
              </a:tr>
              <a:tr h="760986">
                <a:tc>
                  <a:txBody>
                    <a:bodyPr/>
                    <a:lstStyle/>
                    <a:p>
                      <a:pPr algn="ctr">
                        <a:lnSpc>
                          <a:spcPct val="115000"/>
                        </a:lnSpc>
                        <a:spcAft>
                          <a:spcPts val="0"/>
                        </a:spcAft>
                      </a:pPr>
                      <a:r>
                        <a:rPr lang="es-MX" sz="1100" dirty="0" smtClean="0">
                          <a:latin typeface="Times New Roman" pitchFamily="18" charset="0"/>
                          <a:ea typeface="Calibri"/>
                          <a:cs typeface="Times New Roman" pitchFamily="18" charset="0"/>
                        </a:rPr>
                        <a:t>“Teléfono descompuesto"</a:t>
                      </a:r>
                      <a:endParaRPr lang="es-MX" sz="1100" dirty="0">
                        <a:latin typeface="Times New Roman" pitchFamily="18" charset="0"/>
                        <a:ea typeface="Calibri"/>
                        <a:cs typeface="Times New Roman" pitchFamily="18" charset="0"/>
                      </a:endParaRPr>
                    </a:p>
                  </a:txBody>
                  <a:tcPr marL="68580" marR="68580"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s-MX" sz="1100" dirty="0" smtClean="0">
                          <a:latin typeface="Times New Roman" pitchFamily="18" charset="0"/>
                          <a:ea typeface="Calibri"/>
                          <a:cs typeface="Times New Roman" pitchFamily="18" charset="0"/>
                        </a:rPr>
                        <a:t>Repite la frase en la fila con sus compañeros y logra que esta llegue al final</a:t>
                      </a:r>
                      <a:r>
                        <a:rPr lang="es-MX" sz="1100" baseline="0" dirty="0" smtClean="0">
                          <a:latin typeface="Times New Roman" pitchFamily="18" charset="0"/>
                          <a:ea typeface="Calibri"/>
                          <a:cs typeface="Times New Roman" pitchFamily="18" charset="0"/>
                        </a:rPr>
                        <a:t>  para escuchar la frase completa. Logrando movilizar su lenguaje y comunicación con los demás. </a:t>
                      </a:r>
                      <a:endParaRPr lang="es-MX" sz="1100" dirty="0" smtClean="0">
                        <a:latin typeface="Times New Roman" pitchFamily="18" charset="0"/>
                        <a:ea typeface="Calibri"/>
                        <a:cs typeface="Times New Roman" pitchFamily="18"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dirty="0" smtClean="0">
                          <a:latin typeface="Times New Roman" pitchFamily="18" charset="0"/>
                          <a:ea typeface="Calibri"/>
                          <a:cs typeface="Times New Roman" pitchFamily="18" charset="0"/>
                        </a:rPr>
                        <a:t>Se evaluó</a:t>
                      </a:r>
                      <a:r>
                        <a:rPr lang="es-MX" sz="1100" baseline="0" dirty="0" smtClean="0">
                          <a:latin typeface="Times New Roman" pitchFamily="18" charset="0"/>
                          <a:ea typeface="Calibri"/>
                          <a:cs typeface="Times New Roman" pitchFamily="18" charset="0"/>
                        </a:rPr>
                        <a:t> </a:t>
                      </a:r>
                      <a:r>
                        <a:rPr lang="es-MX" sz="1100" dirty="0" smtClean="0">
                          <a:latin typeface="Times New Roman" pitchFamily="18" charset="0"/>
                          <a:ea typeface="Calibri"/>
                          <a:cs typeface="Times New Roman" pitchFamily="18" charset="0"/>
                        </a:rPr>
                        <a:t>mediante observaciones que se fueron recabando en listas de cotejo y el</a:t>
                      </a:r>
                      <a:r>
                        <a:rPr lang="es-MX" sz="1100" baseline="0" dirty="0" smtClean="0">
                          <a:latin typeface="Times New Roman" pitchFamily="18" charset="0"/>
                          <a:ea typeface="Calibri"/>
                          <a:cs typeface="Times New Roman" pitchFamily="18" charset="0"/>
                        </a:rPr>
                        <a:t> avance que el alumno </a:t>
                      </a:r>
                      <a:r>
                        <a:rPr lang="es-MX" sz="1100" dirty="0" smtClean="0">
                          <a:latin typeface="Times New Roman" pitchFamily="18" charset="0"/>
                          <a:ea typeface="Calibri"/>
                          <a:cs typeface="Times New Roman" pitchFamily="18" charset="0"/>
                        </a:rPr>
                        <a:t>mostraba al</a:t>
                      </a:r>
                      <a:r>
                        <a:rPr lang="es-MX" sz="1100" baseline="0" dirty="0" smtClean="0">
                          <a:latin typeface="Times New Roman" pitchFamily="18" charset="0"/>
                          <a:ea typeface="Calibri"/>
                          <a:cs typeface="Times New Roman" pitchFamily="18" charset="0"/>
                        </a:rPr>
                        <a:t> relacionarse y dialogar  con sus compañeros. </a:t>
                      </a:r>
                      <a:endParaRPr lang="es-MX" sz="1100" dirty="0" smtClean="0">
                        <a:latin typeface="Times New Roman" pitchFamily="18" charset="0"/>
                        <a:ea typeface="Calibri"/>
                        <a:cs typeface="Times New Roman" pitchFamily="18" charset="0"/>
                      </a:endParaRPr>
                    </a:p>
                  </a:txBody>
                  <a:tcPr/>
                </a:tc>
              </a:tr>
              <a:tr h="701160">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MX" sz="1800" b="1" dirty="0" smtClean="0">
                        <a:effectLst>
                          <a:outerShdw blurRad="38100" dist="38100" dir="2700000" algn="tl">
                            <a:srgbClr val="000000">
                              <a:alpha val="43137"/>
                            </a:srgbClr>
                          </a:outerShdw>
                        </a:effectLst>
                        <a:latin typeface="Times New Roman" pitchFamily="18" charset="0"/>
                        <a:ea typeface="Calibri"/>
                        <a:cs typeface="Times New Roman" pitchFamily="18" charset="0"/>
                      </a:endParaRPr>
                    </a:p>
                    <a:p>
                      <a:pPr algn="ctr"/>
                      <a:r>
                        <a:rPr lang="es-ES" sz="1800" b="1" dirty="0" smtClean="0">
                          <a:effectLst>
                            <a:outerShdw blurRad="38100" dist="38100" dir="2700000" algn="tl">
                              <a:srgbClr val="000000">
                                <a:alpha val="43137"/>
                              </a:srgbClr>
                            </a:outerShdw>
                          </a:effectLst>
                          <a:latin typeface="Times New Roman" pitchFamily="18" charset="0"/>
                          <a:cs typeface="Times New Roman" pitchFamily="18" charset="0"/>
                        </a:rPr>
                        <a:t>Observación alumnas</a:t>
                      </a:r>
                      <a:r>
                        <a:rPr lang="es-ES" sz="1800" b="1" baseline="0" dirty="0" smtClean="0">
                          <a:effectLst>
                            <a:outerShdw blurRad="38100" dist="38100" dir="2700000" algn="tl">
                              <a:srgbClr val="000000">
                                <a:alpha val="43137"/>
                              </a:srgbClr>
                            </a:outerShdw>
                          </a:effectLst>
                          <a:latin typeface="Times New Roman" pitchFamily="18" charset="0"/>
                          <a:cs typeface="Times New Roman" pitchFamily="18" charset="0"/>
                        </a:rPr>
                        <a:t> de primero </a:t>
                      </a:r>
                      <a:endParaRPr lang="es-ES" sz="1800" b="1" dirty="0">
                        <a:effectLst>
                          <a:outerShdw blurRad="38100" dist="38100" dir="2700000" algn="tl">
                            <a:srgbClr val="000000">
                              <a:alpha val="43137"/>
                            </a:srgbClr>
                          </a:outerShdw>
                        </a:effectLst>
                        <a:latin typeface="Times New Roman" pitchFamily="18" charset="0"/>
                        <a:cs typeface="Times New Roman" pitchFamily="18" charset="0"/>
                      </a:endParaRPr>
                    </a:p>
                  </a:txBody>
                  <a:tcPr marL="68580" marR="68580" marT="0" marB="0"/>
                </a:tc>
                <a:tc hMerge="1">
                  <a:txBody>
                    <a:bodyPr/>
                    <a:lstStyle/>
                    <a:p>
                      <a:endParaRPr lang="es-MX" dirty="0"/>
                    </a:p>
                  </a:txBody>
                  <a:tcPr marL="68580" marR="68580" marT="0" marB="0"/>
                </a:tc>
                <a:tc hMerge="1">
                  <a:txBody>
                    <a:bodyPr/>
                    <a:lstStyle/>
                    <a:p>
                      <a:endParaRPr lang="es-ES" sz="1000" dirty="0"/>
                    </a:p>
                  </a:txBody>
                  <a:tcPr/>
                </a:tc>
              </a:tr>
              <a:tr h="701179">
                <a:tc gridSpan="3">
                  <a:txBody>
                    <a:bodyPr/>
                    <a:lstStyle/>
                    <a:p>
                      <a:pPr algn="ctr">
                        <a:lnSpc>
                          <a:spcPct val="115000"/>
                        </a:lnSpc>
                        <a:spcAft>
                          <a:spcPts val="0"/>
                        </a:spcAft>
                      </a:pPr>
                      <a:endParaRPr lang="es-MX" sz="1800" b="1" dirty="0" smtClean="0">
                        <a:effectLst>
                          <a:outerShdw blurRad="38100" dist="38100" dir="2700000" algn="tl">
                            <a:srgbClr val="000000">
                              <a:alpha val="43137"/>
                            </a:srgbClr>
                          </a:outerShdw>
                        </a:effectLst>
                        <a:latin typeface="Times New Roman" pitchFamily="18" charset="0"/>
                        <a:ea typeface="Calibri"/>
                        <a:cs typeface="Times New Roman" pitchFamily="18" charset="0"/>
                      </a:endParaRPr>
                    </a:p>
                    <a:p>
                      <a:pPr algn="ctr">
                        <a:lnSpc>
                          <a:spcPct val="115000"/>
                        </a:lnSpc>
                        <a:spcAft>
                          <a:spcPts val="0"/>
                        </a:spcAft>
                      </a:pPr>
                      <a:r>
                        <a:rPr lang="es-MX" sz="1800" b="1" dirty="0" smtClean="0">
                          <a:effectLst>
                            <a:outerShdw blurRad="38100" dist="38100" dir="2700000" algn="tl">
                              <a:srgbClr val="000000">
                                <a:alpha val="43137"/>
                              </a:srgbClr>
                            </a:outerShdw>
                          </a:effectLst>
                          <a:latin typeface="Times New Roman" pitchFamily="18" charset="0"/>
                          <a:ea typeface="Calibri"/>
                          <a:cs typeface="Times New Roman" pitchFamily="18" charset="0"/>
                        </a:rPr>
                        <a:t>Observación</a:t>
                      </a:r>
                      <a:r>
                        <a:rPr lang="es-MX" sz="1800" b="1" baseline="0" dirty="0" smtClean="0">
                          <a:effectLst>
                            <a:outerShdw blurRad="38100" dist="38100" dir="2700000" algn="tl">
                              <a:srgbClr val="000000">
                                <a:alpha val="43137"/>
                              </a:srgbClr>
                            </a:outerShdw>
                          </a:effectLst>
                          <a:latin typeface="Times New Roman" pitchFamily="18" charset="0"/>
                          <a:ea typeface="Calibri"/>
                          <a:cs typeface="Times New Roman" pitchFamily="18" charset="0"/>
                        </a:rPr>
                        <a:t> alumnas de primero</a:t>
                      </a:r>
                      <a:endParaRPr lang="es-MX" sz="1800" b="1" dirty="0">
                        <a:effectLst>
                          <a:outerShdw blurRad="38100" dist="38100" dir="2700000" algn="tl">
                            <a:srgbClr val="000000">
                              <a:alpha val="43137"/>
                            </a:srgbClr>
                          </a:outerShdw>
                        </a:effectLst>
                        <a:latin typeface="Times New Roman" pitchFamily="18" charset="0"/>
                        <a:ea typeface="Calibri"/>
                        <a:cs typeface="Times New Roman" pitchFamily="18" charset="0"/>
                      </a:endParaRPr>
                    </a:p>
                  </a:txBody>
                  <a:tcPr marL="68580" marR="68580" marT="0" marB="0"/>
                </a:tc>
                <a:tc hMerge="1">
                  <a:txBody>
                    <a:bodyPr/>
                    <a:lstStyle/>
                    <a:p>
                      <a:pPr algn="just">
                        <a:lnSpc>
                          <a:spcPct val="115000"/>
                        </a:lnSpc>
                        <a:spcAft>
                          <a:spcPts val="0"/>
                        </a:spcAft>
                      </a:pPr>
                      <a:endParaRPr lang="es-MX" sz="1000" dirty="0">
                        <a:latin typeface="Calibri"/>
                        <a:ea typeface="Calibri"/>
                        <a:cs typeface="Times New Roman"/>
                      </a:endParaRPr>
                    </a:p>
                  </a:txBody>
                  <a:tcPr marL="68580" marR="68580" marT="0" marB="0"/>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MX" sz="1000" dirty="0" smtClean="0">
                        <a:latin typeface="Times New Roman" pitchFamily="18" charset="0"/>
                        <a:ea typeface="Calibri"/>
                        <a:cs typeface="Times New Roman" pitchFamily="18" charset="0"/>
                      </a:endParaRPr>
                    </a:p>
                  </a:txBody>
                  <a:tcPr/>
                </a:tc>
              </a:tr>
              <a:tr h="677238">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MX" sz="1800" b="1" baseline="0" dirty="0" smtClean="0">
                        <a:effectLst>
                          <a:outerShdw blurRad="38100" dist="38100" dir="2700000" algn="tl">
                            <a:srgbClr val="000000">
                              <a:alpha val="43137"/>
                            </a:srgbClr>
                          </a:outerShdw>
                        </a:effectLst>
                        <a:latin typeface="Times New Roman" pitchFamily="18" charset="0"/>
                        <a:ea typeface="Calibri"/>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MX" sz="1800" b="1" baseline="0" dirty="0" smtClean="0">
                          <a:effectLst>
                            <a:outerShdw blurRad="38100" dist="38100" dir="2700000" algn="tl">
                              <a:srgbClr val="000000">
                                <a:alpha val="43137"/>
                              </a:srgbClr>
                            </a:outerShdw>
                          </a:effectLst>
                          <a:latin typeface="Times New Roman" pitchFamily="18" charset="0"/>
                          <a:ea typeface="Calibri"/>
                          <a:cs typeface="Times New Roman" pitchFamily="18" charset="0"/>
                        </a:rPr>
                        <a:t> observación alumnas de primero </a:t>
                      </a:r>
                      <a:endParaRPr lang="es-MX" sz="1800" b="1" dirty="0" smtClean="0">
                        <a:effectLst>
                          <a:outerShdw blurRad="38100" dist="38100" dir="2700000" algn="tl">
                            <a:srgbClr val="000000">
                              <a:alpha val="43137"/>
                            </a:srgbClr>
                          </a:outerShdw>
                        </a:effectLst>
                        <a:latin typeface="Times New Roman" pitchFamily="18" charset="0"/>
                        <a:ea typeface="Calibri"/>
                        <a:cs typeface="Times New Roman" pitchFamily="18" charset="0"/>
                      </a:endParaRPr>
                    </a:p>
                  </a:txBody>
                  <a:tcPr marL="68580" marR="68580" marT="0" marB="0"/>
                </a:tc>
                <a:tc hMerge="1">
                  <a:txBody>
                    <a:bodyPr/>
                    <a:lstStyle/>
                    <a:p>
                      <a:pPr algn="just">
                        <a:lnSpc>
                          <a:spcPct val="115000"/>
                        </a:lnSpc>
                        <a:spcAft>
                          <a:spcPts val="0"/>
                        </a:spcAft>
                      </a:pPr>
                      <a:endParaRPr lang="es-MX" sz="1000" dirty="0">
                        <a:latin typeface="Calibri"/>
                        <a:ea typeface="Calibri"/>
                        <a:cs typeface="Times New Roman"/>
                      </a:endParaRPr>
                    </a:p>
                  </a:txBody>
                  <a:tcPr marL="68580" marR="68580" marT="0" marB="0"/>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MX" sz="1000" dirty="0" smtClean="0">
                        <a:latin typeface="Times New Roman" pitchFamily="18" charset="0"/>
                        <a:ea typeface="Calibri"/>
                        <a:cs typeface="Times New Roman" pitchFamily="18" charset="0"/>
                      </a:endParaRPr>
                    </a:p>
                  </a:txBody>
                  <a:tcPr/>
                </a:tc>
              </a:tr>
            </a:tbl>
          </a:graphicData>
        </a:graphic>
      </p:graphicFrame>
    </p:spTree>
    <p:extLst>
      <p:ext uri="{BB962C8B-B14F-4D97-AF65-F5344CB8AC3E}">
        <p14:creationId xmlns="" xmlns:p14="http://schemas.microsoft.com/office/powerpoint/2010/main" val="5590480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Image result for marcos de bolas"/>
          <p:cNvPicPr>
            <a:picLocks noChangeAspect="1" noChangeArrowheads="1"/>
          </p:cNvPicPr>
          <p:nvPr/>
        </p:nvPicPr>
        <p:blipFill rotWithShape="1">
          <a:blip r:embed="rId2">
            <a:extLst>
              <a:ext uri="{28A0092B-C50C-407E-A947-70E740481C1C}">
                <a14:useLocalDpi xmlns="" xmlns:a14="http://schemas.microsoft.com/office/drawing/2010/main" val="0"/>
              </a:ext>
            </a:extLst>
          </a:blip>
          <a:srcRect t="388"/>
          <a:stretch/>
        </p:blipFill>
        <p:spPr bwMode="auto">
          <a:xfrm rot="5400000">
            <a:off x="1160770" y="-1136650"/>
            <a:ext cx="6858000" cy="91313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1 Título"/>
          <p:cNvSpPr>
            <a:spLocks noGrp="1"/>
          </p:cNvSpPr>
          <p:nvPr>
            <p:ph type="title"/>
          </p:nvPr>
        </p:nvSpPr>
        <p:spPr>
          <a:xfrm>
            <a:off x="1000100" y="928670"/>
            <a:ext cx="7072362" cy="500066"/>
          </a:xfrm>
        </p:spPr>
        <p:txBody>
          <a:bodyPr>
            <a:noAutofit/>
          </a:bodyPr>
          <a:lstStyle/>
          <a:p>
            <a:r>
              <a:rPr lang="es-ES_tradnl" sz="2400" b="1" dirty="0" smtClean="0">
                <a:effectLst>
                  <a:outerShdw blurRad="38100" dist="38100" dir="2700000" algn="tl">
                    <a:srgbClr val="000000">
                      <a:alpha val="43137"/>
                    </a:srgbClr>
                  </a:outerShdw>
                </a:effectLst>
              </a:rPr>
              <a:t>Adecuaciones aplicadas 3 semana </a:t>
            </a:r>
            <a:endParaRPr lang="es-ES" sz="2400" b="1" dirty="0">
              <a:effectLst>
                <a:outerShdw blurRad="38100" dist="38100" dir="2700000" algn="tl">
                  <a:srgbClr val="000000">
                    <a:alpha val="43137"/>
                  </a:srgbClr>
                </a:outerShdw>
              </a:effectLst>
            </a:endParaRPr>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
        <p:nvSpPr>
          <p:cNvPr id="8" name="3 Marcador de fecha"/>
          <p:cNvSpPr txBox="1">
            <a:spLocks/>
          </p:cNvSpPr>
          <p:nvPr/>
        </p:nvSpPr>
        <p:spPr>
          <a:xfrm>
            <a:off x="6357950" y="6215082"/>
            <a:ext cx="2133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C995B96E-DCB9-4C5D-8B1B-1B374EA29D33}" type="datetime1">
              <a:rPr kumimoji="0" lang="es-ES" sz="2000" b="1" i="0" u="none" strike="noStrike" kern="1200" cap="none" spc="0" normalizeH="0" baseline="0" noProof="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27/11/2017</a:t>
            </a:fld>
            <a:endParaRPr kumimoji="0" lang="es-ES" sz="20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p:txBody>
      </p:sp>
      <p:graphicFrame>
        <p:nvGraphicFramePr>
          <p:cNvPr id="9" name="8 Tabla"/>
          <p:cNvGraphicFramePr>
            <a:graphicFrameLocks noGrp="1"/>
          </p:cNvGraphicFramePr>
          <p:nvPr/>
        </p:nvGraphicFramePr>
        <p:xfrm>
          <a:off x="857224" y="1452248"/>
          <a:ext cx="7143800" cy="4662435"/>
        </p:xfrm>
        <a:graphic>
          <a:graphicData uri="http://schemas.openxmlformats.org/drawingml/2006/table">
            <a:tbl>
              <a:tblPr firstRow="1" bandRow="1">
                <a:tableStyleId>{5C22544A-7EE6-4342-B048-85BDC9FD1C3A}</a:tableStyleId>
              </a:tblPr>
              <a:tblGrid>
                <a:gridCol w="1659670"/>
                <a:gridCol w="2725632"/>
                <a:gridCol w="2758498"/>
              </a:tblGrid>
              <a:tr h="305058">
                <a:tc>
                  <a:txBody>
                    <a:bodyPr/>
                    <a:lstStyle/>
                    <a:p>
                      <a:pPr algn="ctr"/>
                      <a:r>
                        <a:rPr lang="es-ES_tradnl" sz="1400" dirty="0" smtClean="0">
                          <a:effectLst>
                            <a:outerShdw blurRad="38100" dist="38100" dir="2700000" algn="tl">
                              <a:srgbClr val="000000">
                                <a:alpha val="43137"/>
                              </a:srgbClr>
                            </a:outerShdw>
                          </a:effectLst>
                          <a:latin typeface="Times New Roman" pitchFamily="18" charset="0"/>
                          <a:cs typeface="Times New Roman" pitchFamily="18" charset="0"/>
                        </a:rPr>
                        <a:t>Semana</a:t>
                      </a:r>
                      <a:endParaRPr lang="es-ES" sz="1400" dirty="0">
                        <a:effectLst>
                          <a:outerShdw blurRad="38100" dist="38100" dir="2700000" algn="tl">
                            <a:srgbClr val="000000">
                              <a:alpha val="43137"/>
                            </a:srgbClr>
                          </a:outerShdw>
                        </a:effectLst>
                        <a:latin typeface="Times New Roman" pitchFamily="18" charset="0"/>
                        <a:cs typeface="Times New Roman" pitchFamily="18" charset="0"/>
                      </a:endParaRPr>
                    </a:p>
                  </a:txBody>
                  <a:tcPr/>
                </a:tc>
                <a:tc>
                  <a:txBody>
                    <a:bodyPr/>
                    <a:lstStyle/>
                    <a:p>
                      <a:pPr algn="ctr"/>
                      <a:r>
                        <a:rPr lang="es-ES" sz="1400" dirty="0" smtClean="0">
                          <a:effectLst>
                            <a:outerShdw blurRad="38100" dist="38100" dir="2700000" algn="tl">
                              <a:srgbClr val="000000">
                                <a:alpha val="43137"/>
                              </a:srgbClr>
                            </a:outerShdw>
                          </a:effectLst>
                          <a:latin typeface="Times New Roman" pitchFamily="18" charset="0"/>
                          <a:cs typeface="Times New Roman" pitchFamily="18" charset="0"/>
                        </a:rPr>
                        <a:t>Adecuación </a:t>
                      </a:r>
                    </a:p>
                    <a:p>
                      <a:pPr algn="ctr"/>
                      <a:r>
                        <a:rPr lang="es-ES" sz="1400" baseline="0" dirty="0" smtClean="0">
                          <a:effectLst>
                            <a:outerShdw blurRad="38100" dist="38100" dir="2700000" algn="tl">
                              <a:srgbClr val="000000">
                                <a:alpha val="43137"/>
                              </a:srgbClr>
                            </a:outerShdw>
                          </a:effectLst>
                          <a:latin typeface="Times New Roman" pitchFamily="18" charset="0"/>
                          <a:cs typeface="Times New Roman" pitchFamily="18" charset="0"/>
                        </a:rPr>
                        <a:t>Estrategia  </a:t>
                      </a:r>
                      <a:endParaRPr lang="es-ES" sz="1400" dirty="0">
                        <a:effectLst>
                          <a:outerShdw blurRad="38100" dist="38100" dir="2700000" algn="tl">
                            <a:srgbClr val="000000">
                              <a:alpha val="43137"/>
                            </a:srgbClr>
                          </a:outerShdw>
                        </a:effectLst>
                        <a:latin typeface="Times New Roman" pitchFamily="18" charset="0"/>
                        <a:cs typeface="Times New Roman" pitchFamily="18" charset="0"/>
                      </a:endParaRPr>
                    </a:p>
                  </a:txBody>
                  <a:tcPr/>
                </a:tc>
                <a:tc>
                  <a:txBody>
                    <a:bodyPr/>
                    <a:lstStyle/>
                    <a:p>
                      <a:pPr algn="ctr"/>
                      <a:r>
                        <a:rPr lang="es-ES_tradnl" sz="1400" dirty="0" smtClean="0">
                          <a:effectLst>
                            <a:outerShdw blurRad="38100" dist="38100" dir="2700000" algn="tl">
                              <a:srgbClr val="000000">
                                <a:alpha val="43137"/>
                              </a:srgbClr>
                            </a:outerShdw>
                          </a:effectLst>
                          <a:latin typeface="Times New Roman" pitchFamily="18" charset="0"/>
                          <a:cs typeface="Times New Roman" pitchFamily="18" charset="0"/>
                        </a:rPr>
                        <a:t>Evaluación</a:t>
                      </a:r>
                      <a:r>
                        <a:rPr lang="es-ES_tradnl" sz="1400" baseline="0"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es-ES" sz="1400" dirty="0">
                        <a:effectLst>
                          <a:outerShdw blurRad="38100" dist="38100" dir="2700000" algn="tl">
                            <a:srgbClr val="000000">
                              <a:alpha val="43137"/>
                            </a:srgbClr>
                          </a:outerShdw>
                        </a:effectLst>
                        <a:latin typeface="Times New Roman" pitchFamily="18" charset="0"/>
                        <a:cs typeface="Times New Roman" pitchFamily="18" charset="0"/>
                      </a:endParaRPr>
                    </a:p>
                  </a:txBody>
                  <a:tcPr/>
                </a:tc>
              </a:tr>
              <a:tr h="480762">
                <a:tc>
                  <a:txBody>
                    <a:bodyPr/>
                    <a:lstStyle/>
                    <a:p>
                      <a:pPr algn="ctr">
                        <a:lnSpc>
                          <a:spcPct val="115000"/>
                        </a:lnSpc>
                        <a:spcAft>
                          <a:spcPts val="0"/>
                        </a:spcAft>
                      </a:pPr>
                      <a:r>
                        <a:rPr lang="es-MX" sz="1000" dirty="0" smtClean="0">
                          <a:latin typeface="Times New Roman" pitchFamily="18" charset="0"/>
                          <a:ea typeface="Calibri"/>
                          <a:cs typeface="Times New Roman" pitchFamily="18" charset="0"/>
                        </a:rPr>
                        <a:t>“Cantando canciones"</a:t>
                      </a:r>
                      <a:endParaRPr lang="es-MX" sz="10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es-MX" sz="1000" dirty="0" smtClean="0">
                          <a:latin typeface="Times New Roman" pitchFamily="18" charset="0"/>
                          <a:ea typeface="Calibri"/>
                          <a:cs typeface="Times New Roman" pitchFamily="18" charset="0"/>
                        </a:rPr>
                        <a:t>Canta la canción en este huevito</a:t>
                      </a:r>
                      <a:r>
                        <a:rPr lang="es-MX" sz="1000" baseline="0" dirty="0" smtClean="0">
                          <a:latin typeface="Times New Roman" pitchFamily="18" charset="0"/>
                          <a:ea typeface="Calibri"/>
                          <a:cs typeface="Times New Roman" pitchFamily="18" charset="0"/>
                        </a:rPr>
                        <a:t> y realiza los movimientos pertinentes con su boca al repetir la canción y utiliza sus manos para realizar los movimientos. </a:t>
                      </a:r>
                      <a:endParaRPr lang="es-MX" sz="10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es-MX" sz="1000" dirty="0">
                          <a:latin typeface="Times New Roman" pitchFamily="18" charset="0"/>
                          <a:ea typeface="Calibri"/>
                          <a:cs typeface="Times New Roman" pitchFamily="18" charset="0"/>
                        </a:rPr>
                        <a:t>Se </a:t>
                      </a:r>
                      <a:r>
                        <a:rPr lang="es-MX" sz="1000" dirty="0" smtClean="0">
                          <a:latin typeface="Times New Roman" pitchFamily="18" charset="0"/>
                          <a:ea typeface="Calibri"/>
                          <a:cs typeface="Times New Roman" pitchFamily="18" charset="0"/>
                        </a:rPr>
                        <a:t>evaluó</a:t>
                      </a:r>
                      <a:r>
                        <a:rPr lang="es-MX" sz="1000" baseline="0" dirty="0" smtClean="0">
                          <a:latin typeface="Times New Roman" pitchFamily="18" charset="0"/>
                          <a:ea typeface="Calibri"/>
                          <a:cs typeface="Times New Roman" pitchFamily="18" charset="0"/>
                        </a:rPr>
                        <a:t> </a:t>
                      </a:r>
                      <a:r>
                        <a:rPr lang="es-MX" sz="1000" dirty="0" smtClean="0">
                          <a:latin typeface="Times New Roman" pitchFamily="18" charset="0"/>
                          <a:ea typeface="Calibri"/>
                          <a:cs typeface="Times New Roman" pitchFamily="18" charset="0"/>
                        </a:rPr>
                        <a:t>mediante </a:t>
                      </a:r>
                      <a:r>
                        <a:rPr lang="es-MX" sz="1000" dirty="0">
                          <a:latin typeface="Times New Roman" pitchFamily="18" charset="0"/>
                          <a:ea typeface="Calibri"/>
                          <a:cs typeface="Times New Roman" pitchFamily="18" charset="0"/>
                        </a:rPr>
                        <a:t>observaciones que se fueron recabando en listas de cotejo y </a:t>
                      </a:r>
                      <a:r>
                        <a:rPr lang="es-MX" sz="1000" dirty="0" smtClean="0">
                          <a:latin typeface="Times New Roman" pitchFamily="18" charset="0"/>
                          <a:ea typeface="Calibri"/>
                          <a:cs typeface="Times New Roman" pitchFamily="18" charset="0"/>
                        </a:rPr>
                        <a:t>el</a:t>
                      </a:r>
                      <a:r>
                        <a:rPr lang="es-MX" sz="1000" baseline="0" dirty="0" smtClean="0">
                          <a:latin typeface="Times New Roman" pitchFamily="18" charset="0"/>
                          <a:ea typeface="Calibri"/>
                          <a:cs typeface="Times New Roman" pitchFamily="18" charset="0"/>
                        </a:rPr>
                        <a:t> avance que el alumno </a:t>
                      </a:r>
                      <a:r>
                        <a:rPr lang="es-MX" sz="1000" dirty="0" smtClean="0">
                          <a:latin typeface="Times New Roman" pitchFamily="18" charset="0"/>
                          <a:ea typeface="Calibri"/>
                          <a:cs typeface="Times New Roman" pitchFamily="18" charset="0"/>
                        </a:rPr>
                        <a:t>mostraba al</a:t>
                      </a:r>
                      <a:r>
                        <a:rPr lang="es-MX" sz="1000" baseline="0" dirty="0" smtClean="0">
                          <a:latin typeface="Times New Roman" pitchFamily="18" charset="0"/>
                          <a:ea typeface="Calibri"/>
                          <a:cs typeface="Times New Roman" pitchFamily="18" charset="0"/>
                        </a:rPr>
                        <a:t> relacionarse y dialogar  con sus compañeros. </a:t>
                      </a:r>
                      <a:endParaRPr lang="es-MX" sz="1000" dirty="0">
                        <a:latin typeface="Times New Roman" pitchFamily="18" charset="0"/>
                        <a:ea typeface="Calibri"/>
                        <a:cs typeface="Times New Roman" pitchFamily="18" charset="0"/>
                      </a:endParaRPr>
                    </a:p>
                  </a:txBody>
                  <a:tcPr marL="68580" marR="68580" marT="0" marB="0"/>
                </a:tc>
              </a:tr>
              <a:tr h="722449">
                <a:tc>
                  <a:txBody>
                    <a:bodyPr/>
                    <a:lstStyle/>
                    <a:p>
                      <a:pPr algn="ctr">
                        <a:lnSpc>
                          <a:spcPct val="115000"/>
                        </a:lnSpc>
                        <a:spcAft>
                          <a:spcPts val="0"/>
                        </a:spcAft>
                      </a:pPr>
                      <a:r>
                        <a:rPr lang="es-MX" sz="1000" dirty="0" smtClean="0">
                          <a:latin typeface="Times New Roman" pitchFamily="18" charset="0"/>
                          <a:ea typeface="Calibri"/>
                          <a:cs typeface="Times New Roman" pitchFamily="18" charset="0"/>
                        </a:rPr>
                        <a:t>“Teléfono descompuesto"</a:t>
                      </a:r>
                      <a:endParaRPr lang="es-MX" sz="10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es-MX" sz="1000" dirty="0" smtClean="0">
                          <a:latin typeface="Times New Roman" pitchFamily="18" charset="0"/>
                          <a:ea typeface="Calibri"/>
                          <a:cs typeface="Times New Roman" pitchFamily="18" charset="0"/>
                        </a:rPr>
                        <a:t>Repite la frase en la fila con sus compañeros y logra que esta llegue al final</a:t>
                      </a:r>
                      <a:r>
                        <a:rPr lang="es-MX" sz="1000" baseline="0" dirty="0" smtClean="0">
                          <a:latin typeface="Times New Roman" pitchFamily="18" charset="0"/>
                          <a:ea typeface="Calibri"/>
                          <a:cs typeface="Times New Roman" pitchFamily="18" charset="0"/>
                        </a:rPr>
                        <a:t>  para escuchar la frase completa. Logrando movilizar su lenguaje y comunicación con los demás. </a:t>
                      </a:r>
                      <a:endParaRPr lang="es-MX" sz="1000" dirty="0">
                        <a:latin typeface="Times New Roman" pitchFamily="18" charset="0"/>
                        <a:ea typeface="Calibri"/>
                        <a:cs typeface="Times New Roman" pitchFamily="18"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00" dirty="0" smtClean="0">
                          <a:latin typeface="Times New Roman" pitchFamily="18" charset="0"/>
                          <a:ea typeface="Calibri"/>
                          <a:cs typeface="Times New Roman" pitchFamily="18" charset="0"/>
                        </a:rPr>
                        <a:t>Se evaluó</a:t>
                      </a:r>
                      <a:r>
                        <a:rPr lang="es-MX" sz="1000" baseline="0" dirty="0" smtClean="0">
                          <a:latin typeface="Times New Roman" pitchFamily="18" charset="0"/>
                          <a:ea typeface="Calibri"/>
                          <a:cs typeface="Times New Roman" pitchFamily="18" charset="0"/>
                        </a:rPr>
                        <a:t> </a:t>
                      </a:r>
                      <a:r>
                        <a:rPr lang="es-MX" sz="1000" dirty="0" smtClean="0">
                          <a:latin typeface="Times New Roman" pitchFamily="18" charset="0"/>
                          <a:ea typeface="Calibri"/>
                          <a:cs typeface="Times New Roman" pitchFamily="18" charset="0"/>
                        </a:rPr>
                        <a:t>mediante observaciones que se fueron recabando en listas de cotejo y el</a:t>
                      </a:r>
                      <a:r>
                        <a:rPr lang="es-MX" sz="1000" baseline="0" dirty="0" smtClean="0">
                          <a:latin typeface="Times New Roman" pitchFamily="18" charset="0"/>
                          <a:ea typeface="Calibri"/>
                          <a:cs typeface="Times New Roman" pitchFamily="18" charset="0"/>
                        </a:rPr>
                        <a:t> avance que el alumno </a:t>
                      </a:r>
                      <a:r>
                        <a:rPr lang="es-MX" sz="1000" dirty="0" smtClean="0">
                          <a:latin typeface="Times New Roman" pitchFamily="18" charset="0"/>
                          <a:ea typeface="Calibri"/>
                          <a:cs typeface="Times New Roman" pitchFamily="18" charset="0"/>
                        </a:rPr>
                        <a:t>mostraba al</a:t>
                      </a:r>
                      <a:r>
                        <a:rPr lang="es-MX" sz="1000" baseline="0" dirty="0" smtClean="0">
                          <a:latin typeface="Times New Roman" pitchFamily="18" charset="0"/>
                          <a:ea typeface="Calibri"/>
                          <a:cs typeface="Times New Roman" pitchFamily="18" charset="0"/>
                        </a:rPr>
                        <a:t> relacionarse y dialogar  con sus compañeros. </a:t>
                      </a:r>
                      <a:endParaRPr lang="es-MX" sz="1000" dirty="0" smtClean="0">
                        <a:latin typeface="Times New Roman" pitchFamily="18" charset="0"/>
                        <a:ea typeface="Calibri"/>
                        <a:cs typeface="Times New Roman" pitchFamily="18" charset="0"/>
                      </a:endParaRPr>
                    </a:p>
                  </a:txBody>
                  <a:tcPr/>
                </a:tc>
              </a:tr>
              <a:tr h="781268">
                <a:tc>
                  <a:txBody>
                    <a:bodyPr/>
                    <a:lstStyle/>
                    <a:p>
                      <a:pPr algn="ctr">
                        <a:lnSpc>
                          <a:spcPct val="115000"/>
                        </a:lnSpc>
                        <a:spcAft>
                          <a:spcPts val="0"/>
                        </a:spcAft>
                      </a:pPr>
                      <a:r>
                        <a:rPr lang="es-MX" sz="1000" dirty="0">
                          <a:latin typeface="Times New Roman"/>
                          <a:ea typeface="Calibri"/>
                          <a:cs typeface="Times New Roman"/>
                        </a:rPr>
                        <a:t>"El globo volador"</a:t>
                      </a:r>
                      <a:endParaRPr lang="es-MX" sz="1000" dirty="0">
                        <a:latin typeface="Calibri"/>
                        <a:ea typeface="Calibri"/>
                        <a:cs typeface="Times New Roman"/>
                      </a:endParaRPr>
                    </a:p>
                  </a:txBody>
                  <a:tcPr marL="68580" marR="68580" marT="0" marB="0"/>
                </a:tc>
                <a:tc>
                  <a:txBody>
                    <a:bodyPr/>
                    <a:lstStyle/>
                    <a:p>
                      <a:pPr algn="just">
                        <a:lnSpc>
                          <a:spcPct val="115000"/>
                        </a:lnSpc>
                        <a:spcAft>
                          <a:spcPts val="0"/>
                        </a:spcAft>
                      </a:pPr>
                      <a:r>
                        <a:rPr lang="es-MX" sz="1000" dirty="0">
                          <a:latin typeface="Times New Roman"/>
                          <a:ea typeface="Calibri"/>
                          <a:cs typeface="Times New Roman"/>
                        </a:rPr>
                        <a:t>Para esta actividad se utiliza un globo de cualquier color se les pide que inflen el globo y después soplando eviten que el globo caiga al piso, se intento lograr con esto que los alumnos movilizaran su boca para mejorar la pronunciación de algunas palabras así como las letras. </a:t>
                      </a:r>
                      <a:endParaRPr lang="es-MX" sz="1000"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00" dirty="0" smtClean="0">
                          <a:latin typeface="Times New Roman" pitchFamily="18" charset="0"/>
                          <a:ea typeface="Calibri"/>
                          <a:cs typeface="Times New Roman" pitchFamily="18" charset="0"/>
                        </a:rPr>
                        <a:t>Se evaluó</a:t>
                      </a:r>
                      <a:r>
                        <a:rPr lang="es-MX" sz="1000" baseline="0" dirty="0" smtClean="0">
                          <a:latin typeface="Times New Roman" pitchFamily="18" charset="0"/>
                          <a:ea typeface="Calibri"/>
                          <a:cs typeface="Times New Roman" pitchFamily="18" charset="0"/>
                        </a:rPr>
                        <a:t> </a:t>
                      </a:r>
                      <a:r>
                        <a:rPr lang="es-MX" sz="1000" dirty="0" smtClean="0">
                          <a:latin typeface="Times New Roman" pitchFamily="18" charset="0"/>
                          <a:ea typeface="Calibri"/>
                          <a:cs typeface="Times New Roman" pitchFamily="18" charset="0"/>
                        </a:rPr>
                        <a:t>mediante observaciones que se fueron recabando en listas de cotejo y el</a:t>
                      </a:r>
                      <a:r>
                        <a:rPr lang="es-MX" sz="1000" baseline="0" dirty="0" smtClean="0">
                          <a:latin typeface="Times New Roman" pitchFamily="18" charset="0"/>
                          <a:ea typeface="Calibri"/>
                          <a:cs typeface="Times New Roman" pitchFamily="18" charset="0"/>
                        </a:rPr>
                        <a:t> avance que el alumno </a:t>
                      </a:r>
                      <a:r>
                        <a:rPr lang="es-MX" sz="1000" dirty="0" smtClean="0">
                          <a:latin typeface="Times New Roman" pitchFamily="18" charset="0"/>
                          <a:ea typeface="Calibri"/>
                          <a:cs typeface="Times New Roman" pitchFamily="18" charset="0"/>
                        </a:rPr>
                        <a:t>mostraba al</a:t>
                      </a:r>
                      <a:r>
                        <a:rPr lang="es-MX" sz="1000" baseline="0" dirty="0" smtClean="0">
                          <a:latin typeface="Times New Roman" pitchFamily="18" charset="0"/>
                          <a:ea typeface="Calibri"/>
                          <a:cs typeface="Times New Roman" pitchFamily="18" charset="0"/>
                        </a:rPr>
                        <a:t> relacionarse y dialogar  con sus compañeros. </a:t>
                      </a:r>
                      <a:endParaRPr lang="es-MX" sz="1000" dirty="0" smtClean="0">
                        <a:latin typeface="Times New Roman" pitchFamily="18" charset="0"/>
                        <a:ea typeface="Calibri"/>
                        <a:cs typeface="Times New Roman" pitchFamily="18" charset="0"/>
                      </a:endParaRPr>
                    </a:p>
                    <a:p>
                      <a:endParaRPr lang="es-ES" sz="1000" dirty="0"/>
                    </a:p>
                  </a:txBody>
                  <a:tcPr/>
                </a:tc>
              </a:tr>
              <a:tr h="665671">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MX" sz="1400" b="1" dirty="0" smtClean="0">
                        <a:effectLst>
                          <a:outerShdw blurRad="38100" dist="38100" dir="2700000" algn="tl">
                            <a:srgbClr val="000000">
                              <a:alpha val="43137"/>
                            </a:srgbClr>
                          </a:outerShdw>
                        </a:effectLst>
                        <a:latin typeface="Times New Roman" pitchFamily="18" charset="0"/>
                        <a:ea typeface="Calibri"/>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MX" sz="1400" b="1" dirty="0" smtClean="0">
                          <a:effectLst>
                            <a:outerShdw blurRad="38100" dist="38100" dir="2700000" algn="tl">
                              <a:srgbClr val="000000">
                                <a:alpha val="43137"/>
                              </a:srgbClr>
                            </a:outerShdw>
                          </a:effectLst>
                          <a:latin typeface="Times New Roman" pitchFamily="18" charset="0"/>
                          <a:ea typeface="Calibri"/>
                          <a:cs typeface="Times New Roman" pitchFamily="18" charset="0"/>
                        </a:rPr>
                        <a:t>Kermes</a:t>
                      </a:r>
                      <a:r>
                        <a:rPr lang="es-MX" sz="1400" b="1" baseline="0" dirty="0" smtClean="0">
                          <a:effectLst>
                            <a:outerShdw blurRad="38100" dist="38100" dir="2700000" algn="tl">
                              <a:srgbClr val="000000">
                                <a:alpha val="43137"/>
                              </a:srgbClr>
                            </a:outerShdw>
                          </a:effectLst>
                          <a:latin typeface="Times New Roman" pitchFamily="18" charset="0"/>
                          <a:ea typeface="Calibri"/>
                          <a:cs typeface="Times New Roman" pitchFamily="18" charset="0"/>
                        </a:rPr>
                        <a:t> </a:t>
                      </a:r>
                      <a:endParaRPr lang="es-MX" sz="1400" b="1" dirty="0" smtClean="0">
                        <a:effectLst>
                          <a:outerShdw blurRad="38100" dist="38100" dir="2700000" algn="tl">
                            <a:srgbClr val="000000">
                              <a:alpha val="43137"/>
                            </a:srgbClr>
                          </a:outerShdw>
                        </a:effectLst>
                        <a:latin typeface="Times New Roman" pitchFamily="18" charset="0"/>
                        <a:ea typeface="Calibri"/>
                        <a:cs typeface="Times New Roman" pitchFamily="18" charset="0"/>
                      </a:endParaRPr>
                    </a:p>
                  </a:txBody>
                  <a:tcPr marL="68580" marR="68580" marT="0" marB="0"/>
                </a:tc>
                <a:tc hMerge="1">
                  <a:txBody>
                    <a:bodyPr/>
                    <a:lstStyle/>
                    <a:p>
                      <a:pPr algn="just">
                        <a:lnSpc>
                          <a:spcPct val="115000"/>
                        </a:lnSpc>
                        <a:spcAft>
                          <a:spcPts val="0"/>
                        </a:spcAft>
                      </a:pPr>
                      <a:endParaRPr lang="es-MX" sz="1000" dirty="0">
                        <a:latin typeface="Calibri"/>
                        <a:ea typeface="Calibri"/>
                        <a:cs typeface="Times New Roman"/>
                      </a:endParaRPr>
                    </a:p>
                  </a:txBody>
                  <a:tcPr marL="68580" marR="68580" marT="0" marB="0"/>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MX" sz="1000" dirty="0" smtClean="0">
                        <a:latin typeface="Times New Roman" pitchFamily="18" charset="0"/>
                        <a:ea typeface="Calibri"/>
                        <a:cs typeface="Times New Roman" pitchFamily="18" charset="0"/>
                      </a:endParaRPr>
                    </a:p>
                  </a:txBody>
                  <a:tcPr/>
                </a:tc>
              </a:tr>
              <a:tr h="642942">
                <a:tc>
                  <a:txBody>
                    <a:bodyPr/>
                    <a:lstStyle/>
                    <a:p>
                      <a:pPr algn="ctr">
                        <a:lnSpc>
                          <a:spcPct val="115000"/>
                        </a:lnSpc>
                        <a:spcAft>
                          <a:spcPts val="0"/>
                        </a:spcAft>
                      </a:pPr>
                      <a:r>
                        <a:rPr lang="es-MX" sz="1000" dirty="0" smtClean="0">
                          <a:latin typeface="Times New Roman"/>
                          <a:ea typeface="Calibri"/>
                          <a:cs typeface="Times New Roman"/>
                        </a:rPr>
                        <a:t>“Haciendo</a:t>
                      </a:r>
                      <a:r>
                        <a:rPr lang="es-MX" sz="1000" baseline="0" dirty="0" smtClean="0">
                          <a:latin typeface="Times New Roman"/>
                          <a:ea typeface="Calibri"/>
                          <a:cs typeface="Times New Roman"/>
                        </a:rPr>
                        <a:t> rimas</a:t>
                      </a:r>
                      <a:r>
                        <a:rPr lang="es-MX" sz="1000" dirty="0" smtClean="0">
                          <a:latin typeface="Times New Roman"/>
                          <a:ea typeface="Calibri"/>
                          <a:cs typeface="Times New Roman"/>
                        </a:rPr>
                        <a:t>"</a:t>
                      </a:r>
                      <a:endParaRPr lang="es-MX" sz="1000" dirty="0">
                        <a:latin typeface="Calibri"/>
                        <a:ea typeface="Calibri"/>
                        <a:cs typeface="Times New Roman"/>
                      </a:endParaRPr>
                    </a:p>
                  </a:txBody>
                  <a:tcPr marL="68580" marR="68580" marT="0" marB="0"/>
                </a:tc>
                <a:tc>
                  <a:txBody>
                    <a:bodyPr/>
                    <a:lstStyle/>
                    <a:p>
                      <a:pPr algn="just">
                        <a:lnSpc>
                          <a:spcPct val="115000"/>
                        </a:lnSpc>
                        <a:spcAft>
                          <a:spcPts val="0"/>
                        </a:spcAft>
                      </a:pPr>
                      <a:r>
                        <a:rPr lang="es-MX" sz="1000" dirty="0" smtClean="0">
                          <a:latin typeface="Calibri"/>
                          <a:ea typeface="Calibri"/>
                          <a:cs typeface="Times New Roman"/>
                        </a:rPr>
                        <a:t>Se</a:t>
                      </a:r>
                      <a:r>
                        <a:rPr lang="es-MX" sz="1000" baseline="0" dirty="0" smtClean="0">
                          <a:latin typeface="Calibri"/>
                          <a:ea typeface="Calibri"/>
                          <a:cs typeface="Times New Roman"/>
                        </a:rPr>
                        <a:t> juntaran en equipos y ayudados por los alumnos de tercero realizaran rimas uniendo palabras unas con otras de acuerdo a su terminación. </a:t>
                      </a:r>
                      <a:endParaRPr lang="es-MX" sz="1000"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00" dirty="0" smtClean="0">
                          <a:latin typeface="Times New Roman" pitchFamily="18" charset="0"/>
                          <a:ea typeface="Calibri"/>
                          <a:cs typeface="Times New Roman" pitchFamily="18" charset="0"/>
                        </a:rPr>
                        <a:t>Se evaluó</a:t>
                      </a:r>
                      <a:r>
                        <a:rPr lang="es-MX" sz="1000" baseline="0" dirty="0" smtClean="0">
                          <a:latin typeface="Times New Roman" pitchFamily="18" charset="0"/>
                          <a:ea typeface="Calibri"/>
                          <a:cs typeface="Times New Roman" pitchFamily="18" charset="0"/>
                        </a:rPr>
                        <a:t> </a:t>
                      </a:r>
                      <a:r>
                        <a:rPr lang="es-MX" sz="1000" dirty="0" smtClean="0">
                          <a:latin typeface="Times New Roman" pitchFamily="18" charset="0"/>
                          <a:ea typeface="Calibri"/>
                          <a:cs typeface="Times New Roman" pitchFamily="18" charset="0"/>
                        </a:rPr>
                        <a:t>mediante observaciones que se fueron recabando en listas de cotejo y el</a:t>
                      </a:r>
                      <a:r>
                        <a:rPr lang="es-MX" sz="1000" baseline="0" dirty="0" smtClean="0">
                          <a:latin typeface="Times New Roman" pitchFamily="18" charset="0"/>
                          <a:ea typeface="Calibri"/>
                          <a:cs typeface="Times New Roman" pitchFamily="18" charset="0"/>
                        </a:rPr>
                        <a:t> avance que el alumno </a:t>
                      </a:r>
                      <a:r>
                        <a:rPr lang="es-MX" sz="1000" dirty="0" smtClean="0">
                          <a:latin typeface="Times New Roman" pitchFamily="18" charset="0"/>
                          <a:ea typeface="Calibri"/>
                          <a:cs typeface="Times New Roman" pitchFamily="18" charset="0"/>
                        </a:rPr>
                        <a:t>mostraba al</a:t>
                      </a:r>
                      <a:r>
                        <a:rPr lang="es-MX" sz="1000" baseline="0" dirty="0" smtClean="0">
                          <a:latin typeface="Times New Roman" pitchFamily="18" charset="0"/>
                          <a:ea typeface="Calibri"/>
                          <a:cs typeface="Times New Roman" pitchFamily="18" charset="0"/>
                        </a:rPr>
                        <a:t> relacionarse y dialogar  con sus compañeros. </a:t>
                      </a:r>
                      <a:endParaRPr lang="es-MX" sz="1000" dirty="0" smtClean="0">
                        <a:latin typeface="Times New Roman" pitchFamily="18" charset="0"/>
                        <a:ea typeface="Calibri"/>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1000" dirty="0" smtClean="0">
                        <a:latin typeface="Times New Roman" pitchFamily="18" charset="0"/>
                        <a:ea typeface="Calibri"/>
                        <a:cs typeface="Times New Roman" pitchFamily="18" charset="0"/>
                      </a:endParaRPr>
                    </a:p>
                  </a:txBody>
                  <a:tcPr/>
                </a:tc>
              </a:tr>
            </a:tbl>
          </a:graphicData>
        </a:graphic>
      </p:graphicFrame>
    </p:spTree>
    <p:extLst>
      <p:ext uri="{BB962C8B-B14F-4D97-AF65-F5344CB8AC3E}">
        <p14:creationId xmlns="" xmlns:p14="http://schemas.microsoft.com/office/powerpoint/2010/main" val="5590480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Image result for marcos de bolas"/>
          <p:cNvPicPr>
            <a:picLocks noChangeAspect="1" noChangeArrowheads="1"/>
          </p:cNvPicPr>
          <p:nvPr/>
        </p:nvPicPr>
        <p:blipFill rotWithShape="1">
          <a:blip r:embed="rId2">
            <a:extLst>
              <a:ext uri="{28A0092B-C50C-407E-A947-70E740481C1C}">
                <a14:useLocalDpi xmlns="" xmlns:a14="http://schemas.microsoft.com/office/drawing/2010/main" val="0"/>
              </a:ext>
            </a:extLst>
          </a:blip>
          <a:srcRect t="388"/>
          <a:stretch/>
        </p:blipFill>
        <p:spPr bwMode="auto">
          <a:xfrm rot="5400000">
            <a:off x="1160770" y="-1136650"/>
            <a:ext cx="6858000" cy="91313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1 Título"/>
          <p:cNvSpPr>
            <a:spLocks noGrp="1"/>
          </p:cNvSpPr>
          <p:nvPr>
            <p:ph type="title"/>
          </p:nvPr>
        </p:nvSpPr>
        <p:spPr>
          <a:xfrm>
            <a:off x="1000100" y="857232"/>
            <a:ext cx="7072362" cy="792088"/>
          </a:xfrm>
        </p:spPr>
        <p:txBody>
          <a:bodyPr>
            <a:noAutofit/>
          </a:bodyPr>
          <a:lstStyle/>
          <a:p>
            <a:r>
              <a:rPr lang="es-ES_tradnl" sz="2400" b="1" dirty="0" smtClean="0">
                <a:effectLst>
                  <a:outerShdw blurRad="38100" dist="38100" dir="2700000" algn="tl">
                    <a:srgbClr val="000000">
                      <a:alpha val="43137"/>
                    </a:srgbClr>
                  </a:outerShdw>
                </a:effectLst>
              </a:rPr>
              <a:t>Adecuaciones aplicadas 4 semana </a:t>
            </a:r>
            <a:endParaRPr lang="es-ES" sz="2400" b="1" dirty="0">
              <a:effectLst>
                <a:outerShdw blurRad="38100" dist="38100" dir="2700000" algn="tl">
                  <a:srgbClr val="000000">
                    <a:alpha val="43137"/>
                  </a:srgbClr>
                </a:outerShdw>
              </a:effectLst>
            </a:endParaRPr>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
        <p:nvSpPr>
          <p:cNvPr id="8" name="3 Marcador de fecha"/>
          <p:cNvSpPr txBox="1">
            <a:spLocks/>
          </p:cNvSpPr>
          <p:nvPr/>
        </p:nvSpPr>
        <p:spPr>
          <a:xfrm>
            <a:off x="6357950" y="6215082"/>
            <a:ext cx="2133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C995B96E-DCB9-4C5D-8B1B-1B374EA29D33}" type="datetime1">
              <a:rPr kumimoji="0" lang="es-ES" sz="2000" b="1" i="0" u="none" strike="noStrike" kern="1200" cap="none" spc="0" normalizeH="0" baseline="0" noProof="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27/11/2017</a:t>
            </a:fld>
            <a:endParaRPr kumimoji="0" lang="es-ES" sz="20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p:txBody>
      </p:sp>
      <p:graphicFrame>
        <p:nvGraphicFramePr>
          <p:cNvPr id="9" name="8 Tabla"/>
          <p:cNvGraphicFramePr>
            <a:graphicFrameLocks noGrp="1"/>
          </p:cNvGraphicFramePr>
          <p:nvPr/>
        </p:nvGraphicFramePr>
        <p:xfrm>
          <a:off x="1000100" y="1571612"/>
          <a:ext cx="7143800" cy="4493943"/>
        </p:xfrm>
        <a:graphic>
          <a:graphicData uri="http://schemas.openxmlformats.org/drawingml/2006/table">
            <a:tbl>
              <a:tblPr firstRow="1" bandRow="1">
                <a:tableStyleId>{5C22544A-7EE6-4342-B048-85BDC9FD1C3A}</a:tableStyleId>
              </a:tblPr>
              <a:tblGrid>
                <a:gridCol w="1659670"/>
                <a:gridCol w="2725632"/>
                <a:gridCol w="2758498"/>
              </a:tblGrid>
              <a:tr h="569441">
                <a:tc>
                  <a:txBody>
                    <a:bodyPr/>
                    <a:lstStyle/>
                    <a:p>
                      <a:pPr algn="ctr"/>
                      <a:r>
                        <a:rPr lang="es-ES_tradnl" sz="1400" dirty="0" smtClean="0">
                          <a:effectLst>
                            <a:outerShdw blurRad="38100" dist="38100" dir="2700000" algn="tl">
                              <a:srgbClr val="000000">
                                <a:alpha val="43137"/>
                              </a:srgbClr>
                            </a:outerShdw>
                          </a:effectLst>
                          <a:latin typeface="Times New Roman" pitchFamily="18" charset="0"/>
                          <a:cs typeface="Times New Roman" pitchFamily="18" charset="0"/>
                        </a:rPr>
                        <a:t>Semana</a:t>
                      </a:r>
                      <a:endParaRPr lang="es-ES" sz="1400" dirty="0">
                        <a:effectLst>
                          <a:outerShdw blurRad="38100" dist="38100" dir="2700000" algn="tl">
                            <a:srgbClr val="000000">
                              <a:alpha val="43137"/>
                            </a:srgbClr>
                          </a:outerShdw>
                        </a:effectLst>
                        <a:latin typeface="Times New Roman" pitchFamily="18" charset="0"/>
                        <a:cs typeface="Times New Roman" pitchFamily="18" charset="0"/>
                      </a:endParaRPr>
                    </a:p>
                  </a:txBody>
                  <a:tcPr/>
                </a:tc>
                <a:tc>
                  <a:txBody>
                    <a:bodyPr/>
                    <a:lstStyle/>
                    <a:p>
                      <a:pPr algn="ctr"/>
                      <a:r>
                        <a:rPr lang="es-ES" sz="1400" dirty="0" smtClean="0">
                          <a:effectLst>
                            <a:outerShdw blurRad="38100" dist="38100" dir="2700000" algn="tl">
                              <a:srgbClr val="000000">
                                <a:alpha val="43137"/>
                              </a:srgbClr>
                            </a:outerShdw>
                          </a:effectLst>
                          <a:latin typeface="Times New Roman" pitchFamily="18" charset="0"/>
                          <a:cs typeface="Times New Roman" pitchFamily="18" charset="0"/>
                        </a:rPr>
                        <a:t>Adecuación </a:t>
                      </a:r>
                    </a:p>
                    <a:p>
                      <a:pPr algn="ctr"/>
                      <a:r>
                        <a:rPr lang="es-ES" sz="1400" baseline="0" dirty="0" smtClean="0">
                          <a:effectLst>
                            <a:outerShdw blurRad="38100" dist="38100" dir="2700000" algn="tl">
                              <a:srgbClr val="000000">
                                <a:alpha val="43137"/>
                              </a:srgbClr>
                            </a:outerShdw>
                          </a:effectLst>
                          <a:latin typeface="Times New Roman" pitchFamily="18" charset="0"/>
                          <a:cs typeface="Times New Roman" pitchFamily="18" charset="0"/>
                        </a:rPr>
                        <a:t>Estrategia  </a:t>
                      </a:r>
                      <a:endParaRPr lang="es-ES" sz="1400" dirty="0">
                        <a:effectLst>
                          <a:outerShdw blurRad="38100" dist="38100" dir="2700000" algn="tl">
                            <a:srgbClr val="000000">
                              <a:alpha val="43137"/>
                            </a:srgbClr>
                          </a:outerShdw>
                        </a:effectLst>
                        <a:latin typeface="Times New Roman" pitchFamily="18" charset="0"/>
                        <a:cs typeface="Times New Roman" pitchFamily="18" charset="0"/>
                      </a:endParaRPr>
                    </a:p>
                  </a:txBody>
                  <a:tcPr/>
                </a:tc>
                <a:tc>
                  <a:txBody>
                    <a:bodyPr/>
                    <a:lstStyle/>
                    <a:p>
                      <a:pPr algn="ctr"/>
                      <a:r>
                        <a:rPr lang="es-ES_tradnl" sz="1400" dirty="0" smtClean="0">
                          <a:effectLst>
                            <a:outerShdw blurRad="38100" dist="38100" dir="2700000" algn="tl">
                              <a:srgbClr val="000000">
                                <a:alpha val="43137"/>
                              </a:srgbClr>
                            </a:outerShdw>
                          </a:effectLst>
                          <a:latin typeface="Times New Roman" pitchFamily="18" charset="0"/>
                          <a:cs typeface="Times New Roman" pitchFamily="18" charset="0"/>
                        </a:rPr>
                        <a:t>Evaluación</a:t>
                      </a:r>
                      <a:r>
                        <a:rPr lang="es-ES_tradnl" sz="1400" baseline="0"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es-ES" sz="1400" dirty="0">
                        <a:effectLst>
                          <a:outerShdw blurRad="38100" dist="38100" dir="2700000" algn="tl">
                            <a:srgbClr val="000000">
                              <a:alpha val="43137"/>
                            </a:srgbClr>
                          </a:outerShdw>
                        </a:effectLst>
                        <a:latin typeface="Times New Roman" pitchFamily="18" charset="0"/>
                        <a:cs typeface="Times New Roman" pitchFamily="18" charset="0"/>
                      </a:endParaRPr>
                    </a:p>
                  </a:txBody>
                  <a:tcPr/>
                </a:tc>
              </a:tr>
              <a:tr h="528342">
                <a:tc gridSpan="3">
                  <a:txBody>
                    <a:bodyPr/>
                    <a:lstStyle/>
                    <a:p>
                      <a:pPr algn="ctr">
                        <a:lnSpc>
                          <a:spcPct val="115000"/>
                        </a:lnSpc>
                        <a:spcAft>
                          <a:spcPts val="0"/>
                        </a:spcAft>
                      </a:pPr>
                      <a:endParaRPr lang="es-MX" sz="1000" dirty="0" smtClean="0">
                        <a:latin typeface="Times New Roman" pitchFamily="18" charset="0"/>
                        <a:ea typeface="Calibri"/>
                        <a:cs typeface="Times New Roman" pitchFamily="18" charset="0"/>
                      </a:endParaRPr>
                    </a:p>
                    <a:p>
                      <a:pPr algn="ctr">
                        <a:lnSpc>
                          <a:spcPct val="115000"/>
                        </a:lnSpc>
                        <a:spcAft>
                          <a:spcPts val="0"/>
                        </a:spcAft>
                      </a:pPr>
                      <a:r>
                        <a:rPr lang="es-MX" sz="1400" b="1" dirty="0" smtClean="0">
                          <a:effectLst>
                            <a:outerShdw blurRad="38100" dist="38100" dir="2700000" algn="tl">
                              <a:srgbClr val="000000">
                                <a:alpha val="43137"/>
                              </a:srgbClr>
                            </a:outerShdw>
                          </a:effectLst>
                          <a:latin typeface="Times New Roman" pitchFamily="18" charset="0"/>
                          <a:ea typeface="Calibri"/>
                          <a:cs typeface="Times New Roman" pitchFamily="18" charset="0"/>
                        </a:rPr>
                        <a:t>Asueto </a:t>
                      </a:r>
                      <a:endParaRPr lang="es-MX" sz="1400" b="1" dirty="0">
                        <a:effectLst>
                          <a:outerShdw blurRad="38100" dist="38100" dir="2700000" algn="tl">
                            <a:srgbClr val="000000">
                              <a:alpha val="43137"/>
                            </a:srgbClr>
                          </a:outerShdw>
                        </a:effectLst>
                        <a:latin typeface="Times New Roman" pitchFamily="18" charset="0"/>
                        <a:ea typeface="Calibri"/>
                        <a:cs typeface="Times New Roman" pitchFamily="18" charset="0"/>
                      </a:endParaRPr>
                    </a:p>
                  </a:txBody>
                  <a:tcPr marL="68580" marR="68580" marT="0" marB="0"/>
                </a:tc>
                <a:tc hMerge="1">
                  <a:txBody>
                    <a:bodyPr/>
                    <a:lstStyle/>
                    <a:p>
                      <a:pPr algn="just">
                        <a:lnSpc>
                          <a:spcPct val="115000"/>
                        </a:lnSpc>
                        <a:spcAft>
                          <a:spcPts val="0"/>
                        </a:spcAft>
                      </a:pPr>
                      <a:endParaRPr lang="es-MX" sz="1000" dirty="0">
                        <a:latin typeface="Times New Roman" pitchFamily="18" charset="0"/>
                        <a:ea typeface="Calibri"/>
                        <a:cs typeface="Times New Roman" pitchFamily="18" charset="0"/>
                      </a:endParaRPr>
                    </a:p>
                  </a:txBody>
                  <a:tcPr marL="68580" marR="68580" marT="0" marB="0"/>
                </a:tc>
                <a:tc hMerge="1">
                  <a:txBody>
                    <a:bodyPr/>
                    <a:lstStyle/>
                    <a:p>
                      <a:pPr algn="just">
                        <a:lnSpc>
                          <a:spcPct val="115000"/>
                        </a:lnSpc>
                        <a:spcAft>
                          <a:spcPts val="0"/>
                        </a:spcAft>
                      </a:pPr>
                      <a:endParaRPr lang="es-MX" sz="1000" dirty="0">
                        <a:latin typeface="Times New Roman" pitchFamily="18" charset="0"/>
                        <a:ea typeface="Calibri"/>
                        <a:cs typeface="Times New Roman" pitchFamily="18" charset="0"/>
                      </a:endParaRPr>
                    </a:p>
                  </a:txBody>
                  <a:tcPr marL="68580" marR="68580" marT="0" marB="0"/>
                </a:tc>
              </a:tr>
              <a:tr h="793948">
                <a:tc>
                  <a:txBody>
                    <a:bodyPr/>
                    <a:lstStyle/>
                    <a:p>
                      <a:pPr algn="ctr">
                        <a:lnSpc>
                          <a:spcPct val="115000"/>
                        </a:lnSpc>
                        <a:spcAft>
                          <a:spcPts val="0"/>
                        </a:spcAft>
                      </a:pPr>
                      <a:r>
                        <a:rPr lang="es-MX" sz="1000" dirty="0" smtClean="0">
                          <a:latin typeface="Times New Roman" pitchFamily="18" charset="0"/>
                          <a:ea typeface="Calibri"/>
                          <a:cs typeface="Times New Roman" pitchFamily="18" charset="0"/>
                        </a:rPr>
                        <a:t>“Cuento motor"</a:t>
                      </a:r>
                      <a:endParaRPr lang="es-MX" sz="10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es-MX" sz="1000" dirty="0" smtClean="0">
                          <a:latin typeface="Times New Roman" pitchFamily="18" charset="0"/>
                          <a:ea typeface="Calibri"/>
                          <a:cs typeface="Times New Roman" pitchFamily="18" charset="0"/>
                        </a:rPr>
                        <a:t>Irán</a:t>
                      </a:r>
                      <a:r>
                        <a:rPr lang="es-MX" sz="1000" baseline="0" dirty="0" smtClean="0">
                          <a:latin typeface="Times New Roman" pitchFamily="18" charset="0"/>
                          <a:ea typeface="Calibri"/>
                          <a:cs typeface="Times New Roman" pitchFamily="18" charset="0"/>
                        </a:rPr>
                        <a:t> de manera colaborativa creando un cuento y al momento de mencionar algún animal dentro de ese cuento tienen que hacer el sonido que lo representa o imitarlo haciendo de igual manera el sonido al mismo tiempo que el cuento se va escribiendo. </a:t>
                      </a:r>
                      <a:endParaRPr lang="es-MX" sz="1000" dirty="0">
                        <a:latin typeface="Times New Roman" pitchFamily="18" charset="0"/>
                        <a:ea typeface="Calibri"/>
                        <a:cs typeface="Times New Roman" pitchFamily="18"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00" dirty="0" smtClean="0">
                          <a:latin typeface="Times New Roman" pitchFamily="18" charset="0"/>
                          <a:ea typeface="Calibri"/>
                          <a:cs typeface="Times New Roman" pitchFamily="18" charset="0"/>
                        </a:rPr>
                        <a:t>Se evaluó</a:t>
                      </a:r>
                      <a:r>
                        <a:rPr lang="es-MX" sz="1000" baseline="0" dirty="0" smtClean="0">
                          <a:latin typeface="Times New Roman" pitchFamily="18" charset="0"/>
                          <a:ea typeface="Calibri"/>
                          <a:cs typeface="Times New Roman" pitchFamily="18" charset="0"/>
                        </a:rPr>
                        <a:t> </a:t>
                      </a:r>
                      <a:r>
                        <a:rPr lang="es-MX" sz="1000" dirty="0" smtClean="0">
                          <a:latin typeface="Times New Roman" pitchFamily="18" charset="0"/>
                          <a:ea typeface="Calibri"/>
                          <a:cs typeface="Times New Roman" pitchFamily="18" charset="0"/>
                        </a:rPr>
                        <a:t>mediante observaciones que se fueron recabando en listas de cotejo y el</a:t>
                      </a:r>
                      <a:r>
                        <a:rPr lang="es-MX" sz="1000" baseline="0" dirty="0" smtClean="0">
                          <a:latin typeface="Times New Roman" pitchFamily="18" charset="0"/>
                          <a:ea typeface="Calibri"/>
                          <a:cs typeface="Times New Roman" pitchFamily="18" charset="0"/>
                        </a:rPr>
                        <a:t> avance que el alumno </a:t>
                      </a:r>
                      <a:r>
                        <a:rPr lang="es-MX" sz="1000" dirty="0" smtClean="0">
                          <a:latin typeface="Times New Roman" pitchFamily="18" charset="0"/>
                          <a:ea typeface="Calibri"/>
                          <a:cs typeface="Times New Roman" pitchFamily="18" charset="0"/>
                        </a:rPr>
                        <a:t>mostraba al</a:t>
                      </a:r>
                      <a:r>
                        <a:rPr lang="es-MX" sz="1000" baseline="0" dirty="0" smtClean="0">
                          <a:latin typeface="Times New Roman" pitchFamily="18" charset="0"/>
                          <a:ea typeface="Calibri"/>
                          <a:cs typeface="Times New Roman" pitchFamily="18" charset="0"/>
                        </a:rPr>
                        <a:t> relacionarse y dialogar  con sus compañeros. </a:t>
                      </a:r>
                      <a:endParaRPr lang="es-MX" sz="1000" dirty="0" smtClean="0">
                        <a:latin typeface="Times New Roman" pitchFamily="18" charset="0"/>
                        <a:ea typeface="Calibri"/>
                        <a:cs typeface="Times New Roman" pitchFamily="18" charset="0"/>
                      </a:endParaRPr>
                    </a:p>
                  </a:txBody>
                  <a:tcPr/>
                </a:tc>
              </a:tr>
              <a:tr h="830074">
                <a:tc>
                  <a:txBody>
                    <a:bodyPr/>
                    <a:lstStyle/>
                    <a:p>
                      <a:pPr algn="ctr">
                        <a:lnSpc>
                          <a:spcPct val="115000"/>
                        </a:lnSpc>
                        <a:spcAft>
                          <a:spcPts val="0"/>
                        </a:spcAft>
                      </a:pPr>
                      <a:r>
                        <a:rPr lang="es-MX" sz="1000" dirty="0" smtClean="0">
                          <a:latin typeface="Times New Roman"/>
                          <a:ea typeface="Calibri"/>
                          <a:cs typeface="Times New Roman"/>
                        </a:rPr>
                        <a:t>“Adivina</a:t>
                      </a:r>
                      <a:r>
                        <a:rPr lang="es-MX" sz="1000" baseline="0" dirty="0" smtClean="0">
                          <a:latin typeface="Times New Roman"/>
                          <a:ea typeface="Calibri"/>
                          <a:cs typeface="Times New Roman"/>
                        </a:rPr>
                        <a:t> quien de animales</a:t>
                      </a:r>
                      <a:r>
                        <a:rPr lang="es-MX" sz="1000" dirty="0" smtClean="0">
                          <a:latin typeface="Times New Roman"/>
                          <a:ea typeface="Calibri"/>
                          <a:cs typeface="Times New Roman"/>
                        </a:rPr>
                        <a:t>"</a:t>
                      </a:r>
                      <a:endParaRPr lang="es-MX" sz="1000" dirty="0">
                        <a:latin typeface="Calibri"/>
                        <a:ea typeface="Calibri"/>
                        <a:cs typeface="Times New Roman"/>
                      </a:endParaRPr>
                    </a:p>
                  </a:txBody>
                  <a:tcPr marL="68580" marR="68580" marT="0" marB="0"/>
                </a:tc>
                <a:tc>
                  <a:txBody>
                    <a:bodyPr/>
                    <a:lstStyle/>
                    <a:p>
                      <a:pPr algn="just">
                        <a:lnSpc>
                          <a:spcPct val="115000"/>
                        </a:lnSpc>
                        <a:spcAft>
                          <a:spcPts val="0"/>
                        </a:spcAft>
                      </a:pPr>
                      <a:r>
                        <a:rPr lang="es-MX" sz="1000" dirty="0" smtClean="0">
                          <a:latin typeface="Calibri"/>
                          <a:ea typeface="Calibri"/>
                          <a:cs typeface="Times New Roman"/>
                        </a:rPr>
                        <a:t>Se colocara e</a:t>
                      </a:r>
                      <a:r>
                        <a:rPr lang="es-MX" sz="1000" baseline="0" dirty="0" smtClean="0">
                          <a:latin typeface="Calibri"/>
                          <a:ea typeface="Calibri"/>
                          <a:cs typeface="Times New Roman"/>
                        </a:rPr>
                        <a:t>n una mesa una tómbola que traerá papelitos los cuales estarán doblados con el nombre de algún animal después irán pasando para que actúen y hagan el sonido y los demás adivinen. </a:t>
                      </a:r>
                      <a:endParaRPr lang="es-MX" sz="1000"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00" dirty="0" smtClean="0">
                          <a:latin typeface="Times New Roman" pitchFamily="18" charset="0"/>
                          <a:ea typeface="Calibri"/>
                          <a:cs typeface="Times New Roman" pitchFamily="18" charset="0"/>
                        </a:rPr>
                        <a:t>Se evaluó</a:t>
                      </a:r>
                      <a:r>
                        <a:rPr lang="es-MX" sz="1000" baseline="0" dirty="0" smtClean="0">
                          <a:latin typeface="Times New Roman" pitchFamily="18" charset="0"/>
                          <a:ea typeface="Calibri"/>
                          <a:cs typeface="Times New Roman" pitchFamily="18" charset="0"/>
                        </a:rPr>
                        <a:t> </a:t>
                      </a:r>
                      <a:r>
                        <a:rPr lang="es-MX" sz="1000" dirty="0" smtClean="0">
                          <a:latin typeface="Times New Roman" pitchFamily="18" charset="0"/>
                          <a:ea typeface="Calibri"/>
                          <a:cs typeface="Times New Roman" pitchFamily="18" charset="0"/>
                        </a:rPr>
                        <a:t>mediante observaciones que se fueron recabando en listas de cotejo y el</a:t>
                      </a:r>
                      <a:r>
                        <a:rPr lang="es-MX" sz="1000" baseline="0" dirty="0" smtClean="0">
                          <a:latin typeface="Times New Roman" pitchFamily="18" charset="0"/>
                          <a:ea typeface="Calibri"/>
                          <a:cs typeface="Times New Roman" pitchFamily="18" charset="0"/>
                        </a:rPr>
                        <a:t> avance que el alumno </a:t>
                      </a:r>
                      <a:r>
                        <a:rPr lang="es-MX" sz="1000" dirty="0" smtClean="0">
                          <a:latin typeface="Times New Roman" pitchFamily="18" charset="0"/>
                          <a:ea typeface="Calibri"/>
                          <a:cs typeface="Times New Roman" pitchFamily="18" charset="0"/>
                        </a:rPr>
                        <a:t>mostraba al</a:t>
                      </a:r>
                      <a:r>
                        <a:rPr lang="es-MX" sz="1000" baseline="0" dirty="0" smtClean="0">
                          <a:latin typeface="Times New Roman" pitchFamily="18" charset="0"/>
                          <a:ea typeface="Calibri"/>
                          <a:cs typeface="Times New Roman" pitchFamily="18" charset="0"/>
                        </a:rPr>
                        <a:t> relacionarse y dialogar  con sus compañeros. </a:t>
                      </a:r>
                      <a:endParaRPr lang="es-MX" sz="1000" dirty="0" smtClean="0">
                        <a:latin typeface="Times New Roman" pitchFamily="18" charset="0"/>
                        <a:ea typeface="Calibri"/>
                        <a:cs typeface="Times New Roman" pitchFamily="18" charset="0"/>
                      </a:endParaRPr>
                    </a:p>
                  </a:txBody>
                  <a:tcPr/>
                </a:tc>
              </a:tr>
              <a:tr h="722200">
                <a:tc>
                  <a:txBody>
                    <a:bodyPr/>
                    <a:lstStyle/>
                    <a:p>
                      <a:pPr algn="ctr">
                        <a:lnSpc>
                          <a:spcPct val="115000"/>
                        </a:lnSpc>
                        <a:spcAft>
                          <a:spcPts val="0"/>
                        </a:spcAft>
                      </a:pPr>
                      <a:r>
                        <a:rPr lang="es-MX" sz="1000" dirty="0" smtClean="0">
                          <a:latin typeface="Times New Roman"/>
                          <a:ea typeface="Calibri"/>
                          <a:cs typeface="Times New Roman"/>
                        </a:rPr>
                        <a:t>“Adivinanzas"</a:t>
                      </a:r>
                      <a:endParaRPr lang="es-MX" sz="1000" dirty="0">
                        <a:latin typeface="Calibri"/>
                        <a:ea typeface="Calibri"/>
                        <a:cs typeface="Times New Roman"/>
                      </a:endParaRPr>
                    </a:p>
                  </a:txBody>
                  <a:tcPr marL="68580" marR="68580" marT="0" marB="0"/>
                </a:tc>
                <a:tc>
                  <a:txBody>
                    <a:bodyPr/>
                    <a:lstStyle/>
                    <a:p>
                      <a:pPr algn="just">
                        <a:lnSpc>
                          <a:spcPct val="115000"/>
                        </a:lnSpc>
                        <a:spcAft>
                          <a:spcPts val="0"/>
                        </a:spcAft>
                      </a:pPr>
                      <a:r>
                        <a:rPr lang="es-MX" sz="1000" dirty="0" smtClean="0">
                          <a:latin typeface="Calibri"/>
                          <a:ea typeface="Calibri"/>
                          <a:cs typeface="Times New Roman"/>
                        </a:rPr>
                        <a:t>Sacaran</a:t>
                      </a:r>
                      <a:r>
                        <a:rPr lang="es-MX" sz="1000" baseline="0" dirty="0" smtClean="0">
                          <a:latin typeface="Calibri"/>
                          <a:ea typeface="Calibri"/>
                          <a:cs typeface="Times New Roman"/>
                        </a:rPr>
                        <a:t> un papelito de la tómbola y con ayuda de alguien adulto leerán la adivinanza para que los niños logren adivinar de que se trata. </a:t>
                      </a:r>
                      <a:endParaRPr lang="es-MX" sz="1000"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00" dirty="0" smtClean="0">
                          <a:latin typeface="Times New Roman" pitchFamily="18" charset="0"/>
                          <a:ea typeface="Calibri"/>
                          <a:cs typeface="Times New Roman" pitchFamily="18" charset="0"/>
                        </a:rPr>
                        <a:t>Se evaluó</a:t>
                      </a:r>
                      <a:r>
                        <a:rPr lang="es-MX" sz="1000" baseline="0" dirty="0" smtClean="0">
                          <a:latin typeface="Times New Roman" pitchFamily="18" charset="0"/>
                          <a:ea typeface="Calibri"/>
                          <a:cs typeface="Times New Roman" pitchFamily="18" charset="0"/>
                        </a:rPr>
                        <a:t> </a:t>
                      </a:r>
                      <a:r>
                        <a:rPr lang="es-MX" sz="1000" dirty="0" smtClean="0">
                          <a:latin typeface="Times New Roman" pitchFamily="18" charset="0"/>
                          <a:ea typeface="Calibri"/>
                          <a:cs typeface="Times New Roman" pitchFamily="18" charset="0"/>
                        </a:rPr>
                        <a:t>mediante observaciones que se fueron recabando en listas de cotejo y el</a:t>
                      </a:r>
                      <a:r>
                        <a:rPr lang="es-MX" sz="1000" baseline="0" dirty="0" smtClean="0">
                          <a:latin typeface="Times New Roman" pitchFamily="18" charset="0"/>
                          <a:ea typeface="Calibri"/>
                          <a:cs typeface="Times New Roman" pitchFamily="18" charset="0"/>
                        </a:rPr>
                        <a:t> avance que el alumno </a:t>
                      </a:r>
                      <a:r>
                        <a:rPr lang="es-MX" sz="1000" dirty="0" smtClean="0">
                          <a:latin typeface="Times New Roman" pitchFamily="18" charset="0"/>
                          <a:ea typeface="Calibri"/>
                          <a:cs typeface="Times New Roman" pitchFamily="18" charset="0"/>
                        </a:rPr>
                        <a:t>mostraba al</a:t>
                      </a:r>
                      <a:r>
                        <a:rPr lang="es-MX" sz="1000" baseline="0" dirty="0" smtClean="0">
                          <a:latin typeface="Times New Roman" pitchFamily="18" charset="0"/>
                          <a:ea typeface="Calibri"/>
                          <a:cs typeface="Times New Roman" pitchFamily="18" charset="0"/>
                        </a:rPr>
                        <a:t> relacionarse y dialogar  con sus compañeros. </a:t>
                      </a:r>
                      <a:endParaRPr lang="es-MX" sz="1000" dirty="0" smtClean="0">
                        <a:latin typeface="Times New Roman" pitchFamily="18" charset="0"/>
                        <a:ea typeface="Calibri"/>
                        <a:cs typeface="Times New Roman" pitchFamily="18" charset="0"/>
                      </a:endParaRPr>
                    </a:p>
                  </a:txBody>
                  <a:tcPr/>
                </a:tc>
              </a:tr>
              <a:tr h="770420">
                <a:tc>
                  <a:txBody>
                    <a:bodyPr/>
                    <a:lstStyle/>
                    <a:p>
                      <a:pPr algn="ctr">
                        <a:lnSpc>
                          <a:spcPct val="115000"/>
                        </a:lnSpc>
                        <a:spcAft>
                          <a:spcPts val="0"/>
                        </a:spcAft>
                      </a:pPr>
                      <a:r>
                        <a:rPr lang="es-MX" sz="1000" dirty="0" smtClean="0">
                          <a:latin typeface="Times New Roman"/>
                          <a:ea typeface="Calibri"/>
                          <a:cs typeface="Times New Roman"/>
                        </a:rPr>
                        <a:t>“Mm que rico”</a:t>
                      </a:r>
                      <a:endParaRPr lang="es-MX" sz="1000" dirty="0">
                        <a:latin typeface="Calibri"/>
                        <a:ea typeface="Calibri"/>
                        <a:cs typeface="Times New Roman"/>
                      </a:endParaRPr>
                    </a:p>
                  </a:txBody>
                  <a:tcPr marL="68580" marR="68580" marT="0" marB="0"/>
                </a:tc>
                <a:tc>
                  <a:txBody>
                    <a:bodyPr/>
                    <a:lstStyle/>
                    <a:p>
                      <a:pPr algn="just">
                        <a:lnSpc>
                          <a:spcPct val="115000"/>
                        </a:lnSpc>
                        <a:spcAft>
                          <a:spcPts val="0"/>
                        </a:spcAft>
                      </a:pPr>
                      <a:r>
                        <a:rPr lang="es-MX" sz="1000" dirty="0" smtClean="0">
                          <a:latin typeface="Calibri"/>
                          <a:ea typeface="Calibri"/>
                          <a:cs typeface="Times New Roman"/>
                        </a:rPr>
                        <a:t>Se les colocara mermelada alrededor</a:t>
                      </a:r>
                      <a:r>
                        <a:rPr lang="es-MX" sz="1000" baseline="0" dirty="0" smtClean="0">
                          <a:latin typeface="Calibri"/>
                          <a:ea typeface="Calibri"/>
                          <a:cs typeface="Times New Roman"/>
                        </a:rPr>
                        <a:t> de la boca y utilizando movimientos circulares con su lengua retiraran la mermelada favoreciendo con esto el lenguaje. </a:t>
                      </a:r>
                      <a:endParaRPr lang="es-MX" sz="1000"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00" dirty="0" smtClean="0">
                          <a:latin typeface="Times New Roman" pitchFamily="18" charset="0"/>
                          <a:ea typeface="Calibri"/>
                          <a:cs typeface="Times New Roman" pitchFamily="18" charset="0"/>
                        </a:rPr>
                        <a:t>Se evaluó</a:t>
                      </a:r>
                      <a:r>
                        <a:rPr lang="es-MX" sz="1000" baseline="0" dirty="0" smtClean="0">
                          <a:latin typeface="Times New Roman" pitchFamily="18" charset="0"/>
                          <a:ea typeface="Calibri"/>
                          <a:cs typeface="Times New Roman" pitchFamily="18" charset="0"/>
                        </a:rPr>
                        <a:t> </a:t>
                      </a:r>
                      <a:r>
                        <a:rPr lang="es-MX" sz="1000" dirty="0" smtClean="0">
                          <a:latin typeface="Times New Roman" pitchFamily="18" charset="0"/>
                          <a:ea typeface="Calibri"/>
                          <a:cs typeface="Times New Roman" pitchFamily="18" charset="0"/>
                        </a:rPr>
                        <a:t>mediante observaciones que se fueron recabando en listas de cotejo y el</a:t>
                      </a:r>
                      <a:r>
                        <a:rPr lang="es-MX" sz="1000" baseline="0" dirty="0" smtClean="0">
                          <a:latin typeface="Times New Roman" pitchFamily="18" charset="0"/>
                          <a:ea typeface="Calibri"/>
                          <a:cs typeface="Times New Roman" pitchFamily="18" charset="0"/>
                        </a:rPr>
                        <a:t> avance que el alumno </a:t>
                      </a:r>
                      <a:r>
                        <a:rPr lang="es-MX" sz="1000" dirty="0" smtClean="0">
                          <a:latin typeface="Times New Roman" pitchFamily="18" charset="0"/>
                          <a:ea typeface="Calibri"/>
                          <a:cs typeface="Times New Roman" pitchFamily="18" charset="0"/>
                        </a:rPr>
                        <a:t>mostraba al</a:t>
                      </a:r>
                      <a:r>
                        <a:rPr lang="es-MX" sz="1000" baseline="0" dirty="0" smtClean="0">
                          <a:latin typeface="Times New Roman" pitchFamily="18" charset="0"/>
                          <a:ea typeface="Calibri"/>
                          <a:cs typeface="Times New Roman" pitchFamily="18" charset="0"/>
                        </a:rPr>
                        <a:t> relacionarse y dialogar  con sus compañeros. </a:t>
                      </a:r>
                      <a:endParaRPr lang="es-MX" sz="1000" dirty="0" smtClean="0">
                        <a:latin typeface="Times New Roman" pitchFamily="18" charset="0"/>
                        <a:ea typeface="Calibri"/>
                        <a:cs typeface="Times New Roman" pitchFamily="18" charset="0"/>
                      </a:endParaRPr>
                    </a:p>
                  </a:txBody>
                  <a:tcPr/>
                </a:tc>
              </a:tr>
            </a:tbl>
          </a:graphicData>
        </a:graphic>
      </p:graphicFrame>
    </p:spTree>
    <p:extLst>
      <p:ext uri="{BB962C8B-B14F-4D97-AF65-F5344CB8AC3E}">
        <p14:creationId xmlns="" xmlns:p14="http://schemas.microsoft.com/office/powerpoint/2010/main" val="5590480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pic>
        <p:nvPicPr>
          <p:cNvPr id="5" name="Picture 4" descr="Image result for marcos de bolas"/>
          <p:cNvPicPr>
            <a:picLocks noChangeAspect="1" noChangeArrowheads="1"/>
          </p:cNvPicPr>
          <p:nvPr/>
        </p:nvPicPr>
        <p:blipFill rotWithShape="1">
          <a:blip r:embed="rId2">
            <a:extLst>
              <a:ext uri="{28A0092B-C50C-407E-A947-70E740481C1C}">
                <a14:useLocalDpi xmlns="" xmlns:a14="http://schemas.microsoft.com/office/drawing/2010/main" val="0"/>
              </a:ext>
            </a:extLst>
          </a:blip>
          <a:srcRect t="388"/>
          <a:stretch/>
        </p:blipFill>
        <p:spPr bwMode="auto">
          <a:xfrm rot="5400000">
            <a:off x="1149350" y="-1136650"/>
            <a:ext cx="6858000" cy="913130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5 CuadroTexto"/>
          <p:cNvSpPr txBox="1"/>
          <p:nvPr/>
        </p:nvSpPr>
        <p:spPr>
          <a:xfrm>
            <a:off x="1571604" y="785794"/>
            <a:ext cx="5929354" cy="707886"/>
          </a:xfrm>
          <a:prstGeom prst="rect">
            <a:avLst/>
          </a:prstGeom>
          <a:noFill/>
        </p:spPr>
        <p:txBody>
          <a:bodyPr wrap="square" rtlCol="0">
            <a:spAutoFit/>
          </a:bodyPr>
          <a:lstStyle/>
          <a:p>
            <a:pPr algn="ctr"/>
            <a:r>
              <a:rPr lang="es-MX" sz="4000" b="1" dirty="0" smtClean="0">
                <a:latin typeface="Times New Roman" pitchFamily="18" charset="0"/>
                <a:cs typeface="Times New Roman" pitchFamily="18" charset="0"/>
              </a:rPr>
              <a:t>Listas de cotejo </a:t>
            </a:r>
            <a:endParaRPr lang="es-MX" sz="4000" b="1" dirty="0">
              <a:latin typeface="Times New Roman" pitchFamily="18" charset="0"/>
              <a:cs typeface="Times New Roman" pitchFamily="18" charset="0"/>
            </a:endParaRPr>
          </a:p>
        </p:txBody>
      </p:sp>
      <p:sp>
        <p:nvSpPr>
          <p:cNvPr id="33795" name="Oval 3"/>
          <p:cNvSpPr>
            <a:spLocks noChangeArrowheads="1"/>
          </p:cNvSpPr>
          <p:nvPr/>
        </p:nvSpPr>
        <p:spPr bwMode="auto">
          <a:xfrm>
            <a:off x="36513" y="31750"/>
            <a:ext cx="90487" cy="9048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MX"/>
          </a:p>
        </p:txBody>
      </p:sp>
      <p:sp>
        <p:nvSpPr>
          <p:cNvPr id="33793" name="Oval 1"/>
          <p:cNvSpPr>
            <a:spLocks noChangeArrowheads="1"/>
          </p:cNvSpPr>
          <p:nvPr/>
        </p:nvSpPr>
        <p:spPr bwMode="auto">
          <a:xfrm>
            <a:off x="47625" y="25400"/>
            <a:ext cx="90488" cy="9048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MX"/>
          </a:p>
        </p:txBody>
      </p:sp>
      <p:sp>
        <p:nvSpPr>
          <p:cNvPr id="33796" name="Oval 4"/>
          <p:cNvSpPr>
            <a:spLocks noChangeArrowheads="1"/>
          </p:cNvSpPr>
          <p:nvPr/>
        </p:nvSpPr>
        <p:spPr bwMode="auto">
          <a:xfrm>
            <a:off x="36513" y="25400"/>
            <a:ext cx="90487" cy="9048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MX"/>
          </a:p>
        </p:txBody>
      </p:sp>
      <p:sp>
        <p:nvSpPr>
          <p:cNvPr id="33794" name="Oval 2"/>
          <p:cNvSpPr>
            <a:spLocks noChangeArrowheads="1"/>
          </p:cNvSpPr>
          <p:nvPr/>
        </p:nvSpPr>
        <p:spPr bwMode="auto">
          <a:xfrm>
            <a:off x="36513" y="28575"/>
            <a:ext cx="90487" cy="9048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MX"/>
          </a:p>
        </p:txBody>
      </p:sp>
      <p:graphicFrame>
        <p:nvGraphicFramePr>
          <p:cNvPr id="13" name="12 Tabla"/>
          <p:cNvGraphicFramePr>
            <a:graphicFrameLocks noGrp="1"/>
          </p:cNvGraphicFramePr>
          <p:nvPr/>
        </p:nvGraphicFramePr>
        <p:xfrm>
          <a:off x="1000100" y="1500174"/>
          <a:ext cx="7072362" cy="4499640"/>
        </p:xfrm>
        <a:graphic>
          <a:graphicData uri="http://schemas.openxmlformats.org/drawingml/2006/table">
            <a:tbl>
              <a:tblPr/>
              <a:tblGrid>
                <a:gridCol w="4786346"/>
                <a:gridCol w="658079"/>
                <a:gridCol w="768148"/>
                <a:gridCol w="859789"/>
              </a:tblGrid>
              <a:tr h="1124910">
                <a:tc gridSpan="4">
                  <a:txBody>
                    <a:bodyPr/>
                    <a:lstStyle/>
                    <a:p>
                      <a:pPr>
                        <a:spcAft>
                          <a:spcPts val="0"/>
                        </a:spcAft>
                      </a:pPr>
                      <a:r>
                        <a:rPr lang="es-MX" sz="1400" b="1" dirty="0">
                          <a:latin typeface="Times New Roman"/>
                          <a:ea typeface="Calibri"/>
                          <a:cs typeface="Times New Roman"/>
                        </a:rPr>
                        <a:t>Campo formativo: </a:t>
                      </a:r>
                      <a:r>
                        <a:rPr lang="es-MX" sz="1400" dirty="0">
                          <a:latin typeface="Times New Roman"/>
                          <a:ea typeface="Calibri"/>
                          <a:cs typeface="Times New Roman"/>
                        </a:rPr>
                        <a:t>Lenguaje y comunicación </a:t>
                      </a:r>
                      <a:endParaRPr lang="es-MX" sz="1100" dirty="0">
                        <a:latin typeface="Calibri"/>
                        <a:ea typeface="Calibri"/>
                        <a:cs typeface="Times New Roman"/>
                      </a:endParaRPr>
                    </a:p>
                    <a:p>
                      <a:pPr>
                        <a:spcAft>
                          <a:spcPts val="0"/>
                        </a:spcAft>
                      </a:pPr>
                      <a:r>
                        <a:rPr lang="es-MX" sz="1400" b="1" dirty="0">
                          <a:latin typeface="Times New Roman"/>
                          <a:ea typeface="Calibri"/>
                          <a:cs typeface="Times New Roman"/>
                        </a:rPr>
                        <a:t>Aspecto:</a:t>
                      </a:r>
                      <a:r>
                        <a:rPr lang="es-MX" sz="1400" dirty="0">
                          <a:latin typeface="Times New Roman"/>
                          <a:ea typeface="Calibri"/>
                          <a:cs typeface="Times New Roman"/>
                        </a:rPr>
                        <a:t> Lenguaje oral </a:t>
                      </a:r>
                      <a:endParaRPr lang="es-MX" sz="1100" dirty="0">
                        <a:latin typeface="Calibri"/>
                        <a:ea typeface="Calibri"/>
                        <a:cs typeface="Times New Roman"/>
                      </a:endParaRPr>
                    </a:p>
                    <a:p>
                      <a:pPr>
                        <a:spcAft>
                          <a:spcPts val="0"/>
                        </a:spcAft>
                      </a:pPr>
                      <a:r>
                        <a:rPr lang="es-MX" sz="1400" b="1" dirty="0">
                          <a:latin typeface="Times New Roman"/>
                          <a:ea typeface="Calibri"/>
                          <a:cs typeface="Times New Roman"/>
                        </a:rPr>
                        <a:t>Competencia:</a:t>
                      </a:r>
                      <a:r>
                        <a:rPr lang="es-MX" sz="1400" dirty="0">
                          <a:latin typeface="Times New Roman"/>
                          <a:ea typeface="Calibri"/>
                          <a:cs typeface="Times New Roman"/>
                        </a:rPr>
                        <a:t> Obtiene y comparte información mediante diversas formas de expresión oral.</a:t>
                      </a:r>
                      <a:endParaRPr lang="es-MX" sz="1100" dirty="0">
                        <a:latin typeface="Calibri"/>
                        <a:ea typeface="Calibri"/>
                        <a:cs typeface="Times New Roman"/>
                      </a:endParaRPr>
                    </a:p>
                    <a:p>
                      <a:pPr>
                        <a:spcAft>
                          <a:spcPts val="0"/>
                        </a:spcAft>
                      </a:pPr>
                      <a:r>
                        <a:rPr lang="es-MX" sz="1400" b="1" dirty="0">
                          <a:latin typeface="Times New Roman"/>
                          <a:ea typeface="Calibri"/>
                          <a:cs typeface="Times New Roman"/>
                        </a:rPr>
                        <a:t>Aprendizaje esperado:</a:t>
                      </a:r>
                      <a:r>
                        <a:rPr lang="es-MX" sz="1400" dirty="0">
                          <a:latin typeface="Times New Roman"/>
                          <a:ea typeface="Calibri"/>
                          <a:cs typeface="Times New Roman"/>
                        </a:rPr>
                        <a:t> Usa el lenguaje para comunicarse y relacionarse con otros niños y adultos dentro y fuera de la escuela.</a:t>
                      </a:r>
                      <a:endParaRPr lang="es-MX" sz="1100" dirty="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r>
              <a:tr h="449964">
                <a:tc>
                  <a:txBody>
                    <a:bodyPr/>
                    <a:lstStyle/>
                    <a:p>
                      <a:pPr algn="ctr">
                        <a:spcAft>
                          <a:spcPts val="0"/>
                        </a:spcAft>
                      </a:pPr>
                      <a:r>
                        <a:rPr lang="es-MX" sz="1400" b="1" dirty="0">
                          <a:latin typeface="Times New Roman"/>
                          <a:ea typeface="Calibri"/>
                          <a:cs typeface="Times New Roman"/>
                        </a:rPr>
                        <a:t>Indicadores de evaluación </a:t>
                      </a:r>
                      <a:endParaRPr lang="es-MX" sz="1100" dirty="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1400" b="1" dirty="0">
                          <a:latin typeface="Times New Roman"/>
                          <a:ea typeface="Calibri"/>
                          <a:cs typeface="Times New Roman"/>
                        </a:rPr>
                        <a:t>lo logra</a:t>
                      </a:r>
                      <a:endParaRPr lang="es-MX" sz="1100" dirty="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1400" b="1">
                          <a:latin typeface="Times New Roman"/>
                          <a:ea typeface="Calibri"/>
                          <a:cs typeface="Times New Roman"/>
                        </a:rPr>
                        <a:t>Con ayuda</a:t>
                      </a:r>
                      <a:endParaRPr lang="es-MX" sz="110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1400" b="1" dirty="0">
                          <a:latin typeface="Times New Roman"/>
                          <a:ea typeface="Calibri"/>
                          <a:cs typeface="Times New Roman"/>
                        </a:rPr>
                        <a:t>En proceso</a:t>
                      </a:r>
                      <a:endParaRPr lang="es-MX" sz="1100" dirty="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982">
                <a:tc>
                  <a:txBody>
                    <a:bodyPr/>
                    <a:lstStyle/>
                    <a:p>
                      <a:pPr>
                        <a:spcAft>
                          <a:spcPts val="0"/>
                        </a:spcAft>
                      </a:pPr>
                      <a:r>
                        <a:rPr lang="es-MX" sz="1400">
                          <a:latin typeface="Times New Roman"/>
                          <a:ea typeface="Calibri"/>
                          <a:cs typeface="Times New Roman"/>
                        </a:rPr>
                        <a:t>Obtuvo información mediante diversas formas de expresión oral </a:t>
                      </a:r>
                      <a:endParaRPr lang="es-MX" sz="110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dirty="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964">
                <a:tc>
                  <a:txBody>
                    <a:bodyPr/>
                    <a:lstStyle/>
                    <a:p>
                      <a:pPr>
                        <a:spcAft>
                          <a:spcPts val="0"/>
                        </a:spcAft>
                      </a:pPr>
                      <a:r>
                        <a:rPr lang="es-MX" sz="1400">
                          <a:latin typeface="Times New Roman"/>
                          <a:ea typeface="Calibri"/>
                          <a:cs typeface="Times New Roman"/>
                        </a:rPr>
                        <a:t>Compartió información mediante diversas formas de expresión oral.</a:t>
                      </a:r>
                      <a:endParaRPr lang="es-MX" sz="110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964">
                <a:tc>
                  <a:txBody>
                    <a:bodyPr/>
                    <a:lstStyle/>
                    <a:p>
                      <a:pPr>
                        <a:spcAft>
                          <a:spcPts val="0"/>
                        </a:spcAft>
                      </a:pPr>
                      <a:r>
                        <a:rPr lang="es-MX" sz="1400" dirty="0">
                          <a:latin typeface="Times New Roman"/>
                          <a:ea typeface="Calibri"/>
                          <a:cs typeface="Times New Roman"/>
                        </a:rPr>
                        <a:t>Obtuvo y compartió información mediante diversas formas de expresión.</a:t>
                      </a:r>
                      <a:endParaRPr lang="es-MX" sz="1100" dirty="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982">
                <a:tc>
                  <a:txBody>
                    <a:bodyPr/>
                    <a:lstStyle/>
                    <a:p>
                      <a:pPr>
                        <a:spcAft>
                          <a:spcPts val="0"/>
                        </a:spcAft>
                      </a:pPr>
                      <a:r>
                        <a:rPr lang="es-MX" sz="1400">
                          <a:latin typeface="Times New Roman"/>
                          <a:ea typeface="Calibri"/>
                          <a:cs typeface="Times New Roman"/>
                        </a:rPr>
                        <a:t>Uso el lenguaje para comunicarse </a:t>
                      </a:r>
                      <a:endParaRPr lang="es-MX" sz="110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982">
                <a:tc>
                  <a:txBody>
                    <a:bodyPr/>
                    <a:lstStyle/>
                    <a:p>
                      <a:pPr>
                        <a:spcAft>
                          <a:spcPts val="0"/>
                        </a:spcAft>
                      </a:pPr>
                      <a:r>
                        <a:rPr lang="es-MX" sz="1400" dirty="0">
                          <a:latin typeface="Times New Roman"/>
                          <a:ea typeface="Calibri"/>
                          <a:cs typeface="Times New Roman"/>
                        </a:rPr>
                        <a:t>Uso el lenguaje para relacionarse con otros niños </a:t>
                      </a:r>
                      <a:endParaRPr lang="es-MX" sz="1100" dirty="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982">
                <a:tc>
                  <a:txBody>
                    <a:bodyPr/>
                    <a:lstStyle/>
                    <a:p>
                      <a:pPr>
                        <a:spcAft>
                          <a:spcPts val="0"/>
                        </a:spcAft>
                      </a:pPr>
                      <a:r>
                        <a:rPr lang="es-MX" sz="1400">
                          <a:latin typeface="Times New Roman"/>
                          <a:ea typeface="Calibri"/>
                          <a:cs typeface="Times New Roman"/>
                        </a:rPr>
                        <a:t>Uso el lenguaje para relacionarse con adultos </a:t>
                      </a:r>
                      <a:endParaRPr lang="es-MX" sz="110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982">
                <a:tc>
                  <a:txBody>
                    <a:bodyPr/>
                    <a:lstStyle/>
                    <a:p>
                      <a:pPr>
                        <a:spcAft>
                          <a:spcPts val="0"/>
                        </a:spcAft>
                      </a:pPr>
                      <a:r>
                        <a:rPr lang="es-MX" sz="1400" dirty="0">
                          <a:latin typeface="Times New Roman"/>
                          <a:ea typeface="Calibri"/>
                          <a:cs typeface="Times New Roman"/>
                        </a:rPr>
                        <a:t>Uso el lenguaje para relacionarse con otros niños dentro del aula </a:t>
                      </a:r>
                      <a:endParaRPr lang="es-MX" sz="1100" dirty="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982">
                <a:tc>
                  <a:txBody>
                    <a:bodyPr/>
                    <a:lstStyle/>
                    <a:p>
                      <a:pPr>
                        <a:spcAft>
                          <a:spcPts val="0"/>
                        </a:spcAft>
                      </a:pPr>
                      <a:r>
                        <a:rPr lang="es-MX" sz="1400" dirty="0">
                          <a:latin typeface="Times New Roman"/>
                          <a:ea typeface="Calibri"/>
                          <a:cs typeface="Times New Roman"/>
                        </a:rPr>
                        <a:t>Uso el lenguaje para relacionarse con otros niños fuera del aula </a:t>
                      </a:r>
                      <a:endParaRPr lang="es-MX" sz="1100" dirty="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964">
                <a:tc>
                  <a:txBody>
                    <a:bodyPr/>
                    <a:lstStyle/>
                    <a:p>
                      <a:pPr>
                        <a:spcAft>
                          <a:spcPts val="0"/>
                        </a:spcAft>
                      </a:pPr>
                      <a:r>
                        <a:rPr lang="es-MX" sz="1400" dirty="0">
                          <a:latin typeface="Times New Roman"/>
                          <a:ea typeface="Calibri"/>
                          <a:cs typeface="Times New Roman"/>
                        </a:rPr>
                        <a:t>Uso el lenguaje para relacionarse con otros adultos dentro del aula</a:t>
                      </a:r>
                      <a:endParaRPr lang="es-MX" sz="1100" dirty="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982">
                <a:tc>
                  <a:txBody>
                    <a:bodyPr/>
                    <a:lstStyle/>
                    <a:p>
                      <a:pPr>
                        <a:spcAft>
                          <a:spcPts val="0"/>
                        </a:spcAft>
                      </a:pPr>
                      <a:r>
                        <a:rPr lang="es-MX" sz="1400" dirty="0">
                          <a:latin typeface="Times New Roman"/>
                          <a:ea typeface="Calibri"/>
                          <a:cs typeface="Times New Roman"/>
                        </a:rPr>
                        <a:t>Uso el lenguaje para relacionarse con otros adultos fuera del aula</a:t>
                      </a:r>
                      <a:endParaRPr lang="es-MX" sz="1100" dirty="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dirty="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dirty="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dirty="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379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3 Marcador de fecha"/>
          <p:cNvSpPr txBox="1">
            <a:spLocks/>
          </p:cNvSpPr>
          <p:nvPr/>
        </p:nvSpPr>
        <p:spPr>
          <a:xfrm>
            <a:off x="6732240" y="6278585"/>
            <a:ext cx="2133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7E8C99FF-56FD-4F19-AB8E-2E86AE4AD998}" type="datetime1">
              <a:rPr kumimoji="0" lang="es-ES" sz="2000" b="1" i="0" u="none" strike="noStrike" kern="1200" cap="none" spc="0" normalizeH="0" baseline="0" noProof="0" smtClean="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27/11/2017</a:t>
            </a:fld>
            <a:endParaRPr kumimoji="0" lang="es-ES" sz="16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endParaRPr lang="es-MX"/>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pic>
        <p:nvPicPr>
          <p:cNvPr id="5" name="Picture 4" descr="Image result for marcos de bolas"/>
          <p:cNvPicPr>
            <a:picLocks noChangeAspect="1" noChangeArrowheads="1"/>
          </p:cNvPicPr>
          <p:nvPr/>
        </p:nvPicPr>
        <p:blipFill rotWithShape="1">
          <a:blip r:embed="rId2">
            <a:extLst>
              <a:ext uri="{28A0092B-C50C-407E-A947-70E740481C1C}">
                <a14:useLocalDpi xmlns="" xmlns:a14="http://schemas.microsoft.com/office/drawing/2010/main" val="0"/>
              </a:ext>
            </a:extLst>
          </a:blip>
          <a:srcRect t="388"/>
          <a:stretch/>
        </p:blipFill>
        <p:spPr bwMode="auto">
          <a:xfrm rot="5400000">
            <a:off x="1160770" y="-1136650"/>
            <a:ext cx="6858000" cy="913130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1 Título"/>
          <p:cNvSpPr txBox="1">
            <a:spLocks/>
          </p:cNvSpPr>
          <p:nvPr/>
        </p:nvSpPr>
        <p:spPr>
          <a:xfrm rot="21216191">
            <a:off x="1571604" y="2729152"/>
            <a:ext cx="6215106" cy="11430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_tradnl" sz="7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j-ea"/>
                <a:cs typeface="Times New Roman" pitchFamily="18" charset="0"/>
              </a:rPr>
              <a:t>Reflexión en</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_tradnl" sz="7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Times New Roman" pitchFamily="18" charset="0"/>
                <a:ea typeface="+mj-ea"/>
                <a:cs typeface="Times New Roman" pitchFamily="18" charset="0"/>
              </a:rPr>
              <a:t> función de las competencias profesionales</a:t>
            </a:r>
            <a:r>
              <a:rPr kumimoji="0" lang="es-ES_tradnl" sz="7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 </a:t>
            </a:r>
            <a:endParaRPr kumimoji="0" lang="es-ES" sz="7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sp>
        <p:nvSpPr>
          <p:cNvPr id="7" name="3 Marcador de fecha"/>
          <p:cNvSpPr txBox="1">
            <a:spLocks/>
          </p:cNvSpPr>
          <p:nvPr/>
        </p:nvSpPr>
        <p:spPr>
          <a:xfrm>
            <a:off x="6732240" y="6237312"/>
            <a:ext cx="2133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7E8C99FF-56FD-4F19-AB8E-2E86AE4AD998}" type="datetime1">
              <a:rPr kumimoji="0" lang="es-ES" sz="2000" b="1" i="0" u="none" strike="noStrike" kern="1200" cap="none" spc="0" normalizeH="0" baseline="0" noProof="0" smtClean="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27/11/2017</a:t>
            </a:fld>
            <a:endParaRPr kumimoji="0" lang="es-ES" sz="16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 result for marcos de bolas"/>
          <p:cNvPicPr>
            <a:picLocks noChangeAspect="1" noChangeArrowheads="1"/>
          </p:cNvPicPr>
          <p:nvPr/>
        </p:nvPicPr>
        <p:blipFill rotWithShape="1">
          <a:blip r:embed="rId2">
            <a:extLst>
              <a:ext uri="{28A0092B-C50C-407E-A947-70E740481C1C}">
                <a14:useLocalDpi xmlns="" xmlns:a14="http://schemas.microsoft.com/office/drawing/2010/main" val="0"/>
              </a:ext>
            </a:extLst>
          </a:blip>
          <a:srcRect t="388"/>
          <a:stretch/>
        </p:blipFill>
        <p:spPr bwMode="auto">
          <a:xfrm rot="5400000">
            <a:off x="1160770" y="-1136650"/>
            <a:ext cx="6858000" cy="91313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2 Marcador de contenido"/>
          <p:cNvSpPr>
            <a:spLocks noGrp="1"/>
          </p:cNvSpPr>
          <p:nvPr>
            <p:ph idx="1"/>
          </p:nvPr>
        </p:nvSpPr>
        <p:spPr>
          <a:xfrm>
            <a:off x="642910" y="2714620"/>
            <a:ext cx="7358114" cy="3214710"/>
          </a:xfrm>
        </p:spPr>
        <p:txBody>
          <a:bodyPr>
            <a:normAutofit fontScale="70000" lnSpcReduction="20000"/>
          </a:bodyPr>
          <a:lstStyle/>
          <a:p>
            <a:pPr algn="just">
              <a:buNone/>
            </a:pPr>
            <a:r>
              <a:rPr lang="es-ES" sz="3600" b="1" dirty="0"/>
              <a:t> </a:t>
            </a:r>
            <a:endParaRPr lang="es-ES" sz="3600" b="1" dirty="0" smtClean="0">
              <a:latin typeface="Times New Roman" pitchFamily="18" charset="0"/>
              <a:cs typeface="Times New Roman" pitchFamily="18" charset="0"/>
            </a:endParaRPr>
          </a:p>
          <a:p>
            <a:pPr algn="just">
              <a:buNone/>
            </a:pPr>
            <a:r>
              <a:rPr lang="es-ES" sz="3600" b="1" dirty="0" smtClean="0">
                <a:latin typeface="Times New Roman" pitchFamily="18" charset="0"/>
                <a:cs typeface="Times New Roman" pitchFamily="18" charset="0"/>
              </a:rPr>
              <a:t>    </a:t>
            </a:r>
            <a:r>
              <a:rPr lang="es-ES" sz="4100" b="1" dirty="0" smtClean="0">
                <a:latin typeface="Times New Roman" pitchFamily="18" charset="0"/>
                <a:cs typeface="Times New Roman" pitchFamily="18" charset="0"/>
              </a:rPr>
              <a:t>C</a:t>
            </a:r>
            <a:r>
              <a:rPr lang="es-ES" sz="4100" dirty="0" smtClean="0">
                <a:latin typeface="Times New Roman" pitchFamily="18" charset="0"/>
                <a:cs typeface="Times New Roman" pitchFamily="18" charset="0"/>
              </a:rPr>
              <a:t>onsidero que es algo que se lleva a cabo ya que se encuentran niños con problemas de lenguaje y es necesario planear actividades adecuadas para ellos o en este caso agregar algunas que favorezcan su aprendizaje y aplicarlas a todos los alumnos del grupo. </a:t>
            </a:r>
            <a:endParaRPr lang="es-ES" sz="3600" dirty="0">
              <a:latin typeface="Times New Roman" pitchFamily="18" charset="0"/>
              <a:cs typeface="Times New Roman" pitchFamily="18" charset="0"/>
            </a:endParaRPr>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
        <p:nvSpPr>
          <p:cNvPr id="7" name="6 Rectángulo"/>
          <p:cNvSpPr/>
          <p:nvPr/>
        </p:nvSpPr>
        <p:spPr>
          <a:xfrm>
            <a:off x="857224" y="1214422"/>
            <a:ext cx="7286676" cy="1569660"/>
          </a:xfrm>
          <a:prstGeom prst="rect">
            <a:avLst/>
          </a:prstGeom>
        </p:spPr>
        <p:txBody>
          <a:bodyPr wrap="square">
            <a:spAutoFit/>
          </a:bodyPr>
          <a:lstStyle/>
          <a:p>
            <a:pPr algn="ctr"/>
            <a:r>
              <a:rPr lang="es-ES" sz="3200" b="1" dirty="0" smtClean="0">
                <a:latin typeface="Times New Roman" pitchFamily="18" charset="0"/>
                <a:cs typeface="Times New Roman" pitchFamily="18" charset="0"/>
              </a:rPr>
              <a:t>Realiza adecuaciones curriculares pertinentes en su planeación a partir de los resultados de la evaluación:</a:t>
            </a:r>
            <a:endParaRPr lang="es-MX" sz="3200" dirty="0">
              <a:latin typeface="Times New Roman" pitchFamily="18" charset="0"/>
              <a:cs typeface="Times New Roman" pitchFamily="18" charset="0"/>
            </a:endParaRPr>
          </a:p>
        </p:txBody>
      </p:sp>
      <p:sp>
        <p:nvSpPr>
          <p:cNvPr id="6" name="3 Marcador de fecha"/>
          <p:cNvSpPr txBox="1">
            <a:spLocks/>
          </p:cNvSpPr>
          <p:nvPr/>
        </p:nvSpPr>
        <p:spPr>
          <a:xfrm>
            <a:off x="6732240" y="6237312"/>
            <a:ext cx="2133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7E8C99FF-56FD-4F19-AB8E-2E86AE4AD998}" type="datetime1">
              <a:rPr kumimoji="0" lang="es-ES" sz="2000" b="1" i="0" u="none" strike="noStrike" kern="1200" cap="none" spc="0" normalizeH="0" baseline="0" noProof="0" smtClean="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27/11/2017</a:t>
            </a:fld>
            <a:endParaRPr kumimoji="0" lang="es-ES" sz="16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 xmlns:p14="http://schemas.microsoft.com/office/powerpoint/2010/main" val="1491628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 result for marcos de bolas"/>
          <p:cNvPicPr>
            <a:picLocks noChangeAspect="1" noChangeArrowheads="1"/>
          </p:cNvPicPr>
          <p:nvPr/>
        </p:nvPicPr>
        <p:blipFill rotWithShape="1">
          <a:blip r:embed="rId2">
            <a:extLst>
              <a:ext uri="{28A0092B-C50C-407E-A947-70E740481C1C}">
                <a14:useLocalDpi xmlns="" xmlns:a14="http://schemas.microsoft.com/office/drawing/2010/main" val="0"/>
              </a:ext>
            </a:extLst>
          </a:blip>
          <a:srcRect t="388"/>
          <a:stretch/>
        </p:blipFill>
        <p:spPr bwMode="auto">
          <a:xfrm rot="5400000">
            <a:off x="1160770" y="-1136650"/>
            <a:ext cx="6858000" cy="91313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2 Marcador de contenido"/>
          <p:cNvSpPr>
            <a:spLocks noGrp="1"/>
          </p:cNvSpPr>
          <p:nvPr>
            <p:ph idx="1"/>
          </p:nvPr>
        </p:nvSpPr>
        <p:spPr>
          <a:xfrm>
            <a:off x="642910" y="1000108"/>
            <a:ext cx="7500990" cy="4857784"/>
          </a:xfrm>
        </p:spPr>
        <p:txBody>
          <a:bodyPr>
            <a:normAutofit/>
          </a:bodyPr>
          <a:lstStyle/>
          <a:p>
            <a:pPr algn="ctr">
              <a:buNone/>
            </a:pPr>
            <a:r>
              <a:rPr lang="es-ES" b="1" dirty="0" smtClean="0">
                <a:latin typeface="Times New Roman" pitchFamily="18" charset="0"/>
                <a:cs typeface="Times New Roman" pitchFamily="18" charset="0"/>
              </a:rPr>
              <a:t>Utiliza estrategias didácticas para promover un ambiente propicio para el aprendizaje. </a:t>
            </a:r>
          </a:p>
          <a:p>
            <a:pPr algn="just">
              <a:buNone/>
            </a:pPr>
            <a:r>
              <a:rPr lang="es-ES" dirty="0" smtClean="0">
                <a:latin typeface="Times New Roman" pitchFamily="18" charset="0"/>
                <a:cs typeface="Times New Roman" pitchFamily="18" charset="0"/>
              </a:rPr>
              <a:t>    Se realizaban cantos u algunos juegos  para promover un ambiente sano y adecuado para los alumnos así como para fomentar la convivencia y favorecer un ambiente propicio y adecuado para el aprendizaje de los alumnos. </a:t>
            </a:r>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
        <p:nvSpPr>
          <p:cNvPr id="6" name="3 Marcador de fecha"/>
          <p:cNvSpPr txBox="1">
            <a:spLocks/>
          </p:cNvSpPr>
          <p:nvPr/>
        </p:nvSpPr>
        <p:spPr>
          <a:xfrm>
            <a:off x="6732240" y="6237312"/>
            <a:ext cx="2133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7E8C99FF-56FD-4F19-AB8E-2E86AE4AD998}" type="datetime1">
              <a:rPr kumimoji="0" lang="es-ES" sz="2000" b="1" i="0" u="none" strike="noStrike" kern="1200" cap="none" spc="0" normalizeH="0" baseline="0" noProof="0" smtClean="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27/11/2017</a:t>
            </a:fld>
            <a:endParaRPr kumimoji="0" lang="es-ES" sz="16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 xmlns:p14="http://schemas.microsoft.com/office/powerpoint/2010/main" val="1275286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 result for marcos de bolas"/>
          <p:cNvPicPr>
            <a:picLocks noChangeAspect="1" noChangeArrowheads="1"/>
          </p:cNvPicPr>
          <p:nvPr/>
        </p:nvPicPr>
        <p:blipFill rotWithShape="1">
          <a:blip r:embed="rId2">
            <a:extLst>
              <a:ext uri="{28A0092B-C50C-407E-A947-70E740481C1C}">
                <a14:useLocalDpi xmlns="" xmlns:a14="http://schemas.microsoft.com/office/drawing/2010/main" val="0"/>
              </a:ext>
            </a:extLst>
          </a:blip>
          <a:srcRect t="388"/>
          <a:stretch/>
        </p:blipFill>
        <p:spPr bwMode="auto">
          <a:xfrm rot="5400000">
            <a:off x="1160770" y="-1136650"/>
            <a:ext cx="6858000" cy="91313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2 Marcador de contenido"/>
          <p:cNvSpPr>
            <a:spLocks noGrp="1"/>
          </p:cNvSpPr>
          <p:nvPr>
            <p:ph idx="1"/>
          </p:nvPr>
        </p:nvSpPr>
        <p:spPr>
          <a:xfrm>
            <a:off x="642910" y="1214422"/>
            <a:ext cx="7472386" cy="5072098"/>
          </a:xfrm>
        </p:spPr>
        <p:txBody>
          <a:bodyPr>
            <a:normAutofit fontScale="92500"/>
          </a:bodyPr>
          <a:lstStyle/>
          <a:p>
            <a:pPr algn="ctr">
              <a:buNone/>
            </a:pPr>
            <a:r>
              <a:rPr lang="es-ES" b="1" dirty="0" smtClean="0">
                <a:latin typeface="Times New Roman" pitchFamily="18" charset="0"/>
                <a:cs typeface="Times New Roman" pitchFamily="18" charset="0"/>
              </a:rPr>
              <a:t>    Adecua las condiciones físicas en el aula de acuerdo al contexto y las características de los alumnos y el grupo. </a:t>
            </a:r>
          </a:p>
          <a:p>
            <a:pPr algn="just">
              <a:buNone/>
            </a:pPr>
            <a:r>
              <a:rPr lang="es-ES" dirty="0" smtClean="0">
                <a:latin typeface="Times New Roman" pitchFamily="18" charset="0"/>
                <a:cs typeface="Times New Roman" pitchFamily="18" charset="0"/>
              </a:rPr>
              <a:t>    Si ya que se trabaja con un grupo mixto de 2 y 3, tratando de involucrarlos y hacer que convivan y obtengan un aprendizaje colaborativo. Así como teniendo en cuenta los alumnos que se encuentran rezagados en el aprendizaje </a:t>
            </a:r>
          </a:p>
          <a:p>
            <a:pPr marL="0" indent="0">
              <a:buNone/>
            </a:pPr>
            <a:r>
              <a:rPr lang="es-ES" dirty="0" smtClean="0">
                <a:latin typeface="Times New Roman" pitchFamily="18" charset="0"/>
                <a:cs typeface="Times New Roman" pitchFamily="18" charset="0"/>
              </a:rPr>
              <a:t>	</a:t>
            </a:r>
          </a:p>
          <a:p>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
        <p:nvSpPr>
          <p:cNvPr id="6" name="3 Marcador de fecha"/>
          <p:cNvSpPr txBox="1">
            <a:spLocks/>
          </p:cNvSpPr>
          <p:nvPr/>
        </p:nvSpPr>
        <p:spPr>
          <a:xfrm>
            <a:off x="6732240" y="6237312"/>
            <a:ext cx="2133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7E8C99FF-56FD-4F19-AB8E-2E86AE4AD998}" type="datetime1">
              <a:rPr kumimoji="0" lang="es-ES" sz="2000" b="1" i="0" u="none" strike="noStrike" kern="1200" cap="none" spc="0" normalizeH="0" baseline="0" noProof="0" smtClean="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27/11/2017</a:t>
            </a:fld>
            <a:endParaRPr kumimoji="0" lang="es-ES" sz="16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 xmlns:p14="http://schemas.microsoft.com/office/powerpoint/2010/main" val="375354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Image result for marcos de bolas"/>
          <p:cNvPicPr>
            <a:picLocks noChangeAspect="1" noChangeArrowheads="1"/>
          </p:cNvPicPr>
          <p:nvPr/>
        </p:nvPicPr>
        <p:blipFill rotWithShape="1">
          <a:blip r:embed="rId2">
            <a:extLst>
              <a:ext uri="{28A0092B-C50C-407E-A947-70E740481C1C}">
                <a14:useLocalDpi xmlns="" xmlns:a14="http://schemas.microsoft.com/office/drawing/2010/main" val="0"/>
              </a:ext>
            </a:extLst>
          </a:blip>
          <a:srcRect t="388"/>
          <a:stretch/>
        </p:blipFill>
        <p:spPr bwMode="auto">
          <a:xfrm rot="5400000">
            <a:off x="1160770" y="-1065236"/>
            <a:ext cx="6858000" cy="913130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Marcador de fecha 3"/>
          <p:cNvSpPr>
            <a:spLocks noGrp="1"/>
          </p:cNvSpPr>
          <p:nvPr>
            <p:ph type="dt" sz="half" idx="10"/>
          </p:nvPr>
        </p:nvSpPr>
        <p:spPr>
          <a:xfrm>
            <a:off x="6572264" y="6215082"/>
            <a:ext cx="2133600" cy="365125"/>
          </a:xfrm>
        </p:spPr>
        <p:txBody>
          <a:bodyPr/>
          <a:lstStyle/>
          <a:p>
            <a:pPr algn="ctr"/>
            <a:fld id="{C995B96E-DCB9-4C5D-8B1B-1B374EA29D33}" type="datetime1">
              <a:rPr lang="es-ES" sz="20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27/11/2017</a:t>
            </a:fld>
            <a:endParaRPr lang="es-ES"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1 Título"/>
          <p:cNvSpPr>
            <a:spLocks noGrp="1"/>
          </p:cNvSpPr>
          <p:nvPr>
            <p:ph idx="1"/>
          </p:nvPr>
        </p:nvSpPr>
        <p:spPr>
          <a:xfrm rot="21285371">
            <a:off x="1475656" y="1263045"/>
            <a:ext cx="6192688" cy="4392488"/>
          </a:xfrm>
        </p:spPr>
        <p:txBody>
          <a:bodyPr>
            <a:noAutofit/>
          </a:bodyPr>
          <a:lstStyle/>
          <a:p>
            <a:pPr marL="0" indent="0" algn="ctr">
              <a:buNone/>
            </a:pPr>
            <a:r>
              <a:rPr lang="es-ES_tradnl" sz="9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Datos generales del niño</a:t>
            </a:r>
            <a:endParaRPr lang="es-ES" sz="9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7650765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 result for marcos de bolas"/>
          <p:cNvPicPr>
            <a:picLocks noChangeAspect="1" noChangeArrowheads="1"/>
          </p:cNvPicPr>
          <p:nvPr/>
        </p:nvPicPr>
        <p:blipFill rotWithShape="1">
          <a:blip r:embed="rId2">
            <a:extLst>
              <a:ext uri="{28A0092B-C50C-407E-A947-70E740481C1C}">
                <a14:useLocalDpi xmlns="" xmlns:a14="http://schemas.microsoft.com/office/drawing/2010/main" val="0"/>
              </a:ext>
            </a:extLst>
          </a:blip>
          <a:srcRect t="388"/>
          <a:stretch/>
        </p:blipFill>
        <p:spPr bwMode="auto">
          <a:xfrm rot="5400000">
            <a:off x="1160770" y="-1136650"/>
            <a:ext cx="6858000" cy="91313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2 Marcador de contenido"/>
          <p:cNvSpPr>
            <a:spLocks noGrp="1"/>
          </p:cNvSpPr>
          <p:nvPr>
            <p:ph idx="1"/>
          </p:nvPr>
        </p:nvSpPr>
        <p:spPr>
          <a:xfrm>
            <a:off x="885828" y="1117615"/>
            <a:ext cx="7186634" cy="4668839"/>
          </a:xfrm>
        </p:spPr>
        <p:txBody>
          <a:bodyPr>
            <a:normAutofit fontScale="92500" lnSpcReduction="10000"/>
          </a:bodyPr>
          <a:lstStyle/>
          <a:p>
            <a:pPr algn="ctr">
              <a:buNone/>
            </a:pPr>
            <a:r>
              <a:rPr lang="es-ES" b="1" dirty="0" smtClean="0">
                <a:latin typeface="Times New Roman" pitchFamily="18" charset="0"/>
                <a:cs typeface="Times New Roman" pitchFamily="18" charset="0"/>
              </a:rPr>
              <a:t>Promueve actividades que involucran el trabajo colaborativo para impulsar el compromiso, la responsabilidad y la solidaridad de los alumnos.</a:t>
            </a:r>
          </a:p>
          <a:p>
            <a:pPr algn="just">
              <a:buNone/>
            </a:pPr>
            <a:r>
              <a:rPr lang="es-ES" sz="3000" dirty="0" smtClean="0">
                <a:latin typeface="Times New Roman" pitchFamily="18" charset="0"/>
                <a:cs typeface="Times New Roman" pitchFamily="18" charset="0"/>
              </a:rPr>
              <a:t>    Si, la mayoría de las actividades que se aplicaron se realizaban primero de manera colaborativa buscando la convivencia y la participación de los alumnos así como el que asumieran roles dentro de su equipo y también con la finalidad de favorecer el respeto y el compartir de los materiales.  </a:t>
            </a:r>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
        <p:nvSpPr>
          <p:cNvPr id="6" name="3 Marcador de fecha"/>
          <p:cNvSpPr txBox="1">
            <a:spLocks/>
          </p:cNvSpPr>
          <p:nvPr/>
        </p:nvSpPr>
        <p:spPr>
          <a:xfrm>
            <a:off x="6732240" y="6237312"/>
            <a:ext cx="2133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7E8C99FF-56FD-4F19-AB8E-2E86AE4AD998}" type="datetime1">
              <a:rPr kumimoji="0" lang="es-ES" sz="2000" b="1" i="0" u="none" strike="noStrike" kern="1200" cap="none" spc="0" normalizeH="0" baseline="0" noProof="0" smtClean="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27/11/2017</a:t>
            </a:fld>
            <a:endParaRPr kumimoji="0" lang="es-ES" sz="16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 xmlns:p14="http://schemas.microsoft.com/office/powerpoint/2010/main" val="7939944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 result for marcos de bolas"/>
          <p:cNvPicPr>
            <a:picLocks noChangeAspect="1" noChangeArrowheads="1"/>
          </p:cNvPicPr>
          <p:nvPr/>
        </p:nvPicPr>
        <p:blipFill rotWithShape="1">
          <a:blip r:embed="rId2">
            <a:extLst>
              <a:ext uri="{28A0092B-C50C-407E-A947-70E740481C1C}">
                <a14:useLocalDpi xmlns="" xmlns:a14="http://schemas.microsoft.com/office/drawing/2010/main" val="0"/>
              </a:ext>
            </a:extLst>
          </a:blip>
          <a:srcRect t="388"/>
          <a:stretch/>
        </p:blipFill>
        <p:spPr bwMode="auto">
          <a:xfrm rot="5400000">
            <a:off x="1160770" y="-1136650"/>
            <a:ext cx="6858000" cy="91313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1 Título"/>
          <p:cNvSpPr>
            <a:spLocks noGrp="1"/>
          </p:cNvSpPr>
          <p:nvPr>
            <p:ph type="title"/>
          </p:nvPr>
        </p:nvSpPr>
        <p:spPr>
          <a:xfrm rot="20353305">
            <a:off x="457200" y="2769234"/>
            <a:ext cx="8229600" cy="1143000"/>
          </a:xfrm>
        </p:spPr>
        <p:txBody>
          <a:bodyPr>
            <a:noAutofit/>
          </a:bodyPr>
          <a:lstStyle/>
          <a:p>
            <a:r>
              <a:rPr lang="es-ES_tradnl" sz="9600" b="1" dirty="0" smtClean="0">
                <a:effectLst>
                  <a:outerShdw blurRad="38100" dist="38100" dir="2700000" algn="tl">
                    <a:srgbClr val="000000">
                      <a:alpha val="43137"/>
                    </a:srgbClr>
                  </a:outerShdw>
                </a:effectLst>
                <a:latin typeface="Times New Roman" pitchFamily="18" charset="0"/>
                <a:cs typeface="Times New Roman" pitchFamily="18" charset="0"/>
              </a:rPr>
              <a:t>Evidencias</a:t>
            </a:r>
            <a:endParaRPr lang="es-ES" sz="9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
        <p:nvSpPr>
          <p:cNvPr id="6" name="3 Marcador de fecha"/>
          <p:cNvSpPr txBox="1">
            <a:spLocks/>
          </p:cNvSpPr>
          <p:nvPr/>
        </p:nvSpPr>
        <p:spPr>
          <a:xfrm>
            <a:off x="6732240" y="6215082"/>
            <a:ext cx="2133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7E8C99FF-56FD-4F19-AB8E-2E86AE4AD998}" type="datetime1">
              <a:rPr kumimoji="0" lang="es-ES" sz="2000" b="1" i="0" u="none" strike="noStrike" kern="1200" cap="none" spc="0" normalizeH="0" baseline="0" noProof="0" smtClean="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27/11/2017</a:t>
            </a:fld>
            <a:endParaRPr kumimoji="0" lang="es-ES" sz="16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 xmlns:p14="http://schemas.microsoft.com/office/powerpoint/2010/main" val="4175412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 result for marcos de bolas"/>
          <p:cNvPicPr>
            <a:picLocks noChangeAspect="1" noChangeArrowheads="1"/>
          </p:cNvPicPr>
          <p:nvPr/>
        </p:nvPicPr>
        <p:blipFill rotWithShape="1">
          <a:blip r:embed="rId2">
            <a:extLst>
              <a:ext uri="{28A0092B-C50C-407E-A947-70E740481C1C}">
                <a14:useLocalDpi xmlns="" xmlns:a14="http://schemas.microsoft.com/office/drawing/2010/main" val="0"/>
              </a:ext>
            </a:extLst>
          </a:blip>
          <a:srcRect t="388"/>
          <a:stretch/>
        </p:blipFill>
        <p:spPr bwMode="auto">
          <a:xfrm rot="5400000">
            <a:off x="1149350" y="-1136650"/>
            <a:ext cx="6858000" cy="913130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pic>
        <p:nvPicPr>
          <p:cNvPr id="2050" name="Picture 2" descr="https://scontent-dft4-2.xx.fbcdn.net/v/t34.0-12/24133548_1910293549011624_1756291917_n.jpg?oh=b319c016eae35677a4b5b4922487ed7c&amp;oe=5A1FC73F"/>
          <p:cNvPicPr>
            <a:picLocks noChangeAspect="1" noChangeArrowheads="1"/>
          </p:cNvPicPr>
          <p:nvPr/>
        </p:nvPicPr>
        <p:blipFill>
          <a:blip r:embed="rId3"/>
          <a:srcRect/>
          <a:stretch>
            <a:fillRect/>
          </a:stretch>
        </p:blipFill>
        <p:spPr bwMode="auto">
          <a:xfrm>
            <a:off x="1000100" y="1285859"/>
            <a:ext cx="3857652" cy="2326349"/>
          </a:xfrm>
          <a:prstGeom prst="rect">
            <a:avLst/>
          </a:prstGeom>
          <a:noFill/>
        </p:spPr>
      </p:pic>
      <p:pic>
        <p:nvPicPr>
          <p:cNvPr id="2052" name="Picture 4" descr="https://scontent-dft4-2.xx.fbcdn.net/v/t34.0-12/24135653_1910296899011289_1006951741_n.jpg?oh=8c0ca188451bb17f0e5341856bc64490&amp;oe=5A1FD11F"/>
          <p:cNvPicPr>
            <a:picLocks noChangeAspect="1" noChangeArrowheads="1"/>
          </p:cNvPicPr>
          <p:nvPr/>
        </p:nvPicPr>
        <p:blipFill>
          <a:blip r:embed="rId4"/>
          <a:srcRect r="45000"/>
          <a:stretch>
            <a:fillRect/>
          </a:stretch>
        </p:blipFill>
        <p:spPr bwMode="auto">
          <a:xfrm>
            <a:off x="5000628" y="3714752"/>
            <a:ext cx="3071834" cy="2174849"/>
          </a:xfrm>
          <a:prstGeom prst="rect">
            <a:avLst/>
          </a:prstGeom>
          <a:noFill/>
        </p:spPr>
      </p:pic>
      <p:sp>
        <p:nvSpPr>
          <p:cNvPr id="8" name="7 CuadroTexto"/>
          <p:cNvSpPr txBox="1"/>
          <p:nvPr/>
        </p:nvSpPr>
        <p:spPr>
          <a:xfrm rot="20655337">
            <a:off x="1103330" y="4231470"/>
            <a:ext cx="3247350" cy="1015663"/>
          </a:xfrm>
          <a:prstGeom prst="rect">
            <a:avLst/>
          </a:prstGeom>
          <a:noFill/>
        </p:spPr>
        <p:txBody>
          <a:bodyPr wrap="square" rtlCol="0">
            <a:spAutoFit/>
          </a:bodyPr>
          <a:lstStyle/>
          <a:p>
            <a:pPr algn="ctr"/>
            <a:r>
              <a:rPr lang="es-MX" sz="6000" b="1" dirty="0" smtClean="0">
                <a:effectLst>
                  <a:outerShdw blurRad="38100" dist="38100" dir="2700000" algn="tl">
                    <a:srgbClr val="000000">
                      <a:alpha val="43137"/>
                    </a:srgbClr>
                  </a:outerShdw>
                </a:effectLst>
                <a:latin typeface="Times New Roman" pitchFamily="18" charset="0"/>
                <a:cs typeface="Times New Roman" pitchFamily="18" charset="0"/>
              </a:rPr>
              <a:t>¡Gracias! </a:t>
            </a:r>
            <a:endParaRPr lang="es-MX" sz="6000" b="1"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9" name="Picture 8" descr="Image result for niños animados melonheadz"/>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rot="214823">
            <a:off x="5643570" y="908188"/>
            <a:ext cx="1714512" cy="2643206"/>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3 Marcador de fecha"/>
          <p:cNvSpPr txBox="1">
            <a:spLocks/>
          </p:cNvSpPr>
          <p:nvPr/>
        </p:nvSpPr>
        <p:spPr>
          <a:xfrm>
            <a:off x="6732240" y="6237312"/>
            <a:ext cx="2133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7E8C99FF-56FD-4F19-AB8E-2E86AE4AD998}" type="datetime1">
              <a:rPr kumimoji="0" lang="es-ES" sz="2000" b="1" i="0" u="none" strike="noStrike" kern="1200" cap="none" spc="0" normalizeH="0" baseline="0" noProof="0" smtClean="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27/11/2017</a:t>
            </a:fld>
            <a:endParaRPr kumimoji="0" lang="es-ES" sz="16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 xmlns:p14="http://schemas.microsoft.com/office/powerpoint/2010/main" val="4175412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Image result for marcos de bolas"/>
          <p:cNvPicPr>
            <a:picLocks noChangeAspect="1" noChangeArrowheads="1"/>
          </p:cNvPicPr>
          <p:nvPr/>
        </p:nvPicPr>
        <p:blipFill rotWithShape="1">
          <a:blip r:embed="rId2">
            <a:extLst>
              <a:ext uri="{28A0092B-C50C-407E-A947-70E740481C1C}">
                <a14:useLocalDpi xmlns="" xmlns:a14="http://schemas.microsoft.com/office/drawing/2010/main" val="0"/>
              </a:ext>
            </a:extLst>
          </a:blip>
          <a:srcRect t="388"/>
          <a:stretch/>
        </p:blipFill>
        <p:spPr bwMode="auto">
          <a:xfrm rot="5400000">
            <a:off x="1160770" y="-1136650"/>
            <a:ext cx="6858000" cy="913130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Marcador de fecha 3"/>
          <p:cNvSpPr>
            <a:spLocks noGrp="1"/>
          </p:cNvSpPr>
          <p:nvPr>
            <p:ph type="dt" sz="half" idx="10"/>
          </p:nvPr>
        </p:nvSpPr>
        <p:spPr>
          <a:xfrm>
            <a:off x="6572264" y="6143644"/>
            <a:ext cx="2133600" cy="365125"/>
          </a:xfrm>
        </p:spPr>
        <p:txBody>
          <a:bodyPr/>
          <a:lstStyle/>
          <a:p>
            <a:pPr algn="ctr"/>
            <a:fld id="{C995B96E-DCB9-4C5D-8B1B-1B374EA29D33}" type="datetime1">
              <a:rPr lang="es-ES" sz="20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27/11/2017</a:t>
            </a:fld>
            <a:endParaRPr lang="es-ES"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ángulo 4"/>
          <p:cNvSpPr/>
          <p:nvPr/>
        </p:nvSpPr>
        <p:spPr>
          <a:xfrm>
            <a:off x="857224" y="928670"/>
            <a:ext cx="7358114" cy="5155257"/>
          </a:xfrm>
          <a:prstGeom prst="rect">
            <a:avLst/>
          </a:prstGeom>
        </p:spPr>
        <p:txBody>
          <a:bodyPr wrap="square">
            <a:spAutoFit/>
          </a:bodyPr>
          <a:lstStyle/>
          <a:p>
            <a:pPr lvl="0" algn="ctr"/>
            <a:r>
              <a:rPr lang="es-ES" sz="3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Nombre, edad, ritmo de trabajo, forma de motivación</a:t>
            </a:r>
            <a:r>
              <a:rPr lang="es-E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s-ES"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r>
              <a:rPr lang="es-MX" sz="1900" dirty="0" smtClean="0">
                <a:latin typeface="Times New Roman" pitchFamily="18" charset="0"/>
                <a:cs typeface="Times New Roman" pitchFamily="18" charset="0"/>
              </a:rPr>
              <a:t>Su nombre es Víctor Jaziel Varela Jáuregui, tiene 4 años cumple el día 3 de julio del 2013, es hijo de María de la Cruz Jáuregui y Víctor Gallegos, ella es ama de casa y el trabaja en la empresa vago instalaciones. </a:t>
            </a:r>
          </a:p>
          <a:p>
            <a:pPr algn="just"/>
            <a:r>
              <a:rPr lang="es-MX" sz="1900" dirty="0" smtClean="0">
                <a:latin typeface="Times New Roman" pitchFamily="18" charset="0"/>
                <a:cs typeface="Times New Roman" pitchFamily="18" charset="0"/>
              </a:rPr>
              <a:t>Al jardín de niños siempre suele ir su mama por el así como el asistir a juntas de padres de familia. Durante las prácticas realizadas  se observo que Víctor  presenta problemas en su lenguaje ya que es difícil para el relacionarse y entablar un dialogo con alguno de sus compañeros, además su aprendizaje es lento y le cuesta trabajo entender  y escuchar las indicaciones de las actividades a realizar. Es un niño inquieto, requiere que se mantenga la atención en él y se le hable siempre de frente para que pueda ver los movimientos de la boca y el vaya entendiendo la forma correcta de hablar. Es necesario establecer reglas y normas claras para su sana convivencia. </a:t>
            </a:r>
          </a:p>
          <a:p>
            <a:pPr lvl="0" algn="ctr"/>
            <a:endParaRPr lang="es-ES_tradnl"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9438340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 result for marcos de bolas"/>
          <p:cNvPicPr>
            <a:picLocks noChangeAspect="1" noChangeArrowheads="1"/>
          </p:cNvPicPr>
          <p:nvPr/>
        </p:nvPicPr>
        <p:blipFill rotWithShape="1">
          <a:blip r:embed="rId2">
            <a:extLst>
              <a:ext uri="{28A0092B-C50C-407E-A947-70E740481C1C}">
                <a14:useLocalDpi xmlns="" xmlns:a14="http://schemas.microsoft.com/office/drawing/2010/main" val="0"/>
              </a:ext>
            </a:extLst>
          </a:blip>
          <a:srcRect t="388"/>
          <a:stretch/>
        </p:blipFill>
        <p:spPr bwMode="auto">
          <a:xfrm rot="5400000">
            <a:off x="1160770" y="-1136650"/>
            <a:ext cx="6858000" cy="913130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Marcador de contenido 2"/>
          <p:cNvSpPr>
            <a:spLocks noGrp="1"/>
          </p:cNvSpPr>
          <p:nvPr>
            <p:ph idx="1"/>
          </p:nvPr>
        </p:nvSpPr>
        <p:spPr>
          <a:xfrm>
            <a:off x="857224" y="980728"/>
            <a:ext cx="7429552" cy="5305792"/>
          </a:xfrm>
        </p:spPr>
        <p:txBody>
          <a:bodyPr>
            <a:normAutofit lnSpcReduction="10000"/>
          </a:bodyPr>
          <a:lstStyle/>
          <a:p>
            <a:pPr marL="0" lvl="0" indent="0" algn="ctr">
              <a:buNone/>
            </a:pPr>
            <a:r>
              <a:rPr lang="es-ES_tradnl"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Antecedentes generales de desarrollo, </a:t>
            </a:r>
            <a:r>
              <a:rPr lang="es-ES" sz="2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actividades </a:t>
            </a:r>
            <a:r>
              <a:rPr lang="es-ES"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que implican mayor tiempo y </a:t>
            </a:r>
            <a:r>
              <a:rPr lang="es-ES" sz="2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esfuerzo</a:t>
            </a:r>
          </a:p>
          <a:p>
            <a:pPr marL="0" indent="0" algn="just">
              <a:buNone/>
            </a:pPr>
            <a:r>
              <a:rPr lang="es-MX" sz="1800" dirty="0" smtClean="0">
                <a:latin typeface="Times New Roman" pitchFamily="18" charset="0"/>
                <a:cs typeface="Times New Roman" pitchFamily="18" charset="0"/>
              </a:rPr>
              <a:t>Se considera que el problema de Víctor en el lenguaje es parte de su maduración, así como su atención, la cual  siempre está dispersa. Se le dificulta realizar las actividades de manera más acertada a pesar de eso siempre realiza lo que se le pide. Le cuesta trabajo realizar actividades que le impliquen el conteo porque lo hace de manera indiscriminada , falta desarrollar los principios de conteo.  En la escritura aun se le dificulta el reconocer su nombre así como el escribirlo, al pedirle que lo ponga en sus trabajos solo realiza palos y bolas diciendo que ese es su nombre. </a:t>
            </a:r>
          </a:p>
          <a:p>
            <a:pPr marL="0" indent="0" algn="just">
              <a:buNone/>
            </a:pPr>
            <a:r>
              <a:rPr lang="es-MX" sz="1800" dirty="0" smtClean="0">
                <a:latin typeface="Times New Roman" pitchFamily="18" charset="0"/>
                <a:cs typeface="Times New Roman" pitchFamily="18" charset="0"/>
              </a:rPr>
              <a:t>Se observa la necesidad de desarrollar en él, el cuidado de su persona así como  sus pertenencias, es necesario que aprenda a  autoregularse en el control de acuerdos con criterios, reglas y convenciones externas que le ayuden a regular su conducta en diferentes  ámbitos en los que se desarrolla. Le es difícil en ocasiones trabajar en equipo y compartir, al momento de recibir en su mesa los materiales suele tomarlos todos para el sin querer darle a los demás. </a:t>
            </a:r>
          </a:p>
          <a:p>
            <a:pPr marL="0" lvl="0" indent="0" algn="just">
              <a:buNone/>
            </a:pPr>
            <a:endParaRPr lang="es-ES_tradnl" sz="1700" b="1" dirty="0">
              <a:latin typeface="Times New Roman" pitchFamily="18" charset="0"/>
              <a:cs typeface="Times New Roman" pitchFamily="18" charset="0"/>
            </a:endParaRPr>
          </a:p>
          <a:p>
            <a:endParaRPr lang="es-ES" dirty="0"/>
          </a:p>
        </p:txBody>
      </p:sp>
      <p:sp>
        <p:nvSpPr>
          <p:cNvPr id="4" name="Marcador de fecha 3"/>
          <p:cNvSpPr>
            <a:spLocks noGrp="1"/>
          </p:cNvSpPr>
          <p:nvPr>
            <p:ph type="dt" sz="half" idx="10"/>
          </p:nvPr>
        </p:nvSpPr>
        <p:spPr>
          <a:xfrm>
            <a:off x="6643702" y="6215082"/>
            <a:ext cx="2133600" cy="365125"/>
          </a:xfrm>
        </p:spPr>
        <p:txBody>
          <a:bodyPr/>
          <a:lstStyle/>
          <a:p>
            <a:pPr algn="ctr"/>
            <a:fld id="{C995B96E-DCB9-4C5D-8B1B-1B374EA29D33}" type="datetime1">
              <a:rPr lang="es-ES" sz="20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27/11/2017</a:t>
            </a:fld>
            <a:endParaRPr lang="es-ES"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26752631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Image result for marcos de bolas"/>
          <p:cNvPicPr>
            <a:picLocks noChangeAspect="1" noChangeArrowheads="1"/>
          </p:cNvPicPr>
          <p:nvPr/>
        </p:nvPicPr>
        <p:blipFill rotWithShape="1">
          <a:blip r:embed="rId2">
            <a:extLst>
              <a:ext uri="{28A0092B-C50C-407E-A947-70E740481C1C}">
                <a14:useLocalDpi xmlns="" xmlns:a14="http://schemas.microsoft.com/office/drawing/2010/main" val="0"/>
              </a:ext>
            </a:extLst>
          </a:blip>
          <a:srcRect t="388"/>
          <a:stretch/>
        </p:blipFill>
        <p:spPr bwMode="auto">
          <a:xfrm rot="5400000">
            <a:off x="1160770" y="-1136650"/>
            <a:ext cx="6858000" cy="913130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Marcador de fecha 3"/>
          <p:cNvSpPr>
            <a:spLocks noGrp="1"/>
          </p:cNvSpPr>
          <p:nvPr>
            <p:ph type="dt" sz="half" idx="10"/>
          </p:nvPr>
        </p:nvSpPr>
        <p:spPr>
          <a:xfrm>
            <a:off x="6572264" y="6143644"/>
            <a:ext cx="2133600" cy="365125"/>
          </a:xfrm>
        </p:spPr>
        <p:txBody>
          <a:bodyPr/>
          <a:lstStyle/>
          <a:p>
            <a:pPr algn="ctr"/>
            <a:fld id="{C995B96E-DCB9-4C5D-8B1B-1B374EA29D33}" type="datetime1">
              <a:rPr lang="es-ES" sz="20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27/11/2017</a:t>
            </a:fld>
            <a:endParaRPr lang="es-ES"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ángulo 4"/>
          <p:cNvSpPr/>
          <p:nvPr/>
        </p:nvSpPr>
        <p:spPr>
          <a:xfrm>
            <a:off x="1000100" y="1000108"/>
            <a:ext cx="7128792" cy="1200329"/>
          </a:xfrm>
          <a:prstGeom prst="rect">
            <a:avLst/>
          </a:prstGeom>
        </p:spPr>
        <p:txBody>
          <a:bodyPr wrap="square">
            <a:spAutoFit/>
          </a:bodyPr>
          <a:lstStyle/>
          <a:p>
            <a:pPr lvl="0" algn="ctr"/>
            <a:r>
              <a:rPr lang="es-ES_tradnl" sz="3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Necesidad: (justificación del caso) </a:t>
            </a:r>
            <a:r>
              <a:rPr lang="es-ES" sz="3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Dificultades que presenta </a:t>
            </a:r>
          </a:p>
        </p:txBody>
      </p:sp>
      <p:sp>
        <p:nvSpPr>
          <p:cNvPr id="7" name="6 Rectángulo"/>
          <p:cNvSpPr/>
          <p:nvPr/>
        </p:nvSpPr>
        <p:spPr>
          <a:xfrm>
            <a:off x="928662" y="2214554"/>
            <a:ext cx="7215238" cy="3970318"/>
          </a:xfrm>
          <a:prstGeom prst="rect">
            <a:avLst/>
          </a:prstGeom>
        </p:spPr>
        <p:txBody>
          <a:bodyPr wrap="square">
            <a:spAutoFit/>
          </a:bodyPr>
          <a:lstStyle/>
          <a:p>
            <a:pPr algn="just"/>
            <a:r>
              <a:rPr lang="es-MX" dirty="0" smtClean="0">
                <a:latin typeface="Times New Roman" pitchFamily="18" charset="0"/>
                <a:cs typeface="Times New Roman" pitchFamily="18" charset="0"/>
              </a:rPr>
              <a:t>Se tomo la decisión de llevar a cabo una investigación acerca  de Víctor Jaziel, alumno de 2° grado sección B del jardín de niños Francisco González Bocanegra a cargo de la educadora  titular Virginia Mendoza. Durante las prácticas realizadas  se observo que Víctor  presenta problemas en su lenguaje ya que es difícil para el relacionarse y entablar un dialogo con alguno de sus compañeros, además su aprendizaje es lento y le cuesta trabajo entender  y escuchar las indicaciones de las actividades a realizar. Es un niño inquieto, requiere que se mantenga la atención en él y se le hable siempre de frente para que pueda ver los movimientos de la boca y el vaya entendiendo la forma correcta de hablar. </a:t>
            </a:r>
          </a:p>
          <a:p>
            <a:pPr algn="just"/>
            <a:r>
              <a:rPr lang="es-MX" dirty="0" smtClean="0">
                <a:latin typeface="Times New Roman" pitchFamily="18" charset="0"/>
                <a:cs typeface="Times New Roman" pitchFamily="18" charset="0"/>
              </a:rPr>
              <a:t>Su mayor problema es que su atención siempre está dispersa lo cual dificulta que realice las actividades de manera más acertada a pesar de eso siempre realiza lo que se le pide. </a:t>
            </a:r>
          </a:p>
          <a:p>
            <a:endParaRPr lang="es-MX" dirty="0"/>
          </a:p>
        </p:txBody>
      </p:sp>
    </p:spTree>
    <p:extLst>
      <p:ext uri="{BB962C8B-B14F-4D97-AF65-F5344CB8AC3E}">
        <p14:creationId xmlns="" xmlns:p14="http://schemas.microsoft.com/office/powerpoint/2010/main" val="36851966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 result for marcos de bolas"/>
          <p:cNvPicPr>
            <a:picLocks noChangeAspect="1" noChangeArrowheads="1"/>
          </p:cNvPicPr>
          <p:nvPr/>
        </p:nvPicPr>
        <p:blipFill rotWithShape="1">
          <a:blip r:embed="rId2">
            <a:extLst>
              <a:ext uri="{28A0092B-C50C-407E-A947-70E740481C1C}">
                <a14:useLocalDpi xmlns="" xmlns:a14="http://schemas.microsoft.com/office/drawing/2010/main" val="0"/>
              </a:ext>
            </a:extLst>
          </a:blip>
          <a:srcRect t="388"/>
          <a:stretch/>
        </p:blipFill>
        <p:spPr bwMode="auto">
          <a:xfrm rot="5400000">
            <a:off x="1160770" y="-1136650"/>
            <a:ext cx="6858000" cy="91313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1 Título"/>
          <p:cNvSpPr>
            <a:spLocks noGrp="1"/>
          </p:cNvSpPr>
          <p:nvPr>
            <p:ph type="title"/>
          </p:nvPr>
        </p:nvSpPr>
        <p:spPr>
          <a:xfrm rot="494728">
            <a:off x="1214110" y="1510150"/>
            <a:ext cx="6323128" cy="3837699"/>
          </a:xfrm>
        </p:spPr>
        <p:txBody>
          <a:bodyPr>
            <a:noAutofit/>
          </a:bodyPr>
          <a:lstStyle/>
          <a:p>
            <a:r>
              <a:rPr lang="es-ES_tradnl" sz="9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Actividad </a:t>
            </a:r>
            <a:br>
              <a:rPr lang="es-ES_tradnl" sz="9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s-ES_tradnl" sz="9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aplicada</a:t>
            </a:r>
            <a:endParaRPr lang="es-ES" sz="9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3 Marcador de fecha"/>
          <p:cNvSpPr>
            <a:spLocks noGrp="1"/>
          </p:cNvSpPr>
          <p:nvPr>
            <p:ph type="dt" sz="half" idx="10"/>
          </p:nvPr>
        </p:nvSpPr>
        <p:spPr>
          <a:xfrm>
            <a:off x="6500826" y="6286520"/>
            <a:ext cx="2133600" cy="365125"/>
          </a:xfrm>
        </p:spPr>
        <p:txBody>
          <a:bodyPr/>
          <a:lstStyle/>
          <a:p>
            <a:pPr algn="ctr"/>
            <a:fld id="{C995B96E-DCB9-4C5D-8B1B-1B374EA29D33}" type="datetime1">
              <a:rPr lang="es-ES" sz="20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27/11/2017</a:t>
            </a:fld>
            <a:endParaRPr lang="es-ES"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28638330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 result for marcos de bolas"/>
          <p:cNvPicPr>
            <a:picLocks noChangeAspect="1" noChangeArrowheads="1"/>
          </p:cNvPicPr>
          <p:nvPr/>
        </p:nvPicPr>
        <p:blipFill rotWithShape="1">
          <a:blip r:embed="rId2">
            <a:extLst>
              <a:ext uri="{28A0092B-C50C-407E-A947-70E740481C1C}">
                <a14:useLocalDpi xmlns="" xmlns:a14="http://schemas.microsoft.com/office/drawing/2010/main" val="0"/>
              </a:ext>
            </a:extLst>
          </a:blip>
          <a:srcRect t="388"/>
          <a:stretch/>
        </p:blipFill>
        <p:spPr bwMode="auto">
          <a:xfrm rot="5400000">
            <a:off x="1160770" y="-1136650"/>
            <a:ext cx="6858000" cy="91313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1 Título"/>
          <p:cNvSpPr>
            <a:spLocks noGrp="1"/>
          </p:cNvSpPr>
          <p:nvPr>
            <p:ph type="title"/>
          </p:nvPr>
        </p:nvSpPr>
        <p:spPr>
          <a:xfrm>
            <a:off x="457200" y="642918"/>
            <a:ext cx="8229600" cy="1143000"/>
          </a:xfrm>
        </p:spPr>
        <p:txBody>
          <a:bodyPr>
            <a:noAutofit/>
          </a:bodyPr>
          <a:lstStyle/>
          <a:p>
            <a:r>
              <a:rPr lang="es-ES_tradnl" sz="3200" b="1" dirty="0" smtClean="0">
                <a:effectLst>
                  <a:outerShdw blurRad="38100" dist="38100" dir="2700000" algn="tl">
                    <a:srgbClr val="000000">
                      <a:alpha val="43137"/>
                    </a:srgbClr>
                  </a:outerShdw>
                </a:effectLst>
              </a:rPr>
              <a:t/>
            </a:r>
            <a:br>
              <a:rPr lang="es-ES_tradnl" sz="3200" b="1" dirty="0" smtClean="0">
                <a:effectLst>
                  <a:outerShdw blurRad="38100" dist="38100" dir="2700000" algn="tl">
                    <a:srgbClr val="000000">
                      <a:alpha val="43137"/>
                    </a:srgbClr>
                  </a:outerShdw>
                </a:effectLst>
              </a:rPr>
            </a:br>
            <a:r>
              <a:rPr lang="es-ES_tradnl" sz="3200" b="1" dirty="0" smtClean="0">
                <a:effectLst>
                  <a:outerShdw blurRad="38100" dist="38100" dir="2700000" algn="tl">
                    <a:srgbClr val="000000">
                      <a:alpha val="43137"/>
                    </a:srgbClr>
                  </a:outerShdw>
                </a:effectLst>
              </a:rPr>
              <a:t>“</a:t>
            </a:r>
            <a:r>
              <a:rPr lang="es-ES_tradnl" sz="4000" b="1" dirty="0" smtClean="0">
                <a:effectLst>
                  <a:outerShdw blurRad="38100" dist="38100" dir="2700000" algn="tl">
                    <a:srgbClr val="000000">
                      <a:alpha val="43137"/>
                    </a:srgbClr>
                  </a:outerShdw>
                </a:effectLst>
              </a:rPr>
              <a:t>El baile de la lengua"</a:t>
            </a:r>
            <a:endParaRPr lang="es-ES" sz="3200" b="1" dirty="0">
              <a:effectLst>
                <a:outerShdw blurRad="38100" dist="38100" dir="2700000" algn="tl">
                  <a:srgbClr val="000000">
                    <a:alpha val="43137"/>
                  </a:srgbClr>
                </a:outerShdw>
              </a:effectLst>
            </a:endParaRPr>
          </a:p>
        </p:txBody>
      </p:sp>
      <p:sp>
        <p:nvSpPr>
          <p:cNvPr id="4" name="3 Marcador de fecha"/>
          <p:cNvSpPr>
            <a:spLocks noGrp="1"/>
          </p:cNvSpPr>
          <p:nvPr>
            <p:ph type="dt" sz="half" idx="10"/>
          </p:nvPr>
        </p:nvSpPr>
        <p:spPr>
          <a:xfrm>
            <a:off x="6715140" y="6215082"/>
            <a:ext cx="2133600" cy="365125"/>
          </a:xfrm>
        </p:spPr>
        <p:txBody>
          <a:bodyPr/>
          <a:lstStyle/>
          <a:p>
            <a:pPr algn="ctr"/>
            <a:fld id="{C995B96E-DCB9-4C5D-8B1B-1B374EA29D33}" type="datetime1">
              <a:rPr lang="es-ES" sz="20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27/11/2017</a:t>
            </a:fld>
            <a:endParaRPr lang="es-ES"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7" name="6 Tabla"/>
          <p:cNvGraphicFramePr>
            <a:graphicFrameLocks noGrp="1"/>
          </p:cNvGraphicFramePr>
          <p:nvPr/>
        </p:nvGraphicFramePr>
        <p:xfrm>
          <a:off x="1071538" y="1984551"/>
          <a:ext cx="7000924" cy="3730465"/>
        </p:xfrm>
        <a:graphic>
          <a:graphicData uri="http://schemas.openxmlformats.org/drawingml/2006/table">
            <a:tbl>
              <a:tblPr>
                <a:solidFill>
                  <a:schemeClr val="accent5">
                    <a:lumMod val="40000"/>
                    <a:lumOff val="60000"/>
                  </a:schemeClr>
                </a:solidFill>
                <a:tableStyleId>{BC89EF96-8CEA-46FF-86C4-4CE0E7609802}</a:tableStyleId>
              </a:tblPr>
              <a:tblGrid>
                <a:gridCol w="3786214"/>
                <a:gridCol w="1464089"/>
                <a:gridCol w="1750621"/>
              </a:tblGrid>
              <a:tr h="520477">
                <a:tc>
                  <a:txBody>
                    <a:bodyPr/>
                    <a:lstStyle/>
                    <a:p>
                      <a:pPr>
                        <a:lnSpc>
                          <a:spcPct val="115000"/>
                        </a:lnSpc>
                        <a:spcAft>
                          <a:spcPts val="0"/>
                        </a:spcAft>
                      </a:pPr>
                      <a:r>
                        <a:rPr lang="es-MX" sz="1400" b="1" dirty="0">
                          <a:latin typeface="Times New Roman" pitchFamily="18" charset="0"/>
                          <a:cs typeface="Times New Roman" pitchFamily="18" charset="0"/>
                        </a:rPr>
                        <a:t>Campo formativo: </a:t>
                      </a:r>
                      <a:r>
                        <a:rPr lang="es-MX" sz="1400" dirty="0">
                          <a:latin typeface="Times New Roman" pitchFamily="18" charset="0"/>
                          <a:cs typeface="Times New Roman" pitchFamily="18" charset="0"/>
                        </a:rPr>
                        <a:t>Lenguaje y comunicación. </a:t>
                      </a:r>
                      <a:endParaRPr lang="es-MX" sz="1400" dirty="0">
                        <a:latin typeface="Times New Roman" pitchFamily="18" charset="0"/>
                        <a:ea typeface="Calibri"/>
                        <a:cs typeface="Times New Roman" pitchFamily="18" charset="0"/>
                      </a:endParaRPr>
                    </a:p>
                  </a:txBody>
                  <a:tcPr marL="68580" marR="68580" marT="0" marB="0"/>
                </a:tc>
                <a:tc gridSpan="2">
                  <a:txBody>
                    <a:bodyPr/>
                    <a:lstStyle/>
                    <a:p>
                      <a:pPr>
                        <a:lnSpc>
                          <a:spcPct val="115000"/>
                        </a:lnSpc>
                        <a:spcAft>
                          <a:spcPts val="0"/>
                        </a:spcAft>
                      </a:pPr>
                      <a:r>
                        <a:rPr lang="es-MX" sz="1400" b="1" dirty="0">
                          <a:latin typeface="Times New Roman" pitchFamily="18" charset="0"/>
                          <a:cs typeface="Times New Roman" pitchFamily="18" charset="0"/>
                        </a:rPr>
                        <a:t>Aspecto: </a:t>
                      </a:r>
                      <a:r>
                        <a:rPr lang="es-MX" sz="1400" dirty="0">
                          <a:latin typeface="Times New Roman" pitchFamily="18" charset="0"/>
                          <a:cs typeface="Times New Roman" pitchFamily="18" charset="0"/>
                        </a:rPr>
                        <a:t>Lenguaje oral </a:t>
                      </a:r>
                      <a:endParaRPr lang="es-MX" sz="1400" dirty="0">
                        <a:latin typeface="Times New Roman" pitchFamily="18" charset="0"/>
                        <a:ea typeface="Calibri"/>
                        <a:cs typeface="Times New Roman" pitchFamily="18" charset="0"/>
                      </a:endParaRPr>
                    </a:p>
                  </a:txBody>
                  <a:tcPr marL="68580" marR="68580" marT="0" marB="0"/>
                </a:tc>
                <a:tc hMerge="1">
                  <a:txBody>
                    <a:bodyPr/>
                    <a:lstStyle/>
                    <a:p>
                      <a:endParaRPr lang="es-MX"/>
                    </a:p>
                  </a:txBody>
                  <a:tcPr/>
                </a:tc>
              </a:tr>
              <a:tr h="1040954">
                <a:tc>
                  <a:txBody>
                    <a:bodyPr/>
                    <a:lstStyle/>
                    <a:p>
                      <a:pPr>
                        <a:lnSpc>
                          <a:spcPct val="115000"/>
                        </a:lnSpc>
                        <a:spcAft>
                          <a:spcPts val="0"/>
                        </a:spcAft>
                      </a:pPr>
                      <a:r>
                        <a:rPr lang="es-MX" sz="1400" b="1" dirty="0">
                          <a:latin typeface="Times New Roman" pitchFamily="18" charset="0"/>
                          <a:cs typeface="Times New Roman" pitchFamily="18" charset="0"/>
                        </a:rPr>
                        <a:t>Competencia: </a:t>
                      </a:r>
                      <a:r>
                        <a:rPr lang="es-MX" sz="1400" dirty="0">
                          <a:latin typeface="Times New Roman" pitchFamily="18" charset="0"/>
                          <a:cs typeface="Times New Roman" pitchFamily="18" charset="0"/>
                        </a:rPr>
                        <a:t>Obtiene y comparte información mediante diversas formas de expresión oral. </a:t>
                      </a:r>
                      <a:endParaRPr lang="es-MX" sz="1400" dirty="0">
                        <a:latin typeface="Times New Roman" pitchFamily="18" charset="0"/>
                        <a:ea typeface="Calibri"/>
                        <a:cs typeface="Times New Roman" pitchFamily="18" charset="0"/>
                      </a:endParaRPr>
                    </a:p>
                  </a:txBody>
                  <a:tcPr marL="68580" marR="68580" marT="0" marB="0"/>
                </a:tc>
                <a:tc gridSpan="2">
                  <a:txBody>
                    <a:bodyPr/>
                    <a:lstStyle/>
                    <a:p>
                      <a:pPr>
                        <a:lnSpc>
                          <a:spcPct val="115000"/>
                        </a:lnSpc>
                        <a:spcAft>
                          <a:spcPts val="0"/>
                        </a:spcAft>
                      </a:pPr>
                      <a:r>
                        <a:rPr lang="es-MX" sz="1400" b="1" dirty="0">
                          <a:latin typeface="Times New Roman" pitchFamily="18" charset="0"/>
                          <a:cs typeface="Times New Roman" pitchFamily="18" charset="0"/>
                        </a:rPr>
                        <a:t>Aprendizaje esperado: </a:t>
                      </a:r>
                      <a:r>
                        <a:rPr lang="es-MX" sz="1400" dirty="0">
                          <a:latin typeface="Times New Roman" pitchFamily="18" charset="0"/>
                          <a:cs typeface="Times New Roman" pitchFamily="18" charset="0"/>
                        </a:rPr>
                        <a:t>Usa el lenguaje para comunicarse y relacionarse con otros niños y adultos dentro y fuera de la escuela. </a:t>
                      </a:r>
                      <a:endParaRPr lang="es-MX" sz="1400" dirty="0">
                        <a:latin typeface="Times New Roman" pitchFamily="18" charset="0"/>
                        <a:ea typeface="Calibri"/>
                        <a:cs typeface="Times New Roman" pitchFamily="18" charset="0"/>
                      </a:endParaRPr>
                    </a:p>
                  </a:txBody>
                  <a:tcPr marL="68580" marR="68580" marT="0" marB="0"/>
                </a:tc>
                <a:tc hMerge="1">
                  <a:txBody>
                    <a:bodyPr/>
                    <a:lstStyle/>
                    <a:p>
                      <a:endParaRPr lang="es-MX"/>
                    </a:p>
                  </a:txBody>
                  <a:tcPr/>
                </a:tc>
              </a:tr>
              <a:tr h="1040954">
                <a:tc>
                  <a:txBody>
                    <a:bodyPr/>
                    <a:lstStyle/>
                    <a:p>
                      <a:pPr>
                        <a:lnSpc>
                          <a:spcPct val="115000"/>
                        </a:lnSpc>
                        <a:spcAft>
                          <a:spcPts val="0"/>
                        </a:spcAft>
                      </a:pPr>
                      <a:r>
                        <a:rPr lang="es-MX" sz="1400" b="1" dirty="0">
                          <a:latin typeface="Times New Roman" pitchFamily="18" charset="0"/>
                          <a:cs typeface="Times New Roman" pitchFamily="18" charset="0"/>
                        </a:rPr>
                        <a:t>Inicio</a:t>
                      </a:r>
                      <a:r>
                        <a:rPr lang="es-MX" sz="1400" b="1" dirty="0" smtClean="0">
                          <a:latin typeface="Times New Roman" pitchFamily="18" charset="0"/>
                          <a:cs typeface="Times New Roman" pitchFamily="18" charset="0"/>
                        </a:rPr>
                        <a:t>: </a:t>
                      </a:r>
                      <a:r>
                        <a:rPr lang="es-MX" sz="1400" b="0" dirty="0" smtClean="0">
                          <a:latin typeface="Times New Roman" pitchFamily="18" charset="0"/>
                          <a:cs typeface="Times New Roman" pitchFamily="18" charset="0"/>
                        </a:rPr>
                        <a:t>Recibe</a:t>
                      </a:r>
                      <a:r>
                        <a:rPr lang="es-MX" sz="1400" b="0" baseline="0" dirty="0" smtClean="0">
                          <a:latin typeface="Times New Roman" pitchFamily="18" charset="0"/>
                          <a:cs typeface="Times New Roman" pitchFamily="18" charset="0"/>
                        </a:rPr>
                        <a:t> la cajeta con un palito de madera sobre sus labios. </a:t>
                      </a:r>
                      <a:endParaRPr lang="es-MX" sz="1400" b="0" dirty="0">
                        <a:latin typeface="Times New Roman" pitchFamily="18" charset="0"/>
                        <a:cs typeface="Times New Roman" pitchFamily="18" charset="0"/>
                      </a:endParaRPr>
                    </a:p>
                    <a:p>
                      <a:pPr>
                        <a:lnSpc>
                          <a:spcPct val="115000"/>
                        </a:lnSpc>
                        <a:spcAft>
                          <a:spcPts val="0"/>
                        </a:spcAft>
                      </a:pPr>
                      <a:r>
                        <a:rPr lang="es-MX" sz="1400" b="1" dirty="0">
                          <a:latin typeface="Times New Roman" pitchFamily="18" charset="0"/>
                          <a:cs typeface="Times New Roman" pitchFamily="18" charset="0"/>
                        </a:rPr>
                        <a:t>Desarrollo: </a:t>
                      </a:r>
                      <a:r>
                        <a:rPr lang="es-MX" sz="1400" b="0" dirty="0" smtClean="0">
                          <a:latin typeface="Times New Roman" pitchFamily="18" charset="0"/>
                          <a:cs typeface="Times New Roman" pitchFamily="18" charset="0"/>
                        </a:rPr>
                        <a:t>Retira la cajeta de sus labios moviendo de manera circular su lengua.</a:t>
                      </a:r>
                      <a:r>
                        <a:rPr lang="es-MX" sz="1400" b="0" baseline="0" dirty="0" smtClean="0">
                          <a:latin typeface="Times New Roman" pitchFamily="18" charset="0"/>
                          <a:cs typeface="Times New Roman" pitchFamily="18" charset="0"/>
                        </a:rPr>
                        <a:t> </a:t>
                      </a:r>
                      <a:endParaRPr lang="es-MX" sz="1400" b="0" dirty="0">
                        <a:latin typeface="Times New Roman" pitchFamily="18" charset="0"/>
                        <a:cs typeface="Times New Roman" pitchFamily="18" charset="0"/>
                      </a:endParaRPr>
                    </a:p>
                    <a:p>
                      <a:pPr>
                        <a:lnSpc>
                          <a:spcPct val="115000"/>
                        </a:lnSpc>
                        <a:spcAft>
                          <a:spcPts val="0"/>
                        </a:spcAft>
                      </a:pPr>
                      <a:r>
                        <a:rPr lang="es-MX" sz="1400" b="1" dirty="0">
                          <a:latin typeface="Times New Roman" pitchFamily="18" charset="0"/>
                          <a:cs typeface="Times New Roman" pitchFamily="18" charset="0"/>
                        </a:rPr>
                        <a:t>Cierre: </a:t>
                      </a:r>
                      <a:r>
                        <a:rPr lang="es-MX" sz="1400" b="0" dirty="0" smtClean="0">
                          <a:latin typeface="Times New Roman" pitchFamily="18" charset="0"/>
                          <a:cs typeface="Times New Roman" pitchFamily="18" charset="0"/>
                        </a:rPr>
                        <a:t>responde</a:t>
                      </a:r>
                      <a:r>
                        <a:rPr lang="es-MX" sz="1400" b="0" baseline="0" dirty="0" smtClean="0">
                          <a:latin typeface="Times New Roman" pitchFamily="18" charset="0"/>
                          <a:cs typeface="Times New Roman" pitchFamily="18" charset="0"/>
                        </a:rPr>
                        <a:t> y comparte con sus compañeros ¿Qué sintieron?, ¿les gusto la cajeta?, etc. </a:t>
                      </a:r>
                      <a:endParaRPr lang="es-MX" sz="1400" b="0" dirty="0">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s-MX" sz="1400" b="1" dirty="0">
                          <a:latin typeface="Times New Roman" pitchFamily="18" charset="0"/>
                          <a:cs typeface="Times New Roman" pitchFamily="18" charset="0"/>
                        </a:rPr>
                        <a:t>Materiales:</a:t>
                      </a:r>
                    </a:p>
                    <a:p>
                      <a:pPr>
                        <a:lnSpc>
                          <a:spcPct val="115000"/>
                        </a:lnSpc>
                        <a:spcAft>
                          <a:spcPts val="0"/>
                        </a:spcAft>
                      </a:pPr>
                      <a:r>
                        <a:rPr lang="es-MX" sz="1400" dirty="0">
                          <a:latin typeface="Times New Roman" pitchFamily="18" charset="0"/>
                          <a:cs typeface="Times New Roman" pitchFamily="18" charset="0"/>
                        </a:rPr>
                        <a:t>Cajeta </a:t>
                      </a:r>
                    </a:p>
                    <a:p>
                      <a:pPr>
                        <a:lnSpc>
                          <a:spcPct val="115000"/>
                        </a:lnSpc>
                        <a:spcAft>
                          <a:spcPts val="0"/>
                        </a:spcAft>
                      </a:pPr>
                      <a:r>
                        <a:rPr lang="es-MX" sz="1400" dirty="0">
                          <a:latin typeface="Times New Roman" pitchFamily="18" charset="0"/>
                          <a:cs typeface="Times New Roman" pitchFamily="18" charset="0"/>
                        </a:rPr>
                        <a:t>Palitos de madera </a:t>
                      </a:r>
                      <a:endParaRPr lang="es-MX" sz="1400" dirty="0">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s-MX" sz="1400" b="1" dirty="0">
                          <a:latin typeface="Times New Roman" pitchFamily="18" charset="0"/>
                          <a:cs typeface="Times New Roman" pitchFamily="18" charset="0"/>
                        </a:rPr>
                        <a:t>Espacio:</a:t>
                      </a:r>
                    </a:p>
                    <a:p>
                      <a:pPr>
                        <a:lnSpc>
                          <a:spcPct val="115000"/>
                        </a:lnSpc>
                        <a:spcAft>
                          <a:spcPts val="0"/>
                        </a:spcAft>
                      </a:pPr>
                      <a:r>
                        <a:rPr lang="es-MX" sz="1400" dirty="0">
                          <a:latin typeface="Times New Roman" pitchFamily="18" charset="0"/>
                          <a:cs typeface="Times New Roman" pitchFamily="18" charset="0"/>
                        </a:rPr>
                        <a:t>Aula </a:t>
                      </a:r>
                      <a:endParaRPr lang="es-MX" sz="1400" dirty="0">
                        <a:latin typeface="Times New Roman" pitchFamily="18" charset="0"/>
                        <a:ea typeface="Calibri"/>
                        <a:cs typeface="Times New Roman" pitchFamily="18" charset="0"/>
                      </a:endParaRPr>
                    </a:p>
                  </a:txBody>
                  <a:tcPr marL="68580" marR="68580" marT="0" marB="0"/>
                </a:tc>
              </a:tr>
              <a:tr h="626078">
                <a:tc>
                  <a:txBody>
                    <a:bodyPr/>
                    <a:lstStyle/>
                    <a:p>
                      <a:pPr>
                        <a:lnSpc>
                          <a:spcPct val="115000"/>
                        </a:lnSpc>
                        <a:spcAft>
                          <a:spcPts val="0"/>
                        </a:spcAft>
                      </a:pPr>
                      <a:r>
                        <a:rPr lang="es-MX" sz="1400" b="1" dirty="0">
                          <a:latin typeface="Times New Roman" pitchFamily="18" charset="0"/>
                          <a:cs typeface="Times New Roman" pitchFamily="18" charset="0"/>
                        </a:rPr>
                        <a:t>Técnicas de evaluación: </a:t>
                      </a:r>
                      <a:r>
                        <a:rPr lang="es-MX" sz="1400" dirty="0">
                          <a:latin typeface="Times New Roman" pitchFamily="18" charset="0"/>
                          <a:cs typeface="Times New Roman" pitchFamily="18" charset="0"/>
                        </a:rPr>
                        <a:t>análisis de desempeño</a:t>
                      </a:r>
                    </a:p>
                    <a:p>
                      <a:pPr>
                        <a:lnSpc>
                          <a:spcPct val="115000"/>
                        </a:lnSpc>
                        <a:spcAft>
                          <a:spcPts val="0"/>
                        </a:spcAft>
                      </a:pPr>
                      <a:r>
                        <a:rPr lang="es-MX" sz="1400" b="1" dirty="0">
                          <a:latin typeface="Times New Roman" pitchFamily="18" charset="0"/>
                          <a:cs typeface="Times New Roman" pitchFamily="18" charset="0"/>
                        </a:rPr>
                        <a:t>Instrumento de evaluación</a:t>
                      </a:r>
                      <a:r>
                        <a:rPr lang="es-MX" sz="1400" dirty="0">
                          <a:latin typeface="Times New Roman" pitchFamily="18" charset="0"/>
                          <a:cs typeface="Times New Roman" pitchFamily="18" charset="0"/>
                        </a:rPr>
                        <a:t>: listas de cotejo y portafolio.</a:t>
                      </a:r>
                      <a:endParaRPr lang="es-MX" sz="1400" dirty="0">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s-MX" sz="1400" b="1" dirty="0">
                          <a:latin typeface="Times New Roman" pitchFamily="18" charset="0"/>
                          <a:cs typeface="Times New Roman" pitchFamily="18" charset="0"/>
                        </a:rPr>
                        <a:t>Organización:</a:t>
                      </a:r>
                    </a:p>
                    <a:p>
                      <a:pPr>
                        <a:lnSpc>
                          <a:spcPct val="115000"/>
                        </a:lnSpc>
                        <a:spcAft>
                          <a:spcPts val="0"/>
                        </a:spcAft>
                      </a:pPr>
                      <a:r>
                        <a:rPr lang="es-MX" sz="1400" dirty="0">
                          <a:latin typeface="Times New Roman" pitchFamily="18" charset="0"/>
                          <a:cs typeface="Times New Roman" pitchFamily="18" charset="0"/>
                        </a:rPr>
                        <a:t>Individual </a:t>
                      </a:r>
                      <a:endParaRPr lang="es-MX" sz="1400" dirty="0">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s-MX" sz="1400" b="1" dirty="0">
                          <a:latin typeface="Times New Roman" pitchFamily="18" charset="0"/>
                          <a:cs typeface="Times New Roman" pitchFamily="18" charset="0"/>
                        </a:rPr>
                        <a:t>Tiempo:</a:t>
                      </a:r>
                    </a:p>
                    <a:p>
                      <a:pPr>
                        <a:lnSpc>
                          <a:spcPct val="115000"/>
                        </a:lnSpc>
                        <a:spcAft>
                          <a:spcPts val="0"/>
                        </a:spcAft>
                      </a:pPr>
                      <a:r>
                        <a:rPr lang="es-MX" sz="1400" dirty="0">
                          <a:latin typeface="Times New Roman" pitchFamily="18" charset="0"/>
                          <a:cs typeface="Times New Roman" pitchFamily="18" charset="0"/>
                        </a:rPr>
                        <a:t>15 </a:t>
                      </a:r>
                      <a:r>
                        <a:rPr lang="es-MX" sz="1400" dirty="0" smtClean="0">
                          <a:latin typeface="Times New Roman" pitchFamily="18" charset="0"/>
                          <a:cs typeface="Times New Roman" pitchFamily="18" charset="0"/>
                        </a:rPr>
                        <a:t>Min </a:t>
                      </a:r>
                      <a:endParaRPr lang="es-MX" sz="1400" dirty="0">
                        <a:latin typeface="Times New Roman" pitchFamily="18" charset="0"/>
                        <a:ea typeface="Calibri"/>
                        <a:cs typeface="Times New Roman" pitchFamily="18" charset="0"/>
                      </a:endParaRPr>
                    </a:p>
                  </a:txBody>
                  <a:tcPr marL="68580" marR="68580" marT="0" marB="0"/>
                </a:tc>
              </a:tr>
            </a:tbl>
          </a:graphicData>
        </a:graphic>
      </p:graphicFrame>
    </p:spTree>
    <p:extLst>
      <p:ext uri="{BB962C8B-B14F-4D97-AF65-F5344CB8AC3E}">
        <p14:creationId xmlns="" xmlns:p14="http://schemas.microsoft.com/office/powerpoint/2010/main" val="8222431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 result for marcos de bolas"/>
          <p:cNvPicPr>
            <a:picLocks noChangeAspect="1" noChangeArrowheads="1"/>
          </p:cNvPicPr>
          <p:nvPr/>
        </p:nvPicPr>
        <p:blipFill rotWithShape="1">
          <a:blip r:embed="rId2">
            <a:extLst>
              <a:ext uri="{28A0092B-C50C-407E-A947-70E740481C1C}">
                <a14:useLocalDpi xmlns="" xmlns:a14="http://schemas.microsoft.com/office/drawing/2010/main" val="0"/>
              </a:ext>
            </a:extLst>
          </a:blip>
          <a:srcRect t="388"/>
          <a:stretch/>
        </p:blipFill>
        <p:spPr bwMode="auto">
          <a:xfrm rot="5400000">
            <a:off x="1149350" y="-1136650"/>
            <a:ext cx="6858000" cy="91313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1 Título"/>
          <p:cNvSpPr>
            <a:spLocks noGrp="1"/>
          </p:cNvSpPr>
          <p:nvPr>
            <p:ph type="title"/>
          </p:nvPr>
        </p:nvSpPr>
        <p:spPr>
          <a:xfrm>
            <a:off x="857224" y="714356"/>
            <a:ext cx="7572428" cy="1143000"/>
          </a:xfrm>
        </p:spPr>
        <p:txBody>
          <a:bodyPr/>
          <a:lstStyle/>
          <a:p>
            <a:r>
              <a:rPr lang="es-ES_tradnl" b="1" dirty="0" smtClean="0">
                <a:effectLst>
                  <a:outerShdw blurRad="38100" dist="38100" dir="2700000" algn="tl">
                    <a:srgbClr val="000000">
                      <a:alpha val="43137"/>
                    </a:srgbClr>
                  </a:outerShdw>
                </a:effectLst>
              </a:rPr>
              <a:t>Evaluación de la actividad</a:t>
            </a:r>
            <a:endParaRPr lang="es-ES" b="1" dirty="0">
              <a:effectLst>
                <a:outerShdw blurRad="38100" dist="38100" dir="2700000" algn="tl">
                  <a:srgbClr val="000000">
                    <a:alpha val="43137"/>
                  </a:srgbClr>
                </a:outerShdw>
              </a:effectLst>
            </a:endParaRPr>
          </a:p>
        </p:txBody>
      </p:sp>
      <p:sp>
        <p:nvSpPr>
          <p:cNvPr id="4" name="3 Marcador de fecha"/>
          <p:cNvSpPr>
            <a:spLocks noGrp="1"/>
          </p:cNvSpPr>
          <p:nvPr>
            <p:ph type="dt" sz="half" idx="10"/>
          </p:nvPr>
        </p:nvSpPr>
        <p:spPr>
          <a:xfrm>
            <a:off x="6357950" y="6215082"/>
            <a:ext cx="2133600" cy="365125"/>
          </a:xfrm>
        </p:spPr>
        <p:txBody>
          <a:bodyPr/>
          <a:lstStyle/>
          <a:p>
            <a:pPr algn="ctr"/>
            <a:fld id="{C995B96E-DCB9-4C5D-8B1B-1B374EA29D33}" type="datetime1">
              <a:rPr lang="es-ES" sz="2000"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pPr algn="ctr"/>
              <a:t>27/11/2017</a:t>
            </a:fld>
            <a:endParaRPr lang="es-ES"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6 CuadroTexto"/>
          <p:cNvSpPr txBox="1"/>
          <p:nvPr/>
        </p:nvSpPr>
        <p:spPr>
          <a:xfrm>
            <a:off x="1000100" y="1643050"/>
            <a:ext cx="7143800" cy="4401205"/>
          </a:xfrm>
          <a:prstGeom prst="rect">
            <a:avLst/>
          </a:prstGeom>
          <a:noFill/>
        </p:spPr>
        <p:txBody>
          <a:bodyPr wrap="square" rtlCol="0">
            <a:spAutoFit/>
          </a:bodyPr>
          <a:lstStyle/>
          <a:p>
            <a:pPr algn="just"/>
            <a:r>
              <a:rPr lang="es-MX" sz="2000" dirty="0" smtClean="0">
                <a:latin typeface="Times New Roman" pitchFamily="18" charset="0"/>
                <a:cs typeface="Times New Roman" pitchFamily="18" charset="0"/>
              </a:rPr>
              <a:t>La actividad del baile de la lengua el cual consistía en que los alumnos utilizando su lengua tenían que retirar la cajeta que estaba alrededor de sus labios. Este ejercicio sirve para fortalecer el lenguaje de los niños que presentan problemas para hablar, ya que ayuda a que muevan sus labios y pronuncien de manera mas adecuada las palabras. Al realizarlo con los niños se mostraron entusiasmados por realizarlo ya que era algo que les causaba diversión y motivación para compartir con sus compañeros como se sintieron.  </a:t>
            </a:r>
          </a:p>
          <a:p>
            <a:pPr algn="just"/>
            <a:r>
              <a:rPr lang="es-MX" sz="2000" dirty="0" smtClean="0">
                <a:latin typeface="Times New Roman" pitchFamily="18" charset="0"/>
                <a:cs typeface="Times New Roman" pitchFamily="18" charset="0"/>
              </a:rPr>
              <a:t>Ayudo a que Víctor se comunicara con los demás preguntando como se sentían y  apoyo al movimiento de su lengua lo cual hizo que mejorara su pronunciación. Se observo que se comunica un poco mas con sus compañeros, juega y comparte con los demás sobre el mismo. </a:t>
            </a:r>
            <a:endParaRPr lang="es-MX" sz="2000" dirty="0">
              <a:latin typeface="Times New Roman" pitchFamily="18" charset="0"/>
              <a:cs typeface="Times New Roman" pitchFamily="18" charset="0"/>
            </a:endParaRPr>
          </a:p>
        </p:txBody>
      </p:sp>
    </p:spTree>
    <p:extLst>
      <p:ext uri="{BB962C8B-B14F-4D97-AF65-F5344CB8AC3E}">
        <p14:creationId xmlns="" xmlns:p14="http://schemas.microsoft.com/office/powerpoint/2010/main" val="11476221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pic>
        <p:nvPicPr>
          <p:cNvPr id="5" name="Picture 4" descr="Image result for marcos de bolas"/>
          <p:cNvPicPr>
            <a:picLocks noChangeAspect="1" noChangeArrowheads="1"/>
          </p:cNvPicPr>
          <p:nvPr/>
        </p:nvPicPr>
        <p:blipFill rotWithShape="1">
          <a:blip r:embed="rId2">
            <a:extLst>
              <a:ext uri="{28A0092B-C50C-407E-A947-70E740481C1C}">
                <a14:useLocalDpi xmlns="" xmlns:a14="http://schemas.microsoft.com/office/drawing/2010/main" val="0"/>
              </a:ext>
            </a:extLst>
          </a:blip>
          <a:srcRect t="388"/>
          <a:stretch/>
        </p:blipFill>
        <p:spPr bwMode="auto">
          <a:xfrm rot="5400000">
            <a:off x="1149350" y="-779437"/>
            <a:ext cx="6858000" cy="913130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5 CuadroTexto"/>
          <p:cNvSpPr txBox="1"/>
          <p:nvPr/>
        </p:nvSpPr>
        <p:spPr>
          <a:xfrm>
            <a:off x="1571604" y="785794"/>
            <a:ext cx="5929354" cy="707886"/>
          </a:xfrm>
          <a:prstGeom prst="rect">
            <a:avLst/>
          </a:prstGeom>
          <a:noFill/>
        </p:spPr>
        <p:txBody>
          <a:bodyPr wrap="square" rtlCol="0">
            <a:spAutoFit/>
          </a:bodyPr>
          <a:lstStyle/>
          <a:p>
            <a:pPr algn="ctr"/>
            <a:r>
              <a:rPr lang="es-MX" sz="4000" b="1" dirty="0" smtClean="0">
                <a:latin typeface="Times New Roman" pitchFamily="18" charset="0"/>
                <a:cs typeface="Times New Roman" pitchFamily="18" charset="0"/>
              </a:rPr>
              <a:t>Listas de cotejo </a:t>
            </a:r>
            <a:endParaRPr lang="es-MX" sz="4000" b="1" dirty="0">
              <a:latin typeface="Times New Roman" pitchFamily="18" charset="0"/>
              <a:cs typeface="Times New Roman" pitchFamily="18" charset="0"/>
            </a:endParaRPr>
          </a:p>
        </p:txBody>
      </p:sp>
      <p:sp>
        <p:nvSpPr>
          <p:cNvPr id="33795" name="Oval 3"/>
          <p:cNvSpPr>
            <a:spLocks noChangeArrowheads="1"/>
          </p:cNvSpPr>
          <p:nvPr/>
        </p:nvSpPr>
        <p:spPr bwMode="auto">
          <a:xfrm>
            <a:off x="36513" y="31750"/>
            <a:ext cx="90487" cy="9048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MX"/>
          </a:p>
        </p:txBody>
      </p:sp>
      <p:sp>
        <p:nvSpPr>
          <p:cNvPr id="33793" name="Oval 1"/>
          <p:cNvSpPr>
            <a:spLocks noChangeArrowheads="1"/>
          </p:cNvSpPr>
          <p:nvPr/>
        </p:nvSpPr>
        <p:spPr bwMode="auto">
          <a:xfrm>
            <a:off x="47625" y="25400"/>
            <a:ext cx="90488" cy="9048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MX"/>
          </a:p>
        </p:txBody>
      </p:sp>
      <p:sp>
        <p:nvSpPr>
          <p:cNvPr id="33796" name="Oval 4"/>
          <p:cNvSpPr>
            <a:spLocks noChangeArrowheads="1"/>
          </p:cNvSpPr>
          <p:nvPr/>
        </p:nvSpPr>
        <p:spPr bwMode="auto">
          <a:xfrm>
            <a:off x="36513" y="25400"/>
            <a:ext cx="90487" cy="9048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MX"/>
          </a:p>
        </p:txBody>
      </p:sp>
      <p:sp>
        <p:nvSpPr>
          <p:cNvPr id="33794" name="Oval 2"/>
          <p:cNvSpPr>
            <a:spLocks noChangeArrowheads="1"/>
          </p:cNvSpPr>
          <p:nvPr/>
        </p:nvSpPr>
        <p:spPr bwMode="auto">
          <a:xfrm>
            <a:off x="36513" y="28575"/>
            <a:ext cx="90487" cy="9048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MX"/>
          </a:p>
        </p:txBody>
      </p:sp>
      <p:graphicFrame>
        <p:nvGraphicFramePr>
          <p:cNvPr id="13" name="12 Tabla"/>
          <p:cNvGraphicFramePr>
            <a:graphicFrameLocks noGrp="1"/>
          </p:cNvGraphicFramePr>
          <p:nvPr/>
        </p:nvGraphicFramePr>
        <p:xfrm>
          <a:off x="1000100" y="1500174"/>
          <a:ext cx="7072362" cy="4499640"/>
        </p:xfrm>
        <a:graphic>
          <a:graphicData uri="http://schemas.openxmlformats.org/drawingml/2006/table">
            <a:tbl>
              <a:tblPr/>
              <a:tblGrid>
                <a:gridCol w="4786346"/>
                <a:gridCol w="658079"/>
                <a:gridCol w="768148"/>
                <a:gridCol w="859789"/>
              </a:tblGrid>
              <a:tr h="1124910">
                <a:tc gridSpan="4">
                  <a:txBody>
                    <a:bodyPr/>
                    <a:lstStyle/>
                    <a:p>
                      <a:pPr>
                        <a:spcAft>
                          <a:spcPts val="0"/>
                        </a:spcAft>
                      </a:pPr>
                      <a:r>
                        <a:rPr lang="es-MX" sz="1400" b="1" dirty="0">
                          <a:latin typeface="Times New Roman"/>
                          <a:ea typeface="Calibri"/>
                          <a:cs typeface="Times New Roman"/>
                        </a:rPr>
                        <a:t>Campo formativo: </a:t>
                      </a:r>
                      <a:r>
                        <a:rPr lang="es-MX" sz="1400" dirty="0">
                          <a:latin typeface="Times New Roman"/>
                          <a:ea typeface="Calibri"/>
                          <a:cs typeface="Times New Roman"/>
                        </a:rPr>
                        <a:t>Lenguaje y comunicación </a:t>
                      </a:r>
                      <a:endParaRPr lang="es-MX" sz="1100" dirty="0">
                        <a:latin typeface="Calibri"/>
                        <a:ea typeface="Calibri"/>
                        <a:cs typeface="Times New Roman"/>
                      </a:endParaRPr>
                    </a:p>
                    <a:p>
                      <a:pPr>
                        <a:spcAft>
                          <a:spcPts val="0"/>
                        </a:spcAft>
                      </a:pPr>
                      <a:r>
                        <a:rPr lang="es-MX" sz="1400" b="1" dirty="0">
                          <a:latin typeface="Times New Roman"/>
                          <a:ea typeface="Calibri"/>
                          <a:cs typeface="Times New Roman"/>
                        </a:rPr>
                        <a:t>Aspecto:</a:t>
                      </a:r>
                      <a:r>
                        <a:rPr lang="es-MX" sz="1400" dirty="0">
                          <a:latin typeface="Times New Roman"/>
                          <a:ea typeface="Calibri"/>
                          <a:cs typeface="Times New Roman"/>
                        </a:rPr>
                        <a:t> Lenguaje oral </a:t>
                      </a:r>
                      <a:endParaRPr lang="es-MX" sz="1100" dirty="0">
                        <a:latin typeface="Calibri"/>
                        <a:ea typeface="Calibri"/>
                        <a:cs typeface="Times New Roman"/>
                      </a:endParaRPr>
                    </a:p>
                    <a:p>
                      <a:pPr>
                        <a:spcAft>
                          <a:spcPts val="0"/>
                        </a:spcAft>
                      </a:pPr>
                      <a:r>
                        <a:rPr lang="es-MX" sz="1400" b="1" dirty="0">
                          <a:latin typeface="Times New Roman"/>
                          <a:ea typeface="Calibri"/>
                          <a:cs typeface="Times New Roman"/>
                        </a:rPr>
                        <a:t>Competencia:</a:t>
                      </a:r>
                      <a:r>
                        <a:rPr lang="es-MX" sz="1400" dirty="0">
                          <a:latin typeface="Times New Roman"/>
                          <a:ea typeface="Calibri"/>
                          <a:cs typeface="Times New Roman"/>
                        </a:rPr>
                        <a:t> Obtiene y comparte información mediante diversas formas de expresión oral.</a:t>
                      </a:r>
                      <a:endParaRPr lang="es-MX" sz="1100" dirty="0">
                        <a:latin typeface="Calibri"/>
                        <a:ea typeface="Calibri"/>
                        <a:cs typeface="Times New Roman"/>
                      </a:endParaRPr>
                    </a:p>
                    <a:p>
                      <a:pPr>
                        <a:spcAft>
                          <a:spcPts val="0"/>
                        </a:spcAft>
                      </a:pPr>
                      <a:r>
                        <a:rPr lang="es-MX" sz="1400" b="1" dirty="0">
                          <a:latin typeface="Times New Roman"/>
                          <a:ea typeface="Calibri"/>
                          <a:cs typeface="Times New Roman"/>
                        </a:rPr>
                        <a:t>Aprendizaje esperado:</a:t>
                      </a:r>
                      <a:r>
                        <a:rPr lang="es-MX" sz="1400" dirty="0">
                          <a:latin typeface="Times New Roman"/>
                          <a:ea typeface="Calibri"/>
                          <a:cs typeface="Times New Roman"/>
                        </a:rPr>
                        <a:t> Usa el lenguaje para comunicarse y relacionarse con otros niños y adultos dentro y fuera de la escuela.</a:t>
                      </a:r>
                      <a:endParaRPr lang="es-MX" sz="1100" dirty="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r>
              <a:tr h="449964">
                <a:tc>
                  <a:txBody>
                    <a:bodyPr/>
                    <a:lstStyle/>
                    <a:p>
                      <a:pPr algn="ctr">
                        <a:spcAft>
                          <a:spcPts val="0"/>
                        </a:spcAft>
                      </a:pPr>
                      <a:r>
                        <a:rPr lang="es-MX" sz="1400" b="1" dirty="0">
                          <a:latin typeface="Times New Roman"/>
                          <a:ea typeface="Calibri"/>
                          <a:cs typeface="Times New Roman"/>
                        </a:rPr>
                        <a:t>Indicadores de evaluación </a:t>
                      </a:r>
                      <a:endParaRPr lang="es-MX" sz="1100" dirty="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1400" b="1" dirty="0">
                          <a:latin typeface="Times New Roman"/>
                          <a:ea typeface="Calibri"/>
                          <a:cs typeface="Times New Roman"/>
                        </a:rPr>
                        <a:t>lo logra</a:t>
                      </a:r>
                      <a:endParaRPr lang="es-MX" sz="1100" dirty="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1400" b="1">
                          <a:latin typeface="Times New Roman"/>
                          <a:ea typeface="Calibri"/>
                          <a:cs typeface="Times New Roman"/>
                        </a:rPr>
                        <a:t>Con ayuda</a:t>
                      </a:r>
                      <a:endParaRPr lang="es-MX" sz="110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MX" sz="1400" b="1" dirty="0">
                          <a:latin typeface="Times New Roman"/>
                          <a:ea typeface="Calibri"/>
                          <a:cs typeface="Times New Roman"/>
                        </a:rPr>
                        <a:t>En proceso</a:t>
                      </a:r>
                      <a:endParaRPr lang="es-MX" sz="1100" dirty="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982">
                <a:tc>
                  <a:txBody>
                    <a:bodyPr/>
                    <a:lstStyle/>
                    <a:p>
                      <a:pPr>
                        <a:spcAft>
                          <a:spcPts val="0"/>
                        </a:spcAft>
                      </a:pPr>
                      <a:r>
                        <a:rPr lang="es-MX" sz="1400">
                          <a:latin typeface="Times New Roman"/>
                          <a:ea typeface="Calibri"/>
                          <a:cs typeface="Times New Roman"/>
                        </a:rPr>
                        <a:t>Obtuvo información mediante diversas formas de expresión oral </a:t>
                      </a:r>
                      <a:endParaRPr lang="es-MX" sz="110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dirty="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964">
                <a:tc>
                  <a:txBody>
                    <a:bodyPr/>
                    <a:lstStyle/>
                    <a:p>
                      <a:pPr>
                        <a:spcAft>
                          <a:spcPts val="0"/>
                        </a:spcAft>
                      </a:pPr>
                      <a:r>
                        <a:rPr lang="es-MX" sz="1400">
                          <a:latin typeface="Times New Roman"/>
                          <a:ea typeface="Calibri"/>
                          <a:cs typeface="Times New Roman"/>
                        </a:rPr>
                        <a:t>Compartió información mediante diversas formas de expresión oral.</a:t>
                      </a:r>
                      <a:endParaRPr lang="es-MX" sz="110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964">
                <a:tc>
                  <a:txBody>
                    <a:bodyPr/>
                    <a:lstStyle/>
                    <a:p>
                      <a:pPr>
                        <a:spcAft>
                          <a:spcPts val="0"/>
                        </a:spcAft>
                      </a:pPr>
                      <a:r>
                        <a:rPr lang="es-MX" sz="1400" dirty="0">
                          <a:latin typeface="Times New Roman"/>
                          <a:ea typeface="Calibri"/>
                          <a:cs typeface="Times New Roman"/>
                        </a:rPr>
                        <a:t>Obtuvo y compartió información mediante diversas formas de expresión.</a:t>
                      </a:r>
                      <a:endParaRPr lang="es-MX" sz="1100" dirty="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982">
                <a:tc>
                  <a:txBody>
                    <a:bodyPr/>
                    <a:lstStyle/>
                    <a:p>
                      <a:pPr>
                        <a:spcAft>
                          <a:spcPts val="0"/>
                        </a:spcAft>
                      </a:pPr>
                      <a:r>
                        <a:rPr lang="es-MX" sz="1400">
                          <a:latin typeface="Times New Roman"/>
                          <a:ea typeface="Calibri"/>
                          <a:cs typeface="Times New Roman"/>
                        </a:rPr>
                        <a:t>Uso el lenguaje para comunicarse </a:t>
                      </a:r>
                      <a:endParaRPr lang="es-MX" sz="110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982">
                <a:tc>
                  <a:txBody>
                    <a:bodyPr/>
                    <a:lstStyle/>
                    <a:p>
                      <a:pPr>
                        <a:spcAft>
                          <a:spcPts val="0"/>
                        </a:spcAft>
                      </a:pPr>
                      <a:r>
                        <a:rPr lang="es-MX" sz="1400" dirty="0">
                          <a:latin typeface="Times New Roman"/>
                          <a:ea typeface="Calibri"/>
                          <a:cs typeface="Times New Roman"/>
                        </a:rPr>
                        <a:t>Uso el lenguaje para relacionarse con otros niños </a:t>
                      </a:r>
                      <a:endParaRPr lang="es-MX" sz="1100" dirty="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982">
                <a:tc>
                  <a:txBody>
                    <a:bodyPr/>
                    <a:lstStyle/>
                    <a:p>
                      <a:pPr>
                        <a:spcAft>
                          <a:spcPts val="0"/>
                        </a:spcAft>
                      </a:pPr>
                      <a:r>
                        <a:rPr lang="es-MX" sz="1400">
                          <a:latin typeface="Times New Roman"/>
                          <a:ea typeface="Calibri"/>
                          <a:cs typeface="Times New Roman"/>
                        </a:rPr>
                        <a:t>Uso el lenguaje para relacionarse con adultos </a:t>
                      </a:r>
                      <a:endParaRPr lang="es-MX" sz="110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982">
                <a:tc>
                  <a:txBody>
                    <a:bodyPr/>
                    <a:lstStyle/>
                    <a:p>
                      <a:pPr>
                        <a:spcAft>
                          <a:spcPts val="0"/>
                        </a:spcAft>
                      </a:pPr>
                      <a:r>
                        <a:rPr lang="es-MX" sz="1400" dirty="0">
                          <a:latin typeface="Times New Roman"/>
                          <a:ea typeface="Calibri"/>
                          <a:cs typeface="Times New Roman"/>
                        </a:rPr>
                        <a:t>Uso el lenguaje para relacionarse con otros niños dentro del aula </a:t>
                      </a:r>
                      <a:endParaRPr lang="es-MX" sz="1100" dirty="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982">
                <a:tc>
                  <a:txBody>
                    <a:bodyPr/>
                    <a:lstStyle/>
                    <a:p>
                      <a:pPr>
                        <a:spcAft>
                          <a:spcPts val="0"/>
                        </a:spcAft>
                      </a:pPr>
                      <a:r>
                        <a:rPr lang="es-MX" sz="1400" dirty="0">
                          <a:latin typeface="Times New Roman"/>
                          <a:ea typeface="Calibri"/>
                          <a:cs typeface="Times New Roman"/>
                        </a:rPr>
                        <a:t>Uso el lenguaje para relacionarse con otros niños fuera del aula </a:t>
                      </a:r>
                      <a:endParaRPr lang="es-MX" sz="1100" dirty="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964">
                <a:tc>
                  <a:txBody>
                    <a:bodyPr/>
                    <a:lstStyle/>
                    <a:p>
                      <a:pPr>
                        <a:spcAft>
                          <a:spcPts val="0"/>
                        </a:spcAft>
                      </a:pPr>
                      <a:r>
                        <a:rPr lang="es-MX" sz="1400" dirty="0">
                          <a:latin typeface="Times New Roman"/>
                          <a:ea typeface="Calibri"/>
                          <a:cs typeface="Times New Roman"/>
                        </a:rPr>
                        <a:t>Uso el lenguaje para relacionarse con otros adultos dentro del aula</a:t>
                      </a:r>
                      <a:endParaRPr lang="es-MX" sz="1100" dirty="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982">
                <a:tc>
                  <a:txBody>
                    <a:bodyPr/>
                    <a:lstStyle/>
                    <a:p>
                      <a:pPr>
                        <a:spcAft>
                          <a:spcPts val="0"/>
                        </a:spcAft>
                      </a:pPr>
                      <a:r>
                        <a:rPr lang="es-MX" sz="1400" dirty="0">
                          <a:latin typeface="Times New Roman"/>
                          <a:ea typeface="Calibri"/>
                          <a:cs typeface="Times New Roman"/>
                        </a:rPr>
                        <a:t>Uso el lenguaje para relacionarse con otros adultos fuera del aula</a:t>
                      </a:r>
                      <a:endParaRPr lang="es-MX" sz="1100" dirty="0">
                        <a:latin typeface="Calibri"/>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dirty="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dirty="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s-MX" sz="1400" dirty="0">
                        <a:latin typeface="Times New Roman"/>
                        <a:ea typeface="Calibri"/>
                        <a:cs typeface="Times New Roman"/>
                      </a:endParaRPr>
                    </a:p>
                  </a:txBody>
                  <a:tcPr marL="62761" marR="627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379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22 Flecha derecha"/>
          <p:cNvSpPr/>
          <p:nvPr/>
        </p:nvSpPr>
        <p:spPr>
          <a:xfrm>
            <a:off x="6643702" y="3143248"/>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23 Flecha derecha"/>
          <p:cNvSpPr/>
          <p:nvPr/>
        </p:nvSpPr>
        <p:spPr>
          <a:xfrm>
            <a:off x="6643702" y="3500438"/>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24 Flecha derecha"/>
          <p:cNvSpPr/>
          <p:nvPr/>
        </p:nvSpPr>
        <p:spPr>
          <a:xfrm>
            <a:off x="7429520" y="4000504"/>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6" name="25 Flecha derecha"/>
          <p:cNvSpPr/>
          <p:nvPr/>
        </p:nvSpPr>
        <p:spPr>
          <a:xfrm>
            <a:off x="6643702" y="4286256"/>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7" name="26 Flecha derecha"/>
          <p:cNvSpPr/>
          <p:nvPr/>
        </p:nvSpPr>
        <p:spPr>
          <a:xfrm>
            <a:off x="7429520" y="4500570"/>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8" name="27 Flecha derecha"/>
          <p:cNvSpPr/>
          <p:nvPr/>
        </p:nvSpPr>
        <p:spPr>
          <a:xfrm>
            <a:off x="7429520" y="4714884"/>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28 Flecha derecha"/>
          <p:cNvSpPr/>
          <p:nvPr/>
        </p:nvSpPr>
        <p:spPr>
          <a:xfrm>
            <a:off x="7429520" y="4929198"/>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0" name="29 Flecha derecha"/>
          <p:cNvSpPr/>
          <p:nvPr/>
        </p:nvSpPr>
        <p:spPr>
          <a:xfrm>
            <a:off x="7429520" y="5143512"/>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1" name="30 Flecha derecha"/>
          <p:cNvSpPr/>
          <p:nvPr/>
        </p:nvSpPr>
        <p:spPr>
          <a:xfrm>
            <a:off x="6643702" y="5857892"/>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2" name="31 Flecha derecha"/>
          <p:cNvSpPr/>
          <p:nvPr/>
        </p:nvSpPr>
        <p:spPr>
          <a:xfrm>
            <a:off x="6643702" y="5500702"/>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3 Marcador de fecha"/>
          <p:cNvSpPr txBox="1">
            <a:spLocks/>
          </p:cNvSpPr>
          <p:nvPr/>
        </p:nvSpPr>
        <p:spPr>
          <a:xfrm>
            <a:off x="6732240" y="6594525"/>
            <a:ext cx="21336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7E8C99FF-56FD-4F19-AB8E-2E86AE4AD998}" type="datetime1">
              <a:rPr kumimoji="0" lang="es-ES" sz="2000" b="1" i="0" u="none" strike="noStrike" kern="1200" cap="none" spc="0" normalizeH="0" baseline="0" noProof="0" smtClean="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27/11/2017</a:t>
            </a:fld>
            <a:endParaRPr kumimoji="0" lang="es-ES" sz="16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566</TotalTime>
  <Words>2408</Words>
  <Application>Microsoft Office PowerPoint</Application>
  <PresentationFormat>Presentación en pantalla (4:3)</PresentationFormat>
  <Paragraphs>204</Paragraphs>
  <Slides>22</Slides>
  <Notes>1</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Tema de Office</vt:lpstr>
      <vt:lpstr>Exposición  del  Caso</vt:lpstr>
      <vt:lpstr>Diapositiva 2</vt:lpstr>
      <vt:lpstr>Diapositiva 3</vt:lpstr>
      <vt:lpstr>Diapositiva 4</vt:lpstr>
      <vt:lpstr>Diapositiva 5</vt:lpstr>
      <vt:lpstr>Actividad  aplicada</vt:lpstr>
      <vt:lpstr> “El baile de la lengua"</vt:lpstr>
      <vt:lpstr>Evaluación de la actividad</vt:lpstr>
      <vt:lpstr>Diapositiva 9</vt:lpstr>
      <vt:lpstr>Diapositiva 10</vt:lpstr>
      <vt:lpstr>Adecuaciones aplicadas 1 semana </vt:lpstr>
      <vt:lpstr>Adecuaciones aplicadas 2 semana </vt:lpstr>
      <vt:lpstr>Adecuaciones aplicadas 3 semana </vt:lpstr>
      <vt:lpstr>Adecuaciones aplicadas 4 semana </vt:lpstr>
      <vt:lpstr>Diapositiva 15</vt:lpstr>
      <vt:lpstr>Diapositiva 16</vt:lpstr>
      <vt:lpstr>Diapositiva 17</vt:lpstr>
      <vt:lpstr>Diapositiva 18</vt:lpstr>
      <vt:lpstr>Diapositiva 19</vt:lpstr>
      <vt:lpstr>Diapositiva 20</vt:lpstr>
      <vt:lpstr>Evidencias</vt:lpstr>
      <vt:lpstr>Diapositiva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Exposición del Caso</dc:title>
  <dc:creator>enep</dc:creator>
  <cp:lastModifiedBy>e</cp:lastModifiedBy>
  <cp:revision>21</cp:revision>
  <dcterms:created xsi:type="dcterms:W3CDTF">2016-11-03T15:18:55Z</dcterms:created>
  <dcterms:modified xsi:type="dcterms:W3CDTF">2017-11-28T04:47:30Z</dcterms:modified>
</cp:coreProperties>
</file>