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67" r:id="rId2"/>
    <p:sldId id="260" r:id="rId3"/>
    <p:sldId id="266" r:id="rId4"/>
    <p:sldId id="268" r:id="rId5"/>
    <p:sldId id="261" r:id="rId6"/>
    <p:sldId id="262" r:id="rId7"/>
    <p:sldId id="263" r:id="rId8"/>
    <p:sldId id="264" r:id="rId9"/>
    <p:sldId id="265"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355" autoAdjust="0"/>
  </p:normalViewPr>
  <p:slideViewPr>
    <p:cSldViewPr showGuides="1">
      <p:cViewPr varScale="1">
        <p:scale>
          <a:sx n="64" d="100"/>
          <a:sy n="64" d="100"/>
        </p:scale>
        <p:origin x="156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smtClean="0"/>
              <a:t>Atención educativa para la incluisión.</a:t>
            </a: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BE7B58A-1A74-4D41-86BA-ED7D39612868}" type="datetime6">
              <a:rPr lang="es-ES" smtClean="0"/>
              <a:pPr/>
              <a:t>noviembre de 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4ECFA5-6A14-4128-BF07-4E9592C99714}" type="slidenum">
              <a:rPr lang="es-ES" smtClean="0"/>
              <a:pPr/>
              <a:t>‹Nº›</a:t>
            </a:fld>
            <a:endParaRPr lang="es-ES"/>
          </a:p>
        </p:txBody>
      </p:sp>
    </p:spTree>
    <p:extLst>
      <p:ext uri="{BB962C8B-B14F-4D97-AF65-F5344CB8AC3E}">
        <p14:creationId xmlns:p14="http://schemas.microsoft.com/office/powerpoint/2010/main" val="119670818"/>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smtClean="0"/>
              <a:t>Atención educativa para la incluisión.</a:t>
            </a: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476C1A-11DB-4DA8-BEDB-FA170369D3CB}" type="datetime6">
              <a:rPr lang="es-ES" smtClean="0"/>
              <a:pPr/>
              <a:t>noviembre de 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BC80E4-E9C9-4D68-95EB-622F158227F2}" type="slidenum">
              <a:rPr lang="es-ES" smtClean="0"/>
              <a:pPr/>
              <a:t>‹Nº›</a:t>
            </a:fld>
            <a:endParaRPr lang="es-ES"/>
          </a:p>
        </p:txBody>
      </p:sp>
    </p:spTree>
    <p:extLst>
      <p:ext uri="{BB962C8B-B14F-4D97-AF65-F5344CB8AC3E}">
        <p14:creationId xmlns:p14="http://schemas.microsoft.com/office/powerpoint/2010/main" val="2344793822"/>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05EC0F8-BC77-4760-9257-DBF1BDFFA915}" type="datetime1">
              <a:rPr lang="es-ES" smtClean="0"/>
              <a:pPr/>
              <a:t>27/11/2017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3460372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09678C0-55F8-4214-B6A7-7CA48D7A77F5}" type="datetime1">
              <a:rPr lang="es-ES" smtClean="0"/>
              <a:pPr/>
              <a:t>27/11/2017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212688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601ADAA-7BC2-4A1E-93CF-482FACC73BF7}" type="datetime1">
              <a:rPr lang="es-ES" smtClean="0"/>
              <a:pPr/>
              <a:t>27/11/2017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2898622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C995B96E-DCB9-4C5D-8B1B-1B374EA29D33}" type="datetime1">
              <a:rPr lang="es-ES" smtClean="0"/>
              <a:pPr/>
              <a:t>27/11/2017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1755948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6D503016-B489-4588-9F23-025B328E9F4E}" type="datetime1">
              <a:rPr lang="es-ES" smtClean="0"/>
              <a:pPr/>
              <a:t>27/11/2017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157050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4D7E11FF-C1C2-41B9-B68B-33CB95800DEC}" type="datetime1">
              <a:rPr lang="es-ES" smtClean="0"/>
              <a:pPr/>
              <a:t>27/11/2017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2805542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19257A9-0D7B-4073-88D9-A2F41DC3BD4E}" type="datetime1">
              <a:rPr lang="es-ES" smtClean="0"/>
              <a:pPr/>
              <a:t>27/11/2017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3527388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6E1954EB-2020-452F-A90A-CBED6B343747}" type="datetime1">
              <a:rPr lang="es-ES" smtClean="0"/>
              <a:pPr/>
              <a:t>27/11/2017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1307802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98EFCF2-3324-4079-8542-83B55B2AA41B}" type="datetime1">
              <a:rPr lang="es-ES" smtClean="0"/>
              <a:pPr/>
              <a:t>27/11/2017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3176591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129ACE0-4A72-4E3C-AD92-2811E7494CB3}" type="datetime1">
              <a:rPr lang="es-ES" smtClean="0"/>
              <a:pPr/>
              <a:t>27/11/2017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75377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CFBC59F1-07C2-4F65-9B7C-4F37B4DC9A43}" type="datetime1">
              <a:rPr lang="es-ES" smtClean="0"/>
              <a:pPr/>
              <a:t>27/11/2017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7968EDC-8281-4041-A1EA-659EAC61C1EC}" type="slidenum">
              <a:rPr lang="es-ES" smtClean="0"/>
              <a:pPr/>
              <a:t>‹Nº›</a:t>
            </a:fld>
            <a:endParaRPr lang="es-ES"/>
          </a:p>
        </p:txBody>
      </p:sp>
    </p:spTree>
    <p:extLst>
      <p:ext uri="{BB962C8B-B14F-4D97-AF65-F5344CB8AC3E}">
        <p14:creationId xmlns:p14="http://schemas.microsoft.com/office/powerpoint/2010/main" val="2381135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5D5C3C-270B-4340-AB22-CBF8F3831E7E}" type="datetime1">
              <a:rPr lang="es-ES" smtClean="0"/>
              <a:pPr/>
              <a:t>27/11/2017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968EDC-8281-4041-A1EA-659EAC61C1EC}" type="slidenum">
              <a:rPr lang="es-ES" smtClean="0"/>
              <a:pPr/>
              <a:t>‹Nº›</a:t>
            </a:fld>
            <a:endParaRPr lang="es-ES"/>
          </a:p>
        </p:txBody>
      </p:sp>
    </p:spTree>
    <p:extLst>
      <p:ext uri="{BB962C8B-B14F-4D97-AF65-F5344CB8AC3E}">
        <p14:creationId xmlns:p14="http://schemas.microsoft.com/office/powerpoint/2010/main" val="16320551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98EFCF2-3324-4079-8542-83B55B2AA41B}" type="datetime1">
              <a:rPr lang="es-ES" smtClean="0"/>
              <a:pPr/>
              <a:t>27/11/2017</a:t>
            </a:fld>
            <a:endParaRPr lang="es-ES"/>
          </a:p>
        </p:txBody>
      </p:sp>
      <p:graphicFrame>
        <p:nvGraphicFramePr>
          <p:cNvPr id="3" name="Tabla 2"/>
          <p:cNvGraphicFramePr>
            <a:graphicFrameLocks noGrp="1"/>
          </p:cNvGraphicFramePr>
          <p:nvPr>
            <p:extLst>
              <p:ext uri="{D42A27DB-BD31-4B8C-83A1-F6EECF244321}">
                <p14:modId xmlns:p14="http://schemas.microsoft.com/office/powerpoint/2010/main" val="2627023099"/>
              </p:ext>
            </p:extLst>
          </p:nvPr>
        </p:nvGraphicFramePr>
        <p:xfrm>
          <a:off x="282587" y="227282"/>
          <a:ext cx="8609893" cy="4668520"/>
        </p:xfrm>
        <a:graphic>
          <a:graphicData uri="http://schemas.openxmlformats.org/drawingml/2006/table">
            <a:tbl>
              <a:tblPr firstRow="1" bandRow="1">
                <a:tableStyleId>{5C22544A-7EE6-4342-B048-85BDC9FD1C3A}</a:tableStyleId>
              </a:tblPr>
              <a:tblGrid>
                <a:gridCol w="3142091"/>
                <a:gridCol w="2597838"/>
                <a:gridCol w="2869964"/>
              </a:tblGrid>
              <a:tr h="370840">
                <a:tc>
                  <a:txBody>
                    <a:bodyPr/>
                    <a:lstStyle/>
                    <a:p>
                      <a:pPr algn="ctr"/>
                      <a:r>
                        <a:rPr lang="es-419" sz="1600" dirty="0" smtClean="0"/>
                        <a:t>Semana 1</a:t>
                      </a:r>
                      <a:endParaRPr lang="en-US" sz="1600" dirty="0"/>
                    </a:p>
                  </a:txBody>
                  <a:tcPr/>
                </a:tc>
                <a:tc>
                  <a:txBody>
                    <a:bodyPr/>
                    <a:lstStyle/>
                    <a:p>
                      <a:pPr algn="ctr"/>
                      <a:r>
                        <a:rPr lang="es-419" sz="1600" dirty="0" smtClean="0"/>
                        <a:t>Adecuación Estratégica </a:t>
                      </a:r>
                      <a:endParaRPr lang="en-US" sz="1600" dirty="0"/>
                    </a:p>
                  </a:txBody>
                  <a:tcPr/>
                </a:tc>
                <a:tc>
                  <a:txBody>
                    <a:bodyPr/>
                    <a:lstStyle/>
                    <a:p>
                      <a:pPr algn="ctr"/>
                      <a:r>
                        <a:rPr lang="es-419" sz="1600" dirty="0" smtClean="0"/>
                        <a:t>Evaluación</a:t>
                      </a:r>
                      <a:r>
                        <a:rPr lang="es-419" sz="1600" baseline="0" dirty="0" smtClean="0"/>
                        <a:t> </a:t>
                      </a:r>
                      <a:endParaRPr lang="en-US" sz="1600" dirty="0"/>
                    </a:p>
                  </a:txBody>
                  <a:tcPr/>
                </a:tc>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419" sz="1200" dirty="0" smtClean="0">
                          <a:effectLst/>
                          <a:latin typeface="Berlin Sans FB" panose="020E0602020502020306" pitchFamily="34" charset="0"/>
                          <a:ea typeface="Calibri" panose="020F0502020204030204" pitchFamily="34" charset="0"/>
                          <a:cs typeface="Times New Roman" panose="02020603050405020304" pitchFamily="18" charset="0"/>
                        </a:rPr>
                        <a:t>Actividad Reglas. En grupo recordar las reglas, responder ¿Qué son? ¿para qué nos ayudan? ¿Cuáles son las reglas que teníamos?, responder ¿piensas que estas reglas son adecuadas? ¿te gustaría quitar o agregar alguna regla? ¿Por qué? </a:t>
                      </a:r>
                      <a:endParaRPr lang="en-US" sz="1200" dirty="0" smtClean="0"/>
                    </a:p>
                    <a:p>
                      <a:pPr algn="just"/>
                      <a:endParaRPr lang="en-US" sz="1200" dirty="0"/>
                    </a:p>
                  </a:txBody>
                  <a:tcPr/>
                </a:tc>
                <a:tc>
                  <a:txBody>
                    <a:bodyPr/>
                    <a:lstStyle/>
                    <a:p>
                      <a:pPr algn="just"/>
                      <a:r>
                        <a:rPr lang="es-419" sz="1200" dirty="0" smtClean="0">
                          <a:latin typeface="Berlin Sans FB" panose="020E0602020502020306" pitchFamily="34" charset="0"/>
                        </a:rPr>
                        <a:t>En esta actividad se les</a:t>
                      </a:r>
                      <a:r>
                        <a:rPr lang="es-419" sz="1200" baseline="0" dirty="0" smtClean="0">
                          <a:latin typeface="Berlin Sans FB" panose="020E0602020502020306" pitchFamily="34" charset="0"/>
                        </a:rPr>
                        <a:t> cuestiona para que reflexionen sobre la importancia, como adecuación se agregaron 3 reglas: el aprender a hacer una fila, trabajar en orden, cuidar los libros. </a:t>
                      </a:r>
                      <a:endParaRPr lang="en-US" sz="1200" dirty="0">
                        <a:latin typeface="Berlin Sans FB" panose="020E0602020502020306" pitchFamily="34" charset="0"/>
                      </a:endParaRPr>
                    </a:p>
                  </a:txBody>
                  <a:tcPr/>
                </a:tc>
                <a:tc>
                  <a:txBody>
                    <a:bodyPr/>
                    <a:lstStyle/>
                    <a:p>
                      <a:pPr algn="just"/>
                      <a:r>
                        <a:rPr lang="es-419" sz="1200" dirty="0" smtClean="0">
                          <a:latin typeface="Berlin Sans FB" panose="020E0602020502020306" pitchFamily="34" charset="0"/>
                        </a:rPr>
                        <a:t>Se cuestiono a los alumnos sobre que son las reglas, en que nos sirven</a:t>
                      </a:r>
                      <a:r>
                        <a:rPr lang="es-419" sz="1200" baseline="0" dirty="0" smtClean="0">
                          <a:latin typeface="Berlin Sans FB" panose="020E0602020502020306" pitchFamily="34" charset="0"/>
                        </a:rPr>
                        <a:t> para trabajar, y sobre todo si las reglas eran las adecuadas.</a:t>
                      </a:r>
                      <a:endParaRPr lang="en-US" sz="1200" dirty="0">
                        <a:latin typeface="Berlin Sans FB" panose="020E0602020502020306" pitchFamily="34" charset="0"/>
                      </a:endParaRPr>
                    </a:p>
                  </a:txBody>
                  <a:tcPr/>
                </a:tc>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419" sz="1200" dirty="0" smtClean="0">
                          <a:effectLst/>
                          <a:latin typeface="Berlin Sans FB" panose="020E0602020502020306" pitchFamily="34" charset="0"/>
                          <a:ea typeface="Calibri" panose="020F0502020204030204" pitchFamily="34" charset="0"/>
                          <a:cs typeface="Times New Roman" panose="02020603050405020304" pitchFamily="18" charset="0"/>
                        </a:rPr>
                        <a:t>Estrategia de control. La tiendita. De manera individual escribir el nombre en la cartera (ficha de trabajo) donde va a recolectar dinero, que va a reunir durante el transcurso del día dependiendo su comportamiento,  cumplimiento de tareas, participación, etc. contar al final del día la cantidad reunida y comprar lo que complete cuando se habrá la ‘’’tienda’’.</a:t>
                      </a:r>
                      <a:endParaRPr lang="es-E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200" dirty="0"/>
                    </a:p>
                  </a:txBody>
                  <a:tcPr/>
                </a:tc>
                <a:tc>
                  <a:txBody>
                    <a:bodyPr/>
                    <a:lstStyle/>
                    <a:p>
                      <a:pPr algn="just"/>
                      <a:r>
                        <a:rPr lang="es-419" sz="1200" dirty="0" smtClean="0">
                          <a:latin typeface="Berlin Sans FB" panose="020E0602020502020306" pitchFamily="34" charset="0"/>
                        </a:rPr>
                        <a:t>La adecuación</a:t>
                      </a:r>
                      <a:r>
                        <a:rPr lang="es-419" sz="1200" baseline="0" dirty="0" smtClean="0">
                          <a:latin typeface="Berlin Sans FB" panose="020E0602020502020306" pitchFamily="34" charset="0"/>
                        </a:rPr>
                        <a:t> que se realizo es que los alumnos aun no comprenden gran cantidad de números así que solo se practicara del 1-5</a:t>
                      </a:r>
                      <a:endParaRPr lang="en-US" sz="1200" dirty="0">
                        <a:latin typeface="Berlin Sans FB" panose="020E0602020502020306" pitchFamily="34" charset="0"/>
                      </a:endParaRPr>
                    </a:p>
                  </a:txBody>
                  <a:tcPr/>
                </a:tc>
                <a:tc>
                  <a:txBody>
                    <a:bodyPr/>
                    <a:lstStyle/>
                    <a:p>
                      <a:pPr algn="just"/>
                      <a:r>
                        <a:rPr lang="es-419" sz="1200" dirty="0" smtClean="0">
                          <a:latin typeface="Berlin Sans FB" panose="020E0602020502020306" pitchFamily="34" charset="0"/>
                        </a:rPr>
                        <a:t>Se evalúo si el alumno llega a contar la cantidad para saber si completa lo que desea o que producto puede</a:t>
                      </a:r>
                      <a:r>
                        <a:rPr lang="es-419" sz="1200" baseline="0" dirty="0" smtClean="0">
                          <a:latin typeface="Berlin Sans FB" panose="020E0602020502020306" pitchFamily="34" charset="0"/>
                        </a:rPr>
                        <a:t> comprar de acuerdo a la cantidad reunida, esta actividad fue de agrado para los alumnos ya que están muy relacionados como actividad cotidiana. </a:t>
                      </a:r>
                      <a:endParaRPr lang="en-US" sz="1200" dirty="0">
                        <a:latin typeface="Berlin Sans FB" panose="020E0602020502020306" pitchFamily="34" charset="0"/>
                      </a:endParaRPr>
                    </a:p>
                  </a:txBody>
                  <a:tcPr/>
                </a:tc>
              </a:tr>
              <a:tr h="37084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419" sz="1200" dirty="0" smtClean="0">
                          <a:effectLst/>
                          <a:latin typeface="Berlin Sans FB" panose="020E0602020502020306" pitchFamily="34" charset="0"/>
                          <a:ea typeface="Calibri" panose="020F0502020204030204" pitchFamily="34" charset="0"/>
                          <a:cs typeface="Times New Roman" panose="02020603050405020304" pitchFamily="18" charset="0"/>
                        </a:rPr>
                        <a:t>Canción de los elefantes. Cantar la canción. Decir los números correctos de acuerdo a su nombre, pasar al frente para simular que es el elefante que se está contando.</a:t>
                      </a:r>
                      <a:endParaRPr lang="es-ES"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200" dirty="0"/>
                    </a:p>
                  </a:txBody>
                  <a:tcPr/>
                </a:tc>
                <a:tc>
                  <a:txBody>
                    <a:bodyPr/>
                    <a:lstStyle/>
                    <a:p>
                      <a:pPr algn="just"/>
                      <a:r>
                        <a:rPr lang="es-419" sz="1200" dirty="0" smtClean="0">
                          <a:latin typeface="Berlin Sans FB" panose="020E0602020502020306" pitchFamily="34" charset="0"/>
                        </a:rPr>
                        <a:t>Se redujo al numero que se iba a cantar del 1-5 </a:t>
                      </a:r>
                      <a:endParaRPr lang="en-US" sz="1200" dirty="0">
                        <a:latin typeface="Berlin Sans FB" panose="020E0602020502020306" pitchFamily="34" charset="0"/>
                      </a:endParaRPr>
                    </a:p>
                  </a:txBody>
                  <a:tcPr/>
                </a:tc>
                <a:tc>
                  <a:txBody>
                    <a:bodyPr/>
                    <a:lstStyle/>
                    <a:p>
                      <a:pPr algn="just"/>
                      <a:r>
                        <a:rPr lang="es-419" sz="1200" dirty="0" smtClean="0">
                          <a:latin typeface="Berlin Sans FB" panose="020E0602020502020306" pitchFamily="34" charset="0"/>
                        </a:rPr>
                        <a:t>Los alumnos</a:t>
                      </a:r>
                      <a:r>
                        <a:rPr lang="es-419" sz="1200" baseline="0" dirty="0" smtClean="0">
                          <a:latin typeface="Berlin Sans FB" panose="020E0602020502020306" pitchFamily="34" charset="0"/>
                        </a:rPr>
                        <a:t> cantaron y contaron hasta el numero que se les indico, cantaron de manera ordenada y con entusiasmo. </a:t>
                      </a:r>
                      <a:endParaRPr lang="en-US" sz="1200" dirty="0">
                        <a:latin typeface="Berlin Sans FB" panose="020E0602020502020306" pitchFamily="34" charset="0"/>
                      </a:endParaRPr>
                    </a:p>
                  </a:txBody>
                  <a:tcPr/>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3149221583"/>
              </p:ext>
            </p:extLst>
          </p:nvPr>
        </p:nvGraphicFramePr>
        <p:xfrm>
          <a:off x="282587" y="4881452"/>
          <a:ext cx="8609894" cy="1188720"/>
        </p:xfrm>
        <a:graphic>
          <a:graphicData uri="http://schemas.openxmlformats.org/drawingml/2006/table">
            <a:tbl>
              <a:tblPr firstRow="1" bandRow="1">
                <a:tableStyleId>{BDBED569-4797-4DF1-A0F4-6AAB3CD982D8}</a:tableStyleId>
              </a:tblPr>
              <a:tblGrid>
                <a:gridCol w="3142091"/>
                <a:gridCol w="2597838"/>
                <a:gridCol w="2869965"/>
              </a:tblGrid>
              <a:tr h="1067828">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419" sz="1200" b="0" dirty="0" smtClean="0">
                          <a:effectLst/>
                          <a:latin typeface="Berlin Sans FB" panose="020E0602020502020306" pitchFamily="34" charset="0"/>
                          <a:ea typeface="Calibri" panose="020F0502020204030204" pitchFamily="34" charset="0"/>
                          <a:cs typeface="Times New Roman" panose="02020603050405020304" pitchFamily="18" charset="0"/>
                        </a:rPr>
                        <a:t>Cuento de los números. De forma grupal observar y escuchar el cuento. Responder a los cuestionamientos ¿Qué números aparecen en el cuento? ¿de qué trato el cuento? ¿Qué hacían los números? </a:t>
                      </a:r>
                      <a:endParaRPr lang="es-ES" sz="1200" b="0" dirty="0" smtClean="0">
                        <a:effectLst/>
                        <a:latin typeface="Berlin Sans FB" panose="020E0602020502020306" pitchFamily="34" charset="0"/>
                        <a:ea typeface="Calibri" panose="020F0502020204030204" pitchFamily="34" charset="0"/>
                        <a:cs typeface="Times New Roman" panose="02020603050405020304" pitchFamily="18" charset="0"/>
                      </a:endParaRPr>
                    </a:p>
                    <a:p>
                      <a:endParaRPr lang="en-US" sz="1200" dirty="0">
                        <a:latin typeface="Berlin Sans FB" panose="020E0602020502020306" pitchFamily="34" charset="0"/>
                      </a:endParaRPr>
                    </a:p>
                  </a:txBody>
                  <a:tcPr/>
                </a:tc>
                <a:tc>
                  <a:txBody>
                    <a:bodyPr/>
                    <a:lstStyle/>
                    <a:p>
                      <a:r>
                        <a:rPr lang="es-419" sz="1200" b="0" dirty="0" smtClean="0">
                          <a:latin typeface="Berlin Sans FB" panose="020E0602020502020306" pitchFamily="34" charset="0"/>
                        </a:rPr>
                        <a:t>Cuento</a:t>
                      </a:r>
                      <a:r>
                        <a:rPr lang="es-419" sz="1200" b="0" baseline="0" dirty="0" smtClean="0">
                          <a:latin typeface="Berlin Sans FB" panose="020E0602020502020306" pitchFamily="34" charset="0"/>
                        </a:rPr>
                        <a:t> para identificar los números, se les cuestiono durante el cuento para mantener la atención </a:t>
                      </a:r>
                      <a:endParaRPr lang="en-US" sz="1200" b="0" dirty="0">
                        <a:latin typeface="Berlin Sans FB" panose="020E0602020502020306" pitchFamily="34" charset="0"/>
                      </a:endParaRPr>
                    </a:p>
                  </a:txBody>
                  <a:tcPr/>
                </a:tc>
                <a:tc>
                  <a:txBody>
                    <a:bodyPr/>
                    <a:lstStyle/>
                    <a:p>
                      <a:pPr algn="just"/>
                      <a:r>
                        <a:rPr lang="es-419" sz="1200" b="0" dirty="0" smtClean="0">
                          <a:latin typeface="Berlin Sans FB" panose="020E0602020502020306" pitchFamily="34" charset="0"/>
                        </a:rPr>
                        <a:t>Respondieron a cuestionamientos sobre</a:t>
                      </a:r>
                      <a:r>
                        <a:rPr lang="es-419" sz="1200" b="0" baseline="0" dirty="0" smtClean="0">
                          <a:latin typeface="Berlin Sans FB" panose="020E0602020502020306" pitchFamily="34" charset="0"/>
                        </a:rPr>
                        <a:t> que números aparecieron, de que trato el cuento, como seria otro final, etc.</a:t>
                      </a:r>
                      <a:endParaRPr lang="en-US" sz="1200" b="0" dirty="0">
                        <a:latin typeface="Berlin Sans FB" panose="020E0602020502020306" pitchFamily="34" charset="0"/>
                      </a:endParaRPr>
                    </a:p>
                  </a:txBody>
                  <a:tcPr/>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333097836"/>
              </p:ext>
            </p:extLst>
          </p:nvPr>
        </p:nvGraphicFramePr>
        <p:xfrm>
          <a:off x="282587" y="6090876"/>
          <a:ext cx="8609892" cy="370840"/>
        </p:xfrm>
        <a:graphic>
          <a:graphicData uri="http://schemas.openxmlformats.org/drawingml/2006/table">
            <a:tbl>
              <a:tblPr firstRow="1" bandRow="1">
                <a:tableStyleId>{BDBED569-4797-4DF1-A0F4-6AAB3CD982D8}</a:tableStyleId>
              </a:tblPr>
              <a:tblGrid>
                <a:gridCol w="3137285"/>
                <a:gridCol w="2602643"/>
                <a:gridCol w="2869964"/>
              </a:tblGrid>
              <a:tr h="370840">
                <a:tc>
                  <a:txBody>
                    <a:bodyPr/>
                    <a:lstStyle/>
                    <a:p>
                      <a:r>
                        <a:rPr lang="es-419" dirty="0" smtClean="0"/>
                        <a:t>Día de muertos </a:t>
                      </a:r>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588824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3243460135"/>
              </p:ext>
            </p:extLst>
          </p:nvPr>
        </p:nvGraphicFramePr>
        <p:xfrm>
          <a:off x="251520" y="188640"/>
          <a:ext cx="8568952" cy="6048530"/>
        </p:xfrm>
        <a:graphic>
          <a:graphicData uri="http://schemas.openxmlformats.org/drawingml/2006/table">
            <a:tbl>
              <a:tblPr firstRow="1" bandRow="1">
                <a:tableStyleId>{93296810-A885-4BE3-A3E7-6D5BEEA58F35}</a:tableStyleId>
              </a:tblPr>
              <a:tblGrid>
                <a:gridCol w="2810664"/>
                <a:gridCol w="2810664"/>
                <a:gridCol w="2947624"/>
              </a:tblGrid>
              <a:tr h="770150">
                <a:tc>
                  <a:txBody>
                    <a:bodyPr/>
                    <a:lstStyle/>
                    <a:p>
                      <a:pPr algn="ctr"/>
                      <a:r>
                        <a:rPr lang="es-ES_tradnl" sz="1800" dirty="0" smtClean="0">
                          <a:effectLst>
                            <a:outerShdw blurRad="38100" dist="38100" dir="2700000" algn="tl">
                              <a:srgbClr val="000000">
                                <a:alpha val="43137"/>
                              </a:srgbClr>
                            </a:outerShdw>
                          </a:effectLst>
                        </a:rPr>
                        <a:t>Semana</a:t>
                      </a:r>
                      <a:r>
                        <a:rPr lang="es-419" sz="1800" dirty="0" smtClean="0">
                          <a:effectLst>
                            <a:outerShdw blurRad="38100" dist="38100" dir="2700000" algn="tl">
                              <a:srgbClr val="000000">
                                <a:alpha val="43137"/>
                              </a:srgbClr>
                            </a:outerShdw>
                          </a:effectLst>
                        </a:rPr>
                        <a:t> 2</a:t>
                      </a:r>
                      <a:endParaRPr lang="es-ES" sz="1800" dirty="0">
                        <a:effectLst>
                          <a:outerShdw blurRad="38100" dist="38100" dir="2700000" algn="tl">
                            <a:srgbClr val="000000">
                              <a:alpha val="43137"/>
                            </a:srgbClr>
                          </a:outerShdw>
                        </a:effectLst>
                      </a:endParaRPr>
                    </a:p>
                  </a:txBody>
                  <a:tcPr/>
                </a:tc>
                <a:tc>
                  <a:txBody>
                    <a:bodyPr/>
                    <a:lstStyle/>
                    <a:p>
                      <a:pPr algn="ctr"/>
                      <a:r>
                        <a:rPr lang="es-ES" sz="1800" dirty="0" smtClean="0">
                          <a:effectLst>
                            <a:outerShdw blurRad="38100" dist="38100" dir="2700000" algn="tl">
                              <a:srgbClr val="000000">
                                <a:alpha val="43137"/>
                              </a:srgbClr>
                            </a:outerShdw>
                          </a:effectLst>
                        </a:rPr>
                        <a:t>Adecuación </a:t>
                      </a:r>
                    </a:p>
                    <a:p>
                      <a:pPr algn="ctr"/>
                      <a:r>
                        <a:rPr lang="es-ES" sz="1800" baseline="0" dirty="0" smtClean="0">
                          <a:effectLst>
                            <a:outerShdw blurRad="38100" dist="38100" dir="2700000" algn="tl">
                              <a:srgbClr val="000000">
                                <a:alpha val="43137"/>
                              </a:srgbClr>
                            </a:outerShdw>
                          </a:effectLst>
                        </a:rPr>
                        <a:t>Estrategia  </a:t>
                      </a:r>
                      <a:endParaRPr lang="es-ES" sz="1800" dirty="0">
                        <a:effectLst>
                          <a:outerShdw blurRad="38100" dist="38100" dir="2700000" algn="tl">
                            <a:srgbClr val="000000">
                              <a:alpha val="43137"/>
                            </a:srgbClr>
                          </a:outerShdw>
                        </a:effectLst>
                      </a:endParaRPr>
                    </a:p>
                  </a:txBody>
                  <a:tcPr/>
                </a:tc>
                <a:tc>
                  <a:txBody>
                    <a:bodyPr/>
                    <a:lstStyle/>
                    <a:p>
                      <a:pPr algn="ctr"/>
                      <a:r>
                        <a:rPr lang="es-ES_tradnl" sz="1800" dirty="0" smtClean="0">
                          <a:effectLst>
                            <a:outerShdw blurRad="38100" dist="38100" dir="2700000" algn="tl">
                              <a:srgbClr val="000000">
                                <a:alpha val="43137"/>
                              </a:srgbClr>
                            </a:outerShdw>
                          </a:effectLst>
                        </a:rPr>
                        <a:t>Evaluación</a:t>
                      </a:r>
                      <a:r>
                        <a:rPr lang="es-ES_tradnl" sz="1800" baseline="0" dirty="0" smtClean="0">
                          <a:effectLst>
                            <a:outerShdw blurRad="38100" dist="38100" dir="2700000" algn="tl">
                              <a:srgbClr val="000000">
                                <a:alpha val="43137"/>
                              </a:srgbClr>
                            </a:outerShdw>
                          </a:effectLst>
                        </a:rPr>
                        <a:t> </a:t>
                      </a:r>
                      <a:endParaRPr lang="es-ES" sz="1800" dirty="0">
                        <a:effectLst>
                          <a:outerShdw blurRad="38100" dist="38100" dir="2700000" algn="tl">
                            <a:srgbClr val="000000">
                              <a:alpha val="43137"/>
                            </a:srgbClr>
                          </a:outerShdw>
                        </a:effectLst>
                      </a:endParaRPr>
                    </a:p>
                  </a:txBody>
                  <a:tcPr/>
                </a:tc>
              </a:tr>
              <a:tr h="264051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419" sz="1200" dirty="0" smtClean="0">
                          <a:effectLst/>
                          <a:latin typeface="Berlin Sans FB" panose="020E0602020502020306" pitchFamily="34" charset="0"/>
                          <a:ea typeface="Calibri" panose="020F0502020204030204" pitchFamily="34" charset="0"/>
                          <a:cs typeface="Times New Roman" panose="02020603050405020304" pitchFamily="18" charset="0"/>
                        </a:rPr>
                        <a:t>Estrategia de control. La tiendita. De manera individual escribir el nombre en la cartera (ficha de trabajo) donde va a recolectar dinero, que va a reunir durante el transcurso del día dependiendo su comportamiento,  cumplimiento de tareas, participación, etc. contar al final del día la cantidad reunida y comprar lo que complete cuando se habrá la ‘’’tienda’’.</a:t>
                      </a:r>
                      <a:endParaRPr lang="es-ES" sz="1100" dirty="0" smtClean="0">
                        <a:effectLst/>
                        <a:latin typeface="Berlin Sans FB" panose="020E0602020502020306" pitchFamily="34" charset="0"/>
                        <a:ea typeface="Calibri" panose="020F0502020204030204" pitchFamily="34" charset="0"/>
                        <a:cs typeface="Times New Roman" panose="02020603050405020304" pitchFamily="18" charset="0"/>
                      </a:endParaRPr>
                    </a:p>
                    <a:p>
                      <a:pPr algn="ctr"/>
                      <a:endParaRPr lang="es-ES" dirty="0"/>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419" sz="1200" dirty="0" smtClean="0">
                          <a:latin typeface="Berlin Sans FB" panose="020E0602020502020306" pitchFamily="34" charset="0"/>
                        </a:rPr>
                        <a:t>La adecuación</a:t>
                      </a:r>
                      <a:r>
                        <a:rPr lang="es-419" sz="1200" baseline="0" dirty="0" smtClean="0">
                          <a:latin typeface="Berlin Sans FB" panose="020E0602020502020306" pitchFamily="34" charset="0"/>
                        </a:rPr>
                        <a:t> que se realizo es que los alumnos aun no comprenden gran cantidad de números así que solo se practicara del 1-5</a:t>
                      </a:r>
                      <a:endParaRPr lang="en-US" sz="1200" dirty="0" smtClean="0">
                        <a:latin typeface="Berlin Sans FB" panose="020E0602020502020306" pitchFamily="34" charset="0"/>
                      </a:endParaRPr>
                    </a:p>
                    <a:p>
                      <a:endParaRPr lang="es-419" dirty="0" smtClean="0"/>
                    </a:p>
                    <a:p>
                      <a:pPr algn="just"/>
                      <a:r>
                        <a:rPr lang="es-419" sz="1200" dirty="0" smtClean="0">
                          <a:latin typeface="Berlin Sans FB" panose="020E0602020502020306" pitchFamily="34" charset="0"/>
                        </a:rPr>
                        <a:t>También se realizo para mantener</a:t>
                      </a:r>
                      <a:r>
                        <a:rPr lang="es-419" sz="1200" baseline="0" dirty="0" smtClean="0">
                          <a:latin typeface="Berlin Sans FB" panose="020E0602020502020306" pitchFamily="34" charset="0"/>
                        </a:rPr>
                        <a:t> interesados a los alumnos respecto al cuidado de su comportamiento y cumplimiento de tareas, trabajos y participación.</a:t>
                      </a:r>
                      <a:endParaRPr lang="es-ES" sz="1200" dirty="0">
                        <a:latin typeface="Berlin Sans FB" panose="020E0602020502020306"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419" sz="1200" dirty="0" smtClean="0">
                          <a:latin typeface="Berlin Sans FB" panose="020E0602020502020306" pitchFamily="34" charset="0"/>
                        </a:rPr>
                        <a:t>Se evalúo si el alumno llega a contar la cantidad para saber si completa lo que desea o que producto puede</a:t>
                      </a:r>
                      <a:r>
                        <a:rPr lang="es-419" sz="1200" baseline="0" dirty="0" smtClean="0">
                          <a:latin typeface="Berlin Sans FB" panose="020E0602020502020306" pitchFamily="34" charset="0"/>
                        </a:rPr>
                        <a:t> comprar de acuerdo a la cantidad reunida, esta actividad fue de agrado para los alumnos ya que están muy relacionados como actividad cotidiana. </a:t>
                      </a:r>
                      <a:endParaRPr lang="en-US" sz="1200" dirty="0" smtClean="0">
                        <a:latin typeface="Berlin Sans FB" panose="020E0602020502020306" pitchFamily="34" charset="0"/>
                      </a:endParaRPr>
                    </a:p>
                    <a:p>
                      <a:endParaRPr lang="es-ES" dirty="0"/>
                    </a:p>
                  </a:txBody>
                  <a:tcPr/>
                </a:tc>
              </a:tr>
              <a:tr h="743517">
                <a:tc>
                  <a:txBody>
                    <a:bodyPr/>
                    <a:lstStyle/>
                    <a:p>
                      <a:pPr algn="just"/>
                      <a:r>
                        <a:rPr lang="es-419" sz="1200" dirty="0" smtClean="0">
                          <a:latin typeface="Berlin Sans FB" panose="020E0602020502020306" pitchFamily="34" charset="0"/>
                        </a:rPr>
                        <a:t>Taller de </a:t>
                      </a:r>
                      <a:r>
                        <a:rPr lang="es-419" sz="1200" dirty="0" err="1" smtClean="0">
                          <a:latin typeface="Berlin Sans FB" panose="020E0602020502020306" pitchFamily="34" charset="0"/>
                        </a:rPr>
                        <a:t>frut</a:t>
                      </a:r>
                      <a:r>
                        <a:rPr lang="es-419" sz="1200" baseline="0" dirty="0" smtClean="0">
                          <a:latin typeface="Berlin Sans FB" panose="020E0602020502020306" pitchFamily="34" charset="0"/>
                        </a:rPr>
                        <a:t> </a:t>
                      </a:r>
                      <a:r>
                        <a:rPr lang="es-419" sz="1200" baseline="0" dirty="0" err="1" smtClean="0">
                          <a:latin typeface="Berlin Sans FB" panose="020E0602020502020306" pitchFamily="34" charset="0"/>
                        </a:rPr>
                        <a:t>loops</a:t>
                      </a:r>
                      <a:r>
                        <a:rPr lang="es-419" sz="1200" baseline="0" dirty="0" smtClean="0">
                          <a:latin typeface="Berlin Sans FB" panose="020E0602020502020306" pitchFamily="34" charset="0"/>
                        </a:rPr>
                        <a:t>. Se realizo un collar de cereal con una serie de colores específicos, el alumno </a:t>
                      </a:r>
                      <a:r>
                        <a:rPr lang="es-419" sz="1200" baseline="0" dirty="0" err="1" smtClean="0">
                          <a:latin typeface="Berlin Sans FB" panose="020E0602020502020306" pitchFamily="34" charset="0"/>
                        </a:rPr>
                        <a:t>respetcaba</a:t>
                      </a:r>
                      <a:r>
                        <a:rPr lang="es-419" sz="1200" baseline="0" dirty="0" smtClean="0">
                          <a:latin typeface="Berlin Sans FB" panose="020E0602020502020306" pitchFamily="34" charset="0"/>
                        </a:rPr>
                        <a:t> cada paso y el material de sus compañeros.</a:t>
                      </a:r>
                      <a:endParaRPr lang="es-ES" sz="1200" dirty="0">
                        <a:latin typeface="Berlin Sans FB" panose="020E0602020502020306" pitchFamily="34" charset="0"/>
                      </a:endParaRPr>
                    </a:p>
                  </a:txBody>
                  <a:tcPr anchor="ctr"/>
                </a:tc>
                <a:tc>
                  <a:txBody>
                    <a:bodyPr/>
                    <a:lstStyle/>
                    <a:p>
                      <a:pPr algn="just"/>
                      <a:r>
                        <a:rPr lang="es-419" sz="1200" dirty="0" smtClean="0">
                          <a:latin typeface="Berlin Sans FB" panose="020E0602020502020306" pitchFamily="34" charset="0"/>
                        </a:rPr>
                        <a:t>Es una actividad que</a:t>
                      </a:r>
                      <a:r>
                        <a:rPr lang="es-419" sz="1200" baseline="0" dirty="0" smtClean="0">
                          <a:latin typeface="Berlin Sans FB" panose="020E0602020502020306" pitchFamily="34" charset="0"/>
                        </a:rPr>
                        <a:t> les agrada, les sirve para respetar materiales, seguir pasos, esperar turnos y respetar tiempos.</a:t>
                      </a:r>
                      <a:endParaRPr lang="es-ES" sz="1200" dirty="0">
                        <a:latin typeface="Berlin Sans FB" panose="020E0602020502020306" pitchFamily="34" charset="0"/>
                      </a:endParaRPr>
                    </a:p>
                  </a:txBody>
                  <a:tcPr/>
                </a:tc>
                <a:tc>
                  <a:txBody>
                    <a:bodyPr/>
                    <a:lstStyle/>
                    <a:p>
                      <a:r>
                        <a:rPr lang="es-419" sz="1200" dirty="0" smtClean="0"/>
                        <a:t>Se evaluó en cada paso que se realizaba,</a:t>
                      </a:r>
                      <a:r>
                        <a:rPr lang="es-419" sz="1200" baseline="0" dirty="0" smtClean="0"/>
                        <a:t> se hicieron cuestionamientos y se evaluó el producto. </a:t>
                      </a:r>
                      <a:endParaRPr lang="es-ES" sz="1200" dirty="0"/>
                    </a:p>
                  </a:txBody>
                  <a:tcPr/>
                </a:tc>
              </a:tr>
              <a:tr h="899121">
                <a:tc>
                  <a:txBody>
                    <a:bodyPr/>
                    <a:lstStyle/>
                    <a:p>
                      <a:pPr algn="ctr"/>
                      <a:r>
                        <a:rPr lang="es-419" dirty="0" smtClean="0"/>
                        <a:t>Observación </a:t>
                      </a:r>
                      <a:endParaRPr lang="es-ES" dirty="0"/>
                    </a:p>
                  </a:txBody>
                  <a:tcPr anchor="ctr"/>
                </a:tc>
                <a:tc>
                  <a:txBody>
                    <a:bodyPr/>
                    <a:lstStyle/>
                    <a:p>
                      <a:endParaRPr lang="es-ES" dirty="0"/>
                    </a:p>
                  </a:txBody>
                  <a:tcPr/>
                </a:tc>
                <a:tc>
                  <a:txBody>
                    <a:bodyPr/>
                    <a:lstStyle/>
                    <a:p>
                      <a:endParaRPr lang="es-ES"/>
                    </a:p>
                  </a:txBody>
                  <a:tcPr/>
                </a:tc>
              </a:tr>
              <a:tr h="915785">
                <a:tc>
                  <a:txBody>
                    <a:bodyPr/>
                    <a:lstStyle/>
                    <a:p>
                      <a:pPr algn="ctr"/>
                      <a:r>
                        <a:rPr lang="es-419" dirty="0" smtClean="0"/>
                        <a:t>Observación </a:t>
                      </a:r>
                    </a:p>
                    <a:p>
                      <a:pPr algn="ctr"/>
                      <a:endParaRPr lang="es-419" dirty="0" smtClean="0"/>
                    </a:p>
                    <a:p>
                      <a:pPr algn="ctr"/>
                      <a:r>
                        <a:rPr lang="es-419" dirty="0" smtClean="0"/>
                        <a:t>Observación</a:t>
                      </a:r>
                      <a:r>
                        <a:rPr lang="es-419" baseline="0" dirty="0" smtClean="0"/>
                        <a:t> </a:t>
                      </a:r>
                      <a:endParaRPr lang="es-ES" dirty="0"/>
                    </a:p>
                  </a:txBody>
                  <a:tcPr anchor="ctr"/>
                </a:tc>
                <a:tc>
                  <a:txBody>
                    <a:bodyPr/>
                    <a:lstStyle/>
                    <a:p>
                      <a:endParaRPr lang="es-ES" dirty="0"/>
                    </a:p>
                  </a:txBody>
                  <a:tcPr/>
                </a:tc>
                <a:tc>
                  <a:txBody>
                    <a:bodyPr/>
                    <a:lstStyle/>
                    <a:p>
                      <a:endParaRPr lang="es-ES" dirty="0"/>
                    </a:p>
                  </a:txBody>
                  <a:tcPr/>
                </a:tc>
              </a:tr>
            </a:tbl>
          </a:graphicData>
        </a:graphic>
      </p:graphicFrame>
      <p:sp>
        <p:nvSpPr>
          <p:cNvPr id="4" name="3 Marcador de fecha"/>
          <p:cNvSpPr>
            <a:spLocks noGrp="1"/>
          </p:cNvSpPr>
          <p:nvPr>
            <p:ph type="dt" sz="half" idx="10"/>
          </p:nvPr>
        </p:nvSpPr>
        <p:spPr/>
        <p:txBody>
          <a:bodyPr/>
          <a:lstStyle/>
          <a:p>
            <a:fld id="{C995B96E-DCB9-4C5D-8B1B-1B374EA29D33}" type="datetime1">
              <a:rPr lang="es-ES" smtClean="0"/>
              <a:pPr/>
              <a:t>27/11/2017</a:t>
            </a:fld>
            <a:endParaRPr lang="es-ES"/>
          </a:p>
        </p:txBody>
      </p:sp>
    </p:spTree>
    <p:extLst>
      <p:ext uri="{BB962C8B-B14F-4D97-AF65-F5344CB8AC3E}">
        <p14:creationId xmlns:p14="http://schemas.microsoft.com/office/powerpoint/2010/main" val="559048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98EFCF2-3324-4079-8542-83B55B2AA41B}" type="datetime1">
              <a:rPr lang="es-ES" smtClean="0"/>
              <a:pPr/>
              <a:t>27/11/2017</a:t>
            </a:fld>
            <a:endParaRPr lang="es-ES"/>
          </a:p>
        </p:txBody>
      </p:sp>
      <p:graphicFrame>
        <p:nvGraphicFramePr>
          <p:cNvPr id="3" name="Tabla 2"/>
          <p:cNvGraphicFramePr>
            <a:graphicFrameLocks noGrp="1"/>
          </p:cNvGraphicFramePr>
          <p:nvPr>
            <p:extLst>
              <p:ext uri="{D42A27DB-BD31-4B8C-83A1-F6EECF244321}">
                <p14:modId xmlns:p14="http://schemas.microsoft.com/office/powerpoint/2010/main" val="3058819704"/>
              </p:ext>
            </p:extLst>
          </p:nvPr>
        </p:nvGraphicFramePr>
        <p:xfrm>
          <a:off x="107503" y="188642"/>
          <a:ext cx="8856984" cy="6500397"/>
        </p:xfrm>
        <a:graphic>
          <a:graphicData uri="http://schemas.openxmlformats.org/drawingml/2006/table">
            <a:tbl>
              <a:tblPr firstRow="1" bandRow="1">
                <a:tableStyleId>{5C22544A-7EE6-4342-B048-85BDC9FD1C3A}</a:tableStyleId>
              </a:tblPr>
              <a:tblGrid>
                <a:gridCol w="2952328"/>
                <a:gridCol w="2952328"/>
                <a:gridCol w="2952328"/>
              </a:tblGrid>
              <a:tr h="607750">
                <a:tc>
                  <a:txBody>
                    <a:bodyPr/>
                    <a:lstStyle/>
                    <a:p>
                      <a:pPr algn="ctr"/>
                      <a:r>
                        <a:rPr lang="es-ES_tradnl" sz="1800" dirty="0" smtClean="0">
                          <a:effectLst>
                            <a:outerShdw blurRad="38100" dist="38100" dir="2700000" algn="tl">
                              <a:srgbClr val="000000">
                                <a:alpha val="43137"/>
                              </a:srgbClr>
                            </a:outerShdw>
                          </a:effectLst>
                        </a:rPr>
                        <a:t>Semana</a:t>
                      </a:r>
                      <a:r>
                        <a:rPr lang="es-419" sz="1800" dirty="0" smtClean="0">
                          <a:effectLst>
                            <a:outerShdw blurRad="38100" dist="38100" dir="2700000" algn="tl">
                              <a:srgbClr val="000000">
                                <a:alpha val="43137"/>
                              </a:srgbClr>
                            </a:outerShdw>
                          </a:effectLst>
                        </a:rPr>
                        <a:t> </a:t>
                      </a:r>
                      <a:r>
                        <a:rPr lang="es-419" sz="1800" dirty="0" smtClean="0">
                          <a:effectLst>
                            <a:outerShdw blurRad="38100" dist="38100" dir="2700000" algn="tl">
                              <a:srgbClr val="000000">
                                <a:alpha val="43137"/>
                              </a:srgbClr>
                            </a:outerShdw>
                          </a:effectLst>
                        </a:rPr>
                        <a:t>3</a:t>
                      </a:r>
                      <a:endParaRPr lang="es-ES" sz="1800" dirty="0">
                        <a:effectLst>
                          <a:outerShdw blurRad="38100" dist="38100" dir="2700000" algn="tl">
                            <a:srgbClr val="000000">
                              <a:alpha val="43137"/>
                            </a:srgbClr>
                          </a:outerShdw>
                        </a:effectLst>
                      </a:endParaRPr>
                    </a:p>
                  </a:txBody>
                  <a:tcPr/>
                </a:tc>
                <a:tc>
                  <a:txBody>
                    <a:bodyPr/>
                    <a:lstStyle/>
                    <a:p>
                      <a:pPr algn="ctr"/>
                      <a:r>
                        <a:rPr lang="es-ES" sz="1800" dirty="0" smtClean="0">
                          <a:effectLst>
                            <a:outerShdw blurRad="38100" dist="38100" dir="2700000" algn="tl">
                              <a:srgbClr val="000000">
                                <a:alpha val="43137"/>
                              </a:srgbClr>
                            </a:outerShdw>
                          </a:effectLst>
                        </a:rPr>
                        <a:t>Adecuación </a:t>
                      </a:r>
                    </a:p>
                    <a:p>
                      <a:pPr algn="ctr"/>
                      <a:r>
                        <a:rPr lang="es-ES" sz="1800" baseline="0" dirty="0" smtClean="0">
                          <a:effectLst>
                            <a:outerShdw blurRad="38100" dist="38100" dir="2700000" algn="tl">
                              <a:srgbClr val="000000">
                                <a:alpha val="43137"/>
                              </a:srgbClr>
                            </a:outerShdw>
                          </a:effectLst>
                        </a:rPr>
                        <a:t>Estrategia  </a:t>
                      </a:r>
                      <a:endParaRPr lang="es-ES" sz="1800" dirty="0">
                        <a:effectLst>
                          <a:outerShdw blurRad="38100" dist="38100" dir="2700000" algn="tl">
                            <a:srgbClr val="000000">
                              <a:alpha val="43137"/>
                            </a:srgbClr>
                          </a:outerShdw>
                        </a:effectLst>
                      </a:endParaRPr>
                    </a:p>
                  </a:txBody>
                  <a:tcPr/>
                </a:tc>
                <a:tc>
                  <a:txBody>
                    <a:bodyPr/>
                    <a:lstStyle/>
                    <a:p>
                      <a:pPr algn="ctr"/>
                      <a:r>
                        <a:rPr lang="es-ES_tradnl" sz="1800" dirty="0" smtClean="0">
                          <a:effectLst>
                            <a:outerShdw blurRad="38100" dist="38100" dir="2700000" algn="tl">
                              <a:srgbClr val="000000">
                                <a:alpha val="43137"/>
                              </a:srgbClr>
                            </a:outerShdw>
                          </a:effectLst>
                        </a:rPr>
                        <a:t>Evaluación</a:t>
                      </a:r>
                      <a:r>
                        <a:rPr lang="es-ES_tradnl" sz="1800" baseline="0" dirty="0" smtClean="0">
                          <a:effectLst>
                            <a:outerShdw blurRad="38100" dist="38100" dir="2700000" algn="tl">
                              <a:srgbClr val="000000">
                                <a:alpha val="43137"/>
                              </a:srgbClr>
                            </a:outerShdw>
                          </a:effectLst>
                        </a:rPr>
                        <a:t> </a:t>
                      </a:r>
                      <a:endParaRPr lang="es-ES" sz="1800" dirty="0">
                        <a:effectLst>
                          <a:outerShdw blurRad="38100" dist="38100" dir="2700000" algn="tl">
                            <a:srgbClr val="000000">
                              <a:alpha val="43137"/>
                            </a:srgbClr>
                          </a:outerShdw>
                        </a:effectLst>
                      </a:endParaRPr>
                    </a:p>
                  </a:txBody>
                  <a:tcPr/>
                </a:tc>
              </a:tr>
              <a:tr h="164960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419" sz="1200" dirty="0" smtClean="0">
                          <a:effectLst/>
                          <a:latin typeface="Berlin Sans FB" panose="020E0602020502020306" pitchFamily="34" charset="0"/>
                          <a:ea typeface="Calibri" panose="020F0502020204030204" pitchFamily="34" charset="0"/>
                          <a:cs typeface="Times New Roman" panose="02020603050405020304" pitchFamily="18" charset="0"/>
                        </a:rPr>
                        <a:t>Estrategia de control. La tiendita. De manera individual escribir el nombre en la cartera (ficha de trabajo) donde va a recolectar dinero, que va a reunir durante el transcurso del día dependiendo su comportamiento,  cumplimiento de tareas, participación, etc. contar al final del día la cantidad reunida y comprar lo que complete cuando se habrá la ‘’’tienda’’.</a:t>
                      </a:r>
                      <a:endParaRPr lang="es-ES" sz="1100" dirty="0" smtClean="0">
                        <a:effectLst/>
                        <a:latin typeface="Berlin Sans FB" panose="020E0602020502020306" pitchFamily="34" charset="0"/>
                        <a:ea typeface="Calibri" panose="020F0502020204030204" pitchFamily="34"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419" sz="1200" dirty="0" smtClean="0">
                          <a:latin typeface="Berlin Sans FB" panose="020E0602020502020306" pitchFamily="34" charset="0"/>
                        </a:rPr>
                        <a:t>La adecuación</a:t>
                      </a:r>
                      <a:r>
                        <a:rPr lang="es-419" sz="1200" baseline="0" dirty="0" smtClean="0">
                          <a:latin typeface="Berlin Sans FB" panose="020E0602020502020306" pitchFamily="34" charset="0"/>
                        </a:rPr>
                        <a:t> que se realizo es que los alumnos aun no comprenden gran cantidad de números así que solo se practicara del </a:t>
                      </a:r>
                      <a:r>
                        <a:rPr lang="es-419" sz="1200" baseline="0" dirty="0" smtClean="0">
                          <a:latin typeface="Berlin Sans FB" panose="020E0602020502020306" pitchFamily="34" charset="0"/>
                        </a:rPr>
                        <a:t>1-5</a:t>
                      </a:r>
                      <a:endParaRPr lang="es-419" dirty="0" smtClean="0"/>
                    </a:p>
                    <a:p>
                      <a:pPr algn="just"/>
                      <a:r>
                        <a:rPr lang="es-419" sz="1200" dirty="0" smtClean="0">
                          <a:latin typeface="Berlin Sans FB" panose="020E0602020502020306" pitchFamily="34" charset="0"/>
                        </a:rPr>
                        <a:t>También se realizo para mantener</a:t>
                      </a:r>
                      <a:r>
                        <a:rPr lang="es-419" sz="1200" baseline="0" dirty="0" smtClean="0">
                          <a:latin typeface="Berlin Sans FB" panose="020E0602020502020306" pitchFamily="34" charset="0"/>
                        </a:rPr>
                        <a:t> interesados a los alumnos respecto al cuidado de su comportamiento y cumplimiento de tareas, trabajos y participación.</a:t>
                      </a:r>
                      <a:endParaRPr lang="es-ES" sz="1200" dirty="0">
                        <a:latin typeface="Berlin Sans FB" panose="020E0602020502020306"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419" sz="1200" dirty="0" smtClean="0">
                          <a:latin typeface="Berlin Sans FB" panose="020E0602020502020306" pitchFamily="34" charset="0"/>
                        </a:rPr>
                        <a:t>Se evalúo si el alumno llega a contar la cantidad para saber si completa lo que desea o que producto puede</a:t>
                      </a:r>
                      <a:r>
                        <a:rPr lang="es-419" sz="1200" baseline="0" dirty="0" smtClean="0">
                          <a:latin typeface="Berlin Sans FB" panose="020E0602020502020306" pitchFamily="34" charset="0"/>
                        </a:rPr>
                        <a:t> comprar de acuerdo a la cantidad reunida, esta actividad fue de agrado para los alumnos ya que están muy relacionados como actividad cotidiana. </a:t>
                      </a:r>
                      <a:endParaRPr lang="en-US" sz="1200" dirty="0" smtClean="0">
                        <a:latin typeface="Berlin Sans FB" panose="020E0602020502020306" pitchFamily="34" charset="0"/>
                      </a:endParaRPr>
                    </a:p>
                  </a:txBody>
                  <a:tcPr/>
                </a:tc>
              </a:tr>
              <a:tr h="1302320">
                <a:tc>
                  <a:txBody>
                    <a:bodyPr/>
                    <a:lstStyle/>
                    <a:p>
                      <a:pPr algn="just"/>
                      <a:r>
                        <a:rPr lang="es-ES" sz="1200" dirty="0" smtClean="0">
                          <a:latin typeface="Berlin Sans FB" panose="020E0602020502020306" pitchFamily="34" charset="0"/>
                        </a:rPr>
                        <a:t>Cuento. Relatar una experiencia vivida el fin de semana relacionada con la situación didáctica acerca de oficios y profesiones. Responder a cuestionamientos ¿Quién crees que podía ayudarlos? ¿con que herramientas? ¿alguien más podía ayudarlos? </a:t>
                      </a:r>
                      <a:endParaRPr lang="en-US" dirty="0">
                        <a:latin typeface="Berlin Sans FB" panose="020E0602020502020306" pitchFamily="34" charset="0"/>
                      </a:endParaRPr>
                    </a:p>
                  </a:txBody>
                  <a:tcPr/>
                </a:tc>
                <a:tc>
                  <a:txBody>
                    <a:bodyPr/>
                    <a:lstStyle/>
                    <a:p>
                      <a:pPr algn="just"/>
                      <a:r>
                        <a:rPr lang="es-419" sz="1200" dirty="0" smtClean="0">
                          <a:latin typeface="Berlin Sans FB" panose="020E0602020502020306" pitchFamily="34" charset="0"/>
                        </a:rPr>
                        <a:t>La</a:t>
                      </a:r>
                      <a:r>
                        <a:rPr lang="es-419" sz="1200" baseline="0" dirty="0" smtClean="0">
                          <a:latin typeface="Berlin Sans FB" panose="020E0602020502020306" pitchFamily="34" charset="0"/>
                        </a:rPr>
                        <a:t> adecuación fue escuchar a cada alumno de diferentes tiempos del día durante la semana para mantener la atención, y escuchar como se expresan los alumnos.</a:t>
                      </a:r>
                      <a:endParaRPr lang="en-US" sz="1200" dirty="0">
                        <a:latin typeface="Berlin Sans FB" panose="020E0602020502020306" pitchFamily="34" charset="0"/>
                      </a:endParaRPr>
                    </a:p>
                  </a:txBody>
                  <a:tcPr/>
                </a:tc>
                <a:tc>
                  <a:txBody>
                    <a:bodyPr/>
                    <a:lstStyle/>
                    <a:p>
                      <a:pPr algn="just"/>
                      <a:r>
                        <a:rPr lang="es-419" sz="1200" dirty="0" smtClean="0">
                          <a:latin typeface="Berlin Sans FB" panose="020E0602020502020306" pitchFamily="34" charset="0"/>
                        </a:rPr>
                        <a:t>Se observo</a:t>
                      </a:r>
                      <a:r>
                        <a:rPr lang="es-419" sz="1200" baseline="0" dirty="0" smtClean="0">
                          <a:latin typeface="Berlin Sans FB" panose="020E0602020502020306" pitchFamily="34" charset="0"/>
                        </a:rPr>
                        <a:t> el comportamiento y como se expresa de manera verbal </a:t>
                      </a:r>
                      <a:endParaRPr lang="en-US" sz="1200" dirty="0">
                        <a:latin typeface="Berlin Sans FB" panose="020E0602020502020306" pitchFamily="34" charset="0"/>
                      </a:endParaRPr>
                    </a:p>
                  </a:txBody>
                  <a:tcPr/>
                </a:tc>
              </a:tr>
              <a:tr h="1128678">
                <a:tc>
                  <a:txBody>
                    <a:bodyPr/>
                    <a:lstStyle/>
                    <a:p>
                      <a:pPr algn="just"/>
                      <a:r>
                        <a:rPr lang="es-ES" sz="1200" dirty="0" smtClean="0">
                          <a:latin typeface="Berlin Sans FB" panose="020E0602020502020306" pitchFamily="34" charset="0"/>
                        </a:rPr>
                        <a:t>Jugar con rimas de oficios y profesiones. Grupalmente, se identificarán (en los carteles de las rimas) palabras que tienen letras similares en la última sílaba) y propiciar que los alumnos adivinen que profesión u oficio es. </a:t>
                      </a:r>
                      <a:endParaRPr lang="en-US" sz="1200" dirty="0">
                        <a:latin typeface="Berlin Sans FB" panose="020E0602020502020306" pitchFamily="34" charset="0"/>
                      </a:endParaRPr>
                    </a:p>
                  </a:txBody>
                  <a:tcPr/>
                </a:tc>
                <a:tc>
                  <a:txBody>
                    <a:bodyPr/>
                    <a:lstStyle/>
                    <a:p>
                      <a:pPr algn="just"/>
                      <a:r>
                        <a:rPr lang="es-419" sz="1200" dirty="0" smtClean="0">
                          <a:latin typeface="Berlin Sans FB" panose="020E0602020502020306" pitchFamily="34" charset="0"/>
                        </a:rPr>
                        <a:t>Es algo que llama la atención</a:t>
                      </a:r>
                      <a:r>
                        <a:rPr lang="es-419" sz="1200" baseline="0" dirty="0" smtClean="0">
                          <a:latin typeface="Berlin Sans FB" panose="020E0602020502020306" pitchFamily="34" charset="0"/>
                        </a:rPr>
                        <a:t> de los alumnos además se agregaron adivinanzas para estimular la imaginación e interés del alumno</a:t>
                      </a:r>
                      <a:endParaRPr lang="en-US" sz="1200" dirty="0">
                        <a:latin typeface="Berlin Sans FB" panose="020E0602020502020306" pitchFamily="34" charset="0"/>
                      </a:endParaRPr>
                    </a:p>
                  </a:txBody>
                  <a:tcPr/>
                </a:tc>
                <a:tc>
                  <a:txBody>
                    <a:bodyPr/>
                    <a:lstStyle/>
                    <a:p>
                      <a:r>
                        <a:rPr lang="es-419" sz="1200" dirty="0" smtClean="0">
                          <a:latin typeface="Berlin Sans FB" panose="020E0602020502020306" pitchFamily="34" charset="0"/>
                        </a:rPr>
                        <a:t>Se observo el interés de</a:t>
                      </a:r>
                      <a:r>
                        <a:rPr lang="es-419" sz="1200" baseline="0" dirty="0" smtClean="0">
                          <a:latin typeface="Berlin Sans FB" panose="020E0602020502020306" pitchFamily="34" charset="0"/>
                        </a:rPr>
                        <a:t> la alumna como respondía y si mantenía el interés</a:t>
                      </a:r>
                      <a:endParaRPr lang="en-US" sz="1200" dirty="0">
                        <a:latin typeface="Berlin Sans FB" panose="020E0602020502020306" pitchFamily="34" charset="0"/>
                      </a:endParaRPr>
                    </a:p>
                  </a:txBody>
                  <a:tcPr/>
                </a:tc>
              </a:tr>
              <a:tr h="7396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419" sz="1200" kern="1200" dirty="0" smtClean="0">
                          <a:solidFill>
                            <a:schemeClr val="dk1"/>
                          </a:solidFill>
                          <a:effectLst/>
                          <a:latin typeface="Berlin Sans FB" panose="020E0602020502020306" pitchFamily="34" charset="0"/>
                          <a:ea typeface="+mn-ea"/>
                          <a:cs typeface="+mn-cs"/>
                        </a:rPr>
                        <a:t>Lotería de los oficios y profesiones. Jugar a la lotería. </a:t>
                      </a:r>
                      <a:endParaRPr lang="es-ES" sz="1200" kern="1200" dirty="0" smtClean="0">
                        <a:solidFill>
                          <a:schemeClr val="dk1"/>
                        </a:solidFill>
                        <a:effectLst/>
                        <a:latin typeface="Berlin Sans FB" panose="020E0602020502020306" pitchFamily="34" charset="0"/>
                        <a:ea typeface="+mn-ea"/>
                        <a:cs typeface="+mn-cs"/>
                      </a:endParaRPr>
                    </a:p>
                    <a:p>
                      <a:endParaRPr lang="en-US" dirty="0"/>
                    </a:p>
                  </a:txBody>
                  <a:tcPr/>
                </a:tc>
                <a:tc>
                  <a:txBody>
                    <a:bodyPr/>
                    <a:lstStyle/>
                    <a:p>
                      <a:pPr algn="just"/>
                      <a:r>
                        <a:rPr lang="es-419" sz="1200" dirty="0" smtClean="0">
                          <a:latin typeface="Berlin Sans FB" panose="020E0602020502020306" pitchFamily="34" charset="0"/>
                        </a:rPr>
                        <a:t>Son actividades llamativas,</a:t>
                      </a:r>
                      <a:r>
                        <a:rPr lang="es-419" sz="1200" baseline="0" dirty="0" smtClean="0">
                          <a:latin typeface="Berlin Sans FB" panose="020E0602020502020306" pitchFamily="34" charset="0"/>
                        </a:rPr>
                        <a:t> se aplico para ver la diversidad de oficios y profesiones y que el alumno identificara con mayor facilidad.</a:t>
                      </a:r>
                      <a:endParaRPr lang="en-US" sz="1200" dirty="0">
                        <a:latin typeface="Berlin Sans FB" panose="020E0602020502020306" pitchFamily="34" charset="0"/>
                      </a:endParaRPr>
                    </a:p>
                  </a:txBody>
                  <a:tcPr/>
                </a:tc>
                <a:tc>
                  <a:txBody>
                    <a:bodyPr/>
                    <a:lstStyle/>
                    <a:p>
                      <a:pPr algn="just"/>
                      <a:r>
                        <a:rPr lang="es-419" sz="1200" dirty="0" smtClean="0">
                          <a:latin typeface="Berlin Sans FB" panose="020E0602020502020306" pitchFamily="34" charset="0"/>
                        </a:rPr>
                        <a:t>Se evaluó la atención que presta el alumno además si participa en el juego.</a:t>
                      </a:r>
                      <a:endParaRPr lang="en-US" sz="1200" dirty="0">
                        <a:latin typeface="Berlin Sans FB" panose="020E0602020502020306" pitchFamily="34" charset="0"/>
                      </a:endParaRPr>
                    </a:p>
                  </a:txBody>
                  <a:tcPr/>
                </a:tc>
              </a:tr>
              <a:tr h="739677">
                <a:tc>
                  <a:txBody>
                    <a:bodyPr/>
                    <a:lstStyle/>
                    <a:p>
                      <a:r>
                        <a:rPr lang="es-419" sz="1200" dirty="0" smtClean="0">
                          <a:latin typeface="Berlin Sans FB" panose="020E0602020502020306" pitchFamily="34" charset="0"/>
                        </a:rPr>
                        <a:t>Festejo</a:t>
                      </a:r>
                      <a:r>
                        <a:rPr lang="es-419" sz="1200" baseline="0" dirty="0" smtClean="0">
                          <a:latin typeface="Berlin Sans FB" panose="020E0602020502020306" pitchFamily="34" charset="0"/>
                        </a:rPr>
                        <a:t> del 20 de noviembre </a:t>
                      </a:r>
                      <a:endParaRPr lang="en-US" sz="1200" dirty="0">
                        <a:latin typeface="Berlin Sans FB" panose="020E0602020502020306" pitchFamily="34" charset="0"/>
                      </a:endParaRPr>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881745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98EFCF2-3324-4079-8542-83B55B2AA41B}" type="datetime1">
              <a:rPr lang="es-ES" smtClean="0"/>
              <a:pPr/>
              <a:t>27/11/2017</a:t>
            </a:fld>
            <a:endParaRPr lang="es-ES"/>
          </a:p>
        </p:txBody>
      </p:sp>
      <p:graphicFrame>
        <p:nvGraphicFramePr>
          <p:cNvPr id="4" name="Tabla 3"/>
          <p:cNvGraphicFramePr>
            <a:graphicFrameLocks noGrp="1"/>
          </p:cNvGraphicFramePr>
          <p:nvPr>
            <p:extLst>
              <p:ext uri="{D42A27DB-BD31-4B8C-83A1-F6EECF244321}">
                <p14:modId xmlns:p14="http://schemas.microsoft.com/office/powerpoint/2010/main" val="3359479396"/>
              </p:ext>
            </p:extLst>
          </p:nvPr>
        </p:nvGraphicFramePr>
        <p:xfrm>
          <a:off x="107506" y="116633"/>
          <a:ext cx="8856981" cy="6788263"/>
        </p:xfrm>
        <a:graphic>
          <a:graphicData uri="http://schemas.openxmlformats.org/drawingml/2006/table">
            <a:tbl>
              <a:tblPr firstRow="1" bandRow="1">
                <a:tableStyleId>{93296810-A885-4BE3-A3E7-6D5BEEA58F35}</a:tableStyleId>
              </a:tblPr>
              <a:tblGrid>
                <a:gridCol w="4680518"/>
                <a:gridCol w="2016224"/>
                <a:gridCol w="2160239"/>
              </a:tblGrid>
              <a:tr h="936103">
                <a:tc>
                  <a:txBody>
                    <a:bodyPr/>
                    <a:lstStyle/>
                    <a:p>
                      <a:pPr algn="ctr"/>
                      <a:r>
                        <a:rPr lang="es-ES_tradnl" sz="1800" dirty="0" smtClean="0">
                          <a:effectLst>
                            <a:outerShdw blurRad="38100" dist="38100" dir="2700000" algn="tl">
                              <a:srgbClr val="000000">
                                <a:alpha val="43137"/>
                              </a:srgbClr>
                            </a:outerShdw>
                          </a:effectLst>
                        </a:rPr>
                        <a:t>Semana</a:t>
                      </a:r>
                      <a:r>
                        <a:rPr lang="es-419" sz="1800" dirty="0" smtClean="0">
                          <a:effectLst>
                            <a:outerShdw blurRad="38100" dist="38100" dir="2700000" algn="tl">
                              <a:srgbClr val="000000">
                                <a:alpha val="43137"/>
                              </a:srgbClr>
                            </a:outerShdw>
                          </a:effectLst>
                        </a:rPr>
                        <a:t> </a:t>
                      </a:r>
                      <a:r>
                        <a:rPr lang="es-419" sz="1800" dirty="0" smtClean="0">
                          <a:effectLst>
                            <a:outerShdw blurRad="38100" dist="38100" dir="2700000" algn="tl">
                              <a:srgbClr val="000000">
                                <a:alpha val="43137"/>
                              </a:srgbClr>
                            </a:outerShdw>
                          </a:effectLst>
                        </a:rPr>
                        <a:t>4</a:t>
                      </a:r>
                      <a:endParaRPr lang="es-ES" sz="1800" dirty="0">
                        <a:effectLst>
                          <a:outerShdw blurRad="38100" dist="38100" dir="2700000" algn="tl">
                            <a:srgbClr val="000000">
                              <a:alpha val="43137"/>
                            </a:srgbClr>
                          </a:outerShdw>
                        </a:effectLst>
                      </a:endParaRPr>
                    </a:p>
                  </a:txBody>
                  <a:tcPr/>
                </a:tc>
                <a:tc>
                  <a:txBody>
                    <a:bodyPr/>
                    <a:lstStyle/>
                    <a:p>
                      <a:pPr algn="ctr"/>
                      <a:r>
                        <a:rPr lang="es-ES" sz="1800" dirty="0" smtClean="0">
                          <a:effectLst>
                            <a:outerShdw blurRad="38100" dist="38100" dir="2700000" algn="tl">
                              <a:srgbClr val="000000">
                                <a:alpha val="43137"/>
                              </a:srgbClr>
                            </a:outerShdw>
                          </a:effectLst>
                        </a:rPr>
                        <a:t>Adecuación </a:t>
                      </a:r>
                    </a:p>
                    <a:p>
                      <a:pPr algn="ctr"/>
                      <a:r>
                        <a:rPr lang="es-ES" sz="1800" baseline="0" dirty="0" smtClean="0">
                          <a:effectLst>
                            <a:outerShdw blurRad="38100" dist="38100" dir="2700000" algn="tl">
                              <a:srgbClr val="000000">
                                <a:alpha val="43137"/>
                              </a:srgbClr>
                            </a:outerShdw>
                          </a:effectLst>
                        </a:rPr>
                        <a:t>Estrategia  </a:t>
                      </a:r>
                      <a:endParaRPr lang="es-ES" sz="1800" dirty="0">
                        <a:effectLst>
                          <a:outerShdw blurRad="38100" dist="38100" dir="2700000" algn="tl">
                            <a:srgbClr val="000000">
                              <a:alpha val="43137"/>
                            </a:srgbClr>
                          </a:outerShdw>
                        </a:effectLst>
                      </a:endParaRPr>
                    </a:p>
                  </a:txBody>
                  <a:tcPr/>
                </a:tc>
                <a:tc>
                  <a:txBody>
                    <a:bodyPr/>
                    <a:lstStyle/>
                    <a:p>
                      <a:pPr algn="ctr"/>
                      <a:r>
                        <a:rPr lang="es-ES_tradnl" sz="1800" dirty="0" smtClean="0">
                          <a:effectLst>
                            <a:outerShdw blurRad="38100" dist="38100" dir="2700000" algn="tl">
                              <a:srgbClr val="000000">
                                <a:alpha val="43137"/>
                              </a:srgbClr>
                            </a:outerShdw>
                          </a:effectLst>
                        </a:rPr>
                        <a:t>Evaluación</a:t>
                      </a:r>
                      <a:r>
                        <a:rPr lang="es-ES_tradnl" sz="1800" baseline="0" dirty="0" smtClean="0">
                          <a:effectLst>
                            <a:outerShdw blurRad="38100" dist="38100" dir="2700000" algn="tl">
                              <a:srgbClr val="000000">
                                <a:alpha val="43137"/>
                              </a:srgbClr>
                            </a:outerShdw>
                          </a:effectLst>
                        </a:rPr>
                        <a:t> </a:t>
                      </a:r>
                      <a:endParaRPr lang="es-ES" sz="1800" dirty="0">
                        <a:effectLst>
                          <a:outerShdw blurRad="38100" dist="38100" dir="2700000" algn="tl">
                            <a:srgbClr val="000000">
                              <a:alpha val="43137"/>
                            </a:srgbClr>
                          </a:outerShdw>
                        </a:effectLst>
                      </a:endParaRPr>
                    </a:p>
                  </a:txBody>
                  <a:tcPr/>
                </a:tc>
              </a:tr>
              <a:tr h="360040">
                <a:tc>
                  <a:txBody>
                    <a:bodyPr/>
                    <a:lstStyle/>
                    <a:p>
                      <a:pPr algn="ctr"/>
                      <a:r>
                        <a:rPr lang="es-419" sz="1200" dirty="0" smtClean="0"/>
                        <a:t>Día asueto </a:t>
                      </a:r>
                      <a:endParaRPr lang="en-US" sz="1200" dirty="0"/>
                    </a:p>
                  </a:txBody>
                  <a:tcPr/>
                </a:tc>
                <a:tc>
                  <a:txBody>
                    <a:bodyPr/>
                    <a:lstStyle/>
                    <a:p>
                      <a:endParaRPr lang="en-US"/>
                    </a:p>
                  </a:txBody>
                  <a:tcPr/>
                </a:tc>
                <a:tc>
                  <a:txBody>
                    <a:bodyPr/>
                    <a:lstStyle/>
                    <a:p>
                      <a:endParaRPr lang="en-US"/>
                    </a:p>
                  </a:txBody>
                  <a:tcPr/>
                </a:tc>
              </a:tr>
              <a:tr h="666097">
                <a:tc>
                  <a:txBody>
                    <a:bodyPr/>
                    <a:lstStyle/>
                    <a:p>
                      <a:pPr algn="just"/>
                      <a:r>
                        <a:rPr lang="es-ES" sz="1200" dirty="0" smtClean="0">
                          <a:latin typeface="Berlin Sans FB" panose="020E0602020502020306" pitchFamily="34" charset="0"/>
                        </a:rPr>
                        <a:t>Taller. Galletas sin horno. Observar los materiales (pan, leche condensada, chispas de chocolate, canela, moldes, platos.)  Paso 1. Lavar tus manos. Paso2.Descoronar el pan. Paso 3. Agregar la leche condensada y canela, empieza a crear una masa. Paso 4. Cuando obtengas la masa con el molde que quieras crea tu galleta, agrega las chispas de chocolate por encima y disfruta. </a:t>
                      </a:r>
                      <a:endParaRPr lang="en-US" sz="1200" dirty="0">
                        <a:latin typeface="Berlin Sans FB" panose="020E0602020502020306" pitchFamily="34" charset="0"/>
                      </a:endParaRPr>
                    </a:p>
                  </a:txBody>
                  <a:tcPr/>
                </a:tc>
                <a:tc>
                  <a:txBody>
                    <a:bodyPr/>
                    <a:lstStyle/>
                    <a:p>
                      <a:pPr algn="just"/>
                      <a:r>
                        <a:rPr lang="es-419" sz="1200" dirty="0" smtClean="0">
                          <a:latin typeface="Berlin Sans FB" panose="020E0602020502020306" pitchFamily="34" charset="0"/>
                        </a:rPr>
                        <a:t>Es una actividad que</a:t>
                      </a:r>
                      <a:r>
                        <a:rPr lang="es-419" sz="1200" baseline="0" dirty="0" smtClean="0">
                          <a:latin typeface="Berlin Sans FB" panose="020E0602020502020306" pitchFamily="34" charset="0"/>
                        </a:rPr>
                        <a:t> les agrada, les sirve para respetar materiales, seguir pasos, esperar turnos y respetar tiempos.</a:t>
                      </a:r>
                      <a:endParaRPr lang="es-ES" sz="1200" dirty="0">
                        <a:latin typeface="Berlin Sans FB" panose="020E0602020502020306" pitchFamily="34" charset="0"/>
                      </a:endParaRPr>
                    </a:p>
                  </a:txBody>
                  <a:tcPr/>
                </a:tc>
                <a:tc>
                  <a:txBody>
                    <a:bodyPr/>
                    <a:lstStyle/>
                    <a:p>
                      <a:r>
                        <a:rPr lang="es-419" sz="1200" dirty="0" smtClean="0"/>
                        <a:t>Se evaluó en cada paso que se realizaba,</a:t>
                      </a:r>
                      <a:r>
                        <a:rPr lang="es-419" sz="1200" baseline="0" dirty="0" smtClean="0"/>
                        <a:t> se hicieron cuestionamientos y se evaluó el producto. </a:t>
                      </a:r>
                      <a:endParaRPr lang="es-419" sz="1200" baseline="0" dirty="0" smtClean="0"/>
                    </a:p>
                    <a:p>
                      <a:r>
                        <a:rPr lang="es-419" sz="1200" baseline="0" dirty="0" smtClean="0"/>
                        <a:t>Además se observo si el alumno respetaba las reglas para la realización y cada uno de los pasos. </a:t>
                      </a:r>
                      <a:endParaRPr lang="es-ES" sz="1200" dirty="0"/>
                    </a:p>
                  </a:txBody>
                  <a:tcPr/>
                </a:tc>
              </a:tr>
              <a:tr h="66609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419" sz="1200" kern="1200" dirty="0" smtClean="0">
                          <a:solidFill>
                            <a:schemeClr val="dk1"/>
                          </a:solidFill>
                          <a:effectLst/>
                          <a:latin typeface="Berlin Sans FB" panose="020E0602020502020306" pitchFamily="34" charset="0"/>
                          <a:ea typeface="+mn-ea"/>
                          <a:cs typeface="+mn-cs"/>
                        </a:rPr>
                        <a:t>Taller. Los niños deberán ir a lavarse las manos muy bien antes de iniciar con nuestro proceso.  Después comenzaremos con nuestra actividad a cada niño se le repartirá el material, su plato, pan blanco y en equipo deberán de compartir la mermelada, o la </a:t>
                      </a:r>
                      <a:r>
                        <a:rPr lang="es-419" sz="1200" kern="1200" dirty="0" err="1" smtClean="0">
                          <a:solidFill>
                            <a:schemeClr val="dk1"/>
                          </a:solidFill>
                          <a:effectLst/>
                          <a:latin typeface="Berlin Sans FB" panose="020E0602020502020306" pitchFamily="34" charset="0"/>
                          <a:ea typeface="+mn-ea"/>
                          <a:cs typeface="+mn-cs"/>
                        </a:rPr>
                        <a:t>nutella</a:t>
                      </a:r>
                      <a:r>
                        <a:rPr lang="es-419" sz="1200" kern="1200" dirty="0" smtClean="0">
                          <a:solidFill>
                            <a:schemeClr val="dk1"/>
                          </a:solidFill>
                          <a:effectLst/>
                          <a:latin typeface="Berlin Sans FB" panose="020E0602020502020306" pitchFamily="34" charset="0"/>
                          <a:ea typeface="+mn-ea"/>
                          <a:cs typeface="+mn-cs"/>
                        </a:rPr>
                        <a:t>,  los niños con un cuchillo de plástico lo untaran en el pan, será de manera opcional si quieren de un solo ingrediente su sándwich o combinado ellos tendrán que preparárselo y después, cortarlo con el molde que desee. </a:t>
                      </a:r>
                      <a:endParaRPr lang="es-ES" sz="1200" kern="1200" dirty="0" smtClean="0">
                        <a:solidFill>
                          <a:schemeClr val="dk1"/>
                        </a:solidFill>
                        <a:effectLst/>
                        <a:latin typeface="Berlin Sans FB" panose="020E0602020502020306" pitchFamily="34" charset="0"/>
                        <a:ea typeface="+mn-ea"/>
                        <a:cs typeface="+mn-cs"/>
                      </a:endParaRPr>
                    </a:p>
                    <a:p>
                      <a:endParaRPr lang="en-US" dirty="0"/>
                    </a:p>
                  </a:txBody>
                  <a:tcPr/>
                </a:tc>
                <a:tc>
                  <a:txBody>
                    <a:bodyPr/>
                    <a:lstStyle/>
                    <a:p>
                      <a:r>
                        <a:rPr lang="es-419" sz="1200" dirty="0" smtClean="0">
                          <a:latin typeface="Berlin Sans FB" panose="020E0602020502020306" pitchFamily="34" charset="0"/>
                        </a:rPr>
                        <a:t>El taller</a:t>
                      </a:r>
                      <a:r>
                        <a:rPr lang="es-419" sz="1200" baseline="0" dirty="0" smtClean="0">
                          <a:latin typeface="Berlin Sans FB" panose="020E0602020502020306" pitchFamily="34" charset="0"/>
                        </a:rPr>
                        <a:t> es una manera de trabajar muy efectiva para todo el grupo.</a:t>
                      </a:r>
                      <a:endParaRPr lang="en-US" sz="1200" dirty="0">
                        <a:latin typeface="Berlin Sans FB" panose="020E0602020502020306" pitchFamily="34" charset="0"/>
                      </a:endParaRPr>
                    </a:p>
                  </a:txBody>
                  <a:tcPr/>
                </a:tc>
                <a:tc>
                  <a:txBody>
                    <a:bodyPr/>
                    <a:lstStyle/>
                    <a:p>
                      <a:pPr algn="just"/>
                      <a:r>
                        <a:rPr lang="es-419" sz="1200" dirty="0" smtClean="0">
                          <a:latin typeface="Berlin Sans FB" panose="020E0602020502020306" pitchFamily="34" charset="0"/>
                        </a:rPr>
                        <a:t>Como en</a:t>
                      </a:r>
                      <a:r>
                        <a:rPr lang="es-419" sz="1200" baseline="0" dirty="0" smtClean="0">
                          <a:latin typeface="Berlin Sans FB" panose="020E0602020502020306" pitchFamily="34" charset="0"/>
                        </a:rPr>
                        <a:t> talleres anteriores se evaluó la habilidad del alumno para esperar e ir al mismo paso que todos sus compañeros </a:t>
                      </a:r>
                      <a:endParaRPr lang="en-US" sz="1200" dirty="0">
                        <a:latin typeface="Berlin Sans FB" panose="020E0602020502020306" pitchFamily="34" charset="0"/>
                      </a:endParaRPr>
                    </a:p>
                  </a:txBody>
                  <a:tcPr/>
                </a:tc>
              </a:tr>
              <a:tr h="666097">
                <a:tc>
                  <a:txBody>
                    <a:bodyPr/>
                    <a:lstStyle/>
                    <a:p>
                      <a:pPr algn="just"/>
                      <a:r>
                        <a:rPr lang="es-ES" sz="1200" dirty="0" smtClean="0">
                          <a:latin typeface="Berlin Sans FB" panose="020E0602020502020306" pitchFamily="34" charset="0"/>
                        </a:rPr>
                        <a:t>Taller. Haciendo pasta dental. Materiales: bicarbonato, aceite de coco, te menta, vasos, cucharas y cepillo de dientes. Paso 1. En el vaso poner una cucharada de aceite de coco y bicarbonato y mezclar. Paso 2. Agregar la menta y seguir mezclando. Paso 3. Lavar tus dientes de manera indicada con el cepillo dental. </a:t>
                      </a:r>
                      <a:endParaRPr lang="en-US" sz="1200" dirty="0">
                        <a:latin typeface="Berlin Sans FB" panose="020E0602020502020306" pitchFamily="34" charset="0"/>
                      </a:endParaRPr>
                    </a:p>
                  </a:txBody>
                  <a:tcPr/>
                </a:tc>
                <a:tc>
                  <a:txBody>
                    <a:bodyPr/>
                    <a:lstStyle/>
                    <a:p>
                      <a:pPr algn="just"/>
                      <a:r>
                        <a:rPr lang="es-419" sz="1200" dirty="0" smtClean="0">
                          <a:latin typeface="Berlin Sans FB" panose="020E0602020502020306" pitchFamily="34" charset="0"/>
                        </a:rPr>
                        <a:t>se</a:t>
                      </a:r>
                      <a:r>
                        <a:rPr lang="es-419" sz="1200" baseline="0" dirty="0" smtClean="0">
                          <a:latin typeface="Berlin Sans FB" panose="020E0602020502020306" pitchFamily="34" charset="0"/>
                        </a:rPr>
                        <a:t> realizo para estimular en los alumnos el respeto sobre turnos, reglas, materiales, etc. </a:t>
                      </a:r>
                      <a:endParaRPr lang="en-US" sz="1200" dirty="0">
                        <a:latin typeface="Berlin Sans FB" panose="020E0602020502020306" pitchFamily="34" charset="0"/>
                      </a:endParaRPr>
                    </a:p>
                  </a:txBody>
                  <a:tcPr/>
                </a:tc>
                <a:tc>
                  <a:txBody>
                    <a:bodyPr/>
                    <a:lstStyle/>
                    <a:p>
                      <a:pPr algn="just"/>
                      <a:r>
                        <a:rPr lang="es-419" sz="1200" dirty="0" smtClean="0">
                          <a:latin typeface="Berlin Sans FB" panose="020E0602020502020306" pitchFamily="34" charset="0"/>
                        </a:rPr>
                        <a:t>Se evaluó</a:t>
                      </a:r>
                      <a:r>
                        <a:rPr lang="es-419" sz="1200" baseline="0" dirty="0" smtClean="0">
                          <a:latin typeface="Berlin Sans FB" panose="020E0602020502020306" pitchFamily="34" charset="0"/>
                        </a:rPr>
                        <a:t> el producto, cuestionamiento y comportamiento durante el taller.</a:t>
                      </a:r>
                      <a:endParaRPr lang="en-US" sz="1200" dirty="0">
                        <a:latin typeface="Berlin Sans FB" panose="020E0602020502020306" pitchFamily="34" charset="0"/>
                      </a:endParaRPr>
                    </a:p>
                  </a:txBody>
                  <a:tcPr/>
                </a:tc>
              </a:tr>
              <a:tr h="666097">
                <a:tc>
                  <a:txBody>
                    <a:bodyPr/>
                    <a:lstStyle/>
                    <a:p>
                      <a:pPr lvl="0" algn="just"/>
                      <a:r>
                        <a:rPr lang="es-419" sz="1200" kern="1200" dirty="0" smtClean="0">
                          <a:solidFill>
                            <a:schemeClr val="dk1"/>
                          </a:solidFill>
                          <a:effectLst/>
                          <a:latin typeface="Berlin Sans FB" panose="020E0602020502020306" pitchFamily="34" charset="0"/>
                          <a:ea typeface="+mn-ea"/>
                          <a:cs typeface="+mn-cs"/>
                        </a:rPr>
                        <a:t>Retroalimentación de la semana </a:t>
                      </a:r>
                      <a:endParaRPr lang="es-ES" sz="1200" kern="1200" dirty="0" smtClean="0">
                        <a:solidFill>
                          <a:schemeClr val="dk1"/>
                        </a:solidFill>
                        <a:effectLst/>
                        <a:latin typeface="Berlin Sans FB" panose="020E0602020502020306" pitchFamily="34" charset="0"/>
                        <a:ea typeface="+mn-ea"/>
                        <a:cs typeface="+mn-cs"/>
                      </a:endParaRPr>
                    </a:p>
                    <a:p>
                      <a:pPr lvl="0" algn="just"/>
                      <a:r>
                        <a:rPr lang="es-419" sz="1200" kern="1200" dirty="0" smtClean="0">
                          <a:solidFill>
                            <a:schemeClr val="dk1"/>
                          </a:solidFill>
                          <a:effectLst/>
                          <a:latin typeface="Berlin Sans FB" panose="020E0602020502020306" pitchFamily="34" charset="0"/>
                          <a:ea typeface="+mn-ea"/>
                          <a:cs typeface="+mn-cs"/>
                        </a:rPr>
                        <a:t>Responder que se estuvo trabajando, qué importancia tiene cada uno de ellos.</a:t>
                      </a:r>
                      <a:endParaRPr lang="es-ES" sz="1200" kern="1200" dirty="0" smtClean="0">
                        <a:solidFill>
                          <a:schemeClr val="dk1"/>
                        </a:solidFill>
                        <a:effectLst/>
                        <a:latin typeface="Berlin Sans FB" panose="020E0602020502020306" pitchFamily="34" charset="0"/>
                        <a:ea typeface="+mn-ea"/>
                        <a:cs typeface="+mn-cs"/>
                      </a:endParaRPr>
                    </a:p>
                    <a:p>
                      <a:pPr lvl="0" algn="just"/>
                      <a:r>
                        <a:rPr lang="es-419" sz="1200" kern="1200" dirty="0" smtClean="0">
                          <a:solidFill>
                            <a:schemeClr val="dk1"/>
                          </a:solidFill>
                          <a:effectLst/>
                          <a:latin typeface="Berlin Sans FB" panose="020E0602020502020306" pitchFamily="34" charset="0"/>
                          <a:ea typeface="+mn-ea"/>
                          <a:cs typeface="+mn-cs"/>
                        </a:rPr>
                        <a:t>¿Qué aprendiste esta semana? Registrarlo </a:t>
                      </a:r>
                      <a:endParaRPr lang="es-ES" sz="1200" kern="1200" dirty="0" smtClean="0">
                        <a:solidFill>
                          <a:schemeClr val="dk1"/>
                        </a:solidFill>
                        <a:effectLst/>
                        <a:latin typeface="Berlin Sans FB" panose="020E0602020502020306" pitchFamily="34" charset="0"/>
                        <a:ea typeface="+mn-ea"/>
                        <a:cs typeface="+mn-cs"/>
                      </a:endParaRPr>
                    </a:p>
                    <a:p>
                      <a:endParaRPr lang="en-US" dirty="0"/>
                    </a:p>
                  </a:txBody>
                  <a:tcPr/>
                </a:tc>
                <a:tc>
                  <a:txBody>
                    <a:bodyPr/>
                    <a:lstStyle/>
                    <a:p>
                      <a:pPr algn="just"/>
                      <a:r>
                        <a:rPr lang="es-419" sz="1200" dirty="0" smtClean="0">
                          <a:latin typeface="Berlin Sans FB" panose="020E0602020502020306" pitchFamily="34" charset="0"/>
                        </a:rPr>
                        <a:t>Evaluación</a:t>
                      </a:r>
                      <a:r>
                        <a:rPr lang="es-419" sz="1200" baseline="0" dirty="0" smtClean="0">
                          <a:latin typeface="Berlin Sans FB" panose="020E0602020502020306" pitchFamily="34" charset="0"/>
                        </a:rPr>
                        <a:t> de la situación didáctica </a:t>
                      </a:r>
                      <a:endParaRPr lang="en-US" sz="1200" dirty="0">
                        <a:latin typeface="Berlin Sans FB" panose="020E0602020502020306" pitchFamily="34" charset="0"/>
                      </a:endParaRPr>
                    </a:p>
                  </a:txBody>
                  <a:tcPr/>
                </a:tc>
                <a:tc>
                  <a:txBody>
                    <a:bodyPr/>
                    <a:lstStyle/>
                    <a:p>
                      <a:pPr algn="just"/>
                      <a:r>
                        <a:rPr lang="es-419" sz="1200" dirty="0" smtClean="0">
                          <a:latin typeface="Berlin Sans FB" panose="020E0602020502020306" pitchFamily="34" charset="0"/>
                        </a:rPr>
                        <a:t>Se realizaron varias actividades para evaluar los aprendizajes obtenidos.</a:t>
                      </a:r>
                      <a:endParaRPr lang="en-US" sz="1200" dirty="0">
                        <a:latin typeface="Berlin Sans FB" panose="020E0602020502020306" pitchFamily="34" charset="0"/>
                      </a:endParaRPr>
                    </a:p>
                  </a:txBody>
                  <a:tcPr/>
                </a:tc>
              </a:tr>
            </a:tbl>
          </a:graphicData>
        </a:graphic>
      </p:graphicFrame>
    </p:spTree>
    <p:extLst>
      <p:ext uri="{BB962C8B-B14F-4D97-AF65-F5344CB8AC3E}">
        <p14:creationId xmlns:p14="http://schemas.microsoft.com/office/powerpoint/2010/main" val="3990395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effectLst>
                  <a:outerShdw blurRad="38100" dist="38100" dir="2700000" algn="tl">
                    <a:srgbClr val="000000">
                      <a:alpha val="43137"/>
                    </a:srgbClr>
                  </a:outerShdw>
                </a:effectLst>
              </a:rPr>
              <a:t>Reflexión en función de las competencias profesionales. </a:t>
            </a:r>
            <a:endParaRPr lang="es-ES" b="1" dirty="0">
              <a:effectLst>
                <a:outerShdw blurRad="38100" dist="38100" dir="2700000" algn="tl">
                  <a:srgbClr val="000000">
                    <a:alpha val="43137"/>
                  </a:srgbClr>
                </a:outerShdw>
              </a:effectLst>
            </a:endParaRPr>
          </a:p>
        </p:txBody>
      </p:sp>
      <p:sp>
        <p:nvSpPr>
          <p:cNvPr id="3" name="2 Marcador de contenido"/>
          <p:cNvSpPr>
            <a:spLocks noGrp="1"/>
          </p:cNvSpPr>
          <p:nvPr>
            <p:ph idx="1"/>
          </p:nvPr>
        </p:nvSpPr>
        <p:spPr/>
        <p:txBody>
          <a:bodyPr>
            <a:normAutofit/>
          </a:bodyPr>
          <a:lstStyle/>
          <a:p>
            <a:endParaRPr lang="es-ES" dirty="0"/>
          </a:p>
          <a:p>
            <a:r>
              <a:rPr lang="es-ES" dirty="0" smtClean="0"/>
              <a:t>Realiza </a:t>
            </a:r>
            <a:r>
              <a:rPr lang="es-ES" dirty="0"/>
              <a:t>adecuaciones curriculares pertinentes en su planeación a partir de los resultados de la evaluación. </a:t>
            </a:r>
            <a:endParaRPr lang="es-419" dirty="0" smtClean="0"/>
          </a:p>
          <a:p>
            <a:r>
              <a:rPr lang="es-419" sz="1800" dirty="0" smtClean="0">
                <a:solidFill>
                  <a:schemeClr val="tx2">
                    <a:lumMod val="75000"/>
                  </a:schemeClr>
                </a:solidFill>
                <a:latin typeface="Berlin Sans FB" panose="020E0602020502020306" pitchFamily="34" charset="0"/>
              </a:rPr>
              <a:t>Se realizaron las adecuaciones que se consideraron en el momento, al grado al que curso ya puedo y he aprendido a realizar dichas adecuaciones registrándolas tanto en la planeación como en el diario. Al principio se realiza una evaluación a la mitad del ciclo es igual, incluso se realiza una evaluación diaria de lo que el alumno necesita para adquirir dichas habilidades y conocimientos, por lo tanto las adecuaciones se realizaban diariamente incluso después de adecuaciones previas antes de ir a la practica. </a:t>
            </a:r>
            <a:endParaRPr lang="es-ES" sz="1800" dirty="0">
              <a:solidFill>
                <a:schemeClr val="tx2">
                  <a:lumMod val="75000"/>
                </a:schemeClr>
              </a:solidFill>
              <a:latin typeface="Berlin Sans FB" panose="020E0602020502020306" pitchFamily="34" charset="0"/>
            </a:endParaRPr>
          </a:p>
          <a:p>
            <a:pPr marL="0" indent="0">
              <a:buNone/>
            </a:pPr>
            <a:endParaRPr lang="es-ES" dirty="0"/>
          </a:p>
        </p:txBody>
      </p:sp>
      <p:sp>
        <p:nvSpPr>
          <p:cNvPr id="4" name="3 Marcador de fecha"/>
          <p:cNvSpPr>
            <a:spLocks noGrp="1"/>
          </p:cNvSpPr>
          <p:nvPr>
            <p:ph type="dt" sz="half" idx="10"/>
          </p:nvPr>
        </p:nvSpPr>
        <p:spPr/>
        <p:txBody>
          <a:bodyPr/>
          <a:lstStyle/>
          <a:p>
            <a:fld id="{C995B96E-DCB9-4C5D-8B1B-1B374EA29D33}" type="datetime1">
              <a:rPr lang="es-ES" smtClean="0"/>
              <a:pPr/>
              <a:t>27/11/2017</a:t>
            </a:fld>
            <a:endParaRPr lang="es-ES"/>
          </a:p>
        </p:txBody>
      </p:sp>
    </p:spTree>
    <p:extLst>
      <p:ext uri="{BB962C8B-B14F-4D97-AF65-F5344CB8AC3E}">
        <p14:creationId xmlns:p14="http://schemas.microsoft.com/office/powerpoint/2010/main" val="1491628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effectLst>
                  <a:outerShdw blurRad="38100" dist="38100" dir="2700000" algn="tl">
                    <a:srgbClr val="000000">
                      <a:alpha val="43137"/>
                    </a:srgbClr>
                  </a:outerShdw>
                </a:effectLst>
              </a:rPr>
              <a:t>Reflexión en función de las competencias profesionales. </a:t>
            </a:r>
            <a:endParaRPr lang="es-ES" dirty="0"/>
          </a:p>
        </p:txBody>
      </p:sp>
      <p:sp>
        <p:nvSpPr>
          <p:cNvPr id="3" name="2 Marcador de contenido"/>
          <p:cNvSpPr>
            <a:spLocks noGrp="1"/>
          </p:cNvSpPr>
          <p:nvPr>
            <p:ph idx="1"/>
          </p:nvPr>
        </p:nvSpPr>
        <p:spPr/>
        <p:txBody>
          <a:bodyPr>
            <a:normAutofit/>
          </a:bodyPr>
          <a:lstStyle/>
          <a:p>
            <a:r>
              <a:rPr lang="es-ES" dirty="0" smtClean="0"/>
              <a:t>Utiliza estrategias didácticas para promover un ambiente propicio para el aprendizaje. </a:t>
            </a:r>
          </a:p>
          <a:p>
            <a:pPr marL="0" indent="0">
              <a:buNone/>
            </a:pPr>
            <a:r>
              <a:rPr lang="es-419" sz="2000" dirty="0" smtClean="0">
                <a:solidFill>
                  <a:schemeClr val="tx2">
                    <a:lumMod val="75000"/>
                  </a:schemeClr>
                </a:solidFill>
                <a:latin typeface="Berlin Sans FB" panose="020E0602020502020306" pitchFamily="34" charset="0"/>
              </a:rPr>
              <a:t>Considero que en dicha competencia aun tengo grandes áreas de oportunidad pues no siempre las estrategias implementadas resultan tan favorables y no porque no sean buenas sino simplemente por que para el grupo no fueron interesantes. Todos los días se aprenden cosas nuevas y como docentes nos mantenemos de constante investigación sobre todo en estrategias que brinden un ambiente agradable para los alumnos, aunque muchas de las veces no esta en nuestras manos, por ejemplo en mi caso se cuenta con un aula muy pequeña para la gran cantidad de alumnos y es una desventaja para propiciar dicho ambiente para lograr un mayor aprendizaje. </a:t>
            </a:r>
            <a:endParaRPr lang="es-ES" sz="2000" dirty="0">
              <a:solidFill>
                <a:schemeClr val="tx2">
                  <a:lumMod val="75000"/>
                </a:schemeClr>
              </a:solidFill>
              <a:latin typeface="Berlin Sans FB" panose="020E0602020502020306" pitchFamily="34" charset="0"/>
            </a:endParaRPr>
          </a:p>
        </p:txBody>
      </p:sp>
      <p:sp>
        <p:nvSpPr>
          <p:cNvPr id="4" name="3 Marcador de fecha"/>
          <p:cNvSpPr>
            <a:spLocks noGrp="1"/>
          </p:cNvSpPr>
          <p:nvPr>
            <p:ph type="dt" sz="half" idx="10"/>
          </p:nvPr>
        </p:nvSpPr>
        <p:spPr/>
        <p:txBody>
          <a:bodyPr/>
          <a:lstStyle/>
          <a:p>
            <a:fld id="{C995B96E-DCB9-4C5D-8B1B-1B374EA29D33}" type="datetime1">
              <a:rPr lang="es-ES" smtClean="0"/>
              <a:pPr/>
              <a:t>27/11/2017</a:t>
            </a:fld>
            <a:endParaRPr lang="es-ES"/>
          </a:p>
        </p:txBody>
      </p:sp>
    </p:spTree>
    <p:extLst>
      <p:ext uri="{BB962C8B-B14F-4D97-AF65-F5344CB8AC3E}">
        <p14:creationId xmlns:p14="http://schemas.microsoft.com/office/powerpoint/2010/main" val="1275286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effectLst>
                  <a:outerShdw blurRad="38100" dist="38100" dir="2700000" algn="tl">
                    <a:srgbClr val="000000">
                      <a:alpha val="43137"/>
                    </a:srgbClr>
                  </a:outerShdw>
                </a:effectLst>
              </a:rPr>
              <a:t>Reflexión en función de las competencias profesionales. </a:t>
            </a:r>
            <a:endParaRPr lang="es-ES" dirty="0"/>
          </a:p>
        </p:txBody>
      </p:sp>
      <p:sp>
        <p:nvSpPr>
          <p:cNvPr id="3" name="2 Marcador de contenido"/>
          <p:cNvSpPr>
            <a:spLocks noGrp="1"/>
          </p:cNvSpPr>
          <p:nvPr>
            <p:ph idx="1"/>
          </p:nvPr>
        </p:nvSpPr>
        <p:spPr/>
        <p:txBody>
          <a:bodyPr/>
          <a:lstStyle/>
          <a:p>
            <a:r>
              <a:rPr lang="es-ES" dirty="0" smtClean="0"/>
              <a:t>Adecua las condiciones físicas en el aula de acuerdo al contexto y las características de los alumnos y el grupo. </a:t>
            </a:r>
            <a:endParaRPr lang="es-419" dirty="0" smtClean="0"/>
          </a:p>
          <a:p>
            <a:r>
              <a:rPr lang="es-419" sz="1800" dirty="0" smtClean="0">
                <a:solidFill>
                  <a:schemeClr val="tx2">
                    <a:lumMod val="75000"/>
                  </a:schemeClr>
                </a:solidFill>
                <a:latin typeface="Berlin Sans FB" panose="020E0602020502020306" pitchFamily="34" charset="0"/>
              </a:rPr>
              <a:t>Claro esta competencia es de las primordiales y que con mayor capacidad se realiza pues siempre se tiene que crear un ambiente congruente a lo que se esta viendo, de tal manera que se llegue a propiciar en el alumno un ambiente de indagación, siempre y cuando sabiendo las características del grupo para poder brindarles conocimientos y experiencias que de verdad necesiten. A pesar de contar con un salón pequeño se trata de crear un espacio mas grande para el desempeño de los alumnos en el aula. </a:t>
            </a:r>
            <a:endParaRPr lang="es-ES" sz="1800" dirty="0" smtClean="0">
              <a:solidFill>
                <a:schemeClr val="tx2">
                  <a:lumMod val="75000"/>
                </a:schemeClr>
              </a:solidFill>
              <a:latin typeface="Berlin Sans FB" panose="020E0602020502020306" pitchFamily="34" charset="0"/>
            </a:endParaRPr>
          </a:p>
          <a:p>
            <a:pPr marL="0" indent="0">
              <a:buNone/>
            </a:pPr>
            <a:r>
              <a:rPr lang="es-ES" sz="4400" dirty="0" smtClean="0"/>
              <a:t>	</a:t>
            </a:r>
          </a:p>
          <a:p>
            <a:endParaRPr lang="es-ES" dirty="0"/>
          </a:p>
        </p:txBody>
      </p:sp>
      <p:sp>
        <p:nvSpPr>
          <p:cNvPr id="4" name="3 Marcador de fecha"/>
          <p:cNvSpPr>
            <a:spLocks noGrp="1"/>
          </p:cNvSpPr>
          <p:nvPr>
            <p:ph type="dt" sz="half" idx="10"/>
          </p:nvPr>
        </p:nvSpPr>
        <p:spPr/>
        <p:txBody>
          <a:bodyPr/>
          <a:lstStyle/>
          <a:p>
            <a:fld id="{C995B96E-DCB9-4C5D-8B1B-1B374EA29D33}" type="datetime1">
              <a:rPr lang="es-ES" smtClean="0"/>
              <a:pPr/>
              <a:t>27/11/2017</a:t>
            </a:fld>
            <a:endParaRPr lang="es-ES"/>
          </a:p>
        </p:txBody>
      </p:sp>
    </p:spTree>
    <p:extLst>
      <p:ext uri="{BB962C8B-B14F-4D97-AF65-F5344CB8AC3E}">
        <p14:creationId xmlns:p14="http://schemas.microsoft.com/office/powerpoint/2010/main" val="375354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_tradnl" b="1" dirty="0" smtClean="0">
                <a:effectLst>
                  <a:outerShdw blurRad="38100" dist="38100" dir="2700000" algn="tl">
                    <a:srgbClr val="000000">
                      <a:alpha val="43137"/>
                    </a:srgbClr>
                  </a:outerShdw>
                </a:effectLst>
              </a:rPr>
              <a:t>Reflexión en función de las competencias profesionales. </a:t>
            </a:r>
            <a:endParaRPr lang="es-ES" dirty="0"/>
          </a:p>
        </p:txBody>
      </p:sp>
      <p:sp>
        <p:nvSpPr>
          <p:cNvPr id="3" name="2 Marcador de contenido"/>
          <p:cNvSpPr>
            <a:spLocks noGrp="1"/>
          </p:cNvSpPr>
          <p:nvPr>
            <p:ph idx="1"/>
          </p:nvPr>
        </p:nvSpPr>
        <p:spPr/>
        <p:txBody>
          <a:bodyPr/>
          <a:lstStyle/>
          <a:p>
            <a:r>
              <a:rPr lang="es-ES" dirty="0" smtClean="0"/>
              <a:t>Promueve actividades que involucran el trabajo colaborativo para impulsar el compromiso, la responsabilidad y la solidaridad de los alumnos. </a:t>
            </a:r>
          </a:p>
          <a:p>
            <a:pPr marL="0" indent="0">
              <a:buNone/>
            </a:pPr>
            <a:r>
              <a:rPr lang="es-419" sz="1800" dirty="0" smtClean="0">
                <a:solidFill>
                  <a:schemeClr val="tx2">
                    <a:lumMod val="75000"/>
                  </a:schemeClr>
                </a:solidFill>
                <a:latin typeface="Berlin Sans FB" panose="020E0602020502020306" pitchFamily="34" charset="0"/>
              </a:rPr>
              <a:t>En ocasiones los alumnos aun tienen ese sentido de pertenencia o egocentrismo que hace difícil llegar a realizar actividades grupales o pequeños grupos, pero existen estrategias o maneras de trabajar como los talleres o rincones que básicamente se basan en un trabajo colaborativo. </a:t>
            </a:r>
            <a:endParaRPr lang="es-ES" sz="1800" dirty="0">
              <a:solidFill>
                <a:schemeClr val="tx2">
                  <a:lumMod val="75000"/>
                </a:schemeClr>
              </a:solidFill>
              <a:latin typeface="Berlin Sans FB" panose="020E0602020502020306" pitchFamily="34" charset="0"/>
            </a:endParaRPr>
          </a:p>
        </p:txBody>
      </p:sp>
      <p:sp>
        <p:nvSpPr>
          <p:cNvPr id="4" name="3 Marcador de fecha"/>
          <p:cNvSpPr>
            <a:spLocks noGrp="1"/>
          </p:cNvSpPr>
          <p:nvPr>
            <p:ph type="dt" sz="half" idx="10"/>
          </p:nvPr>
        </p:nvSpPr>
        <p:spPr/>
        <p:txBody>
          <a:bodyPr/>
          <a:lstStyle/>
          <a:p>
            <a:fld id="{C995B96E-DCB9-4C5D-8B1B-1B374EA29D33}" type="datetime1">
              <a:rPr lang="es-ES" smtClean="0"/>
              <a:pPr/>
              <a:t>27/11/2017</a:t>
            </a:fld>
            <a:endParaRPr lang="es-ES"/>
          </a:p>
        </p:txBody>
      </p:sp>
    </p:spTree>
    <p:extLst>
      <p:ext uri="{BB962C8B-B14F-4D97-AF65-F5344CB8AC3E}">
        <p14:creationId xmlns:p14="http://schemas.microsoft.com/office/powerpoint/2010/main" val="793994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b="1" dirty="0" smtClean="0">
                <a:effectLst>
                  <a:outerShdw blurRad="38100" dist="38100" dir="2700000" algn="tl">
                    <a:srgbClr val="000000">
                      <a:alpha val="43137"/>
                    </a:srgbClr>
                  </a:outerShdw>
                </a:effectLst>
              </a:rPr>
              <a:t>EVIDENCIAS</a:t>
            </a:r>
            <a:endParaRPr lang="es-ES" b="1" dirty="0">
              <a:effectLst>
                <a:outerShdw blurRad="38100" dist="38100" dir="2700000" algn="tl">
                  <a:srgbClr val="000000">
                    <a:alpha val="43137"/>
                  </a:srgbClr>
                </a:outerShdw>
              </a:effectLst>
            </a:endParaRPr>
          </a:p>
        </p:txBody>
      </p:sp>
      <p:pic>
        <p:nvPicPr>
          <p:cNvPr id="5" name="Marcador de contenido 4"/>
          <p:cNvPicPr>
            <a:picLocks noGrp="1" noChangeAspect="1"/>
          </p:cNvPicPr>
          <p:nvPr>
            <p:ph idx="1"/>
          </p:nvPr>
        </p:nvPicPr>
        <p:blipFill>
          <a:blip r:embed="rId2"/>
          <a:stretch>
            <a:fillRect/>
          </a:stretch>
        </p:blipFill>
        <p:spPr>
          <a:xfrm>
            <a:off x="8625" y="2871391"/>
            <a:ext cx="3360373" cy="2520280"/>
          </a:xfrm>
          <a:prstGeom prst="rect">
            <a:avLst/>
          </a:prstGeom>
        </p:spPr>
      </p:pic>
      <p:sp>
        <p:nvSpPr>
          <p:cNvPr id="4" name="3 Marcador de fecha"/>
          <p:cNvSpPr>
            <a:spLocks noGrp="1"/>
          </p:cNvSpPr>
          <p:nvPr>
            <p:ph type="dt" sz="half" idx="10"/>
          </p:nvPr>
        </p:nvSpPr>
        <p:spPr/>
        <p:txBody>
          <a:bodyPr/>
          <a:lstStyle/>
          <a:p>
            <a:fld id="{C995B96E-DCB9-4C5D-8B1B-1B374EA29D33}" type="datetime1">
              <a:rPr lang="es-ES" smtClean="0"/>
              <a:pPr/>
              <a:t>27/11/2017</a:t>
            </a:fld>
            <a:endParaRPr lang="es-ES"/>
          </a:p>
        </p:txBody>
      </p:sp>
      <p:pic>
        <p:nvPicPr>
          <p:cNvPr id="6" name="Imagen 5"/>
          <p:cNvPicPr>
            <a:picLocks noChangeAspect="1"/>
          </p:cNvPicPr>
          <p:nvPr/>
        </p:nvPicPr>
        <p:blipFill>
          <a:blip r:embed="rId3"/>
          <a:stretch>
            <a:fillRect/>
          </a:stretch>
        </p:blipFill>
        <p:spPr>
          <a:xfrm>
            <a:off x="6488311" y="116632"/>
            <a:ext cx="2193708" cy="2924944"/>
          </a:xfrm>
          <a:prstGeom prst="rect">
            <a:avLst/>
          </a:prstGeom>
        </p:spPr>
      </p:pic>
      <p:pic>
        <p:nvPicPr>
          <p:cNvPr id="7" name="Imagen 6"/>
          <p:cNvPicPr>
            <a:picLocks noChangeAspect="1"/>
          </p:cNvPicPr>
          <p:nvPr/>
        </p:nvPicPr>
        <p:blipFill>
          <a:blip r:embed="rId4"/>
          <a:stretch>
            <a:fillRect/>
          </a:stretch>
        </p:blipFill>
        <p:spPr>
          <a:xfrm>
            <a:off x="6488311" y="3041576"/>
            <a:ext cx="2301719" cy="3068959"/>
          </a:xfrm>
          <a:prstGeom prst="rect">
            <a:avLst/>
          </a:prstGeom>
        </p:spPr>
      </p:pic>
      <p:pic>
        <p:nvPicPr>
          <p:cNvPr id="8" name="Imagen 7"/>
          <p:cNvPicPr>
            <a:picLocks noChangeAspect="1"/>
          </p:cNvPicPr>
          <p:nvPr/>
        </p:nvPicPr>
        <p:blipFill>
          <a:blip r:embed="rId5"/>
          <a:stretch>
            <a:fillRect/>
          </a:stretch>
        </p:blipFill>
        <p:spPr>
          <a:xfrm>
            <a:off x="4343828" y="1186552"/>
            <a:ext cx="2139702" cy="2852936"/>
          </a:xfrm>
          <a:prstGeom prst="rect">
            <a:avLst/>
          </a:prstGeom>
        </p:spPr>
      </p:pic>
      <p:pic>
        <p:nvPicPr>
          <p:cNvPr id="9" name="Imagen 8"/>
          <p:cNvPicPr>
            <a:picLocks noChangeAspect="1"/>
          </p:cNvPicPr>
          <p:nvPr/>
        </p:nvPicPr>
        <p:blipFill>
          <a:blip r:embed="rId6"/>
          <a:stretch>
            <a:fillRect/>
          </a:stretch>
        </p:blipFill>
        <p:spPr>
          <a:xfrm>
            <a:off x="3207674" y="4035699"/>
            <a:ext cx="3275856" cy="2456892"/>
          </a:xfrm>
          <a:prstGeom prst="rect">
            <a:avLst/>
          </a:prstGeom>
        </p:spPr>
      </p:pic>
      <p:pic>
        <p:nvPicPr>
          <p:cNvPr id="10" name="Imagen 9"/>
          <p:cNvPicPr>
            <a:picLocks noChangeAspect="1"/>
          </p:cNvPicPr>
          <p:nvPr/>
        </p:nvPicPr>
        <p:blipFill>
          <a:blip r:embed="rId7"/>
          <a:stretch>
            <a:fillRect/>
          </a:stretch>
        </p:blipFill>
        <p:spPr>
          <a:xfrm>
            <a:off x="174731" y="5297092"/>
            <a:ext cx="3028162" cy="1496514"/>
          </a:xfrm>
          <a:prstGeom prst="rect">
            <a:avLst/>
          </a:prstGeom>
        </p:spPr>
      </p:pic>
      <p:pic>
        <p:nvPicPr>
          <p:cNvPr id="12" name="Imagen 11"/>
          <p:cNvPicPr>
            <a:picLocks noChangeAspect="1"/>
          </p:cNvPicPr>
          <p:nvPr/>
        </p:nvPicPr>
        <p:blipFill>
          <a:blip r:embed="rId8"/>
          <a:stretch>
            <a:fillRect/>
          </a:stretch>
        </p:blipFill>
        <p:spPr>
          <a:xfrm>
            <a:off x="1425036" y="1054525"/>
            <a:ext cx="3995936" cy="1871336"/>
          </a:xfrm>
          <a:prstGeom prst="rect">
            <a:avLst/>
          </a:prstGeom>
        </p:spPr>
      </p:pic>
      <p:pic>
        <p:nvPicPr>
          <p:cNvPr id="11" name="Imagen 10"/>
          <p:cNvPicPr>
            <a:picLocks noChangeAspect="1"/>
          </p:cNvPicPr>
          <p:nvPr/>
        </p:nvPicPr>
        <p:blipFill>
          <a:blip r:embed="rId9"/>
          <a:stretch>
            <a:fillRect/>
          </a:stretch>
        </p:blipFill>
        <p:spPr>
          <a:xfrm>
            <a:off x="174731" y="180060"/>
            <a:ext cx="1866973" cy="2691331"/>
          </a:xfrm>
          <a:prstGeom prst="rect">
            <a:avLst/>
          </a:prstGeom>
        </p:spPr>
      </p:pic>
    </p:spTree>
    <p:extLst>
      <p:ext uri="{BB962C8B-B14F-4D97-AF65-F5344CB8AC3E}">
        <p14:creationId xmlns:p14="http://schemas.microsoft.com/office/powerpoint/2010/main" val="417541273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471</TotalTime>
  <Words>1869</Words>
  <Application>Microsoft Office PowerPoint</Application>
  <PresentationFormat>Presentación en pantalla (4:3)</PresentationFormat>
  <Paragraphs>94</Paragraphs>
  <Slides>9</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vt:i4>
      </vt:variant>
    </vt:vector>
  </HeadingPairs>
  <TitlesOfParts>
    <vt:vector size="14" baseType="lpstr">
      <vt:lpstr>Arial</vt:lpstr>
      <vt:lpstr>Berlin Sans FB</vt:lpstr>
      <vt:lpstr>Calibri</vt:lpstr>
      <vt:lpstr>Times New Roman</vt:lpstr>
      <vt:lpstr>Tema de Office</vt:lpstr>
      <vt:lpstr>Presentación de PowerPoint</vt:lpstr>
      <vt:lpstr>Presentación de PowerPoint</vt:lpstr>
      <vt:lpstr>Presentación de PowerPoint</vt:lpstr>
      <vt:lpstr>Presentación de PowerPoint</vt:lpstr>
      <vt:lpstr>Reflexión en función de las competencias profesionales. </vt:lpstr>
      <vt:lpstr>Reflexión en función de las competencias profesionales. </vt:lpstr>
      <vt:lpstr>Reflexión en función de las competencias profesionales. </vt:lpstr>
      <vt:lpstr>Reflexión en función de las competencias profesionales. </vt:lpstr>
      <vt:lpstr>EVIDENCIAS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Exposición del Caso</dc:title>
  <dc:creator>enep</dc:creator>
  <cp:lastModifiedBy>Abril Enriquez</cp:lastModifiedBy>
  <cp:revision>33</cp:revision>
  <dcterms:created xsi:type="dcterms:W3CDTF">2016-11-03T15:18:55Z</dcterms:created>
  <dcterms:modified xsi:type="dcterms:W3CDTF">2017-11-28T06:22:25Z</dcterms:modified>
</cp:coreProperties>
</file>