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0" r:id="rId5"/>
    <p:sldId id="266" r:id="rId6"/>
    <p:sldId id="267" r:id="rId7"/>
    <p:sldId id="268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F82"/>
    <a:srgbClr val="7C2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221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EECB8-9256-4F15-884E-36AFB4499B0A}" type="doc">
      <dgm:prSet loTypeId="urn:microsoft.com/office/officeart/2005/8/layout/vList3#1" loCatId="picture" qsTypeId="urn:microsoft.com/office/officeart/2005/8/quickstyle/simple1" qsCatId="simple" csTypeId="urn:microsoft.com/office/officeart/2005/8/colors/colorful5" csCatId="colorful" phldr="1"/>
      <dgm:spPr/>
    </dgm:pt>
    <dgm:pt modelId="{151D7E4D-F31D-4EAF-B921-5350DF40E2DB}">
      <dgm:prSet phldrT="[Texto]" custT="1"/>
      <dgm:spPr/>
      <dgm:t>
        <a:bodyPr/>
        <a:lstStyle/>
        <a:p>
          <a:pPr algn="l"/>
          <a:endParaRPr lang="es-ES" sz="2000" dirty="0" smtClean="0"/>
        </a:p>
        <a:p>
          <a:pPr algn="l"/>
          <a:r>
            <a:rPr lang="es-ES" sz="2800" dirty="0" smtClean="0"/>
            <a:t>Félix Antonio Madrigal, 6 años de edad. </a:t>
          </a:r>
          <a:r>
            <a:rPr lang="es-E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ritmo de trabajo: </a:t>
          </a:r>
          <a:r>
            <a:rPr lang="es-ES" sz="2800" dirty="0" smtClean="0"/>
            <a:t>individual. </a:t>
          </a:r>
        </a:p>
        <a:p>
          <a:pPr algn="l"/>
          <a:r>
            <a:rPr lang="es-E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Forma de motivación:</a:t>
          </a:r>
          <a:r>
            <a:rPr lang="es-ES" sz="2800" dirty="0" smtClean="0"/>
            <a:t> premio.</a:t>
          </a:r>
          <a:endParaRPr lang="es-ES_tradnl" sz="28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EB200D-A340-42B1-AFEC-A95359163DDA}" type="par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845F88-47DC-4557-B909-AF3C6F1920D2}" type="sib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EF8DC8-E8AB-46AB-B4C5-C4C0D230798E}">
      <dgm:prSet phldrT="[Texto]" custT="1"/>
      <dgm:spPr>
        <a:solidFill>
          <a:srgbClr val="7C2CBE"/>
        </a:solidFill>
      </dgm:spPr>
      <dgm:t>
        <a:bodyPr/>
        <a:lstStyle/>
        <a:p>
          <a:pPr algn="l"/>
          <a:r>
            <a:rPr lang="es-ES_tradn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_tradnl" sz="3200" b="0" u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Antecedentes generales de desarrollo:          </a:t>
          </a:r>
        </a:p>
        <a:p>
          <a:pPr algn="l"/>
          <a:r>
            <a:rPr lang="es-ES_tradnl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s-ES_tradnl" sz="3200" b="0" u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</a:t>
          </a:r>
          <a:r>
            <a:rPr lang="es-ES" sz="3200" b="0" u="none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ctividades</a:t>
          </a:r>
          <a:r>
            <a:rPr lang="es-ES" sz="3200" b="0" u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que implican mayor tiempo y      </a:t>
          </a:r>
        </a:p>
        <a:p>
          <a:pPr algn="l"/>
          <a:r>
            <a:rPr lang="es-ES" sz="3200" b="0" u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esfuerzo: </a:t>
          </a:r>
          <a:r>
            <a:rPr lang="es-ES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escritura de números</a:t>
          </a:r>
          <a:endParaRPr lang="es-ES_tradnl" sz="3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2901DB-E9A4-4481-9F8B-1A8A61E66FCD}" type="par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2AA512-A0B7-4AF7-9FF5-51FB453146F2}" type="sib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26C005-B6FD-4FB7-ADF8-481AD831D341}">
      <dgm:prSet phldrT="[Texto]" custT="1"/>
      <dgm:spPr>
        <a:solidFill>
          <a:srgbClr val="E51F82"/>
        </a:solidFill>
      </dgm:spPr>
      <dgm:t>
        <a:bodyPr/>
        <a:lstStyle/>
        <a:p>
          <a:pPr algn="l"/>
          <a:r>
            <a:rPr lang="es-ES_tradnl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Necesidad:  </a:t>
          </a:r>
          <a:r>
            <a:rPr lang="es-ES_tradn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Trabajar colaborativamente, valores.</a:t>
          </a:r>
        </a:p>
        <a:p>
          <a:pPr algn="l"/>
          <a:r>
            <a:rPr lang="es-E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Dificultades que presenta: </a:t>
          </a:r>
          <a:r>
            <a:rPr lang="es-ES" sz="2800" dirty="0" smtClean="0"/>
            <a:t>agresividad, cambio de conducta.</a:t>
          </a:r>
          <a:endParaRPr lang="es-E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36BBA1-09DD-4C1F-A91D-06E11707A82D}" type="par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1B49A2-46AB-4F69-A671-D67DB70DC867}" type="sib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48EFB4-BDB7-42EA-972D-317A9EE00358}" type="pres">
      <dgm:prSet presAssocID="{A36EECB8-9256-4F15-884E-36AFB4499B0A}" presName="linearFlow" presStyleCnt="0">
        <dgm:presLayoutVars>
          <dgm:dir/>
          <dgm:resizeHandles val="exact"/>
        </dgm:presLayoutVars>
      </dgm:prSet>
      <dgm:spPr/>
    </dgm:pt>
    <dgm:pt modelId="{7CAA23AD-2CCA-4505-9B49-6C26D1E9A3F6}" type="pres">
      <dgm:prSet presAssocID="{151D7E4D-F31D-4EAF-B921-5350DF40E2DB}" presName="composite" presStyleCnt="0"/>
      <dgm:spPr/>
    </dgm:pt>
    <dgm:pt modelId="{F32044BA-44DA-4337-BFFF-DB9F4057FE3D}" type="pres">
      <dgm:prSet presAssocID="{151D7E4D-F31D-4EAF-B921-5350DF40E2DB}" presName="imgShp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DD558A22-EAE4-4006-B81B-292D7461026E}" type="pres">
      <dgm:prSet presAssocID="{151D7E4D-F31D-4EAF-B921-5350DF40E2DB}" presName="txShp" presStyleLbl="node1" presStyleIdx="0" presStyleCnt="3" custScaleX="104019" custScaleY="194847" custLinFactNeighborY="-51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37BAE9-5F20-4BF5-A52A-CC065D34BE72}" type="pres">
      <dgm:prSet presAssocID="{ED845F88-47DC-4557-B909-AF3C6F1920D2}" presName="spacing" presStyleCnt="0"/>
      <dgm:spPr/>
    </dgm:pt>
    <dgm:pt modelId="{0E82CB10-2893-4D66-9E5E-1457AA78E8CB}" type="pres">
      <dgm:prSet presAssocID="{C7EF8DC8-E8AB-46AB-B4C5-C4C0D230798E}" presName="composite" presStyleCnt="0"/>
      <dgm:spPr/>
    </dgm:pt>
    <dgm:pt modelId="{3352164D-A65A-4005-9222-E0EB00B70DD2}" type="pres">
      <dgm:prSet presAssocID="{C7EF8DC8-E8AB-46AB-B4C5-C4C0D230798E}" presName="imgShp" presStyleLbl="fgImgPlace1" presStyleIdx="1" presStyleCnt="3" custLinFactNeighborX="-46223"/>
      <dgm:spPr/>
    </dgm:pt>
    <dgm:pt modelId="{5F683BAB-399A-4589-B9C5-3F9F1773789D}" type="pres">
      <dgm:prSet presAssocID="{C7EF8DC8-E8AB-46AB-B4C5-C4C0D230798E}" presName="txShp" presStyleLbl="node1" presStyleIdx="1" presStyleCnt="3" custScaleX="131874" custScaleY="192293" custLinFactNeighborX="3400" custLinFactNeighborY="33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976653-BC4C-46AA-A78C-3AD55BBC09E5}" type="pres">
      <dgm:prSet presAssocID="{952AA512-A0B7-4AF7-9FF5-51FB453146F2}" presName="spacing" presStyleCnt="0"/>
      <dgm:spPr/>
    </dgm:pt>
    <dgm:pt modelId="{AC97D143-96E3-43E1-87CB-26B44CC22BC6}" type="pres">
      <dgm:prSet presAssocID="{3C26C005-B6FD-4FB7-ADF8-481AD831D341}" presName="composite" presStyleCnt="0"/>
      <dgm:spPr/>
    </dgm:pt>
    <dgm:pt modelId="{A55773A3-5BC8-493C-81B0-02E6B2F1A45C}" type="pres">
      <dgm:prSet presAssocID="{3C26C005-B6FD-4FB7-ADF8-481AD831D341}" presName="imgShp" presStyleLbl="fgImgPlace1" presStyleIdx="2" presStyleCnt="3"/>
      <dgm:spPr/>
    </dgm:pt>
    <dgm:pt modelId="{C56C5857-F507-4B85-A08E-37078FC334B5}" type="pres">
      <dgm:prSet presAssocID="{3C26C005-B6FD-4FB7-ADF8-481AD831D341}" presName="txShp" presStyleLbl="node1" presStyleIdx="2" presStyleCnt="3" custScaleY="2010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CA77E94-4322-40F9-ABB4-CD811D8A3D5C}" type="presOf" srcId="{3C26C005-B6FD-4FB7-ADF8-481AD831D341}" destId="{C56C5857-F507-4B85-A08E-37078FC334B5}" srcOrd="0" destOrd="0" presId="urn:microsoft.com/office/officeart/2005/8/layout/vList3#1"/>
    <dgm:cxn modelId="{6EF16D89-3B6C-4102-ABD1-01A521C5289E}" srcId="{A36EECB8-9256-4F15-884E-36AFB4499B0A}" destId="{C7EF8DC8-E8AB-46AB-B4C5-C4C0D230798E}" srcOrd="1" destOrd="0" parTransId="{5F2901DB-E9A4-4481-9F8B-1A8A61E66FCD}" sibTransId="{952AA512-A0B7-4AF7-9FF5-51FB453146F2}"/>
    <dgm:cxn modelId="{63549979-4821-4019-85F6-DF74082B5832}" type="presOf" srcId="{151D7E4D-F31D-4EAF-B921-5350DF40E2DB}" destId="{DD558A22-EAE4-4006-B81B-292D7461026E}" srcOrd="0" destOrd="0" presId="urn:microsoft.com/office/officeart/2005/8/layout/vList3#1"/>
    <dgm:cxn modelId="{DE3F1EB0-9BEE-4427-BF97-142DA671879F}" type="presOf" srcId="{A36EECB8-9256-4F15-884E-36AFB4499B0A}" destId="{1548EFB4-BDB7-42EA-972D-317A9EE00358}" srcOrd="0" destOrd="0" presId="urn:microsoft.com/office/officeart/2005/8/layout/vList3#1"/>
    <dgm:cxn modelId="{D69FA53D-7883-4D0C-B340-DC2EB223BEC5}" srcId="{A36EECB8-9256-4F15-884E-36AFB4499B0A}" destId="{151D7E4D-F31D-4EAF-B921-5350DF40E2DB}" srcOrd="0" destOrd="0" parTransId="{BCEB200D-A340-42B1-AFEC-A95359163DDA}" sibTransId="{ED845F88-47DC-4557-B909-AF3C6F1920D2}"/>
    <dgm:cxn modelId="{64BB4C40-AAAD-411A-85B8-2046669795E3}" srcId="{A36EECB8-9256-4F15-884E-36AFB4499B0A}" destId="{3C26C005-B6FD-4FB7-ADF8-481AD831D341}" srcOrd="2" destOrd="0" parTransId="{BB36BBA1-09DD-4C1F-A91D-06E11707A82D}" sibTransId="{F61B49A2-46AB-4F69-A671-D67DB70DC867}"/>
    <dgm:cxn modelId="{1A431970-A20F-421F-B201-E4C97E63E5BB}" type="presOf" srcId="{C7EF8DC8-E8AB-46AB-B4C5-C4C0D230798E}" destId="{5F683BAB-399A-4589-B9C5-3F9F1773789D}" srcOrd="0" destOrd="0" presId="urn:microsoft.com/office/officeart/2005/8/layout/vList3#1"/>
    <dgm:cxn modelId="{83431E62-D02B-40E8-8A64-6CC8F70A40A3}" type="presParOf" srcId="{1548EFB4-BDB7-42EA-972D-317A9EE00358}" destId="{7CAA23AD-2CCA-4505-9B49-6C26D1E9A3F6}" srcOrd="0" destOrd="0" presId="urn:microsoft.com/office/officeart/2005/8/layout/vList3#1"/>
    <dgm:cxn modelId="{D97A2F7D-5AF4-4370-A161-27FAF33C7491}" type="presParOf" srcId="{7CAA23AD-2CCA-4505-9B49-6C26D1E9A3F6}" destId="{F32044BA-44DA-4337-BFFF-DB9F4057FE3D}" srcOrd="0" destOrd="0" presId="urn:microsoft.com/office/officeart/2005/8/layout/vList3#1"/>
    <dgm:cxn modelId="{EF23F915-61F5-458B-B985-9199B39F7848}" type="presParOf" srcId="{7CAA23AD-2CCA-4505-9B49-6C26D1E9A3F6}" destId="{DD558A22-EAE4-4006-B81B-292D7461026E}" srcOrd="1" destOrd="0" presId="urn:microsoft.com/office/officeart/2005/8/layout/vList3#1"/>
    <dgm:cxn modelId="{59069F98-7A44-42E1-A806-0957ED16FD63}" type="presParOf" srcId="{1548EFB4-BDB7-42EA-972D-317A9EE00358}" destId="{FC37BAE9-5F20-4BF5-A52A-CC065D34BE72}" srcOrd="1" destOrd="0" presId="urn:microsoft.com/office/officeart/2005/8/layout/vList3#1"/>
    <dgm:cxn modelId="{DF5A48F2-4442-4B8A-BBB2-C5D96BA19ABB}" type="presParOf" srcId="{1548EFB4-BDB7-42EA-972D-317A9EE00358}" destId="{0E82CB10-2893-4D66-9E5E-1457AA78E8CB}" srcOrd="2" destOrd="0" presId="urn:microsoft.com/office/officeart/2005/8/layout/vList3#1"/>
    <dgm:cxn modelId="{FFFFE610-61F8-49E4-AB3D-17020A765D07}" type="presParOf" srcId="{0E82CB10-2893-4D66-9E5E-1457AA78E8CB}" destId="{3352164D-A65A-4005-9222-E0EB00B70DD2}" srcOrd="0" destOrd="0" presId="urn:microsoft.com/office/officeart/2005/8/layout/vList3#1"/>
    <dgm:cxn modelId="{12D06CE5-5B4D-4C60-8F1A-60357C5F1FFB}" type="presParOf" srcId="{0E82CB10-2893-4D66-9E5E-1457AA78E8CB}" destId="{5F683BAB-399A-4589-B9C5-3F9F1773789D}" srcOrd="1" destOrd="0" presId="urn:microsoft.com/office/officeart/2005/8/layout/vList3#1"/>
    <dgm:cxn modelId="{FA168EA9-19D6-4768-B507-440C4811E0F5}" type="presParOf" srcId="{1548EFB4-BDB7-42EA-972D-317A9EE00358}" destId="{CD976653-BC4C-46AA-A78C-3AD55BBC09E5}" srcOrd="3" destOrd="0" presId="urn:microsoft.com/office/officeart/2005/8/layout/vList3#1"/>
    <dgm:cxn modelId="{57870695-7FA5-4A38-97BC-0B9A2EA4CBF5}" type="presParOf" srcId="{1548EFB4-BDB7-42EA-972D-317A9EE00358}" destId="{AC97D143-96E3-43E1-87CB-26B44CC22BC6}" srcOrd="4" destOrd="0" presId="urn:microsoft.com/office/officeart/2005/8/layout/vList3#1"/>
    <dgm:cxn modelId="{BF224F54-E7E3-4229-A038-5CE5D184F24E}" type="presParOf" srcId="{AC97D143-96E3-43E1-87CB-26B44CC22BC6}" destId="{A55773A3-5BC8-493C-81B0-02E6B2F1A45C}" srcOrd="0" destOrd="0" presId="urn:microsoft.com/office/officeart/2005/8/layout/vList3#1"/>
    <dgm:cxn modelId="{44E4C0EC-A05F-47CF-9FC8-52BB06DD332F}" type="presParOf" srcId="{AC97D143-96E3-43E1-87CB-26B44CC22BC6}" destId="{C56C5857-F507-4B85-A08E-37078FC334B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58A22-EAE4-4006-B81B-292D7461026E}">
      <dsp:nvSpPr>
        <dsp:cNvPr id="0" name=""/>
        <dsp:cNvSpPr/>
      </dsp:nvSpPr>
      <dsp:spPr>
        <a:xfrm rot="10800000">
          <a:off x="1644219" y="0"/>
          <a:ext cx="6749232" cy="1601532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454" tIns="76200" rIns="14224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Félix Antonio Madrigal, 6 años de edad. </a:t>
          </a:r>
          <a:r>
            <a:rPr lang="es-E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ritmo de trabajo: </a:t>
          </a:r>
          <a:r>
            <a:rPr lang="es-ES" sz="2800" kern="1200" dirty="0" smtClean="0"/>
            <a:t>individual.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Forma de motivación:</a:t>
          </a:r>
          <a:r>
            <a:rPr lang="es-ES" sz="2800" kern="1200" dirty="0" smtClean="0"/>
            <a:t> premio.</a:t>
          </a:r>
          <a:endParaRPr lang="es-ES_tradnl" sz="28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44602" y="0"/>
        <a:ext cx="6348849" cy="1601532"/>
      </dsp:txXfrm>
    </dsp:sp>
    <dsp:sp modelId="{F32044BA-44DA-4337-BFFF-DB9F4057FE3D}">
      <dsp:nvSpPr>
        <dsp:cNvPr id="0" name=""/>
        <dsp:cNvSpPr/>
      </dsp:nvSpPr>
      <dsp:spPr>
        <a:xfrm>
          <a:off x="1363632" y="391541"/>
          <a:ext cx="821943" cy="82194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83BAB-399A-4589-B9C5-3F9F1773789D}">
      <dsp:nvSpPr>
        <dsp:cNvPr id="0" name=""/>
        <dsp:cNvSpPr/>
      </dsp:nvSpPr>
      <dsp:spPr>
        <a:xfrm rot="10800000">
          <a:off x="820853" y="1875916"/>
          <a:ext cx="8556592" cy="1580540"/>
        </a:xfrm>
        <a:prstGeom prst="homePlate">
          <a:avLst/>
        </a:prstGeom>
        <a:solidFill>
          <a:srgbClr val="7C2C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454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_tradnl" sz="3200" b="0" u="non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Antecedentes generales de desarrollo:      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s-ES_tradnl" sz="3200" b="0" u="non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</a:t>
          </a:r>
          <a:r>
            <a:rPr lang="es-ES" sz="3200" b="0" u="none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ctividades</a:t>
          </a:r>
          <a:r>
            <a:rPr lang="es-ES" sz="3200" b="0" u="non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que implican mayor tiempo y  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0" u="none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esfuerzo: </a:t>
          </a:r>
          <a:r>
            <a:rPr lang="es-ES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escritura de números</a:t>
          </a:r>
          <a:endParaRPr lang="es-ES_tradnl" sz="3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15988" y="1875916"/>
        <a:ext cx="8161457" cy="1580540"/>
      </dsp:txXfrm>
    </dsp:sp>
    <dsp:sp modelId="{3352164D-A65A-4005-9222-E0EB00B70DD2}">
      <dsp:nvSpPr>
        <dsp:cNvPr id="0" name=""/>
        <dsp:cNvSpPr/>
      </dsp:nvSpPr>
      <dsp:spPr>
        <a:xfrm>
          <a:off x="843412" y="2227934"/>
          <a:ext cx="821943" cy="821943"/>
        </a:xfrm>
        <a:prstGeom prst="ellipse">
          <a:avLst/>
        </a:prstGeom>
        <a:solidFill>
          <a:schemeClr val="accent5">
            <a:tint val="50000"/>
            <a:hueOff val="-5341183"/>
            <a:satOff val="23809"/>
            <a:lumOff val="21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C5857-F507-4B85-A08E-37078FC334B5}">
      <dsp:nvSpPr>
        <dsp:cNvPr id="0" name=""/>
        <dsp:cNvSpPr/>
      </dsp:nvSpPr>
      <dsp:spPr>
        <a:xfrm rot="10800000">
          <a:off x="1839797" y="3674532"/>
          <a:ext cx="6488460" cy="1652312"/>
        </a:xfrm>
        <a:prstGeom prst="homePlate">
          <a:avLst/>
        </a:prstGeom>
        <a:solidFill>
          <a:srgbClr val="E51F8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454" tIns="106680" rIns="199136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Necesidad:  </a:t>
          </a:r>
          <a:r>
            <a:rPr lang="es-ES_tradn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Trabajar colaborativamente, valores.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Dificultades que presenta: </a:t>
          </a:r>
          <a:r>
            <a:rPr lang="es-ES" sz="2800" kern="1200" dirty="0" smtClean="0"/>
            <a:t>agresividad, cambio de conducta.</a:t>
          </a:r>
          <a:endParaRPr lang="es-E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252875" y="3674532"/>
        <a:ext cx="6075382" cy="1652312"/>
      </dsp:txXfrm>
    </dsp:sp>
    <dsp:sp modelId="{A55773A3-5BC8-493C-81B0-02E6B2F1A45C}">
      <dsp:nvSpPr>
        <dsp:cNvPr id="0" name=""/>
        <dsp:cNvSpPr/>
      </dsp:nvSpPr>
      <dsp:spPr>
        <a:xfrm>
          <a:off x="1428825" y="4089717"/>
          <a:ext cx="821943" cy="821943"/>
        </a:xfrm>
        <a:prstGeom prst="ellipse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B58A-1A74-4D41-86BA-ED7D39612868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ECFA5-6A14-4128-BF07-4E9592C9971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7081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76C1A-11DB-4DA8-BEDB-FA170369D3CB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C80E4-E9C9-4D68-95EB-622F158227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79382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C80E4-E9C9-4D68-95EB-622F158227F2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C1FAE9-22E6-49FF-BBE1-B4BFD5F23FD7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s-ES" smtClean="0"/>
              <a:t>Atención educativa para la incluisión.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C0F8-BC77-4760-9257-DBF1BDFFA915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3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78C0-55F8-4214-B6A7-7CA48D7A77F5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8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ADAA-7BC2-4A1E-93CF-482FACC73BF7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62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94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3016-B489-4588-9F23-025B328E9F4E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50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11FF-C1C2-41B9-B68B-33CB95800DEC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54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57A9-0D7B-4073-88D9-A2F41DC3BD4E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3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54EB-2020-452F-A90A-CBED6B343747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80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FCF2-3324-4079-8542-83B55B2AA41B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59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ACE0-4A72-4E3C-AD92-2811E7494CB3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77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59F1-07C2-4F65-9B7C-4F37B4DC9A43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13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5C3C-270B-4340-AB22-CBF8F3831E7E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05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99FF-56FD-4F19-AB8E-2E86AE4AD998}" type="datetime1">
              <a:rPr lang="es-ES" smtClean="0"/>
              <a:pPr/>
              <a:t>29/11/2017</a:t>
            </a:fld>
            <a:endParaRPr lang="es-ES"/>
          </a:p>
        </p:txBody>
      </p:sp>
      <p:pic>
        <p:nvPicPr>
          <p:cNvPr id="1026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0"/>
            <a:ext cx="6840760" cy="684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-612576" y="66283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Exposición del Caso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-36512" y="3861048"/>
            <a:ext cx="6480720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_tradn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 la alumna: </a:t>
            </a:r>
            <a:r>
              <a:rPr lang="es-ES_tradnl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Alejandra Anahí Ramírez Valenzuela</a:t>
            </a:r>
            <a:endParaRPr lang="es-ES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407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2919171"/>
            <a:ext cx="5286375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88024" y="2922983"/>
            <a:ext cx="4913762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Adecua las condiciones físicas en el aula de acuerdo al contexto y las características de los alumnos y el grupo.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En esta competencia, considero que me encuentro aun en proceso pero en un momento más avanzado debido a que se ha estado haciendo uso de ella en el transcurso de toda mi formación docente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	</a:t>
            </a:r>
          </a:p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54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2919171"/>
            <a:ext cx="5286375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88024" y="2922983"/>
            <a:ext cx="4913762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Promueve actividades que involucran el trabajo colaborativo para impulsar el compromiso, la responsabilidad y la solidaridad de los alumnos.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Me parece que es una de las más importantes, en las cuales se ha ido aplicando, al principio con alguna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994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EVIDENCIAS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41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Datos generales del niño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220384214"/>
              </p:ext>
            </p:extLst>
          </p:nvPr>
        </p:nvGraphicFramePr>
        <p:xfrm>
          <a:off x="-216532" y="1268760"/>
          <a:ext cx="975708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56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-1427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137320" y="332656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la actividad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4520" y="2021841"/>
            <a:ext cx="8229600" cy="4525963"/>
          </a:xfrm>
        </p:spPr>
        <p:txBody>
          <a:bodyPr/>
          <a:lstStyle/>
          <a:p>
            <a:r>
              <a:rPr lang="es-ES" dirty="0" smtClean="0"/>
              <a:t>En base a la Atención </a:t>
            </a:r>
            <a:r>
              <a:rPr lang="es-ES" dirty="0" smtClean="0"/>
              <a:t>personalizada en cada una de las actividades, mismas que serán aplicadas a todos los alumnos, con la finalidad de  estar co</a:t>
            </a:r>
            <a:r>
              <a:rPr lang="es-ES" dirty="0" smtClean="0"/>
              <a:t>n el la mayoría del tiempo, sin dejar de lado al resto del grupo</a:t>
            </a:r>
            <a:r>
              <a:rPr lang="es-ES" dirty="0" smtClean="0"/>
              <a:t>… </a:t>
            </a:r>
            <a:r>
              <a:rPr lang="es-ES" dirty="0" smtClean="0"/>
              <a:t>se </a:t>
            </a:r>
            <a:r>
              <a:rPr lang="es-ES" dirty="0" smtClean="0"/>
              <a:t>desarrolla </a:t>
            </a:r>
            <a:r>
              <a:rPr lang="es-ES" dirty="0" smtClean="0"/>
              <a:t>la </a:t>
            </a:r>
            <a:r>
              <a:rPr lang="es-ES" dirty="0" smtClean="0"/>
              <a:t>siguiente evaluación</a:t>
            </a:r>
            <a:r>
              <a:rPr lang="es-ES" dirty="0"/>
              <a:t> </a:t>
            </a:r>
            <a:r>
              <a:rPr lang="es-ES" dirty="0" smtClean="0"/>
              <a:t>sobre el proceso de su desenvolvimiento. 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62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696710"/>
              </p:ext>
            </p:extLst>
          </p:nvPr>
        </p:nvGraphicFramePr>
        <p:xfrm>
          <a:off x="251520" y="1124744"/>
          <a:ext cx="8640960" cy="505339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880320"/>
                <a:gridCol w="2880320"/>
                <a:gridCol w="288032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SEMANA</a:t>
                      </a:r>
                    </a:p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ADECUACIÓN ESTRATEGIA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EVALUACIÓN</a:t>
                      </a:r>
                      <a:endParaRPr lang="es-MX" dirty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1 </a:t>
                      </a:r>
                    </a:p>
                    <a:p>
                      <a:r>
                        <a:rPr lang="es-MX" b="1" baseline="0" dirty="0" smtClean="0">
                          <a:effectLst/>
                        </a:rPr>
                        <a:t>LUNES 30 OCTUBRE</a:t>
                      </a:r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Atención personalizada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Presenta dificultad para centrar la atención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2</a:t>
                      </a:r>
                    </a:p>
                    <a:p>
                      <a:r>
                        <a:rPr lang="es-MX" b="1" baseline="0" dirty="0" smtClean="0">
                          <a:effectLst/>
                        </a:rPr>
                        <a:t>MARTES 31  OCTUBRE</a:t>
                      </a:r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Presenta dificultad para centrar la atención</a:t>
                      </a:r>
                      <a:r>
                        <a:rPr lang="es-MX" baseline="0" dirty="0" smtClean="0"/>
                        <a:t> 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3</a:t>
                      </a:r>
                    </a:p>
                    <a:p>
                      <a:r>
                        <a:rPr lang="es-MX" b="1" baseline="0" dirty="0" smtClean="0">
                          <a:effectLst/>
                        </a:rPr>
                        <a:t>MIERCOLES  1 NOVIEMBRE</a:t>
                      </a:r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Presenta dificultad para centrar la atención</a:t>
                      </a:r>
                      <a:r>
                        <a:rPr lang="es-MX" baseline="0" dirty="0" smtClean="0"/>
                        <a:t> 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4</a:t>
                      </a:r>
                    </a:p>
                    <a:p>
                      <a:r>
                        <a:rPr lang="es-MX" b="1" baseline="0" dirty="0" smtClean="0">
                          <a:effectLst/>
                        </a:rPr>
                        <a:t>JUEVES 2 NOVIEMBRE</a:t>
                      </a:r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Inhábil</a:t>
                      </a:r>
                      <a:r>
                        <a:rPr lang="es-MX" baseline="0" dirty="0" smtClean="0"/>
                        <a:t> </a:t>
                      </a:r>
                    </a:p>
                    <a:p>
                      <a:r>
                        <a:rPr lang="es-MX" dirty="0" smtClean="0"/>
                        <a:t>Día</a:t>
                      </a:r>
                      <a:r>
                        <a:rPr lang="es-MX" baseline="0" dirty="0" smtClean="0"/>
                        <a:t> de muertos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VIERNES 3 NOVIEMBRE</a:t>
                      </a:r>
                      <a:endParaRPr lang="es-MX" b="1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Presenta dificultad para centrar la atención</a:t>
                      </a:r>
                      <a:r>
                        <a:rPr lang="es-MX" baseline="0" dirty="0" smtClean="0"/>
                        <a:t> 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04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78828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624186"/>
              </p:ext>
            </p:extLst>
          </p:nvPr>
        </p:nvGraphicFramePr>
        <p:xfrm>
          <a:off x="251520" y="908721"/>
          <a:ext cx="8640960" cy="648173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80320"/>
                <a:gridCol w="2880320"/>
                <a:gridCol w="2880320"/>
              </a:tblGrid>
              <a:tr h="81245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SEMANA</a:t>
                      </a:r>
                    </a:p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ADECUACIÓN ESTRATEGIA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EVALUACIÓN</a:t>
                      </a:r>
                      <a:endParaRPr lang="es-MX" dirty="0"/>
                    </a:p>
                  </a:txBody>
                  <a:tcPr/>
                </a:tc>
              </a:tr>
              <a:tr h="867779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effectLst/>
                        </a:rPr>
                        <a:t>LUNES</a:t>
                      </a:r>
                      <a:r>
                        <a:rPr lang="es-MX" b="1" baseline="0" dirty="0" smtClean="0">
                          <a:effectLst/>
                        </a:rPr>
                        <a:t> 6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Atención personalizada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Comienza a </a:t>
                      </a:r>
                      <a:r>
                        <a:rPr lang="es-MX" baseline="0" dirty="0" smtClean="0"/>
                        <a:t> quedarse sentado, en su mesa de trabajo</a:t>
                      </a:r>
                      <a:endParaRPr lang="es-MX" dirty="0"/>
                    </a:p>
                  </a:txBody>
                  <a:tcPr/>
                </a:tc>
              </a:tr>
              <a:tr h="1128113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i="0" baseline="0" dirty="0" smtClean="0">
                          <a:effectLst/>
                        </a:rPr>
                        <a:t>MARTES 7 </a:t>
                      </a:r>
                      <a:r>
                        <a:rPr lang="es-MX" b="1" baseline="0" dirty="0" smtClean="0">
                          <a:effectLst/>
                        </a:rPr>
                        <a:t>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Comienza a </a:t>
                      </a:r>
                      <a:r>
                        <a:rPr lang="es-MX" baseline="0" dirty="0" smtClean="0"/>
                        <a:t> quedarse sentado, en su mesa de trabajo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1128113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MIERCOLES 8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OBSERVACIÓN </a:t>
                      </a:r>
                      <a:r>
                        <a:rPr lang="es-MX" baseline="0" dirty="0" smtClean="0"/>
                        <a:t> NORMAL  1ER AÑO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Comienza a </a:t>
                      </a:r>
                      <a:r>
                        <a:rPr lang="es-MX" baseline="0" dirty="0" smtClean="0"/>
                        <a:t> quedarse sentado, en su mesa de trabajo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1128113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JUEVES 9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OBSERVACIÓN </a:t>
                      </a:r>
                      <a:r>
                        <a:rPr lang="es-MX" baseline="0" dirty="0" smtClean="0"/>
                        <a:t> NORMAL  1ER AÑO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Comienza a </a:t>
                      </a:r>
                      <a:r>
                        <a:rPr lang="es-MX" baseline="0" dirty="0" smtClean="0"/>
                        <a:t> quedarse sentado, en su mesa de trabajo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1128113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VIERNES 10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OBSERVACIÓN </a:t>
                      </a:r>
                      <a:r>
                        <a:rPr lang="es-MX" baseline="0" dirty="0" smtClean="0"/>
                        <a:t> NORMAL  1ER AÑO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Comienza a </a:t>
                      </a:r>
                      <a:r>
                        <a:rPr lang="es-MX" baseline="0" dirty="0" smtClean="0"/>
                        <a:t> quedarse sentado, en su mesa de trabajo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29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439403"/>
              </p:ext>
            </p:extLst>
          </p:nvPr>
        </p:nvGraphicFramePr>
        <p:xfrm>
          <a:off x="251520" y="1124744"/>
          <a:ext cx="8640960" cy="5212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80320"/>
                <a:gridCol w="2880320"/>
                <a:gridCol w="288032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SEMANA</a:t>
                      </a:r>
                    </a:p>
                    <a:p>
                      <a:pPr algn="ctr"/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ADECUACIÓN ESTRATEGIA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EVALUACIÓN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b="0" dirty="0" smtClean="0">
                          <a:effectLst/>
                        </a:rPr>
                        <a:t>Día</a:t>
                      </a:r>
                      <a:r>
                        <a:rPr lang="es-MX" b="0" baseline="0" dirty="0" smtClean="0">
                          <a:effectLst/>
                        </a:rPr>
                        <a:t> </a:t>
                      </a:r>
                      <a:r>
                        <a:rPr lang="es-MX" b="0" baseline="0" dirty="0" smtClean="0">
                          <a:effectLst/>
                        </a:rPr>
                        <a:t>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LUNES 13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Atención personalizada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 capaz de compartir material con sus compañeros </a:t>
                      </a:r>
                      <a:endParaRPr lang="es-MX" dirty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b="0" dirty="0" smtClean="0">
                          <a:effectLst/>
                        </a:rPr>
                        <a:t>Día</a:t>
                      </a:r>
                      <a:r>
                        <a:rPr lang="es-MX" b="0" baseline="0" dirty="0" smtClean="0">
                          <a:effectLst/>
                        </a:rPr>
                        <a:t> </a:t>
                      </a:r>
                      <a:r>
                        <a:rPr lang="es-MX" b="0" baseline="0" dirty="0" smtClean="0">
                          <a:effectLst/>
                        </a:rPr>
                        <a:t>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MARTES 14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Es capaz de compartir material con sus compañeros </a:t>
                      </a:r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b="0" dirty="0" smtClean="0">
                          <a:effectLst/>
                        </a:rPr>
                        <a:t>Día</a:t>
                      </a:r>
                      <a:r>
                        <a:rPr lang="es-MX" b="0" baseline="0" dirty="0" smtClean="0">
                          <a:effectLst/>
                        </a:rPr>
                        <a:t> </a:t>
                      </a:r>
                      <a:r>
                        <a:rPr lang="es-MX" b="0" baseline="0" dirty="0" smtClean="0">
                          <a:effectLst/>
                        </a:rPr>
                        <a:t>3</a:t>
                      </a:r>
                      <a:endParaRPr lang="es-MX" b="1" baseline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MIERCOLES 15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Es capaz de compartir material con sus compañeros </a:t>
                      </a:r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b="0" dirty="0" smtClean="0">
                          <a:effectLst/>
                        </a:rPr>
                        <a:t>Día</a:t>
                      </a:r>
                      <a:r>
                        <a:rPr lang="es-MX" b="0" baseline="0" dirty="0" smtClean="0">
                          <a:effectLst/>
                        </a:rPr>
                        <a:t> </a:t>
                      </a:r>
                      <a:r>
                        <a:rPr lang="es-MX" b="0" baseline="0" dirty="0" smtClean="0">
                          <a:effectLst/>
                        </a:rPr>
                        <a:t>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JUEVES 16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Es capaz de compartir material con sus compañeros </a:t>
                      </a:r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b="0" dirty="0" smtClean="0">
                          <a:effectLst/>
                        </a:rPr>
                        <a:t>Día</a:t>
                      </a:r>
                      <a:r>
                        <a:rPr lang="es-MX" b="0" baseline="0" dirty="0" smtClean="0">
                          <a:effectLst/>
                        </a:rPr>
                        <a:t> </a:t>
                      </a:r>
                      <a:r>
                        <a:rPr lang="es-MX" b="0" baseline="0" dirty="0" smtClean="0">
                          <a:effectLst/>
                        </a:rPr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VIERNES 17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Es capaz de compartir material con sus compañeros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08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793167"/>
              </p:ext>
            </p:extLst>
          </p:nvPr>
        </p:nvGraphicFramePr>
        <p:xfrm>
          <a:off x="251520" y="1124744"/>
          <a:ext cx="8640960" cy="52120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80320"/>
                <a:gridCol w="2880320"/>
                <a:gridCol w="288032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SEMANA</a:t>
                      </a:r>
                    </a:p>
                    <a:p>
                      <a:pPr algn="ctr"/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ADECUACIÓN ESTRATEGIA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EVALUACIÓN</a:t>
                      </a:r>
                      <a:endParaRPr lang="es-MX" dirty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LUNES 20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INHÁBIL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MARTES 21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EVENTO</a:t>
                      </a:r>
                      <a:r>
                        <a:rPr lang="es-MX" baseline="0" dirty="0" smtClean="0"/>
                        <a:t> REVOLUCION 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 smtClean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MIERCOLES 22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Presta</a:t>
                      </a:r>
                      <a:r>
                        <a:rPr lang="es-MX" baseline="0" dirty="0" smtClean="0"/>
                        <a:t> atención a la mayoría de las actividades  y compartir materiales </a:t>
                      </a:r>
                      <a:endParaRPr lang="es-MX" dirty="0" smtClean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JUEVES 23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Presta</a:t>
                      </a:r>
                      <a:r>
                        <a:rPr lang="es-MX" baseline="0" dirty="0" smtClean="0"/>
                        <a:t> atención a la mayoría de las actividades  y compartir materiales </a:t>
                      </a:r>
                      <a:endParaRPr lang="es-MX" dirty="0" smtClean="0"/>
                    </a:p>
                  </a:txBody>
                  <a:tcPr/>
                </a:tc>
              </a:tr>
              <a:tr h="835058">
                <a:tc>
                  <a:txBody>
                    <a:bodyPr/>
                    <a:lstStyle/>
                    <a:p>
                      <a:r>
                        <a:rPr lang="es-MX" dirty="0" smtClean="0">
                          <a:effectLst/>
                        </a:rPr>
                        <a:t>Día</a:t>
                      </a:r>
                      <a:r>
                        <a:rPr lang="es-MX" baseline="0" dirty="0" smtClean="0">
                          <a:effectLst/>
                        </a:rPr>
                        <a:t> </a:t>
                      </a:r>
                      <a:r>
                        <a:rPr lang="es-MX" baseline="0" dirty="0" smtClean="0">
                          <a:effectLst/>
                        </a:rPr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baseline="0" dirty="0" smtClean="0">
                          <a:effectLst/>
                        </a:rPr>
                        <a:t>VIERNES 24 NOVIEMBRE</a:t>
                      </a:r>
                      <a:endParaRPr lang="es-MX" b="1" dirty="0" smtClean="0">
                        <a:effectLst/>
                      </a:endParaRPr>
                    </a:p>
                    <a:p>
                      <a:endParaRPr lang="es-MX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Atención personalizada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Presta</a:t>
                      </a:r>
                      <a:r>
                        <a:rPr lang="es-MX" baseline="0" dirty="0" smtClean="0"/>
                        <a:t> atención a la mayoría de las actividades  y compartir materiales </a:t>
                      </a:r>
                      <a:endParaRPr lang="es-MX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432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2919171"/>
            <a:ext cx="5286375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88024" y="2922983"/>
            <a:ext cx="4913762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/>
          </a:bodyPr>
          <a:lstStyle/>
          <a:p>
            <a:endParaRPr lang="es-ES" dirty="0"/>
          </a:p>
          <a:p>
            <a:r>
              <a:rPr lang="es-ES" dirty="0" smtClean="0"/>
              <a:t>Realiza </a:t>
            </a:r>
            <a:r>
              <a:rPr lang="es-ES" dirty="0"/>
              <a:t>adecuaciones curriculares pertinentes en su planeación a partir de los resultados de la evaluación.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En proceso ya que se esta retomando como una nueva implementación docente </a:t>
            </a:r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62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3770" y="2919171"/>
            <a:ext cx="5286375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sultado de imagen para tulipanes vector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42814" y="2922983"/>
            <a:ext cx="4913762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Utiliza estrategias didácticas para promover un ambiente propicio para el aprendizaje.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A mi punto de vista es una de las competencias más importantes y que se encuentra en desarrollo, puesto  a que al implementar las adecuaciones con el alumno en el estudio de caso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2862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681</Words>
  <Application>Microsoft Office PowerPoint</Application>
  <PresentationFormat>Presentación en pantalla (4:3)</PresentationFormat>
  <Paragraphs>146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Datos generales del niño</vt:lpstr>
      <vt:lpstr>Evaluación de la actividad</vt:lpstr>
      <vt:lpstr>Adecuaciones aplicadas</vt:lpstr>
      <vt:lpstr>Adecuaciones aplicadas</vt:lpstr>
      <vt:lpstr>Adecuaciones aplicadas</vt:lpstr>
      <vt:lpstr>Adecuaciones aplicadas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EVIDENCIAS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del Caso</dc:title>
  <dc:creator>enep</dc:creator>
  <cp:lastModifiedBy>ENEP</cp:lastModifiedBy>
  <cp:revision>23</cp:revision>
  <dcterms:created xsi:type="dcterms:W3CDTF">2016-11-03T15:18:55Z</dcterms:created>
  <dcterms:modified xsi:type="dcterms:W3CDTF">2017-11-29T18:45:37Z</dcterms:modified>
</cp:coreProperties>
</file>