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80" d="100"/>
          <a:sy n="80" d="100"/>
        </p:scale>
        <p:origin x="-164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EECB8-9256-4F15-884E-36AFB4499B0A}" type="doc">
      <dgm:prSet loTypeId="urn:microsoft.com/office/officeart/2005/8/layout/vList3#1" loCatId="picture" qsTypeId="urn:microsoft.com/office/officeart/2005/8/quickstyle/simple1" qsCatId="simple" csTypeId="urn:microsoft.com/office/officeart/2005/8/colors/colorful5" csCatId="colorful" phldr="1"/>
      <dgm:spPr/>
    </dgm:pt>
    <dgm:pt modelId="{151D7E4D-F31D-4EAF-B921-5350DF40E2DB}">
      <dgm:prSet phldrT="[Texto]" custT="1"/>
      <dgm:spPr/>
      <dgm:t>
        <a:bodyPr/>
        <a:lstStyle/>
        <a:p>
          <a:pPr algn="l"/>
          <a:endParaRPr lang="es-ES" sz="2000" dirty="0" smtClean="0"/>
        </a:p>
        <a:p>
          <a:pPr algn="l"/>
          <a:r>
            <a:rPr lang="es-ES" sz="2800" dirty="0" smtClean="0"/>
            <a:t>Nombre, edad, ritmo de trabajo, forma de motivación. </a:t>
          </a:r>
          <a:endParaRPr lang="es-ES_tradnl" sz="2800" dirty="0" smtClean="0">
            <a:effectLst>
              <a:outerShdw blurRad="38100" dist="38100" dir="2700000" algn="tl">
                <a:srgbClr val="000000">
                  <a:alpha val="43137"/>
                </a:srgbClr>
              </a:outerShdw>
            </a:effectLst>
          </a:endParaRPr>
        </a:p>
      </dgm:t>
    </dgm:pt>
    <dgm:pt modelId="{BCEB200D-A340-42B1-AFEC-A95359163DDA}" type="parTrans" cxnId="{D69FA53D-7883-4D0C-B340-DC2EB223BEC5}">
      <dgm:prSet/>
      <dgm:spPr/>
      <dgm:t>
        <a:bodyPr/>
        <a:lstStyle/>
        <a:p>
          <a:endParaRPr lang="es-ES">
            <a:effectLst>
              <a:outerShdw blurRad="38100" dist="38100" dir="2700000" algn="tl">
                <a:srgbClr val="000000">
                  <a:alpha val="43137"/>
                </a:srgbClr>
              </a:outerShdw>
            </a:effectLst>
          </a:endParaRPr>
        </a:p>
      </dgm:t>
    </dgm:pt>
    <dgm:pt modelId="{ED845F88-47DC-4557-B909-AF3C6F1920D2}" type="sibTrans" cxnId="{D69FA53D-7883-4D0C-B340-DC2EB223BEC5}">
      <dgm:prSet/>
      <dgm:spPr/>
      <dgm:t>
        <a:bodyPr/>
        <a:lstStyle/>
        <a:p>
          <a:endParaRPr lang="es-ES">
            <a:effectLst>
              <a:outerShdw blurRad="38100" dist="38100" dir="2700000" algn="tl">
                <a:srgbClr val="000000">
                  <a:alpha val="43137"/>
                </a:srgbClr>
              </a:outerShdw>
            </a:effectLst>
          </a:endParaRPr>
        </a:p>
      </dgm:t>
    </dgm:pt>
    <dgm:pt modelId="{C7EF8DC8-E8AB-46AB-B4C5-C4C0D230798E}">
      <dgm:prSet phldrT="[Texto]" custT="1"/>
      <dgm:spPr/>
      <dgm:t>
        <a:bodyPr/>
        <a:lstStyle/>
        <a:p>
          <a:pPr algn="l"/>
          <a:r>
            <a:rPr lang="es-ES_tradnl" sz="3200" dirty="0" smtClean="0">
              <a:effectLst>
                <a:outerShdw blurRad="38100" dist="38100" dir="2700000" algn="tl">
                  <a:srgbClr val="000000">
                    <a:alpha val="43137"/>
                  </a:srgbClr>
                </a:outerShdw>
              </a:effectLst>
            </a:rPr>
            <a:t>   </a:t>
          </a:r>
          <a:r>
            <a:rPr lang="es-ES_tradnl" sz="3200" b="0" u="none" dirty="0" smtClean="0">
              <a:effectLst>
                <a:outerShdw blurRad="38100" dist="38100" dir="2700000" algn="tl">
                  <a:srgbClr val="000000">
                    <a:alpha val="43137"/>
                  </a:srgbClr>
                </a:outerShdw>
              </a:effectLst>
            </a:rPr>
            <a:t>Antecedentes generales de desarrollo,         </a:t>
          </a:r>
        </a:p>
        <a:p>
          <a:pPr algn="l"/>
          <a:r>
            <a:rPr lang="es-ES_tradnl" sz="3200" b="0" u="none" dirty="0" smtClean="0">
              <a:effectLst>
                <a:outerShdw blurRad="38100" dist="38100" dir="2700000" algn="tl">
                  <a:srgbClr val="000000">
                    <a:alpha val="43137"/>
                  </a:srgbClr>
                </a:outerShdw>
              </a:effectLst>
            </a:rPr>
            <a:t>  </a:t>
          </a:r>
          <a:r>
            <a:rPr lang="es-ES" sz="3200" b="0" u="none" dirty="0" smtClean="0">
              <a:effectLst>
                <a:outerShdw blurRad="38100" dist="38100" dir="2700000" algn="tl">
                  <a:srgbClr val="000000">
                    <a:alpha val="43137"/>
                  </a:srgbClr>
                </a:outerShdw>
              </a:effectLst>
            </a:rPr>
            <a:t>actividades que implican mayor tiempo y      </a:t>
          </a:r>
        </a:p>
        <a:p>
          <a:pPr algn="l"/>
          <a:r>
            <a:rPr lang="es-ES" sz="3200" b="0" u="none" dirty="0" smtClean="0">
              <a:effectLst>
                <a:outerShdw blurRad="38100" dist="38100" dir="2700000" algn="tl">
                  <a:srgbClr val="000000">
                    <a:alpha val="43137"/>
                  </a:srgbClr>
                </a:outerShdw>
              </a:effectLst>
            </a:rPr>
            <a:t>    esfuerzo</a:t>
          </a:r>
          <a:endParaRPr lang="es-ES_tradnl" sz="3200" dirty="0" smtClean="0">
            <a:effectLst>
              <a:outerShdw blurRad="38100" dist="38100" dir="2700000" algn="tl">
                <a:srgbClr val="000000">
                  <a:alpha val="43137"/>
                </a:srgbClr>
              </a:outerShdw>
            </a:effectLst>
          </a:endParaRPr>
        </a:p>
      </dgm:t>
    </dgm:pt>
    <dgm:pt modelId="{5F2901DB-E9A4-4481-9F8B-1A8A61E66FCD}" type="parTrans" cxnId="{6EF16D89-3B6C-4102-ABD1-01A521C5289E}">
      <dgm:prSet/>
      <dgm:spPr/>
      <dgm:t>
        <a:bodyPr/>
        <a:lstStyle/>
        <a:p>
          <a:endParaRPr lang="es-ES">
            <a:effectLst>
              <a:outerShdw blurRad="38100" dist="38100" dir="2700000" algn="tl">
                <a:srgbClr val="000000">
                  <a:alpha val="43137"/>
                </a:srgbClr>
              </a:outerShdw>
            </a:effectLst>
          </a:endParaRPr>
        </a:p>
      </dgm:t>
    </dgm:pt>
    <dgm:pt modelId="{952AA512-A0B7-4AF7-9FF5-51FB453146F2}" type="sibTrans" cxnId="{6EF16D89-3B6C-4102-ABD1-01A521C5289E}">
      <dgm:prSet/>
      <dgm:spPr/>
      <dgm:t>
        <a:bodyPr/>
        <a:lstStyle/>
        <a:p>
          <a:endParaRPr lang="es-ES">
            <a:effectLst>
              <a:outerShdw blurRad="38100" dist="38100" dir="2700000" algn="tl">
                <a:srgbClr val="000000">
                  <a:alpha val="43137"/>
                </a:srgbClr>
              </a:outerShdw>
            </a:effectLst>
          </a:endParaRPr>
        </a:p>
      </dgm:t>
    </dgm:pt>
    <dgm:pt modelId="{3C26C005-B6FD-4FB7-ADF8-481AD831D341}">
      <dgm:prSet phldrT="[Texto]" custT="1"/>
      <dgm:spPr/>
      <dgm:t>
        <a:bodyPr/>
        <a:lstStyle/>
        <a:p>
          <a:pPr algn="l"/>
          <a:r>
            <a:rPr lang="es-ES_tradnl" sz="2800" b="1" dirty="0" smtClean="0">
              <a:effectLst>
                <a:outerShdw blurRad="38100" dist="38100" dir="2700000" algn="tl">
                  <a:srgbClr val="000000">
                    <a:alpha val="43137"/>
                  </a:srgbClr>
                </a:outerShdw>
              </a:effectLst>
            </a:rPr>
            <a:t>Necesidad: (justificación del caso) </a:t>
          </a:r>
          <a:r>
            <a:rPr lang="es-ES" sz="2800" dirty="0" smtClean="0"/>
            <a:t>Dificultades que presenta </a:t>
          </a:r>
          <a:endParaRPr lang="es-ES" sz="2800" dirty="0">
            <a:effectLst>
              <a:outerShdw blurRad="38100" dist="38100" dir="2700000" algn="tl">
                <a:srgbClr val="000000">
                  <a:alpha val="43137"/>
                </a:srgbClr>
              </a:outerShdw>
            </a:effectLst>
          </a:endParaRPr>
        </a:p>
      </dgm:t>
    </dgm:pt>
    <dgm:pt modelId="{BB36BBA1-09DD-4C1F-A91D-06E11707A82D}" type="parTrans" cxnId="{64BB4C40-AAAD-411A-85B8-2046669795E3}">
      <dgm:prSet/>
      <dgm:spPr/>
      <dgm:t>
        <a:bodyPr/>
        <a:lstStyle/>
        <a:p>
          <a:endParaRPr lang="es-ES">
            <a:effectLst>
              <a:outerShdw blurRad="38100" dist="38100" dir="2700000" algn="tl">
                <a:srgbClr val="000000">
                  <a:alpha val="43137"/>
                </a:srgbClr>
              </a:outerShdw>
            </a:effectLst>
          </a:endParaRPr>
        </a:p>
      </dgm:t>
    </dgm:pt>
    <dgm:pt modelId="{F61B49A2-46AB-4F69-A671-D67DB70DC867}" type="sibTrans" cxnId="{64BB4C40-AAAD-411A-85B8-2046669795E3}">
      <dgm:prSet/>
      <dgm:spPr/>
      <dgm:t>
        <a:bodyPr/>
        <a:lstStyle/>
        <a:p>
          <a:endParaRPr lang="es-ES">
            <a:effectLst>
              <a:outerShdw blurRad="38100" dist="38100" dir="2700000" algn="tl">
                <a:srgbClr val="000000">
                  <a:alpha val="43137"/>
                </a:srgbClr>
              </a:outerShdw>
            </a:effectLst>
          </a:endParaRPr>
        </a:p>
      </dgm:t>
    </dgm:pt>
    <dgm:pt modelId="{1548EFB4-BDB7-42EA-972D-317A9EE00358}" type="pres">
      <dgm:prSet presAssocID="{A36EECB8-9256-4F15-884E-36AFB4499B0A}" presName="linearFlow" presStyleCnt="0">
        <dgm:presLayoutVars>
          <dgm:dir/>
          <dgm:resizeHandles val="exact"/>
        </dgm:presLayoutVars>
      </dgm:prSet>
      <dgm:spPr/>
    </dgm:pt>
    <dgm:pt modelId="{7CAA23AD-2CCA-4505-9B49-6C26D1E9A3F6}" type="pres">
      <dgm:prSet presAssocID="{151D7E4D-F31D-4EAF-B921-5350DF40E2DB}" presName="composite" presStyleCnt="0"/>
      <dgm:spPr/>
    </dgm:pt>
    <dgm:pt modelId="{F32044BA-44DA-4337-BFFF-DB9F4057FE3D}" type="pres">
      <dgm:prSet presAssocID="{151D7E4D-F31D-4EAF-B921-5350DF40E2DB}" presName="imgShp" presStyleLbl="fgImgPlace1" presStyleIdx="0" presStyleCnt="3"/>
      <dgm:spPr/>
    </dgm:pt>
    <dgm:pt modelId="{DD558A22-EAE4-4006-B81B-292D7461026E}" type="pres">
      <dgm:prSet presAssocID="{151D7E4D-F31D-4EAF-B921-5350DF40E2DB}" presName="txShp" presStyleLbl="node1" presStyleIdx="0" presStyleCnt="3" custScaleY="112659" custLinFactNeighborY="-5188">
        <dgm:presLayoutVars>
          <dgm:bulletEnabled val="1"/>
        </dgm:presLayoutVars>
      </dgm:prSet>
      <dgm:spPr/>
      <dgm:t>
        <a:bodyPr/>
        <a:lstStyle/>
        <a:p>
          <a:endParaRPr lang="es-ES"/>
        </a:p>
      </dgm:t>
    </dgm:pt>
    <dgm:pt modelId="{FC37BAE9-5F20-4BF5-A52A-CC065D34BE72}" type="pres">
      <dgm:prSet presAssocID="{ED845F88-47DC-4557-B909-AF3C6F1920D2}" presName="spacing" presStyleCnt="0"/>
      <dgm:spPr/>
    </dgm:pt>
    <dgm:pt modelId="{0E82CB10-2893-4D66-9E5E-1457AA78E8CB}" type="pres">
      <dgm:prSet presAssocID="{C7EF8DC8-E8AB-46AB-B4C5-C4C0D230798E}" presName="composite" presStyleCnt="0"/>
      <dgm:spPr/>
    </dgm:pt>
    <dgm:pt modelId="{3352164D-A65A-4005-9222-E0EB00B70DD2}" type="pres">
      <dgm:prSet presAssocID="{C7EF8DC8-E8AB-46AB-B4C5-C4C0D230798E}" presName="imgShp" presStyleLbl="fgImgPlace1" presStyleIdx="1" presStyleCnt="3" custLinFactNeighborX="-46223"/>
      <dgm:spPr/>
    </dgm:pt>
    <dgm:pt modelId="{5F683BAB-399A-4589-B9C5-3F9F1773789D}" type="pres">
      <dgm:prSet presAssocID="{C7EF8DC8-E8AB-46AB-B4C5-C4C0D230798E}" presName="txShp" presStyleLbl="node1" presStyleIdx="1" presStyleCnt="3" custScaleX="143576" custScaleY="177420" custLinFactNeighborX="3400" custLinFactNeighborY="3319">
        <dgm:presLayoutVars>
          <dgm:bulletEnabled val="1"/>
        </dgm:presLayoutVars>
      </dgm:prSet>
      <dgm:spPr/>
      <dgm:t>
        <a:bodyPr/>
        <a:lstStyle/>
        <a:p>
          <a:endParaRPr lang="es-ES"/>
        </a:p>
      </dgm:t>
    </dgm:pt>
    <dgm:pt modelId="{CD976653-BC4C-46AA-A78C-3AD55BBC09E5}" type="pres">
      <dgm:prSet presAssocID="{952AA512-A0B7-4AF7-9FF5-51FB453146F2}" presName="spacing" presStyleCnt="0"/>
      <dgm:spPr/>
    </dgm:pt>
    <dgm:pt modelId="{AC97D143-96E3-43E1-87CB-26B44CC22BC6}" type="pres">
      <dgm:prSet presAssocID="{3C26C005-B6FD-4FB7-ADF8-481AD831D341}" presName="composite" presStyleCnt="0"/>
      <dgm:spPr/>
    </dgm:pt>
    <dgm:pt modelId="{A55773A3-5BC8-493C-81B0-02E6B2F1A45C}" type="pres">
      <dgm:prSet presAssocID="{3C26C005-B6FD-4FB7-ADF8-481AD831D341}" presName="imgShp" presStyleLbl="fgImgPlace1" presStyleIdx="2" presStyleCnt="3"/>
      <dgm:spPr/>
    </dgm:pt>
    <dgm:pt modelId="{C56C5857-F507-4B85-A08E-37078FC334B5}" type="pres">
      <dgm:prSet presAssocID="{3C26C005-B6FD-4FB7-ADF8-481AD831D341}" presName="txShp" presStyleLbl="node1" presStyleIdx="2" presStyleCnt="3" custScaleY="147175">
        <dgm:presLayoutVars>
          <dgm:bulletEnabled val="1"/>
        </dgm:presLayoutVars>
      </dgm:prSet>
      <dgm:spPr/>
      <dgm:t>
        <a:bodyPr/>
        <a:lstStyle/>
        <a:p>
          <a:endParaRPr lang="es-ES"/>
        </a:p>
      </dgm:t>
    </dgm:pt>
  </dgm:ptLst>
  <dgm:cxnLst>
    <dgm:cxn modelId="{6CA77E94-4322-40F9-ABB4-CD811D8A3D5C}" type="presOf" srcId="{3C26C005-B6FD-4FB7-ADF8-481AD831D341}" destId="{C56C5857-F507-4B85-A08E-37078FC334B5}" srcOrd="0" destOrd="0" presId="urn:microsoft.com/office/officeart/2005/8/layout/vList3#1"/>
    <dgm:cxn modelId="{6EF16D89-3B6C-4102-ABD1-01A521C5289E}" srcId="{A36EECB8-9256-4F15-884E-36AFB4499B0A}" destId="{C7EF8DC8-E8AB-46AB-B4C5-C4C0D230798E}" srcOrd="1" destOrd="0" parTransId="{5F2901DB-E9A4-4481-9F8B-1A8A61E66FCD}" sibTransId="{952AA512-A0B7-4AF7-9FF5-51FB453146F2}"/>
    <dgm:cxn modelId="{63549979-4821-4019-85F6-DF74082B5832}" type="presOf" srcId="{151D7E4D-F31D-4EAF-B921-5350DF40E2DB}" destId="{DD558A22-EAE4-4006-B81B-292D7461026E}" srcOrd="0" destOrd="0" presId="urn:microsoft.com/office/officeart/2005/8/layout/vList3#1"/>
    <dgm:cxn modelId="{DE3F1EB0-9BEE-4427-BF97-142DA671879F}" type="presOf" srcId="{A36EECB8-9256-4F15-884E-36AFB4499B0A}" destId="{1548EFB4-BDB7-42EA-972D-317A9EE00358}" srcOrd="0" destOrd="0" presId="urn:microsoft.com/office/officeart/2005/8/layout/vList3#1"/>
    <dgm:cxn modelId="{D69FA53D-7883-4D0C-B340-DC2EB223BEC5}" srcId="{A36EECB8-9256-4F15-884E-36AFB4499B0A}" destId="{151D7E4D-F31D-4EAF-B921-5350DF40E2DB}" srcOrd="0" destOrd="0" parTransId="{BCEB200D-A340-42B1-AFEC-A95359163DDA}" sibTransId="{ED845F88-47DC-4557-B909-AF3C6F1920D2}"/>
    <dgm:cxn modelId="{64BB4C40-AAAD-411A-85B8-2046669795E3}" srcId="{A36EECB8-9256-4F15-884E-36AFB4499B0A}" destId="{3C26C005-B6FD-4FB7-ADF8-481AD831D341}" srcOrd="2" destOrd="0" parTransId="{BB36BBA1-09DD-4C1F-A91D-06E11707A82D}" sibTransId="{F61B49A2-46AB-4F69-A671-D67DB70DC867}"/>
    <dgm:cxn modelId="{1A431970-A20F-421F-B201-E4C97E63E5BB}" type="presOf" srcId="{C7EF8DC8-E8AB-46AB-B4C5-C4C0D230798E}" destId="{5F683BAB-399A-4589-B9C5-3F9F1773789D}" srcOrd="0" destOrd="0" presId="urn:microsoft.com/office/officeart/2005/8/layout/vList3#1"/>
    <dgm:cxn modelId="{83431E62-D02B-40E8-8A64-6CC8F70A40A3}" type="presParOf" srcId="{1548EFB4-BDB7-42EA-972D-317A9EE00358}" destId="{7CAA23AD-2CCA-4505-9B49-6C26D1E9A3F6}" srcOrd="0" destOrd="0" presId="urn:microsoft.com/office/officeart/2005/8/layout/vList3#1"/>
    <dgm:cxn modelId="{D97A2F7D-5AF4-4370-A161-27FAF33C7491}" type="presParOf" srcId="{7CAA23AD-2CCA-4505-9B49-6C26D1E9A3F6}" destId="{F32044BA-44DA-4337-BFFF-DB9F4057FE3D}" srcOrd="0" destOrd="0" presId="urn:microsoft.com/office/officeart/2005/8/layout/vList3#1"/>
    <dgm:cxn modelId="{EF23F915-61F5-458B-B985-9199B39F7848}" type="presParOf" srcId="{7CAA23AD-2CCA-4505-9B49-6C26D1E9A3F6}" destId="{DD558A22-EAE4-4006-B81B-292D7461026E}" srcOrd="1" destOrd="0" presId="urn:microsoft.com/office/officeart/2005/8/layout/vList3#1"/>
    <dgm:cxn modelId="{59069F98-7A44-42E1-A806-0957ED16FD63}" type="presParOf" srcId="{1548EFB4-BDB7-42EA-972D-317A9EE00358}" destId="{FC37BAE9-5F20-4BF5-A52A-CC065D34BE72}" srcOrd="1" destOrd="0" presId="urn:microsoft.com/office/officeart/2005/8/layout/vList3#1"/>
    <dgm:cxn modelId="{DF5A48F2-4442-4B8A-BBB2-C5D96BA19ABB}" type="presParOf" srcId="{1548EFB4-BDB7-42EA-972D-317A9EE00358}" destId="{0E82CB10-2893-4D66-9E5E-1457AA78E8CB}" srcOrd="2" destOrd="0" presId="urn:microsoft.com/office/officeart/2005/8/layout/vList3#1"/>
    <dgm:cxn modelId="{FFFFE610-61F8-49E4-AB3D-17020A765D07}" type="presParOf" srcId="{0E82CB10-2893-4D66-9E5E-1457AA78E8CB}" destId="{3352164D-A65A-4005-9222-E0EB00B70DD2}" srcOrd="0" destOrd="0" presId="urn:microsoft.com/office/officeart/2005/8/layout/vList3#1"/>
    <dgm:cxn modelId="{12D06CE5-5B4D-4C60-8F1A-60357C5F1FFB}" type="presParOf" srcId="{0E82CB10-2893-4D66-9E5E-1457AA78E8CB}" destId="{5F683BAB-399A-4589-B9C5-3F9F1773789D}" srcOrd="1" destOrd="0" presId="urn:microsoft.com/office/officeart/2005/8/layout/vList3#1"/>
    <dgm:cxn modelId="{FA168EA9-19D6-4768-B507-440C4811E0F5}" type="presParOf" srcId="{1548EFB4-BDB7-42EA-972D-317A9EE00358}" destId="{CD976653-BC4C-46AA-A78C-3AD55BBC09E5}" srcOrd="3" destOrd="0" presId="urn:microsoft.com/office/officeart/2005/8/layout/vList3#1"/>
    <dgm:cxn modelId="{57870695-7FA5-4A38-97BC-0B9A2EA4CBF5}" type="presParOf" srcId="{1548EFB4-BDB7-42EA-972D-317A9EE00358}" destId="{AC97D143-96E3-43E1-87CB-26B44CC22BC6}" srcOrd="4" destOrd="0" presId="urn:microsoft.com/office/officeart/2005/8/layout/vList3#1"/>
    <dgm:cxn modelId="{BF224F54-E7E3-4229-A038-5CE5D184F24E}" type="presParOf" srcId="{AC97D143-96E3-43E1-87CB-26B44CC22BC6}" destId="{A55773A3-5BC8-493C-81B0-02E6B2F1A45C}" srcOrd="0" destOrd="0" presId="urn:microsoft.com/office/officeart/2005/8/layout/vList3#1"/>
    <dgm:cxn modelId="{44E4C0EC-A05F-47CF-9FC8-52BB06DD332F}" type="presParOf" srcId="{AC97D143-96E3-43E1-87CB-26B44CC22BC6}" destId="{C56C5857-F507-4B85-A08E-37078FC334B5}"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58A22-EAE4-4006-B81B-292D7461026E}">
      <dsp:nvSpPr>
        <dsp:cNvPr id="0" name=""/>
        <dsp:cNvSpPr/>
      </dsp:nvSpPr>
      <dsp:spPr>
        <a:xfrm rot="10800000">
          <a:off x="1858332" y="0"/>
          <a:ext cx="6368747" cy="1145401"/>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8336" tIns="76200" rIns="142240" bIns="76200" numCol="1" spcCol="1270" anchor="ctr" anchorCtr="0">
          <a:noAutofit/>
        </a:bodyPr>
        <a:lstStyle/>
        <a:p>
          <a:pPr lvl="0" algn="l" defTabSz="889000">
            <a:lnSpc>
              <a:spcPct val="90000"/>
            </a:lnSpc>
            <a:spcBef>
              <a:spcPct val="0"/>
            </a:spcBef>
            <a:spcAft>
              <a:spcPct val="35000"/>
            </a:spcAft>
          </a:pPr>
          <a:endParaRPr lang="es-ES" sz="2000" kern="1200" dirty="0" smtClean="0"/>
        </a:p>
        <a:p>
          <a:pPr lvl="0" algn="l" defTabSz="889000">
            <a:lnSpc>
              <a:spcPct val="90000"/>
            </a:lnSpc>
            <a:spcBef>
              <a:spcPct val="0"/>
            </a:spcBef>
            <a:spcAft>
              <a:spcPct val="35000"/>
            </a:spcAft>
          </a:pPr>
          <a:r>
            <a:rPr lang="es-ES" sz="2800" kern="1200" dirty="0" smtClean="0"/>
            <a:t>Nombre, edad, ritmo de trabajo, forma de motivación. </a:t>
          </a:r>
          <a:endParaRPr lang="es-ES_tradnl" sz="2800" kern="1200" dirty="0" smtClean="0">
            <a:effectLst>
              <a:outerShdw blurRad="38100" dist="38100" dir="2700000" algn="tl">
                <a:srgbClr val="000000">
                  <a:alpha val="43137"/>
                </a:srgbClr>
              </a:outerShdw>
            </a:effectLst>
          </a:endParaRPr>
        </a:p>
      </dsp:txBody>
      <dsp:txXfrm rot="10800000">
        <a:off x="2144682" y="0"/>
        <a:ext cx="6082397" cy="1145401"/>
      </dsp:txXfrm>
    </dsp:sp>
    <dsp:sp modelId="{F32044BA-44DA-4337-BFFF-DB9F4057FE3D}">
      <dsp:nvSpPr>
        <dsp:cNvPr id="0" name=""/>
        <dsp:cNvSpPr/>
      </dsp:nvSpPr>
      <dsp:spPr>
        <a:xfrm>
          <a:off x="1349983" y="66251"/>
          <a:ext cx="1016697" cy="1016697"/>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683BAB-399A-4589-B9C5-3F9F1773789D}">
      <dsp:nvSpPr>
        <dsp:cNvPr id="0" name=""/>
        <dsp:cNvSpPr/>
      </dsp:nvSpPr>
      <dsp:spPr>
        <a:xfrm rot="10800000">
          <a:off x="433071" y="1484537"/>
          <a:ext cx="9143992" cy="1803825"/>
        </a:xfrm>
        <a:prstGeom prst="homePlat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8336" tIns="121920" rIns="227584" bIns="121920" numCol="1" spcCol="1270" anchor="ctr" anchorCtr="0">
          <a:noAutofit/>
        </a:bodyPr>
        <a:lstStyle/>
        <a:p>
          <a:pPr lvl="0" algn="l" defTabSz="1422400">
            <a:lnSpc>
              <a:spcPct val="90000"/>
            </a:lnSpc>
            <a:spcBef>
              <a:spcPct val="0"/>
            </a:spcBef>
            <a:spcAft>
              <a:spcPct val="35000"/>
            </a:spcAft>
          </a:pPr>
          <a:r>
            <a:rPr lang="es-ES_tradnl" sz="3200" kern="1200" dirty="0" smtClean="0">
              <a:effectLst>
                <a:outerShdw blurRad="38100" dist="38100" dir="2700000" algn="tl">
                  <a:srgbClr val="000000">
                    <a:alpha val="43137"/>
                  </a:srgbClr>
                </a:outerShdw>
              </a:effectLst>
            </a:rPr>
            <a:t>   </a:t>
          </a:r>
          <a:r>
            <a:rPr lang="es-ES_tradnl" sz="3200" b="0" u="none" kern="1200" dirty="0" smtClean="0">
              <a:effectLst>
                <a:outerShdw blurRad="38100" dist="38100" dir="2700000" algn="tl">
                  <a:srgbClr val="000000">
                    <a:alpha val="43137"/>
                  </a:srgbClr>
                </a:outerShdw>
              </a:effectLst>
            </a:rPr>
            <a:t>Antecedentes generales de desarrollo,         </a:t>
          </a:r>
        </a:p>
        <a:p>
          <a:pPr lvl="0" algn="l" defTabSz="1422400">
            <a:lnSpc>
              <a:spcPct val="90000"/>
            </a:lnSpc>
            <a:spcBef>
              <a:spcPct val="0"/>
            </a:spcBef>
            <a:spcAft>
              <a:spcPct val="35000"/>
            </a:spcAft>
          </a:pPr>
          <a:r>
            <a:rPr lang="es-ES_tradnl" sz="3200" b="0" u="none" kern="1200" dirty="0" smtClean="0">
              <a:effectLst>
                <a:outerShdw blurRad="38100" dist="38100" dir="2700000" algn="tl">
                  <a:srgbClr val="000000">
                    <a:alpha val="43137"/>
                  </a:srgbClr>
                </a:outerShdw>
              </a:effectLst>
            </a:rPr>
            <a:t>  </a:t>
          </a:r>
          <a:r>
            <a:rPr lang="es-ES" sz="3200" b="0" u="none" kern="1200" dirty="0" smtClean="0">
              <a:effectLst>
                <a:outerShdw blurRad="38100" dist="38100" dir="2700000" algn="tl">
                  <a:srgbClr val="000000">
                    <a:alpha val="43137"/>
                  </a:srgbClr>
                </a:outerShdw>
              </a:effectLst>
            </a:rPr>
            <a:t>actividades que implican mayor tiempo y      </a:t>
          </a:r>
        </a:p>
        <a:p>
          <a:pPr lvl="0" algn="l" defTabSz="1422400">
            <a:lnSpc>
              <a:spcPct val="90000"/>
            </a:lnSpc>
            <a:spcBef>
              <a:spcPct val="0"/>
            </a:spcBef>
            <a:spcAft>
              <a:spcPct val="35000"/>
            </a:spcAft>
          </a:pPr>
          <a:r>
            <a:rPr lang="es-ES" sz="3200" b="0" u="none" kern="1200" dirty="0" smtClean="0">
              <a:effectLst>
                <a:outerShdw blurRad="38100" dist="38100" dir="2700000" algn="tl">
                  <a:srgbClr val="000000">
                    <a:alpha val="43137"/>
                  </a:srgbClr>
                </a:outerShdw>
              </a:effectLst>
            </a:rPr>
            <a:t>    esfuerzo</a:t>
          </a:r>
          <a:endParaRPr lang="es-ES_tradnl" sz="3200" kern="1200" dirty="0" smtClean="0">
            <a:effectLst>
              <a:outerShdw blurRad="38100" dist="38100" dir="2700000" algn="tl">
                <a:srgbClr val="000000">
                  <a:alpha val="43137"/>
                </a:srgbClr>
              </a:outerShdw>
            </a:effectLst>
          </a:endParaRPr>
        </a:p>
      </dsp:txBody>
      <dsp:txXfrm rot="10800000">
        <a:off x="884027" y="1484537"/>
        <a:ext cx="8693036" cy="1803825"/>
      </dsp:txXfrm>
    </dsp:sp>
    <dsp:sp modelId="{3352164D-A65A-4005-9222-E0EB00B70DD2}">
      <dsp:nvSpPr>
        <dsp:cNvPr id="0" name=""/>
        <dsp:cNvSpPr/>
      </dsp:nvSpPr>
      <dsp:spPr>
        <a:xfrm>
          <a:off x="625860" y="1844357"/>
          <a:ext cx="1016697" cy="1016697"/>
        </a:xfrm>
        <a:prstGeom prst="ellipse">
          <a:avLst/>
        </a:prstGeom>
        <a:solidFill>
          <a:schemeClr val="accent5">
            <a:tint val="50000"/>
            <a:hueOff val="-5341183"/>
            <a:satOff val="23809"/>
            <a:lumOff val="21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6C5857-F507-4B85-A08E-37078FC334B5}">
      <dsp:nvSpPr>
        <dsp:cNvPr id="0" name=""/>
        <dsp:cNvSpPr/>
      </dsp:nvSpPr>
      <dsp:spPr>
        <a:xfrm rot="10800000">
          <a:off x="1858332" y="3558110"/>
          <a:ext cx="6368747" cy="1496325"/>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8336" tIns="106680" rIns="199136" bIns="106680" numCol="1" spcCol="1270" anchor="ctr" anchorCtr="0">
          <a:noAutofit/>
        </a:bodyPr>
        <a:lstStyle/>
        <a:p>
          <a:pPr lvl="0" algn="l" defTabSz="1244600">
            <a:lnSpc>
              <a:spcPct val="90000"/>
            </a:lnSpc>
            <a:spcBef>
              <a:spcPct val="0"/>
            </a:spcBef>
            <a:spcAft>
              <a:spcPct val="35000"/>
            </a:spcAft>
          </a:pPr>
          <a:r>
            <a:rPr lang="es-ES_tradnl" sz="2800" b="1" kern="1200" dirty="0" smtClean="0">
              <a:effectLst>
                <a:outerShdw blurRad="38100" dist="38100" dir="2700000" algn="tl">
                  <a:srgbClr val="000000">
                    <a:alpha val="43137"/>
                  </a:srgbClr>
                </a:outerShdw>
              </a:effectLst>
            </a:rPr>
            <a:t>Necesidad: (justificación del caso) </a:t>
          </a:r>
          <a:r>
            <a:rPr lang="es-ES" sz="2800" kern="1200" dirty="0" smtClean="0"/>
            <a:t>Dificultades que presenta </a:t>
          </a:r>
          <a:endParaRPr lang="es-ES" sz="2800" kern="1200" dirty="0">
            <a:effectLst>
              <a:outerShdw blurRad="38100" dist="38100" dir="2700000" algn="tl">
                <a:srgbClr val="000000">
                  <a:alpha val="43137"/>
                </a:srgbClr>
              </a:outerShdw>
            </a:effectLst>
          </a:endParaRPr>
        </a:p>
      </dsp:txBody>
      <dsp:txXfrm rot="10800000">
        <a:off x="2232413" y="3558110"/>
        <a:ext cx="5994666" cy="1496325"/>
      </dsp:txXfrm>
    </dsp:sp>
    <dsp:sp modelId="{A55773A3-5BC8-493C-81B0-02E6B2F1A45C}">
      <dsp:nvSpPr>
        <dsp:cNvPr id="0" name=""/>
        <dsp:cNvSpPr/>
      </dsp:nvSpPr>
      <dsp:spPr>
        <a:xfrm>
          <a:off x="1349983" y="3797924"/>
          <a:ext cx="1016697" cy="1016697"/>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a:p>
        </p:txBody>
      </p:sp>
    </p:spTree>
    <p:extLst>
      <p:ext uri="{BB962C8B-B14F-4D97-AF65-F5344CB8AC3E}">
        <p14:creationId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a:p>
        </p:txBody>
      </p:sp>
    </p:spTree>
    <p:extLst>
      <p:ext uri="{BB962C8B-B14F-4D97-AF65-F5344CB8AC3E}">
        <p14:creationId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30/11/2017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30/11/2017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30/11/2017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30/11/2017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a:p>
        </p:txBody>
      </p:sp>
    </p:spTree>
    <p:extLst>
      <p:ext uri="{BB962C8B-B14F-4D97-AF65-F5344CB8AC3E}">
        <p14:creationId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b="1" dirty="0" smtClean="0">
                <a:effectLst>
                  <a:outerShdw blurRad="38100" dist="38100" dir="2700000" algn="tl">
                    <a:srgbClr val="000000">
                      <a:alpha val="43137"/>
                    </a:srgbClr>
                  </a:outerShdw>
                </a:effectLst>
              </a:rPr>
              <a:t>Exposición del Caso</a:t>
            </a:r>
            <a:endParaRPr lang="es-ES"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331640" y="5157192"/>
            <a:ext cx="7560840" cy="864096"/>
          </a:xfrm>
        </p:spPr>
        <p:txBody>
          <a:bodyPr>
            <a:normAutofit/>
          </a:bodyPr>
          <a:lstStyle/>
          <a:p>
            <a:pPr algn="r"/>
            <a:r>
              <a:rPr lang="es-ES_tradnl" b="1" dirty="0" smtClean="0"/>
              <a:t>Nombre de la alumna: _________________</a:t>
            </a:r>
            <a:endParaRPr lang="es-ES" b="1" dirty="0"/>
          </a:p>
        </p:txBody>
      </p:sp>
      <p:sp>
        <p:nvSpPr>
          <p:cNvPr id="4" name="3 Marcador de fecha"/>
          <p:cNvSpPr>
            <a:spLocks noGrp="1"/>
          </p:cNvSpPr>
          <p:nvPr>
            <p:ph type="dt" sz="half" idx="10"/>
          </p:nvPr>
        </p:nvSpPr>
        <p:spPr/>
        <p:txBody>
          <a:bodyPr/>
          <a:lstStyle/>
          <a:p>
            <a:fld id="{7E8C99FF-56FD-4F19-AB8E-2E86AE4AD998}" type="datetime1">
              <a:rPr lang="es-ES" smtClean="0"/>
              <a:pPr/>
              <a:t>30/11/2017</a:t>
            </a:fld>
            <a:endParaRPr lang="es-ES"/>
          </a:p>
        </p:txBody>
      </p:sp>
    </p:spTree>
    <p:extLst>
      <p:ext uri="{BB962C8B-B14F-4D97-AF65-F5344CB8AC3E}">
        <p14:creationId xmlns:p14="http://schemas.microsoft.com/office/powerpoint/2010/main" val="2394071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EVIDENCIAS</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417541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ES_tradnl" sz="3600" b="1" dirty="0" smtClean="0">
                <a:effectLst>
                  <a:outerShdw blurRad="38100" dist="38100" dir="2700000" algn="tl">
                    <a:srgbClr val="000000">
                      <a:alpha val="43137"/>
                    </a:srgbClr>
                  </a:outerShdw>
                </a:effectLst>
              </a:rPr>
              <a:t>Datos generales del niño</a:t>
            </a:r>
            <a:endParaRPr lang="es-ES" sz="36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graphicFrame>
        <p:nvGraphicFramePr>
          <p:cNvPr id="5" name="4 Diagrama"/>
          <p:cNvGraphicFramePr/>
          <p:nvPr>
            <p:extLst>
              <p:ext uri="{D42A27DB-BD31-4B8C-83A1-F6EECF244321}">
                <p14:modId xmlns:p14="http://schemas.microsoft.com/office/powerpoint/2010/main" val="3450363674"/>
              </p:ext>
            </p:extLst>
          </p:nvPr>
        </p:nvGraphicFramePr>
        <p:xfrm>
          <a:off x="-216532" y="1268760"/>
          <a:ext cx="9577064"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56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Actividad aplicada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62500" lnSpcReduction="20000"/>
          </a:bodyPr>
          <a:lstStyle/>
          <a:p>
            <a:pPr lvl="0"/>
            <a:r>
              <a:rPr lang="es-ES" dirty="0"/>
              <a:t>Nombre de la actividad (alusivo al contenido o al aprendizaje esperado)</a:t>
            </a:r>
            <a:endParaRPr lang="es-ES" sz="4000" dirty="0"/>
          </a:p>
          <a:p>
            <a:pPr lvl="0"/>
            <a:r>
              <a:rPr lang="es-ES" dirty="0"/>
              <a:t>Campo y aspecto (deben corresponder a las necesidades del niño)</a:t>
            </a:r>
            <a:endParaRPr lang="es-ES" sz="4000" dirty="0"/>
          </a:p>
          <a:p>
            <a:pPr lvl="0"/>
            <a:r>
              <a:rPr lang="es-ES" dirty="0"/>
              <a:t>Aprendizaje esperado (también deben corresponder a las necesidades del niño)</a:t>
            </a:r>
            <a:endParaRPr lang="es-ES" sz="4000" dirty="0"/>
          </a:p>
          <a:p>
            <a:pPr lvl="0"/>
            <a:r>
              <a:rPr lang="es-ES" dirty="0"/>
              <a:t>Desarrollo de la actividad</a:t>
            </a:r>
            <a:endParaRPr lang="es-ES" sz="4000" dirty="0"/>
          </a:p>
          <a:p>
            <a:pPr lvl="1"/>
            <a:r>
              <a:rPr lang="es-ES" dirty="0"/>
              <a:t>Inicio</a:t>
            </a:r>
            <a:endParaRPr lang="es-ES" sz="3600" dirty="0"/>
          </a:p>
          <a:p>
            <a:pPr lvl="1"/>
            <a:r>
              <a:rPr lang="es-ES" dirty="0"/>
              <a:t>Desarrollo</a:t>
            </a:r>
            <a:endParaRPr lang="es-ES" sz="3600" dirty="0"/>
          </a:p>
          <a:p>
            <a:pPr lvl="1"/>
            <a:r>
              <a:rPr lang="es-ES" dirty="0"/>
              <a:t>Cierre</a:t>
            </a:r>
            <a:endParaRPr lang="es-ES" sz="3600" dirty="0"/>
          </a:p>
          <a:p>
            <a:pPr lvl="0"/>
            <a:r>
              <a:rPr lang="es-ES" dirty="0"/>
              <a:t>Evaluación (se refiere a que pretenden observar en el niño para poder fundamentar que logro algo por mínimo que sea del aprendizaje esperado)</a:t>
            </a:r>
            <a:endParaRPr lang="es-ES" sz="4000" dirty="0"/>
          </a:p>
          <a:p>
            <a:pPr lvl="1"/>
            <a:r>
              <a:rPr lang="es-ES" dirty="0"/>
              <a:t>Indicadores</a:t>
            </a:r>
            <a:endParaRPr lang="es-ES" sz="3600" dirty="0"/>
          </a:p>
          <a:p>
            <a:pPr lvl="1"/>
            <a:r>
              <a:rPr lang="es-ES" dirty="0"/>
              <a:t>instrumentos</a:t>
            </a:r>
            <a:endParaRPr lang="es-ES" sz="3600" dirty="0"/>
          </a:p>
          <a:p>
            <a:pPr lvl="0"/>
            <a:r>
              <a:rPr lang="es-ES" dirty="0"/>
              <a:t>Organización</a:t>
            </a:r>
            <a:endParaRPr lang="es-ES" sz="4000" dirty="0"/>
          </a:p>
          <a:p>
            <a:pPr lvl="0"/>
            <a:r>
              <a:rPr lang="es-ES" dirty="0"/>
              <a:t>Materiales</a:t>
            </a:r>
            <a:endParaRPr lang="es-ES" sz="4000" dirty="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286383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Evaluación de la actividad</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r>
              <a:rPr lang="es-ES_tradnl" dirty="0" smtClean="0"/>
              <a:t>En función del Aprendizaje Esperado</a:t>
            </a: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1147622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232990016"/>
              </p:ext>
            </p:extLst>
          </p:nvPr>
        </p:nvGraphicFramePr>
        <p:xfrm>
          <a:off x="251520" y="1196753"/>
          <a:ext cx="8568952" cy="5543505"/>
        </p:xfrm>
        <a:graphic>
          <a:graphicData uri="http://schemas.openxmlformats.org/drawingml/2006/table">
            <a:tbl>
              <a:tblPr firstRow="1" bandRow="1">
                <a:tableStyleId>{93296810-A885-4BE3-A3E7-6D5BEEA58F35}</a:tableStyleId>
              </a:tblPr>
              <a:tblGrid>
                <a:gridCol w="2810664"/>
                <a:gridCol w="2810664"/>
                <a:gridCol w="2947624"/>
              </a:tblGrid>
              <a:tr h="513942">
                <a:tc>
                  <a:txBody>
                    <a:bodyPr/>
                    <a:lstStyle/>
                    <a:p>
                      <a:pPr algn="ctr"/>
                      <a:r>
                        <a:rPr lang="es-ES_tradnl" sz="2800" dirty="0" smtClean="0">
                          <a:effectLst>
                            <a:outerShdw blurRad="38100" dist="38100" dir="2700000" algn="tl">
                              <a:srgbClr val="000000">
                                <a:alpha val="43137"/>
                              </a:srgbClr>
                            </a:outerShdw>
                          </a:effectLst>
                        </a:rPr>
                        <a:t>Semana</a:t>
                      </a:r>
                      <a:endParaRPr lang="es-ES" sz="2800" dirty="0">
                        <a:effectLst>
                          <a:outerShdw blurRad="38100" dist="38100" dir="2700000" algn="tl">
                            <a:srgbClr val="000000">
                              <a:alpha val="43137"/>
                            </a:srgbClr>
                          </a:outerShdw>
                        </a:effectLst>
                      </a:endParaRPr>
                    </a:p>
                  </a:txBody>
                  <a:tcPr/>
                </a:tc>
                <a:tc>
                  <a:txBody>
                    <a:bodyPr/>
                    <a:lstStyle/>
                    <a:p>
                      <a:pPr algn="ctr"/>
                      <a:r>
                        <a:rPr lang="es-ES" sz="2800" dirty="0" smtClean="0">
                          <a:effectLst>
                            <a:outerShdw blurRad="38100" dist="38100" dir="2700000" algn="tl">
                              <a:srgbClr val="000000">
                                <a:alpha val="43137"/>
                              </a:srgbClr>
                            </a:outerShdw>
                          </a:effectLst>
                        </a:rPr>
                        <a:t>Adecuación </a:t>
                      </a:r>
                    </a:p>
                    <a:p>
                      <a:pPr algn="ctr"/>
                      <a:r>
                        <a:rPr lang="es-ES" sz="2800" baseline="0" dirty="0" smtClean="0">
                          <a:effectLst>
                            <a:outerShdw blurRad="38100" dist="38100" dir="2700000" algn="tl">
                              <a:srgbClr val="000000">
                                <a:alpha val="43137"/>
                              </a:srgbClr>
                            </a:outerShdw>
                          </a:effectLst>
                        </a:rPr>
                        <a:t>Estrategia  </a:t>
                      </a:r>
                      <a:endParaRPr lang="es-ES" sz="2800" dirty="0">
                        <a:effectLst>
                          <a:outerShdw blurRad="38100" dist="38100" dir="2700000" algn="tl">
                            <a:srgbClr val="000000">
                              <a:alpha val="43137"/>
                            </a:srgbClr>
                          </a:outerShdw>
                        </a:effectLst>
                      </a:endParaRPr>
                    </a:p>
                  </a:txBody>
                  <a:tcPr/>
                </a:tc>
                <a:tc>
                  <a:txBody>
                    <a:bodyPr/>
                    <a:lstStyle/>
                    <a:p>
                      <a:pPr algn="ctr"/>
                      <a:r>
                        <a:rPr lang="es-ES_tradnl" sz="2800" dirty="0" smtClean="0">
                          <a:effectLst>
                            <a:outerShdw blurRad="38100" dist="38100" dir="2700000" algn="tl">
                              <a:srgbClr val="000000">
                                <a:alpha val="43137"/>
                              </a:srgbClr>
                            </a:outerShdw>
                          </a:effectLst>
                        </a:rPr>
                        <a:t>Evaluación</a:t>
                      </a:r>
                      <a:r>
                        <a:rPr lang="es-ES_tradnl" sz="2800" baseline="0" dirty="0" smtClean="0">
                          <a:effectLst>
                            <a:outerShdw blurRad="38100" dist="38100" dir="2700000" algn="tl">
                              <a:srgbClr val="000000">
                                <a:alpha val="43137"/>
                              </a:srgbClr>
                            </a:outerShdw>
                          </a:effectLst>
                        </a:rPr>
                        <a:t> </a:t>
                      </a:r>
                      <a:endParaRPr lang="es-ES" sz="2800" dirty="0">
                        <a:effectLst>
                          <a:outerShdw blurRad="38100" dist="38100" dir="2700000" algn="tl">
                            <a:srgbClr val="000000">
                              <a:alpha val="43137"/>
                            </a:srgbClr>
                          </a:outerShdw>
                        </a:effectLst>
                      </a:endParaRPr>
                    </a:p>
                  </a:txBody>
                  <a:tcPr/>
                </a:tc>
              </a:tr>
              <a:tr h="915424">
                <a:tc>
                  <a:txBody>
                    <a:bodyPr/>
                    <a:lstStyle/>
                    <a:p>
                      <a:pPr algn="ctr"/>
                      <a:endParaRPr lang="es-ES" dirty="0"/>
                    </a:p>
                  </a:txBody>
                  <a:tcPr anchor="ctr"/>
                </a:tc>
                <a:tc>
                  <a:txBody>
                    <a:bodyPr/>
                    <a:lstStyle/>
                    <a:p>
                      <a:endParaRPr lang="es-ES" dirty="0"/>
                    </a:p>
                  </a:txBody>
                  <a:tcPr/>
                </a:tc>
                <a:tc>
                  <a:txBody>
                    <a:bodyPr/>
                    <a:lstStyle/>
                    <a:p>
                      <a:endParaRPr lang="es-ES" dirty="0"/>
                    </a:p>
                  </a:txBody>
                  <a:tcPr/>
                </a:tc>
              </a:tr>
              <a:tr h="1070395">
                <a:tc>
                  <a:txBody>
                    <a:bodyPr/>
                    <a:lstStyle/>
                    <a:p>
                      <a:pPr algn="ctr"/>
                      <a:endParaRPr lang="es-ES" dirty="0"/>
                    </a:p>
                  </a:txBody>
                  <a:tcPr anchor="ctr"/>
                </a:tc>
                <a:tc>
                  <a:txBody>
                    <a:bodyPr/>
                    <a:lstStyle/>
                    <a:p>
                      <a:endParaRPr lang="es-ES" dirty="0"/>
                    </a:p>
                  </a:txBody>
                  <a:tcPr/>
                </a:tc>
                <a:tc>
                  <a:txBody>
                    <a:bodyPr/>
                    <a:lstStyle/>
                    <a:p>
                      <a:endParaRPr lang="es-ES"/>
                    </a:p>
                  </a:txBody>
                  <a:tcPr/>
                </a:tc>
              </a:tr>
              <a:tr h="1294408">
                <a:tc>
                  <a:txBody>
                    <a:bodyPr/>
                    <a:lstStyle/>
                    <a:p>
                      <a:pPr algn="ctr"/>
                      <a:endParaRPr lang="es-ES" dirty="0"/>
                    </a:p>
                  </a:txBody>
                  <a:tcPr anchor="ctr"/>
                </a:tc>
                <a:tc>
                  <a:txBody>
                    <a:bodyPr/>
                    <a:lstStyle/>
                    <a:p>
                      <a:endParaRPr lang="es-ES" dirty="0"/>
                    </a:p>
                  </a:txBody>
                  <a:tcPr/>
                </a:tc>
                <a:tc>
                  <a:txBody>
                    <a:bodyPr/>
                    <a:lstStyle/>
                    <a:p>
                      <a:endParaRPr lang="es-ES"/>
                    </a:p>
                  </a:txBody>
                  <a:tcPr/>
                </a:tc>
              </a:tr>
              <a:tr h="1318398">
                <a:tc>
                  <a:txBody>
                    <a:bodyPr/>
                    <a:lstStyle/>
                    <a:p>
                      <a:pPr algn="ctr"/>
                      <a:endParaRPr lang="es-ES" dirty="0"/>
                    </a:p>
                  </a:txBody>
                  <a:tcPr anchor="ctr"/>
                </a:tc>
                <a:tc>
                  <a:txBody>
                    <a:bodyPr/>
                    <a:lstStyle/>
                    <a:p>
                      <a:endParaRPr lang="es-ES" dirty="0"/>
                    </a:p>
                  </a:txBody>
                  <a:tcPr/>
                </a:tc>
                <a:tc>
                  <a:txBody>
                    <a:bodyPr/>
                    <a:lstStyle/>
                    <a:p>
                      <a:endParaRPr lang="es-ES"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559048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70000" lnSpcReduction="20000"/>
          </a:bodyPr>
          <a:lstStyle/>
          <a:p>
            <a:endParaRPr lang="es-ES" dirty="0"/>
          </a:p>
          <a:p>
            <a:r>
              <a:rPr lang="es-ES" dirty="0" smtClean="0"/>
              <a:t>Realiza </a:t>
            </a:r>
            <a:r>
              <a:rPr lang="es-ES" dirty="0"/>
              <a:t>adecuaciones curriculares pertinentes en su planeación a partir de los resultados de la evaluación</a:t>
            </a:r>
            <a:r>
              <a:rPr lang="es-ES" dirty="0" smtClean="0"/>
              <a:t>.</a:t>
            </a:r>
          </a:p>
          <a:p>
            <a:pPr marL="0" lvl="0" indent="0">
              <a:buNone/>
            </a:pPr>
            <a:endParaRPr lang="es-MX" b="1" dirty="0" smtClean="0"/>
          </a:p>
          <a:p>
            <a:pPr marL="0" lvl="0" indent="0">
              <a:buNone/>
            </a:pPr>
            <a:r>
              <a:rPr lang="es-MX" dirty="0" smtClean="0"/>
              <a:t>El </a:t>
            </a:r>
            <a:r>
              <a:rPr lang="es-MX" dirty="0"/>
              <a:t>material fue adecuado para los alumno de </a:t>
            </a:r>
            <a:r>
              <a:rPr lang="es-MX" dirty="0"/>
              <a:t>3</a:t>
            </a:r>
            <a:r>
              <a:rPr lang="es-MX" dirty="0" smtClean="0"/>
              <a:t>°, las actividades fueron </a:t>
            </a:r>
            <a:r>
              <a:rPr lang="es-MX" dirty="0"/>
              <a:t>de su interés, falto poner las imágenes a un mejor tamaño, ya que muchos niños dejaron su lugar para observar de cerca las imágenes </a:t>
            </a:r>
          </a:p>
          <a:p>
            <a:pPr marL="0" lvl="0" indent="0">
              <a:buNone/>
            </a:pPr>
            <a:r>
              <a:rPr lang="es-MX" dirty="0" smtClean="0"/>
              <a:t>Se </a:t>
            </a:r>
            <a:r>
              <a:rPr lang="es-MX" dirty="0"/>
              <a:t>logró la atención de la mayor parte del alumnado, la modulación de voz fue la adecuada</a:t>
            </a:r>
          </a:p>
          <a:p>
            <a:pPr marL="0" lvl="0" indent="0">
              <a:buNone/>
            </a:pPr>
            <a:r>
              <a:rPr lang="es-MX" dirty="0" smtClean="0"/>
              <a:t>Tratar </a:t>
            </a:r>
            <a:r>
              <a:rPr lang="es-MX" dirty="0"/>
              <a:t>de llevar las imágenes en un tamaño conforme a la edad que cursan </a:t>
            </a:r>
          </a:p>
          <a:p>
            <a:pPr marL="0" lvl="0" indent="0">
              <a:buNone/>
            </a:pPr>
            <a:r>
              <a:rPr lang="es-MX" dirty="0" smtClean="0"/>
              <a:t>Llevar </a:t>
            </a:r>
            <a:r>
              <a:rPr lang="es-MX" dirty="0"/>
              <a:t>el material adecuado para los alumnos, Tomar la participación de los alumnos más tímidos, provocar la motivación necesaria para involucrar al niño en la actividad </a:t>
            </a:r>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1491628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Utiliza estrategias didácticas para promover un ambiente propicio para el aprendizaje. </a:t>
            </a:r>
          </a:p>
          <a:p>
            <a:pPr marL="0" lvl="0" indent="0">
              <a:buNone/>
            </a:pPr>
            <a:endParaRPr lang="es-MX" dirty="0" smtClean="0"/>
          </a:p>
          <a:p>
            <a:pPr marL="0" lvl="0" indent="0">
              <a:buNone/>
            </a:pPr>
            <a:r>
              <a:rPr lang="es-MX" dirty="0" smtClean="0"/>
              <a:t>Las actividades con </a:t>
            </a:r>
            <a:r>
              <a:rPr lang="es-MX" dirty="0"/>
              <a:t>mímicas fueron adecuadas de acuerdo a su edad, retomo la atención de la mayoría de los alumnos, se logró el control de grupo </a:t>
            </a:r>
          </a:p>
          <a:p>
            <a:pPr marL="0" lvl="0" indent="0">
              <a:buNone/>
            </a:pPr>
            <a:r>
              <a:rPr lang="es-MX" dirty="0" smtClean="0"/>
              <a:t>Se </a:t>
            </a:r>
            <a:r>
              <a:rPr lang="es-MX" dirty="0"/>
              <a:t>tomaron las opiniones de las diferentes respuestas al hacer la mímica y al mismo tiempo se hicieron cuestionamientos de ¿Por qué imaginaban eso? Para su edad los alumnos aún no saben identificar una adivinanza </a:t>
            </a:r>
          </a:p>
          <a:p>
            <a:pPr marL="0" lvl="0" indent="0">
              <a:buNone/>
            </a:pPr>
            <a:r>
              <a:rPr lang="es-MX" dirty="0" smtClean="0"/>
              <a:t>Llevar </a:t>
            </a:r>
            <a:r>
              <a:rPr lang="es-MX" dirty="0"/>
              <a:t>mímica de acuerdo a la edad que cursan </a:t>
            </a:r>
          </a:p>
          <a:p>
            <a:pPr marL="0" lvl="0" indent="0">
              <a:buNone/>
            </a:pPr>
            <a:r>
              <a:rPr lang="es-MX" dirty="0" smtClean="0"/>
              <a:t>Tomar </a:t>
            </a:r>
            <a:r>
              <a:rPr lang="es-MX" dirty="0"/>
              <a:t>la participación de todos los alumnos, hacer cuestionamientos referentes a la actividad, motivar a los alumnos más callados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127528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Adecua las condiciones físicas en el aula de acuerdo al contexto y las características de los alumnos y el grupo. </a:t>
            </a:r>
            <a:endParaRPr lang="es-ES" dirty="0" smtClean="0"/>
          </a:p>
          <a:p>
            <a:pPr marL="0" indent="0">
              <a:buNone/>
            </a:pPr>
            <a:r>
              <a:rPr lang="es-ES" dirty="0" smtClean="0"/>
              <a:t>Las actividades se encontraron acorde a la edad del alumnado, así mismo familiarizadas con su contexto </a:t>
            </a:r>
          </a:p>
          <a:p>
            <a:pPr marL="0" indent="0">
              <a:buNone/>
            </a:pPr>
            <a:r>
              <a:rPr lang="es-ES" dirty="0" smtClean="0"/>
              <a:t>Rescatando los aprendizajes previos, así como también rescatando el modo de aprendizaje de la mayoría del grupo; con actividades innovadoras e interesantes de acuerdo a su edad.</a:t>
            </a:r>
          </a:p>
          <a:p>
            <a:pPr marL="0" indent="0">
              <a:buNone/>
            </a:pPr>
            <a:r>
              <a:rPr lang="es-ES" dirty="0" smtClean="0"/>
              <a:t>Como intervención docente, en autoevaluación llego con la conclusión de que debo involucrar a todo el grupo, atrayendo su atención, modulando mi voz, con actividades de su </a:t>
            </a:r>
            <a:r>
              <a:rPr lang="es-ES" dirty="0" err="1" smtClean="0"/>
              <a:t>interes</a:t>
            </a:r>
            <a:r>
              <a:rPr lang="es-ES" dirty="0" smtClean="0"/>
              <a:t> </a:t>
            </a:r>
            <a:endParaRPr lang="es-ES" dirty="0" smtClean="0"/>
          </a:p>
          <a:p>
            <a:pPr marL="0" indent="0">
              <a:buNone/>
            </a:pPr>
            <a:r>
              <a:rPr lang="es-ES" dirty="0" smtClean="0"/>
              <a:t>	</a:t>
            </a:r>
          </a:p>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37535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Promueve actividades que involucran el trabajo colaborativo para impulsar el compromiso, la responsabilidad y la solidaridad de los alumnos. </a:t>
            </a:r>
            <a:endParaRPr lang="es-ES" dirty="0" smtClean="0"/>
          </a:p>
          <a:p>
            <a:pPr marL="0" lvl="0" indent="0">
              <a:buNone/>
            </a:pPr>
            <a:endParaRPr lang="es-MX" b="1" dirty="0" smtClean="0"/>
          </a:p>
          <a:p>
            <a:pPr marL="0" lvl="0" indent="0">
              <a:buNone/>
            </a:pPr>
            <a:r>
              <a:rPr lang="es-MX" dirty="0" smtClean="0"/>
              <a:t>Se </a:t>
            </a:r>
            <a:r>
              <a:rPr lang="es-MX" dirty="0"/>
              <a:t>tomó la participación de la mayoría de los alumnos, al igual que también se observó el descontrol de grupo por el material que llamo mucho su atención, el material fue adecuado para los niños</a:t>
            </a:r>
          </a:p>
          <a:p>
            <a:pPr marL="0" lvl="0" indent="0">
              <a:buNone/>
            </a:pPr>
            <a:r>
              <a:rPr lang="es-MX" dirty="0" smtClean="0"/>
              <a:t>Los </a:t>
            </a:r>
            <a:r>
              <a:rPr lang="es-MX" dirty="0"/>
              <a:t>alumnos se encontraron participes para la actividad, menciono algunos nombre de los dinosaurios,  el tono de voz de los alumnos era muy bajo y por la misma razón también se mostró el descontrol de grupo </a:t>
            </a:r>
          </a:p>
          <a:p>
            <a:pPr marL="0" lvl="0" indent="0">
              <a:buNone/>
            </a:pPr>
            <a:r>
              <a:rPr lang="es-MX" dirty="0" smtClean="0"/>
              <a:t>Llevar </a:t>
            </a:r>
            <a:r>
              <a:rPr lang="es-MX" dirty="0"/>
              <a:t>el material resistente para poder usarlo en otras ocasiones </a:t>
            </a:r>
          </a:p>
          <a:p>
            <a:pPr marL="0" lvl="0" indent="0">
              <a:buNone/>
            </a:pPr>
            <a:r>
              <a:rPr lang="es-MX" dirty="0" smtClean="0"/>
              <a:t>Y por ultimo como intervención docente es de dar </a:t>
            </a:r>
            <a:r>
              <a:rPr lang="es-MX" dirty="0"/>
              <a:t>las indicaciones claras y precisas</a:t>
            </a:r>
          </a:p>
          <a:p>
            <a:pPr marL="0" indent="0">
              <a:buNone/>
            </a:pPr>
            <a:endParaRPr lang="es-E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7939944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633</Words>
  <Application>Microsoft Office PowerPoint</Application>
  <PresentationFormat>Presentación en pantalla (4:3)</PresentationFormat>
  <Paragraphs>71</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Exposición del Caso</vt:lpstr>
      <vt:lpstr>Datos generales del niño</vt:lpstr>
      <vt:lpstr>Actividad aplicada</vt:lpstr>
      <vt:lpstr>Evaluación de la actividad</vt:lpstr>
      <vt:lpstr>Adecuaciones aplicadas</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lpstr>EVIDENCIAS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ENEP</cp:lastModifiedBy>
  <cp:revision>17</cp:revision>
  <dcterms:created xsi:type="dcterms:W3CDTF">2016-11-03T15:18:55Z</dcterms:created>
  <dcterms:modified xsi:type="dcterms:W3CDTF">2017-11-30T15:25:14Z</dcterms:modified>
</cp:coreProperties>
</file>